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modernComment_135_D1BC5DB3.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7" r:id="rId4"/>
  </p:sldMasterIdLst>
  <p:notesMasterIdLst>
    <p:notesMasterId r:id="rId44"/>
  </p:notesMasterIdLst>
  <p:sldIdLst>
    <p:sldId id="258" r:id="rId5"/>
    <p:sldId id="262" r:id="rId6"/>
    <p:sldId id="309" r:id="rId7"/>
    <p:sldId id="275" r:id="rId8"/>
    <p:sldId id="276" r:id="rId9"/>
    <p:sldId id="311"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313" r:id="rId25"/>
    <p:sldId id="291" r:id="rId26"/>
    <p:sldId id="292" r:id="rId27"/>
    <p:sldId id="294" r:id="rId28"/>
    <p:sldId id="295" r:id="rId29"/>
    <p:sldId id="296" r:id="rId30"/>
    <p:sldId id="297" r:id="rId31"/>
    <p:sldId id="298" r:id="rId32"/>
    <p:sldId id="299" r:id="rId33"/>
    <p:sldId id="300" r:id="rId34"/>
    <p:sldId id="314" r:id="rId35"/>
    <p:sldId id="301" r:id="rId36"/>
    <p:sldId id="315" r:id="rId37"/>
    <p:sldId id="303" r:id="rId38"/>
    <p:sldId id="304" r:id="rId39"/>
    <p:sldId id="305" r:id="rId40"/>
    <p:sldId id="306" r:id="rId41"/>
    <p:sldId id="307" r:id="rId42"/>
    <p:sldId id="308" r:id="rId43"/>
  </p:sldIdLst>
  <p:sldSz cx="24384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44C8D50-F257-108C-8306-E4F84F64935E}" name="Ade Fewings" initials="AF" userId="S::iss03c@bangor.ac.uk::a0b60827-dd17-4759-a039-c345c4efb516"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Lorraine" initials="L" lastIdx="15" clrIdx="0">
    <p:extLst>
      <p:ext uri="{19B8F6BF-5375-455C-9EA6-DF929625EA0E}">
        <p15:presenceInfo xmlns:p15="http://schemas.microsoft.com/office/powerpoint/2012/main" userId="458a3664a57d698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5"/>
    <p:restoredTop sz="94702"/>
  </p:normalViewPr>
  <p:slideViewPr>
    <p:cSldViewPr snapToGrid="0">
      <p:cViewPr>
        <p:scale>
          <a:sx n="63" d="100"/>
          <a:sy n="63" d="100"/>
        </p:scale>
        <p:origin x="896"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omments/modernComment_135_D1BC5DB3.xml><?xml version="1.0" encoding="utf-8"?>
<p188:cmLst xmlns:a="http://schemas.openxmlformats.org/drawingml/2006/main" xmlns:r="http://schemas.openxmlformats.org/officeDocument/2006/relationships" xmlns:p188="http://schemas.microsoft.com/office/powerpoint/2018/8/main">
  <p188:cm id="{ECF7F4DA-A9D2-4DE0-9A87-E61CB2C023EB}" authorId="{544C8D50-F257-108C-8306-E4F84F64935E}" status="resolved" created="2022-08-25T08:23:17.086">
    <pc:sldMkLst xmlns:pc="http://schemas.microsoft.com/office/powerpoint/2013/main/command">
      <pc:docMk/>
      <pc:sldMk cId="3518782899" sldId="274"/>
    </pc:sldMkLst>
    <p188:txBody>
      <a:bodyPr/>
      <a:lstStyle/>
      <a:p>
        <a:r>
          <a:rPr lang="en-GB"/>
          <a:t>Subserviant to sharepoint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6"/>
            <a:ext cx="18288000" cy="4775200"/>
          </a:xfrm>
        </p:spPr>
        <p:txBody>
          <a:bodyPr anchor="b"/>
          <a:lstStyle>
            <a:lvl1pPr algn="ctr">
              <a:defRPr sz="12000"/>
            </a:lvl1pPr>
          </a:lstStyle>
          <a:p>
            <a:r>
              <a:rPr lang="en-GB"/>
              <a:t>Click to edit Master title style</a:t>
            </a:r>
            <a:endParaRPr lang="en-US"/>
          </a:p>
        </p:txBody>
      </p:sp>
      <p:sp>
        <p:nvSpPr>
          <p:cNvPr id="3" name="Subtitle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9CA5D0CA-18A1-1142-AB93-C9D4480A0CEC}" type="datetimeFigureOut">
              <a:rPr lang="en-US" smtClean="0"/>
              <a:t>3/14/23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439016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9CA5D0CA-18A1-1142-AB93-C9D4480A0CEC}" type="datetimeFigureOut">
              <a:rPr lang="en-US" smtClean="0"/>
              <a:t>3/14/23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1908489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9800" y="730250"/>
            <a:ext cx="5257800" cy="11623676"/>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1676400" y="730250"/>
            <a:ext cx="15468600" cy="11623676"/>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9CA5D0CA-18A1-1142-AB93-C9D4480A0CEC}" type="datetimeFigureOut">
              <a:rPr lang="en-US" smtClean="0"/>
              <a:t>3/14/23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192423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13"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0" defTabSz="825500">
              <a:lnSpc>
                <a:spcPct val="100000"/>
              </a:lnSpc>
              <a:spcBef>
                <a:spcPts val="0"/>
              </a:spcBef>
              <a:buSzTx/>
              <a:buNone/>
              <a:defRPr sz="5500" b="1"/>
            </a:lvl2pPr>
            <a:lvl3pPr marL="0" indent="0" defTabSz="825500">
              <a:lnSpc>
                <a:spcPct val="100000"/>
              </a:lnSpc>
              <a:spcBef>
                <a:spcPts val="0"/>
              </a:spcBef>
              <a:buSzTx/>
              <a:buNone/>
              <a:defRPr sz="5500" b="1"/>
            </a:lvl3pPr>
            <a:lvl4pPr marL="0" indent="0" defTabSz="825500">
              <a:lnSpc>
                <a:spcPct val="100000"/>
              </a:lnSpc>
              <a:spcBef>
                <a:spcPts val="0"/>
              </a:spcBef>
              <a:buSzTx/>
              <a:buNone/>
              <a:defRPr sz="5500" b="1"/>
            </a:lvl4pPr>
            <a:lvl5pPr marL="0" indent="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89988034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9CA5D0CA-18A1-1142-AB93-C9D4480A0CEC}" type="datetimeFigureOut">
              <a:rPr lang="en-US" smtClean="0"/>
              <a:t>3/14/23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1064152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700" y="3419477"/>
            <a:ext cx="21031200" cy="5705474"/>
          </a:xfrm>
        </p:spPr>
        <p:txBody>
          <a:bodyPr anchor="b"/>
          <a:lstStyle>
            <a:lvl1pPr>
              <a:defRPr sz="12000"/>
            </a:lvl1pPr>
          </a:lstStyle>
          <a:p>
            <a:r>
              <a:rPr lang="en-GB"/>
              <a:t>Click to edit Master title style</a:t>
            </a:r>
            <a:endParaRPr lang="en-US"/>
          </a:p>
        </p:txBody>
      </p:sp>
      <p:sp>
        <p:nvSpPr>
          <p:cNvPr id="3" name="Text Placeholder 2"/>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CA5D0CA-18A1-1142-AB93-C9D4480A0CEC}" type="datetimeFigureOut">
              <a:rPr lang="en-US" smtClean="0"/>
              <a:t>3/14/23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47381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676400" y="3651250"/>
            <a:ext cx="10363200" cy="87026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12344400" y="3651250"/>
            <a:ext cx="10363200" cy="87026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9CA5D0CA-18A1-1142-AB93-C9D4480A0CEC}" type="datetimeFigureOut">
              <a:rPr lang="en-US" smtClean="0"/>
              <a:t>3/14/23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2955739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576" y="730251"/>
            <a:ext cx="21031200" cy="2651126"/>
          </a:xfrm>
        </p:spPr>
        <p:txBody>
          <a:bodyPr/>
          <a:lstStyle/>
          <a:p>
            <a:r>
              <a:rPr lang="en-GB"/>
              <a:t>Click to edit Master title style</a:t>
            </a:r>
            <a:endParaRPr lang="en-US"/>
          </a:p>
        </p:txBody>
      </p:sp>
      <p:sp>
        <p:nvSpPr>
          <p:cNvPr id="3" name="Text Placeholder 2"/>
          <p:cNvSpPr>
            <a:spLocks noGrp="1"/>
          </p:cNvSpPr>
          <p:nvPr>
            <p:ph type="body" idx="1"/>
          </p:nvPr>
        </p:nvSpPr>
        <p:spPr>
          <a:xfrm>
            <a:off x="1679577"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GB"/>
              <a:t>Click to edit Master text styles</a:t>
            </a:r>
          </a:p>
        </p:txBody>
      </p:sp>
      <p:sp>
        <p:nvSpPr>
          <p:cNvPr id="4" name="Content Placeholder 3"/>
          <p:cNvSpPr>
            <a:spLocks noGrp="1"/>
          </p:cNvSpPr>
          <p:nvPr>
            <p:ph sz="half" idx="2"/>
          </p:nvPr>
        </p:nvSpPr>
        <p:spPr>
          <a:xfrm>
            <a:off x="1679577" y="5010150"/>
            <a:ext cx="10315574" cy="73691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GB"/>
              <a:t>Click to edit Master text styles</a:t>
            </a:r>
          </a:p>
        </p:txBody>
      </p:sp>
      <p:sp>
        <p:nvSpPr>
          <p:cNvPr id="6" name="Content Placeholder 5"/>
          <p:cNvSpPr>
            <a:spLocks noGrp="1"/>
          </p:cNvSpPr>
          <p:nvPr>
            <p:ph sz="quarter" idx="4"/>
          </p:nvPr>
        </p:nvSpPr>
        <p:spPr>
          <a:xfrm>
            <a:off x="12344400" y="5010150"/>
            <a:ext cx="10366376" cy="73691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9CA5D0CA-18A1-1142-AB93-C9D4480A0CEC}" type="datetimeFigureOut">
              <a:rPr lang="en-US" smtClean="0"/>
              <a:t>3/14/23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987170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9CA5D0CA-18A1-1142-AB93-C9D4480A0CEC}" type="datetimeFigureOut">
              <a:rPr lang="en-US" smtClean="0"/>
              <a:t>3/14/23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3012142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A5D0CA-18A1-1142-AB93-C9D4480A0CEC}" type="datetimeFigureOut">
              <a:rPr lang="en-US" smtClean="0"/>
              <a:t>3/14/23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2113176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GB"/>
              <a:t>Click to edit Master title style</a:t>
            </a:r>
            <a:endParaRPr lang="en-US"/>
          </a:p>
        </p:txBody>
      </p:sp>
      <p:sp>
        <p:nvSpPr>
          <p:cNvPr id="3" name="Content Placeholder 2"/>
          <p:cNvSpPr>
            <a:spLocks noGrp="1"/>
          </p:cNvSpPr>
          <p:nvPr>
            <p:ph idx="1"/>
          </p:nvPr>
        </p:nvSpPr>
        <p:spPr>
          <a:xfrm>
            <a:off x="10366376" y="1974851"/>
            <a:ext cx="123444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GB"/>
              <a:t>Click to edit Master text styles</a:t>
            </a:r>
          </a:p>
        </p:txBody>
      </p:sp>
      <p:sp>
        <p:nvSpPr>
          <p:cNvPr id="5" name="Date Placeholder 4"/>
          <p:cNvSpPr>
            <a:spLocks noGrp="1"/>
          </p:cNvSpPr>
          <p:nvPr>
            <p:ph type="dt" sz="half" idx="10"/>
          </p:nvPr>
        </p:nvSpPr>
        <p:spPr/>
        <p:txBody>
          <a:bodyPr/>
          <a:lstStyle/>
          <a:p>
            <a:fld id="{9CA5D0CA-18A1-1142-AB93-C9D4480A0CEC}" type="datetimeFigureOut">
              <a:rPr lang="en-US" smtClean="0"/>
              <a:t>3/14/23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2722056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GB"/>
              <a:t>Click to edit Master title style</a:t>
            </a:r>
            <a:endParaRPr lang="en-US"/>
          </a:p>
        </p:txBody>
      </p:sp>
      <p:sp>
        <p:nvSpPr>
          <p:cNvPr id="3" name="Picture Placeholder 2"/>
          <p:cNvSpPr>
            <a:spLocks noGrp="1" noChangeAspect="1"/>
          </p:cNvSpPr>
          <p:nvPr>
            <p:ph type="pic" idx="1"/>
          </p:nvPr>
        </p:nvSpPr>
        <p:spPr>
          <a:xfrm>
            <a:off x="10366376" y="1974851"/>
            <a:ext cx="12344400"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GB"/>
              <a:t>Click icon to add picture</a:t>
            </a:r>
            <a:endParaRPr lang="en-US"/>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GB"/>
              <a:t>Click to edit Master text styles</a:t>
            </a:r>
          </a:p>
        </p:txBody>
      </p:sp>
      <p:sp>
        <p:nvSpPr>
          <p:cNvPr id="5" name="Date Placeholder 4"/>
          <p:cNvSpPr>
            <a:spLocks noGrp="1"/>
          </p:cNvSpPr>
          <p:nvPr>
            <p:ph type="dt" sz="half" idx="10"/>
          </p:nvPr>
        </p:nvSpPr>
        <p:spPr/>
        <p:txBody>
          <a:bodyPr/>
          <a:lstStyle/>
          <a:p>
            <a:fld id="{9CA5D0CA-18A1-1142-AB93-C9D4480A0CEC}" type="datetimeFigureOut">
              <a:rPr lang="en-US" smtClean="0"/>
              <a:t>3/14/23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1997238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9CA5D0CA-18A1-1142-AB93-C9D4480A0CEC}" type="datetimeFigureOut">
              <a:rPr lang="en-US" smtClean="0"/>
              <a:t>3/14/23</a:t>
            </a:fld>
            <a:endParaRPr lang="en-US"/>
          </a:p>
        </p:txBody>
      </p:sp>
      <p:sp>
        <p:nvSpPr>
          <p:cNvPr id="5" name="Footer Placeholder 4"/>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86CB4B4D-7CA3-9044-876B-883B54F8677D}" type="slidenum">
              <a:rPr lang="en-GB" smtClean="0"/>
              <a:t>‹#›</a:t>
            </a:fld>
            <a:endParaRPr lang="en-GB"/>
          </a:p>
        </p:txBody>
      </p:sp>
    </p:spTree>
    <p:extLst>
      <p:ext uri="{BB962C8B-B14F-4D97-AF65-F5344CB8AC3E}">
        <p14:creationId xmlns:p14="http://schemas.microsoft.com/office/powerpoint/2010/main" val="383123439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hyperlink" Target="https://github.com/BangorUniversity/Research-Computing-Community/blob/master/workshops/Parallel%20Processing%20in%20Python.pdf" TargetMode="External"/><Relationship Id="rId13" Type="http://schemas.openxmlformats.org/officeDocument/2006/relationships/image" Target="../media/image8.jpeg"/><Relationship Id="rId3" Type="http://schemas.openxmlformats.org/officeDocument/2006/relationships/image" Target="../media/image2.png"/><Relationship Id="rId7" Type="http://schemas.openxmlformats.org/officeDocument/2006/relationships/hyperlink" Target="https://github.com/BangorUniversity/Research-Computing-Community/blob/master/workshops/Advanced%20Python.pdf" TargetMode="External"/><Relationship Id="rId12" Type="http://schemas.openxmlformats.org/officeDocument/2006/relationships/image" Target="../media/image7.png"/><Relationship Id="rId2" Type="http://schemas.microsoft.com/office/2018/10/relationships/comments" Target="../comments/modernComment_135_D1BC5DB3.xml"/><Relationship Id="rId1" Type="http://schemas.openxmlformats.org/officeDocument/2006/relationships/slideLayout" Target="../slideLayouts/slideLayout12.xml"/><Relationship Id="rId6" Type="http://schemas.openxmlformats.org/officeDocument/2006/relationships/hyperlink" Target="https://github.com/BangorUniversity/Research-Computing-Community/blob/master/workshops/Programming%20Principles%20and%20Practice%20using%20Python.pdf" TargetMode="External"/><Relationship Id="rId11" Type="http://schemas.openxmlformats.org/officeDocument/2006/relationships/image" Target="../media/image6.png"/><Relationship Id="rId5" Type="http://schemas.openxmlformats.org/officeDocument/2006/relationships/hyperlink" Target="https://github.com/BangorUniversity/Research-Computing-Community/blob/master/workshops/Version%20Control%20Using%20Git.pdf" TargetMode="External"/><Relationship Id="rId15" Type="http://schemas.openxmlformats.org/officeDocument/2006/relationships/image" Target="../media/image1.png"/><Relationship Id="rId10" Type="http://schemas.openxmlformats.org/officeDocument/2006/relationships/image" Target="../media/image5.jpeg"/><Relationship Id="rId4" Type="http://schemas.openxmlformats.org/officeDocument/2006/relationships/hyperlink" Target="https://github.com/BangorUniversity/Research-Computing-Community/blob/master/workshops/Introduction%20to%20the%20Linux%20Shell.pdf" TargetMode="External"/><Relationship Id="rId9" Type="http://schemas.openxmlformats.org/officeDocument/2006/relationships/image" Target="../media/image4.png"/><Relationship Id="rId14" Type="http://schemas.openxmlformats.org/officeDocument/2006/relationships/image" Target="../media/image9.jpeg"/></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jupyter.bangor.ac.uk/jupyter/hub/login"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ECTION 1…"/>
          <p:cNvSpPr txBox="1"/>
          <p:nvPr/>
        </p:nvSpPr>
        <p:spPr>
          <a:xfrm>
            <a:off x="6150982" y="10003334"/>
            <a:ext cx="12048170" cy="5924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ctr">
              <a:lnSpc>
                <a:spcPct val="40000"/>
              </a:lnSpc>
              <a:defRPr sz="6500" b="1">
                <a:solidFill>
                  <a:srgbClr val="FFFFFF"/>
                </a:solidFill>
                <a:latin typeface="Arial"/>
                <a:ea typeface="Arial"/>
                <a:cs typeface="Arial"/>
                <a:sym typeface="Arial"/>
              </a:defRPr>
            </a:pPr>
            <a:r>
              <a:rPr lang="en-GB" dirty="0">
                <a:solidFill>
                  <a:schemeClr val="tx1">
                    <a:lumMod val="95000"/>
                    <a:lumOff val="5000"/>
                  </a:schemeClr>
                </a:solidFill>
              </a:rPr>
              <a:t>Parallel Processing in Python</a:t>
            </a:r>
          </a:p>
        </p:txBody>
      </p:sp>
      <p:pic>
        <p:nvPicPr>
          <p:cNvPr id="7" name="Bangor_Logo_A1 copy.pdf">
            <a:extLst>
              <a:ext uri="{FF2B5EF4-FFF2-40B4-BE49-F238E27FC236}">
                <a16:creationId xmlns:a16="http://schemas.microsoft.com/office/drawing/2014/main" id="{E87C4777-3A91-F34F-92A6-DDE70E631565}"/>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759573" y="3120260"/>
            <a:ext cx="4864854" cy="3923976"/>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C18AD2-1B20-4A5C-8EB5-35EF60E07BB9}"/>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B411338-AB1E-4D76-BCEC-4EE99571CFF2}"/>
              </a:ext>
            </a:extLst>
          </p:cNvPr>
          <p:cNvSpPr txBox="1"/>
          <p:nvPr/>
        </p:nvSpPr>
        <p:spPr>
          <a:xfrm>
            <a:off x="996468" y="3002755"/>
            <a:ext cx="20128038" cy="6460230"/>
          </a:xfrm>
          <a:prstGeom prst="rect">
            <a:avLst/>
          </a:prstGeom>
          <a:noFill/>
        </p:spPr>
        <p:txBody>
          <a:bodyPr wrap="square" rtlCol="0">
            <a:spAutoFit/>
          </a:bodyPr>
          <a:lstStyle/>
          <a:p>
            <a:pPr marL="571500" indent="-571500" algn="l">
              <a:lnSpc>
                <a:spcPct val="150000"/>
              </a:lnSpc>
              <a:buFontTx/>
              <a:buChar char="-"/>
            </a:pPr>
            <a:r>
              <a:rPr lang="en-GB" sz="4000" b="0" i="0" u="none" strike="noStrike" dirty="0">
                <a:solidFill>
                  <a:srgbClr val="374151"/>
                </a:solidFill>
                <a:effectLst/>
                <a:latin typeface="Söhne"/>
              </a:rPr>
              <a:t>The CPU manages computation work (processes).</a:t>
            </a:r>
          </a:p>
          <a:p>
            <a:pPr marL="571500" indent="-571500" algn="l">
              <a:lnSpc>
                <a:spcPct val="150000"/>
              </a:lnSpc>
              <a:buFontTx/>
              <a:buChar char="-"/>
            </a:pPr>
            <a:r>
              <a:rPr lang="en-GB" sz="4000" b="0" i="0" u="none" strike="noStrike" dirty="0">
                <a:solidFill>
                  <a:srgbClr val="374151"/>
                </a:solidFill>
                <a:effectLst/>
                <a:latin typeface="Söhne"/>
              </a:rPr>
              <a:t>CPUs have one or more cores for simultaneous code execution.</a:t>
            </a:r>
          </a:p>
          <a:p>
            <a:pPr marL="571500" indent="-571500" algn="l">
              <a:lnSpc>
                <a:spcPct val="150000"/>
              </a:lnSpc>
              <a:buFontTx/>
              <a:buChar char="-"/>
            </a:pPr>
            <a:r>
              <a:rPr lang="en-GB" sz="4000" b="0" i="0" u="none" strike="noStrike" dirty="0">
                <a:solidFill>
                  <a:srgbClr val="374151"/>
                </a:solidFill>
                <a:effectLst/>
                <a:latin typeface="Söhne"/>
              </a:rPr>
              <a:t>Cores can execute code independently, allowing for parallel processing.</a:t>
            </a:r>
          </a:p>
          <a:p>
            <a:pPr marL="571500" indent="-571500" algn="l">
              <a:lnSpc>
                <a:spcPct val="150000"/>
              </a:lnSpc>
              <a:buFontTx/>
              <a:buChar char="-"/>
            </a:pPr>
            <a:r>
              <a:rPr lang="en-GB" sz="4000" b="0" i="0" u="none" strike="noStrike" dirty="0">
                <a:solidFill>
                  <a:srgbClr val="374151"/>
                </a:solidFill>
                <a:effectLst/>
                <a:latin typeface="Söhne"/>
              </a:rPr>
              <a:t>Multiple cores can improve performance for CPU-bound tasks.</a:t>
            </a:r>
          </a:p>
          <a:p>
            <a:pPr algn="l">
              <a:lnSpc>
                <a:spcPct val="150000"/>
              </a:lnSpc>
            </a:pPr>
            <a:endParaRPr lang="en-GB" sz="4000" b="0" i="0" u="none" strike="noStrike" dirty="0">
              <a:solidFill>
                <a:srgbClr val="374151"/>
              </a:solidFill>
              <a:effectLst/>
              <a:latin typeface="Söhne"/>
            </a:endParaRPr>
          </a:p>
          <a:p>
            <a:pPr algn="l">
              <a:lnSpc>
                <a:spcPct val="150000"/>
              </a:lnSpc>
            </a:pPr>
            <a:r>
              <a:rPr lang="en-GB" sz="4000" b="0" i="0" u="none" strike="noStrike" dirty="0">
                <a:solidFill>
                  <a:srgbClr val="374151"/>
                </a:solidFill>
                <a:effectLst/>
                <a:latin typeface="Söhne"/>
              </a:rPr>
              <a:t>SCW: 40 core node has 2 CPUs with 20 cores each.</a:t>
            </a:r>
          </a:p>
          <a:p>
            <a:pPr algn="l">
              <a:lnSpc>
                <a:spcPct val="150000"/>
              </a:lnSpc>
            </a:pPr>
            <a:r>
              <a:rPr lang="en-GB" sz="4000" b="0" i="0" u="none" strike="noStrike" dirty="0">
                <a:solidFill>
                  <a:srgbClr val="374151"/>
                </a:solidFill>
                <a:effectLst/>
                <a:latin typeface="Söhne"/>
              </a:rPr>
              <a:t>SCW: 64 core node has 2 CPUs with 32 cores each.</a:t>
            </a:r>
          </a:p>
        </p:txBody>
      </p:sp>
      <p:pic>
        <p:nvPicPr>
          <p:cNvPr id="4" name="Picture 3">
            <a:extLst>
              <a:ext uri="{FF2B5EF4-FFF2-40B4-BE49-F238E27FC236}">
                <a16:creationId xmlns:a16="http://schemas.microsoft.com/office/drawing/2014/main" id="{2B9ABB91-D52E-445E-BACE-32435FAFF768}"/>
              </a:ext>
            </a:extLst>
          </p:cNvPr>
          <p:cNvPicPr>
            <a:picLocks noChangeAspect="1"/>
          </p:cNvPicPr>
          <p:nvPr/>
        </p:nvPicPr>
        <p:blipFill>
          <a:blip r:embed="rId2"/>
          <a:stretch>
            <a:fillRect/>
          </a:stretch>
        </p:blipFill>
        <p:spPr>
          <a:xfrm>
            <a:off x="16856034" y="4316635"/>
            <a:ext cx="6531498" cy="5334995"/>
          </a:xfrm>
          <a:prstGeom prst="rect">
            <a:avLst/>
          </a:prstGeom>
        </p:spPr>
      </p:pic>
      <p:sp>
        <p:nvSpPr>
          <p:cNvPr id="2" name="Title 2">
            <a:extLst>
              <a:ext uri="{FF2B5EF4-FFF2-40B4-BE49-F238E27FC236}">
                <a16:creationId xmlns:a16="http://schemas.microsoft.com/office/drawing/2014/main" id="{C9A34844-BA95-6634-6861-9DBF36474C08}"/>
              </a:ext>
            </a:extLst>
          </p:cNvPr>
          <p:cNvSpPr>
            <a:spLocks noGrp="1"/>
          </p:cNvSpPr>
          <p:nvPr>
            <p:ph type="title"/>
          </p:nvPr>
        </p:nvSpPr>
        <p:spPr>
          <a:xfrm>
            <a:off x="444496" y="282838"/>
            <a:ext cx="21971004" cy="1410086"/>
          </a:xfrm>
        </p:spPr>
        <p:txBody>
          <a:bodyPr>
            <a:normAutofit/>
          </a:bodyPr>
          <a:lstStyle/>
          <a:p>
            <a:r>
              <a:rPr lang="en-GB" sz="8000" dirty="0">
                <a:solidFill>
                  <a:schemeClr val="bg1"/>
                </a:solidFill>
                <a:latin typeface="+mn-lt"/>
              </a:rPr>
              <a:t>CPU vs Core</a:t>
            </a:r>
          </a:p>
        </p:txBody>
      </p:sp>
      <p:pic>
        <p:nvPicPr>
          <p:cNvPr id="3" name="bangor_logo_c1_flush.pdf">
            <a:extLst>
              <a:ext uri="{FF2B5EF4-FFF2-40B4-BE49-F238E27FC236}">
                <a16:creationId xmlns:a16="http://schemas.microsoft.com/office/drawing/2014/main" id="{1F4D0CB8-4984-E0E8-73CE-CFD2E6F52A8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274284038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C18AD2-1B20-4A5C-8EB5-35EF60E07BB9}"/>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B411338-AB1E-4D76-BCEC-4EE99571CFF2}"/>
              </a:ext>
            </a:extLst>
          </p:cNvPr>
          <p:cNvSpPr txBox="1"/>
          <p:nvPr/>
        </p:nvSpPr>
        <p:spPr>
          <a:xfrm>
            <a:off x="996468" y="2830688"/>
            <a:ext cx="22156140" cy="8306889"/>
          </a:xfrm>
          <a:prstGeom prst="rect">
            <a:avLst/>
          </a:prstGeom>
          <a:noFill/>
        </p:spPr>
        <p:txBody>
          <a:bodyPr wrap="square" rtlCol="0">
            <a:spAutoFit/>
          </a:bodyPr>
          <a:lstStyle/>
          <a:p>
            <a:pPr algn="l">
              <a:lnSpc>
                <a:spcPct val="150000"/>
              </a:lnSpc>
            </a:pPr>
            <a:r>
              <a:rPr lang="en-GB" sz="4000" b="0" i="0" u="none" strike="noStrike" dirty="0">
                <a:solidFill>
                  <a:srgbClr val="374151"/>
                </a:solidFill>
                <a:effectLst/>
                <a:latin typeface="Söhne"/>
              </a:rPr>
              <a:t>- Python has a Global Interpreter Lock (GIL) that prevents multiple threads from executing simultaneously in the same process.</a:t>
            </a:r>
          </a:p>
          <a:p>
            <a:pPr marL="571500" indent="-571500" algn="l">
              <a:lnSpc>
                <a:spcPct val="150000"/>
              </a:lnSpc>
              <a:buFontTx/>
              <a:buChar char="-"/>
            </a:pPr>
            <a:r>
              <a:rPr lang="en-GB" sz="4000" b="0" i="0" u="none" strike="noStrike" dirty="0">
                <a:solidFill>
                  <a:srgbClr val="374151"/>
                </a:solidFill>
                <a:effectLst/>
                <a:latin typeface="Söhne"/>
              </a:rPr>
              <a:t>The GIL can limit the performance gains that can be achieved through parallelisation.</a:t>
            </a:r>
          </a:p>
          <a:p>
            <a:pPr marL="571500" indent="-571500" algn="l">
              <a:lnSpc>
                <a:spcPct val="150000"/>
              </a:lnSpc>
              <a:buFontTx/>
              <a:buChar char="-"/>
            </a:pPr>
            <a:r>
              <a:rPr lang="en-GB" sz="4000" b="0" i="0" u="none" strike="noStrike" dirty="0">
                <a:solidFill>
                  <a:srgbClr val="374151"/>
                </a:solidFill>
                <a:effectLst/>
                <a:latin typeface="Söhne"/>
              </a:rPr>
              <a:t>Libraries like NumPy bypass this limitation by running external code in C that can manually release the GIL to speed up computations.</a:t>
            </a:r>
          </a:p>
          <a:p>
            <a:pPr marL="571500" indent="-571500" algn="l">
              <a:lnSpc>
                <a:spcPct val="150000"/>
              </a:lnSpc>
              <a:buFontTx/>
              <a:buChar char="-"/>
            </a:pPr>
            <a:r>
              <a:rPr lang="en-GB" sz="4000" b="0" i="0" u="none" strike="noStrike" dirty="0">
                <a:solidFill>
                  <a:srgbClr val="374151"/>
                </a:solidFill>
                <a:effectLst/>
                <a:latin typeface="Söhne"/>
              </a:rPr>
              <a:t>The most popular solution to overcome the GIL is to use multiprocessing.</a:t>
            </a:r>
          </a:p>
          <a:p>
            <a:pPr marL="571500" indent="-571500" algn="l">
              <a:lnSpc>
                <a:spcPct val="150000"/>
              </a:lnSpc>
              <a:buFontTx/>
              <a:buChar char="-"/>
            </a:pPr>
            <a:r>
              <a:rPr lang="en-GB" sz="4000" b="0" i="0" u="none" strike="noStrike" dirty="0">
                <a:solidFill>
                  <a:srgbClr val="374151"/>
                </a:solidFill>
                <a:effectLst/>
                <a:latin typeface="Söhne"/>
              </a:rPr>
              <a:t>Python provides a multiprocessing library that simplifies the use of multiple processes.</a:t>
            </a:r>
          </a:p>
          <a:p>
            <a:pPr marL="571500" indent="-571500" algn="l">
              <a:lnSpc>
                <a:spcPct val="150000"/>
              </a:lnSpc>
              <a:buFontTx/>
              <a:buChar char="-"/>
            </a:pPr>
            <a:r>
              <a:rPr lang="en-GB" sz="4000" b="0" i="0" u="none" strike="noStrike" dirty="0">
                <a:solidFill>
                  <a:srgbClr val="374151"/>
                </a:solidFill>
                <a:effectLst/>
                <a:latin typeface="Söhne"/>
              </a:rPr>
              <a:t>Multiprocessing allows each process to have its own Python interpreter and memory space, so the GIL won't be a problem.</a:t>
            </a:r>
          </a:p>
        </p:txBody>
      </p:sp>
      <p:sp>
        <p:nvSpPr>
          <p:cNvPr id="2" name="Title 2">
            <a:extLst>
              <a:ext uri="{FF2B5EF4-FFF2-40B4-BE49-F238E27FC236}">
                <a16:creationId xmlns:a16="http://schemas.microsoft.com/office/drawing/2014/main" id="{0B4EDD61-915D-7141-2CCB-E281C27D17D9}"/>
              </a:ext>
            </a:extLst>
          </p:cNvPr>
          <p:cNvSpPr>
            <a:spLocks noGrp="1"/>
          </p:cNvSpPr>
          <p:nvPr>
            <p:ph type="title"/>
          </p:nvPr>
        </p:nvSpPr>
        <p:spPr>
          <a:xfrm>
            <a:off x="444496" y="282838"/>
            <a:ext cx="21971004" cy="1410086"/>
          </a:xfrm>
        </p:spPr>
        <p:txBody>
          <a:bodyPr>
            <a:normAutofit/>
          </a:bodyPr>
          <a:lstStyle/>
          <a:p>
            <a:r>
              <a:rPr lang="en-GB" sz="8000" dirty="0">
                <a:solidFill>
                  <a:schemeClr val="bg1"/>
                </a:solidFill>
                <a:latin typeface="+mn-lt"/>
              </a:rPr>
              <a:t>Global Interpreter Lock</a:t>
            </a:r>
          </a:p>
        </p:txBody>
      </p:sp>
      <p:pic>
        <p:nvPicPr>
          <p:cNvPr id="3" name="bangor_logo_c1_flush.pdf">
            <a:extLst>
              <a:ext uri="{FF2B5EF4-FFF2-40B4-BE49-F238E27FC236}">
                <a16:creationId xmlns:a16="http://schemas.microsoft.com/office/drawing/2014/main" id="{393993FD-ADEF-2601-9994-6D770FC2F808}"/>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190487861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C18AD2-1B20-4A5C-8EB5-35EF60E07BB9}"/>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50B131EC-50D2-4EF2-B03D-C00C810CADAF}"/>
              </a:ext>
            </a:extLst>
          </p:cNvPr>
          <p:cNvPicPr>
            <a:picLocks noChangeAspect="1"/>
          </p:cNvPicPr>
          <p:nvPr/>
        </p:nvPicPr>
        <p:blipFill>
          <a:blip r:embed="rId2"/>
          <a:stretch>
            <a:fillRect/>
          </a:stretch>
        </p:blipFill>
        <p:spPr>
          <a:xfrm>
            <a:off x="1759053" y="3199817"/>
            <a:ext cx="19780469" cy="7004887"/>
          </a:xfrm>
          <a:prstGeom prst="rect">
            <a:avLst/>
          </a:prstGeom>
        </p:spPr>
      </p:pic>
      <p:sp>
        <p:nvSpPr>
          <p:cNvPr id="2" name="Title 2">
            <a:extLst>
              <a:ext uri="{FF2B5EF4-FFF2-40B4-BE49-F238E27FC236}">
                <a16:creationId xmlns:a16="http://schemas.microsoft.com/office/drawing/2014/main" id="{D1C97FF4-DFB2-E77B-0FED-AD559DFEE74B}"/>
              </a:ext>
            </a:extLst>
          </p:cNvPr>
          <p:cNvSpPr>
            <a:spLocks noGrp="1"/>
          </p:cNvSpPr>
          <p:nvPr>
            <p:ph type="title"/>
          </p:nvPr>
        </p:nvSpPr>
        <p:spPr>
          <a:xfrm>
            <a:off x="444496" y="282838"/>
            <a:ext cx="21971004" cy="1410086"/>
          </a:xfrm>
        </p:spPr>
        <p:txBody>
          <a:bodyPr>
            <a:normAutofit/>
          </a:bodyPr>
          <a:lstStyle/>
          <a:p>
            <a:r>
              <a:rPr lang="en-GB" sz="8000" dirty="0">
                <a:solidFill>
                  <a:schemeClr val="bg1"/>
                </a:solidFill>
                <a:latin typeface="+mn-lt"/>
              </a:rPr>
              <a:t>Global Interpreter Lock</a:t>
            </a:r>
          </a:p>
        </p:txBody>
      </p:sp>
      <p:pic>
        <p:nvPicPr>
          <p:cNvPr id="4" name="bangor_logo_c1_flush.pdf">
            <a:extLst>
              <a:ext uri="{FF2B5EF4-FFF2-40B4-BE49-F238E27FC236}">
                <a16:creationId xmlns:a16="http://schemas.microsoft.com/office/drawing/2014/main" id="{AF3EAE0A-73FC-D6D6-1310-989EA19FE10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333198913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C18AD2-1B20-4A5C-8EB5-35EF60E07BB9}"/>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84F34231-5A33-4A10-BAFF-9A3FBEB84101}"/>
              </a:ext>
            </a:extLst>
          </p:cNvPr>
          <p:cNvPicPr>
            <a:picLocks noChangeAspect="1"/>
          </p:cNvPicPr>
          <p:nvPr/>
        </p:nvPicPr>
        <p:blipFill>
          <a:blip r:embed="rId2"/>
          <a:stretch>
            <a:fillRect/>
          </a:stretch>
        </p:blipFill>
        <p:spPr>
          <a:xfrm>
            <a:off x="4873042" y="3167589"/>
            <a:ext cx="14637916" cy="7674581"/>
          </a:xfrm>
          <a:prstGeom prst="rect">
            <a:avLst/>
          </a:prstGeom>
        </p:spPr>
      </p:pic>
      <p:sp>
        <p:nvSpPr>
          <p:cNvPr id="2" name="Title 2">
            <a:extLst>
              <a:ext uri="{FF2B5EF4-FFF2-40B4-BE49-F238E27FC236}">
                <a16:creationId xmlns:a16="http://schemas.microsoft.com/office/drawing/2014/main" id="{D82319A4-9B26-E439-BCC1-982DEB853782}"/>
              </a:ext>
            </a:extLst>
          </p:cNvPr>
          <p:cNvSpPr>
            <a:spLocks noGrp="1"/>
          </p:cNvSpPr>
          <p:nvPr>
            <p:ph type="title"/>
          </p:nvPr>
        </p:nvSpPr>
        <p:spPr>
          <a:xfrm>
            <a:off x="444496" y="282838"/>
            <a:ext cx="21971004" cy="1410086"/>
          </a:xfrm>
        </p:spPr>
        <p:txBody>
          <a:bodyPr>
            <a:normAutofit/>
          </a:bodyPr>
          <a:lstStyle/>
          <a:p>
            <a:r>
              <a:rPr lang="en-GB" sz="8000">
                <a:solidFill>
                  <a:schemeClr val="bg1"/>
                </a:solidFill>
                <a:latin typeface="+mn-lt"/>
              </a:rPr>
              <a:t>Multiple Processes</a:t>
            </a:r>
          </a:p>
        </p:txBody>
      </p:sp>
      <p:pic>
        <p:nvPicPr>
          <p:cNvPr id="4" name="bangor_logo_c1_flush.pdf">
            <a:extLst>
              <a:ext uri="{FF2B5EF4-FFF2-40B4-BE49-F238E27FC236}">
                <a16:creationId xmlns:a16="http://schemas.microsoft.com/office/drawing/2014/main" id="{8357A6BF-2A7D-A23E-EEC0-3733CE7C210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318167282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C18AD2-1B20-4A5C-8EB5-35EF60E07BB9}"/>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B411338-AB1E-4D76-BCEC-4EE99571CFF2}"/>
              </a:ext>
            </a:extLst>
          </p:cNvPr>
          <p:cNvSpPr txBox="1"/>
          <p:nvPr/>
        </p:nvSpPr>
        <p:spPr>
          <a:xfrm>
            <a:off x="996468" y="2830688"/>
            <a:ext cx="22046412" cy="8306889"/>
          </a:xfrm>
          <a:prstGeom prst="rect">
            <a:avLst/>
          </a:prstGeom>
          <a:noFill/>
        </p:spPr>
        <p:txBody>
          <a:bodyPr wrap="square" rtlCol="0">
            <a:spAutoFit/>
          </a:bodyPr>
          <a:lstStyle/>
          <a:p>
            <a:pPr algn="l">
              <a:lnSpc>
                <a:spcPct val="150000"/>
              </a:lnSpc>
            </a:pPr>
            <a:r>
              <a:rPr lang="en-GB" sz="4000" b="0" i="0" u="none" strike="noStrike" dirty="0">
                <a:solidFill>
                  <a:srgbClr val="374151"/>
                </a:solidFill>
                <a:effectLst/>
                <a:latin typeface="Söhne"/>
              </a:rPr>
              <a:t>Processes are best for CPU-intensive tasks because they can benefit from multiple cores and avoid the GIL problem.</a:t>
            </a:r>
          </a:p>
          <a:p>
            <a:pPr algn="l">
              <a:lnSpc>
                <a:spcPct val="150000"/>
              </a:lnSpc>
            </a:pPr>
            <a:endParaRPr lang="en-GB" sz="4000" b="0" i="0" u="none" strike="noStrike" dirty="0">
              <a:solidFill>
                <a:srgbClr val="374151"/>
              </a:solidFill>
              <a:effectLst/>
              <a:latin typeface="Söhne"/>
            </a:endParaRPr>
          </a:p>
          <a:p>
            <a:pPr algn="l">
              <a:lnSpc>
                <a:spcPct val="150000"/>
              </a:lnSpc>
            </a:pPr>
            <a:r>
              <a:rPr lang="en-GB" sz="4000" b="0" i="0" u="none" strike="noStrike" dirty="0">
                <a:solidFill>
                  <a:srgbClr val="374151"/>
                </a:solidFill>
                <a:effectLst/>
                <a:latin typeface="Söhne"/>
              </a:rPr>
              <a:t>Threads, on the other hand, are best for I/O-bound tasks or tasks involving external systems because threads can work more efficiently together and have lower overhead.</a:t>
            </a:r>
          </a:p>
          <a:p>
            <a:pPr algn="l">
              <a:lnSpc>
                <a:spcPct val="150000"/>
              </a:lnSpc>
            </a:pPr>
            <a:endParaRPr lang="en-GB" sz="4000" b="0" i="0" u="none" strike="noStrike" dirty="0">
              <a:solidFill>
                <a:srgbClr val="374151"/>
              </a:solidFill>
              <a:effectLst/>
              <a:latin typeface="Söhne"/>
            </a:endParaRPr>
          </a:p>
          <a:p>
            <a:pPr algn="l">
              <a:lnSpc>
                <a:spcPct val="150000"/>
              </a:lnSpc>
            </a:pPr>
            <a:r>
              <a:rPr lang="en-GB" sz="4000" b="0" i="0" u="none" strike="noStrike" dirty="0">
                <a:solidFill>
                  <a:srgbClr val="374151"/>
                </a:solidFill>
                <a:effectLst/>
                <a:latin typeface="Söhne"/>
              </a:rPr>
              <a:t>Threads do not provide any benefit for CPU-intensive tasks in Python because of the GIL problem. Since only one thread can execute Python code at a time due to the GIL, using multiple threads for CPU-bound tasks can actually slow down the program rather than speeding it up.</a:t>
            </a:r>
          </a:p>
        </p:txBody>
      </p:sp>
      <p:sp>
        <p:nvSpPr>
          <p:cNvPr id="2" name="Title 2">
            <a:extLst>
              <a:ext uri="{FF2B5EF4-FFF2-40B4-BE49-F238E27FC236}">
                <a16:creationId xmlns:a16="http://schemas.microsoft.com/office/drawing/2014/main" id="{167AA214-E13D-46D7-F9F4-E34A7BD2536C}"/>
              </a:ext>
            </a:extLst>
          </p:cNvPr>
          <p:cNvSpPr>
            <a:spLocks noGrp="1"/>
          </p:cNvSpPr>
          <p:nvPr>
            <p:ph type="title"/>
          </p:nvPr>
        </p:nvSpPr>
        <p:spPr>
          <a:xfrm>
            <a:off x="444496" y="282838"/>
            <a:ext cx="21971004" cy="1410086"/>
          </a:xfrm>
        </p:spPr>
        <p:txBody>
          <a:bodyPr>
            <a:normAutofit/>
          </a:bodyPr>
          <a:lstStyle/>
          <a:p>
            <a:r>
              <a:rPr lang="en-GB" sz="8000" dirty="0">
                <a:solidFill>
                  <a:schemeClr val="bg1"/>
                </a:solidFill>
                <a:latin typeface="+mn-lt"/>
              </a:rPr>
              <a:t>When to use threads and processes</a:t>
            </a:r>
          </a:p>
        </p:txBody>
      </p:sp>
      <p:pic>
        <p:nvPicPr>
          <p:cNvPr id="3" name="bangor_logo_c1_flush.pdf">
            <a:extLst>
              <a:ext uri="{FF2B5EF4-FFF2-40B4-BE49-F238E27FC236}">
                <a16:creationId xmlns:a16="http://schemas.microsoft.com/office/drawing/2014/main" id="{A25E5EFC-EAF9-770E-D5DC-26221D55B1E2}"/>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41542970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C18AD2-1B20-4A5C-8EB5-35EF60E07BB9}"/>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B411338-AB1E-4D76-BCEC-4EE99571CFF2}"/>
              </a:ext>
            </a:extLst>
          </p:cNvPr>
          <p:cNvSpPr txBox="1"/>
          <p:nvPr/>
        </p:nvSpPr>
        <p:spPr>
          <a:xfrm>
            <a:off x="996468" y="2704555"/>
            <a:ext cx="22156140" cy="8306889"/>
          </a:xfrm>
          <a:prstGeom prst="rect">
            <a:avLst/>
          </a:prstGeom>
          <a:noFill/>
        </p:spPr>
        <p:txBody>
          <a:bodyPr wrap="square" rtlCol="0">
            <a:spAutoFit/>
          </a:bodyPr>
          <a:lstStyle/>
          <a:p>
            <a:pPr algn="l">
              <a:lnSpc>
                <a:spcPct val="150000"/>
              </a:lnSpc>
            </a:pPr>
            <a:r>
              <a:rPr lang="en-GB" sz="4000" b="0" i="0" u="none" strike="noStrike" dirty="0">
                <a:solidFill>
                  <a:srgbClr val="374151"/>
                </a:solidFill>
                <a:effectLst/>
                <a:latin typeface="Söhne"/>
              </a:rPr>
              <a:t>If your code has a lot of I/O or network usage, multithreading is a good choice because of its low overhead. Threads can efficiently perform I/O operations without blocking the main thread.</a:t>
            </a:r>
          </a:p>
          <a:p>
            <a:pPr algn="l">
              <a:lnSpc>
                <a:spcPct val="150000"/>
              </a:lnSpc>
            </a:pPr>
            <a:endParaRPr lang="en-GB" sz="4000" b="0" i="0" u="none" strike="noStrike" dirty="0">
              <a:solidFill>
                <a:srgbClr val="374151"/>
              </a:solidFill>
              <a:effectLst/>
              <a:latin typeface="Söhne"/>
            </a:endParaRPr>
          </a:p>
          <a:p>
            <a:pPr algn="l">
              <a:lnSpc>
                <a:spcPct val="150000"/>
              </a:lnSpc>
            </a:pPr>
            <a:r>
              <a:rPr lang="en-GB" sz="4000" b="0" i="0" u="none" strike="noStrike" dirty="0">
                <a:solidFill>
                  <a:srgbClr val="374151"/>
                </a:solidFill>
                <a:effectLst/>
                <a:latin typeface="Söhne"/>
              </a:rPr>
              <a:t>If you have a graphical user interface application, multithreading is a good choice because it allows you to keep your UI thread responsive while other tasks are running in the background.</a:t>
            </a:r>
          </a:p>
          <a:p>
            <a:pPr algn="l">
              <a:lnSpc>
                <a:spcPct val="150000"/>
              </a:lnSpc>
            </a:pPr>
            <a:endParaRPr lang="en-GB" sz="4000" b="0" i="0" u="none" strike="noStrike" dirty="0">
              <a:solidFill>
                <a:srgbClr val="374151"/>
              </a:solidFill>
              <a:effectLst/>
              <a:latin typeface="Söhne"/>
            </a:endParaRPr>
          </a:p>
          <a:p>
            <a:pPr algn="l">
              <a:lnSpc>
                <a:spcPct val="150000"/>
              </a:lnSpc>
            </a:pPr>
            <a:r>
              <a:rPr lang="en-GB" sz="4000" b="0" i="0" u="none" strike="noStrike" dirty="0">
                <a:solidFill>
                  <a:srgbClr val="374151"/>
                </a:solidFill>
                <a:effectLst/>
                <a:latin typeface="Söhne"/>
              </a:rPr>
              <a:t>If your code is CPU-heavy, i.e., involves a lot of computations, multiprocessing is a good choice, especially if your machine has multiple cores. Each process can run on a separate core, avoiding the GIL problem, and potentially improving the performance.</a:t>
            </a:r>
          </a:p>
        </p:txBody>
      </p:sp>
      <p:sp>
        <p:nvSpPr>
          <p:cNvPr id="2" name="Title 2">
            <a:extLst>
              <a:ext uri="{FF2B5EF4-FFF2-40B4-BE49-F238E27FC236}">
                <a16:creationId xmlns:a16="http://schemas.microsoft.com/office/drawing/2014/main" id="{59918377-DB94-BCBF-A495-8DB8751BC236}"/>
              </a:ext>
            </a:extLst>
          </p:cNvPr>
          <p:cNvSpPr>
            <a:spLocks noGrp="1"/>
          </p:cNvSpPr>
          <p:nvPr>
            <p:ph type="title"/>
          </p:nvPr>
        </p:nvSpPr>
        <p:spPr>
          <a:xfrm>
            <a:off x="444496" y="282838"/>
            <a:ext cx="21971004" cy="1410086"/>
          </a:xfrm>
        </p:spPr>
        <p:txBody>
          <a:bodyPr>
            <a:normAutofit/>
          </a:bodyPr>
          <a:lstStyle/>
          <a:p>
            <a:r>
              <a:rPr lang="en-GB" sz="8000" dirty="0">
                <a:solidFill>
                  <a:schemeClr val="bg1"/>
                </a:solidFill>
                <a:latin typeface="+mn-lt"/>
              </a:rPr>
              <a:t>When to use threads and processes</a:t>
            </a:r>
          </a:p>
        </p:txBody>
      </p:sp>
      <p:pic>
        <p:nvPicPr>
          <p:cNvPr id="3" name="bangor_logo_c1_flush.pdf">
            <a:extLst>
              <a:ext uri="{FF2B5EF4-FFF2-40B4-BE49-F238E27FC236}">
                <a16:creationId xmlns:a16="http://schemas.microsoft.com/office/drawing/2014/main" id="{3CC3EDCE-DBED-C943-FFA6-C5F06FC9D03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20538907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C18AD2-1B20-4A5C-8EB5-35EF60E07BB9}"/>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B411338-AB1E-4D76-BCEC-4EE99571CFF2}"/>
              </a:ext>
            </a:extLst>
          </p:cNvPr>
          <p:cNvSpPr txBox="1"/>
          <p:nvPr/>
        </p:nvSpPr>
        <p:spPr>
          <a:xfrm>
            <a:off x="996468" y="2778618"/>
            <a:ext cx="22391064" cy="7383560"/>
          </a:xfrm>
          <a:prstGeom prst="rect">
            <a:avLst/>
          </a:prstGeom>
          <a:noFill/>
        </p:spPr>
        <p:txBody>
          <a:bodyPr wrap="square" rtlCol="0">
            <a:spAutoFit/>
          </a:bodyPr>
          <a:lstStyle/>
          <a:p>
            <a:pPr algn="l">
              <a:lnSpc>
                <a:spcPct val="150000"/>
              </a:lnSpc>
            </a:pPr>
            <a:r>
              <a:rPr lang="en-GB" sz="4000" b="0" i="0" u="none" strike="noStrike" dirty="0">
                <a:solidFill>
                  <a:srgbClr val="374151"/>
                </a:solidFill>
                <a:effectLst/>
                <a:latin typeface="Söhne"/>
              </a:rPr>
              <a:t>Parallel processing is a mode of operation where a task or program is executed simultaneously in multiple processes on the same computer to reduce the overall processing time.</a:t>
            </a:r>
          </a:p>
          <a:p>
            <a:pPr algn="l">
              <a:lnSpc>
                <a:spcPct val="150000"/>
              </a:lnSpc>
            </a:pPr>
            <a:endParaRPr lang="en-GB" sz="4000" b="0" i="0" u="none" strike="noStrike" dirty="0">
              <a:solidFill>
                <a:srgbClr val="374151"/>
              </a:solidFill>
              <a:effectLst/>
              <a:latin typeface="Söhne"/>
            </a:endParaRPr>
          </a:p>
          <a:p>
            <a:pPr algn="l">
              <a:lnSpc>
                <a:spcPct val="150000"/>
              </a:lnSpc>
            </a:pPr>
            <a:r>
              <a:rPr lang="en-GB" sz="4000" b="0" i="0" u="none" strike="noStrike" dirty="0">
                <a:solidFill>
                  <a:srgbClr val="374151"/>
                </a:solidFill>
                <a:effectLst/>
                <a:latin typeface="Söhne"/>
              </a:rPr>
              <a:t>Python provides a built-in multiprocessing module to run independent parallel processes, enabling users to use multiple processors on a machine.</a:t>
            </a:r>
          </a:p>
          <a:p>
            <a:pPr algn="l">
              <a:lnSpc>
                <a:spcPct val="150000"/>
              </a:lnSpc>
            </a:pPr>
            <a:endParaRPr lang="en-GB" sz="4000" b="0" i="0" u="none" strike="noStrike" dirty="0">
              <a:solidFill>
                <a:srgbClr val="374151"/>
              </a:solidFill>
              <a:effectLst/>
              <a:latin typeface="Söhne"/>
            </a:endParaRPr>
          </a:p>
          <a:p>
            <a:pPr algn="l">
              <a:lnSpc>
                <a:spcPct val="150000"/>
              </a:lnSpc>
            </a:pPr>
            <a:r>
              <a:rPr lang="en-GB" sz="4000" b="0" i="0" u="none" strike="noStrike" dirty="0">
                <a:solidFill>
                  <a:srgbClr val="374151"/>
                </a:solidFill>
                <a:effectLst/>
                <a:latin typeface="Söhne"/>
              </a:rPr>
              <a:t>The Pool object in multiprocessing simplifies the management of worker processes by creating a pool of worker processes and distributing tasks among them.</a:t>
            </a:r>
          </a:p>
        </p:txBody>
      </p:sp>
      <p:sp>
        <p:nvSpPr>
          <p:cNvPr id="2" name="Title 2">
            <a:extLst>
              <a:ext uri="{FF2B5EF4-FFF2-40B4-BE49-F238E27FC236}">
                <a16:creationId xmlns:a16="http://schemas.microsoft.com/office/drawing/2014/main" id="{8A4CEE65-24C3-8E62-B958-158E41226638}"/>
              </a:ext>
            </a:extLst>
          </p:cNvPr>
          <p:cNvSpPr>
            <a:spLocks noGrp="1"/>
          </p:cNvSpPr>
          <p:nvPr>
            <p:ph type="title"/>
          </p:nvPr>
        </p:nvSpPr>
        <p:spPr>
          <a:xfrm>
            <a:off x="444496" y="282838"/>
            <a:ext cx="21971004" cy="1410086"/>
          </a:xfrm>
        </p:spPr>
        <p:txBody>
          <a:bodyPr>
            <a:normAutofit/>
          </a:bodyPr>
          <a:lstStyle/>
          <a:p>
            <a:r>
              <a:rPr lang="en-GB" sz="8000" dirty="0">
                <a:solidFill>
                  <a:schemeClr val="bg1"/>
                </a:solidFill>
                <a:latin typeface="+mn-lt"/>
              </a:rPr>
              <a:t>What is parallel processing</a:t>
            </a:r>
          </a:p>
        </p:txBody>
      </p:sp>
      <p:pic>
        <p:nvPicPr>
          <p:cNvPr id="3" name="bangor_logo_c1_flush.pdf">
            <a:extLst>
              <a:ext uri="{FF2B5EF4-FFF2-40B4-BE49-F238E27FC236}">
                <a16:creationId xmlns:a16="http://schemas.microsoft.com/office/drawing/2014/main" id="{D03A8E8C-D7ED-7261-7B2D-38C33BD5C1ED}"/>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124319056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C18AD2-1B20-4A5C-8EB5-35EF60E07BB9}"/>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B411338-AB1E-4D76-BCEC-4EE99571CFF2}"/>
              </a:ext>
            </a:extLst>
          </p:cNvPr>
          <p:cNvSpPr txBox="1"/>
          <p:nvPr/>
        </p:nvSpPr>
        <p:spPr>
          <a:xfrm>
            <a:off x="4512654" y="3059982"/>
            <a:ext cx="16611852" cy="6986528"/>
          </a:xfrm>
          <a:prstGeom prst="rect">
            <a:avLst/>
          </a:prstGeom>
          <a:noFill/>
        </p:spPr>
        <p:txBody>
          <a:bodyPr wrap="square" rtlCol="0">
            <a:spAutoFit/>
          </a:bodyPr>
          <a:lstStyle/>
          <a:p>
            <a:r>
              <a:rPr lang="en-GB" sz="3200" b="0" dirty="0">
                <a:solidFill>
                  <a:srgbClr val="D73A49"/>
                </a:solidFill>
                <a:effectLst/>
                <a:latin typeface="FiraCode-Retina" panose="020B0809050000020004" pitchFamily="49" charset="0"/>
              </a:rPr>
              <a:t>from</a:t>
            </a:r>
            <a:r>
              <a:rPr lang="en-GB" sz="3200" b="0" dirty="0">
                <a:solidFill>
                  <a:srgbClr val="24292E"/>
                </a:solidFill>
                <a:effectLst/>
                <a:latin typeface="FiraCode-Retina" panose="020B0809050000020004" pitchFamily="49" charset="0"/>
              </a:rPr>
              <a:t> </a:t>
            </a:r>
            <a:r>
              <a:rPr lang="en-GB" sz="3200" b="0" dirty="0">
                <a:solidFill>
                  <a:srgbClr val="6F42C1"/>
                </a:solidFill>
                <a:effectLst/>
                <a:latin typeface="FiraCode-Retina" panose="020B0809050000020004" pitchFamily="49" charset="0"/>
              </a:rPr>
              <a:t>multiprocessing</a:t>
            </a:r>
            <a:r>
              <a:rPr lang="en-GB" sz="3200" b="0" dirty="0">
                <a:solidFill>
                  <a:srgbClr val="24292E"/>
                </a:solidFill>
                <a:effectLst/>
                <a:latin typeface="FiraCode-Retina" panose="020B0809050000020004" pitchFamily="49" charset="0"/>
              </a:rPr>
              <a:t> </a:t>
            </a:r>
            <a:r>
              <a:rPr lang="en-GB" sz="3200" b="0" dirty="0">
                <a:solidFill>
                  <a:srgbClr val="D73A49"/>
                </a:solidFill>
                <a:effectLst/>
                <a:latin typeface="FiraCode-Retina" panose="020B0809050000020004" pitchFamily="49" charset="0"/>
              </a:rPr>
              <a:t>import</a:t>
            </a:r>
            <a:r>
              <a:rPr lang="en-GB" sz="3200" b="0" dirty="0">
                <a:solidFill>
                  <a:srgbClr val="24292E"/>
                </a:solidFill>
                <a:effectLst/>
                <a:latin typeface="FiraCode-Retina" panose="020B0809050000020004" pitchFamily="49" charset="0"/>
              </a:rPr>
              <a:t> </a:t>
            </a:r>
            <a:r>
              <a:rPr lang="en-GB" sz="3200" b="0" dirty="0">
                <a:solidFill>
                  <a:srgbClr val="6F42C1"/>
                </a:solidFill>
                <a:effectLst/>
                <a:latin typeface="FiraCode-Retina" panose="020B0809050000020004" pitchFamily="49" charset="0"/>
              </a:rPr>
              <a:t>Process</a:t>
            </a:r>
            <a:r>
              <a:rPr lang="en-GB" sz="3200" b="0" dirty="0">
                <a:solidFill>
                  <a:srgbClr val="24292E"/>
                </a:solidFill>
                <a:effectLst/>
                <a:latin typeface="FiraCode-Retina" panose="020B0809050000020004" pitchFamily="49" charset="0"/>
              </a:rPr>
              <a:t> </a:t>
            </a:r>
          </a:p>
          <a:p>
            <a:br>
              <a:rPr lang="en-GB" sz="3200" b="0" dirty="0">
                <a:solidFill>
                  <a:srgbClr val="24292E"/>
                </a:solidFill>
                <a:effectLst/>
                <a:latin typeface="FiraCode-Retina" panose="020B0809050000020004" pitchFamily="49" charset="0"/>
              </a:rPr>
            </a:br>
            <a:r>
              <a:rPr lang="en-GB" sz="3200" b="0" dirty="0">
                <a:solidFill>
                  <a:srgbClr val="D73A49"/>
                </a:solidFill>
                <a:effectLst/>
                <a:latin typeface="FiraCode-Retina" panose="020B0809050000020004" pitchFamily="49" charset="0"/>
              </a:rPr>
              <a:t>def</a:t>
            </a:r>
            <a:r>
              <a:rPr lang="en-GB" sz="3200" b="0" dirty="0">
                <a:solidFill>
                  <a:srgbClr val="24292E"/>
                </a:solidFill>
                <a:effectLst/>
                <a:latin typeface="FiraCode-Retina" panose="020B0809050000020004" pitchFamily="49" charset="0"/>
              </a:rPr>
              <a:t> </a:t>
            </a:r>
            <a:r>
              <a:rPr lang="en-GB" sz="3200" b="0" dirty="0" err="1">
                <a:solidFill>
                  <a:srgbClr val="6F42C1"/>
                </a:solidFill>
                <a:effectLst/>
                <a:latin typeface="FiraCode-Retina" panose="020B0809050000020004" pitchFamily="49" charset="0"/>
              </a:rPr>
              <a:t>func</a:t>
            </a:r>
            <a:r>
              <a:rPr lang="en-GB" sz="3200" b="0" dirty="0">
                <a:solidFill>
                  <a:srgbClr val="24292E"/>
                </a:solidFill>
                <a:effectLst/>
                <a:latin typeface="FiraCode-Retina" panose="020B0809050000020004" pitchFamily="49" charset="0"/>
              </a:rPr>
              <a:t>(</a:t>
            </a:r>
            <a:r>
              <a:rPr lang="en-GB" sz="3200" b="0" dirty="0">
                <a:solidFill>
                  <a:srgbClr val="E36209"/>
                </a:solidFill>
                <a:effectLst/>
                <a:latin typeface="FiraCode-Retina" panose="020B0809050000020004" pitchFamily="49" charset="0"/>
              </a:rPr>
              <a:t>name</a:t>
            </a:r>
            <a:r>
              <a:rPr lang="en-GB" sz="3200" b="0" dirty="0">
                <a:solidFill>
                  <a:srgbClr val="24292E"/>
                </a:solidFill>
                <a:effectLst/>
                <a:latin typeface="FiraCode-Retina" panose="020B0809050000020004" pitchFamily="49" charset="0"/>
              </a:rPr>
              <a:t>): </a:t>
            </a:r>
          </a:p>
          <a:p>
            <a:pPr lvl="2"/>
            <a:r>
              <a:rPr lang="en-GB" sz="3200" b="0" dirty="0">
                <a:solidFill>
                  <a:srgbClr val="6F42C1"/>
                </a:solidFill>
                <a:effectLst/>
                <a:latin typeface="FiraCode-Retina" panose="020B0809050000020004" pitchFamily="49" charset="0"/>
              </a:rPr>
              <a:t>print</a:t>
            </a:r>
            <a:r>
              <a:rPr lang="en-GB" sz="3200" b="0" dirty="0">
                <a:solidFill>
                  <a:srgbClr val="24292E"/>
                </a:solidFill>
                <a:effectLst/>
                <a:latin typeface="FiraCode-Retina" panose="020B0809050000020004" pitchFamily="49" charset="0"/>
              </a:rPr>
              <a:t>(</a:t>
            </a:r>
            <a:r>
              <a:rPr lang="en-GB" sz="3200" b="0" dirty="0" err="1">
                <a:solidFill>
                  <a:srgbClr val="D73A49"/>
                </a:solidFill>
                <a:effectLst/>
                <a:latin typeface="FiraCode-Retina" panose="020B0809050000020004" pitchFamily="49" charset="0"/>
              </a:rPr>
              <a:t>f</a:t>
            </a:r>
            <a:r>
              <a:rPr lang="en-GB" sz="3200" b="0" dirty="0" err="1">
                <a:solidFill>
                  <a:srgbClr val="032F62"/>
                </a:solidFill>
                <a:effectLst/>
                <a:latin typeface="FiraCode-Retina" panose="020B0809050000020004" pitchFamily="49" charset="0"/>
              </a:rPr>
              <a:t>'Hello</a:t>
            </a:r>
            <a:r>
              <a:rPr lang="en-GB" sz="3200" b="0" dirty="0">
                <a:solidFill>
                  <a:srgbClr val="032F62"/>
                </a:solidFill>
                <a:effectLst/>
                <a:latin typeface="FiraCode-Retina" panose="020B0809050000020004" pitchFamily="49" charset="0"/>
              </a:rPr>
              <a:t> </a:t>
            </a:r>
            <a:r>
              <a:rPr lang="en-GB" sz="3200" b="0" dirty="0">
                <a:solidFill>
                  <a:srgbClr val="005CC5"/>
                </a:solidFill>
                <a:effectLst/>
                <a:latin typeface="FiraCode-Retina" panose="020B0809050000020004" pitchFamily="49" charset="0"/>
              </a:rPr>
              <a:t>{</a:t>
            </a:r>
            <a:r>
              <a:rPr lang="en-GB" sz="3200" b="0" dirty="0">
                <a:solidFill>
                  <a:srgbClr val="E36209"/>
                </a:solidFill>
                <a:effectLst/>
                <a:latin typeface="FiraCode-Retina" panose="020B0809050000020004" pitchFamily="49" charset="0"/>
              </a:rPr>
              <a:t>name</a:t>
            </a:r>
            <a:r>
              <a:rPr lang="en-GB" sz="3200" b="0" dirty="0">
                <a:solidFill>
                  <a:srgbClr val="005CC5"/>
                </a:solidFill>
                <a:effectLst/>
                <a:latin typeface="FiraCode-Retina" panose="020B0809050000020004" pitchFamily="49" charset="0"/>
              </a:rPr>
              <a:t>}</a:t>
            </a:r>
            <a:r>
              <a:rPr lang="en-GB" sz="3200" b="0" dirty="0">
                <a:solidFill>
                  <a:srgbClr val="032F62"/>
                </a:solidFill>
                <a:effectLst/>
                <a:latin typeface="FiraCode-Retina" panose="020B0809050000020004" pitchFamily="49" charset="0"/>
              </a:rPr>
              <a:t>'</a:t>
            </a:r>
            <a:r>
              <a:rPr lang="en-GB" sz="3200" b="0" dirty="0">
                <a:solidFill>
                  <a:srgbClr val="24292E"/>
                </a:solidFill>
                <a:effectLst/>
                <a:latin typeface="FiraCode-Retina" panose="020B0809050000020004" pitchFamily="49" charset="0"/>
              </a:rPr>
              <a:t>) </a:t>
            </a:r>
          </a:p>
          <a:p>
            <a:br>
              <a:rPr lang="en-GB" sz="3200" b="0" dirty="0">
                <a:solidFill>
                  <a:srgbClr val="24292E"/>
                </a:solidFill>
                <a:effectLst/>
                <a:latin typeface="FiraCode-Retina" panose="020B0809050000020004" pitchFamily="49" charset="0"/>
              </a:rPr>
            </a:br>
            <a:r>
              <a:rPr lang="en-GB" sz="3200" b="0" dirty="0">
                <a:solidFill>
                  <a:srgbClr val="D73A49"/>
                </a:solidFill>
                <a:effectLst/>
                <a:latin typeface="FiraCode-Retina" panose="020B0809050000020004" pitchFamily="49" charset="0"/>
              </a:rPr>
              <a:t>def</a:t>
            </a:r>
            <a:r>
              <a:rPr lang="en-GB" sz="3200" b="0" dirty="0">
                <a:solidFill>
                  <a:srgbClr val="24292E"/>
                </a:solidFill>
                <a:effectLst/>
                <a:latin typeface="FiraCode-Retina" panose="020B0809050000020004" pitchFamily="49" charset="0"/>
              </a:rPr>
              <a:t> </a:t>
            </a:r>
            <a:r>
              <a:rPr lang="en-GB" sz="3200" b="0" dirty="0">
                <a:solidFill>
                  <a:srgbClr val="6F42C1"/>
                </a:solidFill>
                <a:effectLst/>
                <a:latin typeface="FiraCode-Retina" panose="020B0809050000020004" pitchFamily="49" charset="0"/>
              </a:rPr>
              <a:t>main</a:t>
            </a:r>
            <a:r>
              <a:rPr lang="en-GB" sz="3200" b="0" dirty="0">
                <a:solidFill>
                  <a:srgbClr val="24292E"/>
                </a:solidFill>
                <a:effectLst/>
                <a:latin typeface="FiraCode-Retina" panose="020B0809050000020004" pitchFamily="49" charset="0"/>
              </a:rPr>
              <a:t>(): </a:t>
            </a:r>
          </a:p>
          <a:p>
            <a:pPr lvl="2"/>
            <a:r>
              <a:rPr lang="en-GB" sz="3200" b="0" dirty="0">
                <a:solidFill>
                  <a:srgbClr val="24292E"/>
                </a:solidFill>
                <a:effectLst/>
                <a:latin typeface="FiraCode-Retina" panose="020B0809050000020004" pitchFamily="49" charset="0"/>
              </a:rPr>
              <a:t>p </a:t>
            </a:r>
            <a:r>
              <a:rPr lang="en-GB" sz="3200" b="0" dirty="0">
                <a:solidFill>
                  <a:srgbClr val="D73A49"/>
                </a:solidFill>
                <a:effectLst/>
                <a:latin typeface="FiraCode-Retina" panose="020B0809050000020004" pitchFamily="49" charset="0"/>
              </a:rPr>
              <a:t>=</a:t>
            </a:r>
            <a:r>
              <a:rPr lang="en-GB" sz="3200" b="0" dirty="0">
                <a:solidFill>
                  <a:srgbClr val="24292E"/>
                </a:solidFill>
                <a:effectLst/>
                <a:latin typeface="FiraCode-Retina" panose="020B0809050000020004" pitchFamily="49" charset="0"/>
              </a:rPr>
              <a:t> </a:t>
            </a:r>
            <a:r>
              <a:rPr lang="en-GB" sz="3200" b="0" dirty="0">
                <a:solidFill>
                  <a:srgbClr val="6F42C1"/>
                </a:solidFill>
                <a:effectLst/>
                <a:latin typeface="FiraCode-Retina" panose="020B0809050000020004" pitchFamily="49" charset="0"/>
              </a:rPr>
              <a:t>Process</a:t>
            </a:r>
            <a:r>
              <a:rPr lang="en-GB" sz="3200" b="0" dirty="0">
                <a:solidFill>
                  <a:srgbClr val="24292E"/>
                </a:solidFill>
                <a:effectLst/>
                <a:latin typeface="FiraCode-Retina" panose="020B0809050000020004" pitchFamily="49" charset="0"/>
              </a:rPr>
              <a:t>(</a:t>
            </a:r>
            <a:r>
              <a:rPr lang="en-GB" sz="3200" b="0" dirty="0">
                <a:solidFill>
                  <a:srgbClr val="E36209"/>
                </a:solidFill>
                <a:effectLst/>
                <a:latin typeface="FiraCode-Retina" panose="020B0809050000020004" pitchFamily="49" charset="0"/>
              </a:rPr>
              <a:t>target</a:t>
            </a:r>
            <a:r>
              <a:rPr lang="en-GB" sz="3200" b="0" dirty="0">
                <a:solidFill>
                  <a:srgbClr val="D73A49"/>
                </a:solidFill>
                <a:effectLst/>
                <a:latin typeface="FiraCode-Retina" panose="020B0809050000020004" pitchFamily="49" charset="0"/>
              </a:rPr>
              <a:t>=</a:t>
            </a:r>
            <a:r>
              <a:rPr lang="en-GB" sz="3200" b="0" dirty="0" err="1">
                <a:solidFill>
                  <a:srgbClr val="6F42C1"/>
                </a:solidFill>
                <a:effectLst/>
                <a:latin typeface="FiraCode-Retina" panose="020B0809050000020004" pitchFamily="49" charset="0"/>
              </a:rPr>
              <a:t>func</a:t>
            </a:r>
            <a:r>
              <a:rPr lang="en-GB" sz="3200" b="0" dirty="0">
                <a:solidFill>
                  <a:srgbClr val="24292E"/>
                </a:solidFill>
                <a:effectLst/>
                <a:latin typeface="FiraCode-Retina" panose="020B0809050000020004" pitchFamily="49" charset="0"/>
              </a:rPr>
              <a:t>, </a:t>
            </a:r>
            <a:r>
              <a:rPr lang="en-GB" sz="3200" b="0" dirty="0" err="1">
                <a:solidFill>
                  <a:srgbClr val="E36209"/>
                </a:solidFill>
                <a:effectLst/>
                <a:latin typeface="FiraCode-Retina" panose="020B0809050000020004" pitchFamily="49" charset="0"/>
              </a:rPr>
              <a:t>args</a:t>
            </a:r>
            <a:r>
              <a:rPr lang="en-GB" sz="3200" b="0" dirty="0">
                <a:solidFill>
                  <a:srgbClr val="D73A49"/>
                </a:solidFill>
                <a:effectLst/>
                <a:latin typeface="FiraCode-Retina" panose="020B0809050000020004" pitchFamily="49" charset="0"/>
              </a:rPr>
              <a:t>=</a:t>
            </a:r>
            <a:r>
              <a:rPr lang="en-GB" sz="3200" b="0" dirty="0">
                <a:solidFill>
                  <a:srgbClr val="24292E"/>
                </a:solidFill>
                <a:effectLst/>
                <a:latin typeface="FiraCode-Retina" panose="020B0809050000020004" pitchFamily="49" charset="0"/>
              </a:rPr>
              <a:t>(</a:t>
            </a:r>
            <a:r>
              <a:rPr lang="en-GB" sz="3200" b="0" dirty="0">
                <a:solidFill>
                  <a:srgbClr val="032F62"/>
                </a:solidFill>
                <a:effectLst/>
                <a:latin typeface="FiraCode-Retina" panose="020B0809050000020004" pitchFamily="49" charset="0"/>
              </a:rPr>
              <a:t>'Aaron'</a:t>
            </a:r>
            <a:r>
              <a:rPr lang="en-GB" sz="3200" b="0" dirty="0">
                <a:solidFill>
                  <a:srgbClr val="24292E"/>
                </a:solidFill>
                <a:effectLst/>
                <a:latin typeface="FiraCode-Retina" panose="020B0809050000020004" pitchFamily="49" charset="0"/>
              </a:rPr>
              <a:t>, )) </a:t>
            </a:r>
          </a:p>
          <a:p>
            <a:pPr lvl="2"/>
            <a:r>
              <a:rPr lang="en-GB" sz="3200" b="0" dirty="0" err="1">
                <a:solidFill>
                  <a:srgbClr val="24292E"/>
                </a:solidFill>
                <a:effectLst/>
                <a:latin typeface="FiraCode-Retina" panose="020B0809050000020004" pitchFamily="49" charset="0"/>
              </a:rPr>
              <a:t>p.</a:t>
            </a:r>
            <a:r>
              <a:rPr lang="en-GB" sz="3200" b="0" dirty="0" err="1">
                <a:solidFill>
                  <a:srgbClr val="6F42C1"/>
                </a:solidFill>
                <a:effectLst/>
                <a:latin typeface="FiraCode-Retina" panose="020B0809050000020004" pitchFamily="49" charset="0"/>
              </a:rPr>
              <a:t>start</a:t>
            </a:r>
            <a:r>
              <a:rPr lang="en-GB" sz="3200" b="0" dirty="0">
                <a:solidFill>
                  <a:srgbClr val="24292E"/>
                </a:solidFill>
                <a:effectLst/>
                <a:latin typeface="FiraCode-Retina" panose="020B0809050000020004" pitchFamily="49" charset="0"/>
              </a:rPr>
              <a:t>() </a:t>
            </a:r>
          </a:p>
          <a:p>
            <a:br>
              <a:rPr lang="en-GB" sz="3200" b="0" dirty="0">
                <a:solidFill>
                  <a:srgbClr val="24292E"/>
                </a:solidFill>
                <a:effectLst/>
                <a:latin typeface="FiraCode-Retina" panose="020B0809050000020004" pitchFamily="49" charset="0"/>
              </a:rPr>
            </a:br>
            <a:r>
              <a:rPr lang="en-GB" sz="3200" b="0" dirty="0">
                <a:solidFill>
                  <a:srgbClr val="D73A49"/>
                </a:solidFill>
                <a:effectLst/>
                <a:latin typeface="FiraCode-Retina" panose="020B0809050000020004" pitchFamily="49" charset="0"/>
              </a:rPr>
              <a:t>if</a:t>
            </a:r>
            <a:r>
              <a:rPr lang="en-GB" sz="3200" b="0" dirty="0">
                <a:solidFill>
                  <a:srgbClr val="24292E"/>
                </a:solidFill>
                <a:effectLst/>
                <a:latin typeface="FiraCode-Retina" panose="020B0809050000020004" pitchFamily="49" charset="0"/>
              </a:rPr>
              <a:t> __name__ </a:t>
            </a:r>
            <a:r>
              <a:rPr lang="en-GB" sz="3200" b="0" dirty="0">
                <a:solidFill>
                  <a:srgbClr val="D73A49"/>
                </a:solidFill>
                <a:effectLst/>
                <a:latin typeface="FiraCode-Retina" panose="020B0809050000020004" pitchFamily="49" charset="0"/>
              </a:rPr>
              <a:t>==</a:t>
            </a:r>
            <a:r>
              <a:rPr lang="en-GB" sz="3200" b="0" dirty="0">
                <a:solidFill>
                  <a:srgbClr val="24292E"/>
                </a:solidFill>
                <a:effectLst/>
                <a:latin typeface="FiraCode-Retina" panose="020B0809050000020004" pitchFamily="49" charset="0"/>
              </a:rPr>
              <a:t> </a:t>
            </a:r>
            <a:r>
              <a:rPr lang="en-GB" sz="3200" b="0" dirty="0">
                <a:solidFill>
                  <a:srgbClr val="032F62"/>
                </a:solidFill>
                <a:effectLst/>
                <a:latin typeface="FiraCode-Retina" panose="020B0809050000020004" pitchFamily="49" charset="0"/>
              </a:rPr>
              <a:t>'__main__'</a:t>
            </a:r>
            <a:r>
              <a:rPr lang="en-GB" sz="3200" b="0" dirty="0">
                <a:solidFill>
                  <a:srgbClr val="24292E"/>
                </a:solidFill>
                <a:effectLst/>
                <a:latin typeface="FiraCode-Retina" panose="020B0809050000020004" pitchFamily="49" charset="0"/>
              </a:rPr>
              <a:t>: </a:t>
            </a:r>
          </a:p>
          <a:p>
            <a:pPr lvl="2"/>
            <a:r>
              <a:rPr lang="en-GB" sz="3200" b="0" dirty="0">
                <a:solidFill>
                  <a:srgbClr val="6F42C1"/>
                </a:solidFill>
                <a:effectLst/>
                <a:latin typeface="FiraCode-Retina" panose="020B0809050000020004" pitchFamily="49" charset="0"/>
              </a:rPr>
              <a:t>main</a:t>
            </a:r>
            <a:r>
              <a:rPr lang="en-GB" sz="3200" b="0" dirty="0">
                <a:solidFill>
                  <a:srgbClr val="24292E"/>
                </a:solidFill>
                <a:effectLst/>
                <a:latin typeface="FiraCode-Retina" panose="020B0809050000020004" pitchFamily="49" charset="0"/>
              </a:rPr>
              <a:t>() </a:t>
            </a:r>
          </a:p>
          <a:p>
            <a:pPr lvl="2"/>
            <a:r>
              <a:rPr lang="en-GB" sz="3200" b="0" dirty="0">
                <a:solidFill>
                  <a:srgbClr val="6F42C1"/>
                </a:solidFill>
                <a:effectLst/>
                <a:latin typeface="FiraCode-Retina" panose="020B0809050000020004" pitchFamily="49" charset="0"/>
              </a:rPr>
              <a:t>print</a:t>
            </a:r>
            <a:r>
              <a:rPr lang="en-GB" sz="3200" b="0" dirty="0">
                <a:solidFill>
                  <a:srgbClr val="24292E"/>
                </a:solidFill>
                <a:effectLst/>
                <a:latin typeface="FiraCode-Retina" panose="020B0809050000020004" pitchFamily="49" charset="0"/>
              </a:rPr>
              <a:t>(</a:t>
            </a:r>
            <a:r>
              <a:rPr lang="en-GB" sz="3200" b="0" dirty="0">
                <a:solidFill>
                  <a:srgbClr val="032F62"/>
                </a:solidFill>
                <a:effectLst/>
                <a:latin typeface="FiraCode-Retina" panose="020B0809050000020004" pitchFamily="49" charset="0"/>
              </a:rPr>
              <a:t>'Why is this line printing first?'</a:t>
            </a:r>
            <a:r>
              <a:rPr lang="en-GB" sz="3200" b="0" dirty="0">
                <a:solidFill>
                  <a:srgbClr val="24292E"/>
                </a:solidFill>
                <a:effectLst/>
                <a:latin typeface="FiraCode-Retina" panose="020B0809050000020004" pitchFamily="49" charset="0"/>
              </a:rPr>
              <a:t>)</a:t>
            </a:r>
          </a:p>
          <a:p>
            <a:br>
              <a:rPr lang="en-GB" sz="3200" b="0" dirty="0">
                <a:solidFill>
                  <a:srgbClr val="24292E"/>
                </a:solidFill>
                <a:effectLst/>
                <a:latin typeface="FiraCode-Retina" panose="020B0809050000020004" pitchFamily="49" charset="0"/>
              </a:rPr>
            </a:br>
            <a:endParaRPr lang="en-GB" sz="3200" b="0" dirty="0">
              <a:solidFill>
                <a:srgbClr val="24292E"/>
              </a:solidFill>
              <a:effectLst/>
              <a:latin typeface="FiraCode-Retina" panose="020B0809050000020004" pitchFamily="49" charset="0"/>
            </a:endParaRPr>
          </a:p>
        </p:txBody>
      </p:sp>
      <p:sp>
        <p:nvSpPr>
          <p:cNvPr id="2" name="Title 2">
            <a:extLst>
              <a:ext uri="{FF2B5EF4-FFF2-40B4-BE49-F238E27FC236}">
                <a16:creationId xmlns:a16="http://schemas.microsoft.com/office/drawing/2014/main" id="{74ACF4A2-7989-374E-7683-3C89B809B0AA}"/>
              </a:ext>
            </a:extLst>
          </p:cNvPr>
          <p:cNvSpPr>
            <a:spLocks noGrp="1"/>
          </p:cNvSpPr>
          <p:nvPr>
            <p:ph type="title"/>
          </p:nvPr>
        </p:nvSpPr>
        <p:spPr>
          <a:xfrm>
            <a:off x="444496" y="282838"/>
            <a:ext cx="21971004" cy="1410086"/>
          </a:xfrm>
        </p:spPr>
        <p:txBody>
          <a:bodyPr>
            <a:normAutofit/>
          </a:bodyPr>
          <a:lstStyle/>
          <a:p>
            <a:r>
              <a:rPr lang="en-GB" sz="8000" dirty="0">
                <a:solidFill>
                  <a:schemeClr val="bg1"/>
                </a:solidFill>
                <a:latin typeface="+mn-lt"/>
              </a:rPr>
              <a:t>Process example</a:t>
            </a:r>
          </a:p>
        </p:txBody>
      </p:sp>
      <p:pic>
        <p:nvPicPr>
          <p:cNvPr id="3" name="bangor_logo_c1_flush.pdf">
            <a:extLst>
              <a:ext uri="{FF2B5EF4-FFF2-40B4-BE49-F238E27FC236}">
                <a16:creationId xmlns:a16="http://schemas.microsoft.com/office/drawing/2014/main" id="{DE2A4F92-61A0-A44E-96AD-718BEE4F374B}"/>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5935447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C18AD2-1B20-4A5C-8EB5-35EF60E07BB9}"/>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B411338-AB1E-4D76-BCEC-4EE99571CFF2}"/>
              </a:ext>
            </a:extLst>
          </p:cNvPr>
          <p:cNvSpPr txBox="1"/>
          <p:nvPr/>
        </p:nvSpPr>
        <p:spPr>
          <a:xfrm>
            <a:off x="4512654" y="2782983"/>
            <a:ext cx="16611852" cy="7478970"/>
          </a:xfrm>
          <a:prstGeom prst="rect">
            <a:avLst/>
          </a:prstGeom>
          <a:noFill/>
        </p:spPr>
        <p:txBody>
          <a:bodyPr wrap="square" rtlCol="0">
            <a:spAutoFit/>
          </a:bodyPr>
          <a:lstStyle/>
          <a:p>
            <a:r>
              <a:rPr lang="en-GB" sz="3200" b="0" dirty="0">
                <a:solidFill>
                  <a:srgbClr val="D73A49"/>
                </a:solidFill>
                <a:effectLst/>
                <a:latin typeface="FiraCode-Retina" panose="020B0809050000020004" pitchFamily="49" charset="0"/>
              </a:rPr>
              <a:t>from</a:t>
            </a:r>
            <a:r>
              <a:rPr lang="en-GB" sz="3200" b="0" dirty="0">
                <a:solidFill>
                  <a:srgbClr val="24292E"/>
                </a:solidFill>
                <a:effectLst/>
                <a:latin typeface="FiraCode-Retina" panose="020B0809050000020004" pitchFamily="49" charset="0"/>
              </a:rPr>
              <a:t> </a:t>
            </a:r>
            <a:r>
              <a:rPr lang="en-GB" sz="3200" b="0" dirty="0">
                <a:solidFill>
                  <a:srgbClr val="6F42C1"/>
                </a:solidFill>
                <a:effectLst/>
                <a:latin typeface="FiraCode-Retina" panose="020B0809050000020004" pitchFamily="49" charset="0"/>
              </a:rPr>
              <a:t>multiprocessing</a:t>
            </a:r>
            <a:r>
              <a:rPr lang="en-GB" sz="3200" b="0" dirty="0">
                <a:solidFill>
                  <a:srgbClr val="24292E"/>
                </a:solidFill>
                <a:effectLst/>
                <a:latin typeface="FiraCode-Retina" panose="020B0809050000020004" pitchFamily="49" charset="0"/>
              </a:rPr>
              <a:t> </a:t>
            </a:r>
            <a:r>
              <a:rPr lang="en-GB" sz="3200" b="0" dirty="0">
                <a:solidFill>
                  <a:srgbClr val="D73A49"/>
                </a:solidFill>
                <a:effectLst/>
                <a:latin typeface="FiraCode-Retina" panose="020B0809050000020004" pitchFamily="49" charset="0"/>
              </a:rPr>
              <a:t>import</a:t>
            </a:r>
            <a:r>
              <a:rPr lang="en-GB" sz="3200" b="0" dirty="0">
                <a:solidFill>
                  <a:srgbClr val="24292E"/>
                </a:solidFill>
                <a:effectLst/>
                <a:latin typeface="FiraCode-Retina" panose="020B0809050000020004" pitchFamily="49" charset="0"/>
              </a:rPr>
              <a:t> </a:t>
            </a:r>
            <a:r>
              <a:rPr lang="en-GB" sz="3200" b="0" dirty="0">
                <a:solidFill>
                  <a:srgbClr val="6F42C1"/>
                </a:solidFill>
                <a:effectLst/>
                <a:latin typeface="FiraCode-Retina" panose="020B0809050000020004" pitchFamily="49" charset="0"/>
              </a:rPr>
              <a:t>Process</a:t>
            </a:r>
            <a:r>
              <a:rPr lang="en-GB" sz="3200" b="0" dirty="0">
                <a:solidFill>
                  <a:srgbClr val="24292E"/>
                </a:solidFill>
                <a:effectLst/>
                <a:latin typeface="FiraCode-Retina" panose="020B0809050000020004" pitchFamily="49" charset="0"/>
              </a:rPr>
              <a:t> </a:t>
            </a:r>
          </a:p>
          <a:p>
            <a:br>
              <a:rPr lang="en-GB" sz="3200" b="0" dirty="0">
                <a:solidFill>
                  <a:srgbClr val="24292E"/>
                </a:solidFill>
                <a:effectLst/>
                <a:latin typeface="FiraCode-Retina" panose="020B0809050000020004" pitchFamily="49" charset="0"/>
              </a:rPr>
            </a:br>
            <a:r>
              <a:rPr lang="en-GB" sz="3200" b="0" dirty="0">
                <a:solidFill>
                  <a:srgbClr val="D73A49"/>
                </a:solidFill>
                <a:effectLst/>
                <a:latin typeface="FiraCode-Retina" panose="020B0809050000020004" pitchFamily="49" charset="0"/>
              </a:rPr>
              <a:t>def</a:t>
            </a:r>
            <a:r>
              <a:rPr lang="en-GB" sz="3200" b="0" dirty="0">
                <a:solidFill>
                  <a:srgbClr val="24292E"/>
                </a:solidFill>
                <a:effectLst/>
                <a:latin typeface="FiraCode-Retina" panose="020B0809050000020004" pitchFamily="49" charset="0"/>
              </a:rPr>
              <a:t> </a:t>
            </a:r>
            <a:r>
              <a:rPr lang="en-GB" sz="3200" b="0" dirty="0" err="1">
                <a:solidFill>
                  <a:srgbClr val="6F42C1"/>
                </a:solidFill>
                <a:effectLst/>
                <a:latin typeface="FiraCode-Retina" panose="020B0809050000020004" pitchFamily="49" charset="0"/>
              </a:rPr>
              <a:t>func</a:t>
            </a:r>
            <a:r>
              <a:rPr lang="en-GB" sz="3200" b="0" dirty="0">
                <a:solidFill>
                  <a:srgbClr val="24292E"/>
                </a:solidFill>
                <a:effectLst/>
                <a:latin typeface="FiraCode-Retina" panose="020B0809050000020004" pitchFamily="49" charset="0"/>
              </a:rPr>
              <a:t>(</a:t>
            </a:r>
            <a:r>
              <a:rPr lang="en-GB" sz="3200" b="0" dirty="0">
                <a:solidFill>
                  <a:srgbClr val="E36209"/>
                </a:solidFill>
                <a:effectLst/>
                <a:latin typeface="FiraCode-Retina" panose="020B0809050000020004" pitchFamily="49" charset="0"/>
              </a:rPr>
              <a:t>name</a:t>
            </a:r>
            <a:r>
              <a:rPr lang="en-GB" sz="3200" b="0" dirty="0">
                <a:solidFill>
                  <a:srgbClr val="24292E"/>
                </a:solidFill>
                <a:effectLst/>
                <a:latin typeface="FiraCode-Retina" panose="020B0809050000020004" pitchFamily="49" charset="0"/>
              </a:rPr>
              <a:t>): </a:t>
            </a:r>
          </a:p>
          <a:p>
            <a:pPr lvl="2"/>
            <a:r>
              <a:rPr lang="en-GB" sz="3200" b="0" dirty="0">
                <a:solidFill>
                  <a:srgbClr val="6F42C1"/>
                </a:solidFill>
                <a:effectLst/>
                <a:latin typeface="FiraCode-Retina" panose="020B0809050000020004" pitchFamily="49" charset="0"/>
              </a:rPr>
              <a:t>print</a:t>
            </a:r>
            <a:r>
              <a:rPr lang="en-GB" sz="3200" b="0" dirty="0">
                <a:solidFill>
                  <a:srgbClr val="24292E"/>
                </a:solidFill>
                <a:effectLst/>
                <a:latin typeface="FiraCode-Retina" panose="020B0809050000020004" pitchFamily="49" charset="0"/>
              </a:rPr>
              <a:t>(</a:t>
            </a:r>
            <a:r>
              <a:rPr lang="en-GB" sz="3200" b="0" dirty="0" err="1">
                <a:solidFill>
                  <a:srgbClr val="D73A49"/>
                </a:solidFill>
                <a:effectLst/>
                <a:latin typeface="FiraCode-Retina" panose="020B0809050000020004" pitchFamily="49" charset="0"/>
              </a:rPr>
              <a:t>f</a:t>
            </a:r>
            <a:r>
              <a:rPr lang="en-GB" sz="3200" b="0" dirty="0" err="1">
                <a:solidFill>
                  <a:srgbClr val="032F62"/>
                </a:solidFill>
                <a:effectLst/>
                <a:latin typeface="FiraCode-Retina" panose="020B0809050000020004" pitchFamily="49" charset="0"/>
              </a:rPr>
              <a:t>'Hello</a:t>
            </a:r>
            <a:r>
              <a:rPr lang="en-GB" sz="3200" b="0" dirty="0">
                <a:solidFill>
                  <a:srgbClr val="032F62"/>
                </a:solidFill>
                <a:effectLst/>
                <a:latin typeface="FiraCode-Retina" panose="020B0809050000020004" pitchFamily="49" charset="0"/>
              </a:rPr>
              <a:t> </a:t>
            </a:r>
            <a:r>
              <a:rPr lang="en-GB" sz="3200" b="0" dirty="0">
                <a:solidFill>
                  <a:srgbClr val="005CC5"/>
                </a:solidFill>
                <a:effectLst/>
                <a:latin typeface="FiraCode-Retina" panose="020B0809050000020004" pitchFamily="49" charset="0"/>
              </a:rPr>
              <a:t>{</a:t>
            </a:r>
            <a:r>
              <a:rPr lang="en-GB" sz="3200" b="0" dirty="0">
                <a:solidFill>
                  <a:srgbClr val="E36209"/>
                </a:solidFill>
                <a:effectLst/>
                <a:latin typeface="FiraCode-Retina" panose="020B0809050000020004" pitchFamily="49" charset="0"/>
              </a:rPr>
              <a:t>name</a:t>
            </a:r>
            <a:r>
              <a:rPr lang="en-GB" sz="3200" b="0" dirty="0">
                <a:solidFill>
                  <a:srgbClr val="005CC5"/>
                </a:solidFill>
                <a:effectLst/>
                <a:latin typeface="FiraCode-Retina" panose="020B0809050000020004" pitchFamily="49" charset="0"/>
              </a:rPr>
              <a:t>}</a:t>
            </a:r>
            <a:r>
              <a:rPr lang="en-GB" sz="3200" b="0" dirty="0">
                <a:solidFill>
                  <a:srgbClr val="032F62"/>
                </a:solidFill>
                <a:effectLst/>
                <a:latin typeface="FiraCode-Retina" panose="020B0809050000020004" pitchFamily="49" charset="0"/>
              </a:rPr>
              <a:t>'</a:t>
            </a:r>
            <a:r>
              <a:rPr lang="en-GB" sz="3200" b="0" dirty="0">
                <a:solidFill>
                  <a:srgbClr val="24292E"/>
                </a:solidFill>
                <a:effectLst/>
                <a:latin typeface="FiraCode-Retina" panose="020B0809050000020004" pitchFamily="49" charset="0"/>
              </a:rPr>
              <a:t>) </a:t>
            </a:r>
          </a:p>
          <a:p>
            <a:br>
              <a:rPr lang="en-GB" sz="3200" b="0" dirty="0">
                <a:solidFill>
                  <a:srgbClr val="24292E"/>
                </a:solidFill>
                <a:effectLst/>
                <a:latin typeface="FiraCode-Retina" panose="020B0809050000020004" pitchFamily="49" charset="0"/>
              </a:rPr>
            </a:br>
            <a:r>
              <a:rPr lang="en-GB" sz="3200" b="0" dirty="0">
                <a:solidFill>
                  <a:srgbClr val="D73A49"/>
                </a:solidFill>
                <a:effectLst/>
                <a:latin typeface="FiraCode-Retina" panose="020B0809050000020004" pitchFamily="49" charset="0"/>
              </a:rPr>
              <a:t>def</a:t>
            </a:r>
            <a:r>
              <a:rPr lang="en-GB" sz="3200" b="0" dirty="0">
                <a:solidFill>
                  <a:srgbClr val="24292E"/>
                </a:solidFill>
                <a:effectLst/>
                <a:latin typeface="FiraCode-Retina" panose="020B0809050000020004" pitchFamily="49" charset="0"/>
              </a:rPr>
              <a:t> </a:t>
            </a:r>
            <a:r>
              <a:rPr lang="en-GB" sz="3200" b="0" dirty="0">
                <a:solidFill>
                  <a:srgbClr val="6F42C1"/>
                </a:solidFill>
                <a:effectLst/>
                <a:latin typeface="FiraCode-Retina" panose="020B0809050000020004" pitchFamily="49" charset="0"/>
              </a:rPr>
              <a:t>main</a:t>
            </a:r>
            <a:r>
              <a:rPr lang="en-GB" sz="3200" b="0" dirty="0">
                <a:solidFill>
                  <a:srgbClr val="24292E"/>
                </a:solidFill>
                <a:effectLst/>
                <a:latin typeface="FiraCode-Retina" panose="020B0809050000020004" pitchFamily="49" charset="0"/>
              </a:rPr>
              <a:t>(): </a:t>
            </a:r>
          </a:p>
          <a:p>
            <a:pPr lvl="2"/>
            <a:r>
              <a:rPr lang="en-GB" sz="3200" b="0" dirty="0">
                <a:solidFill>
                  <a:srgbClr val="24292E"/>
                </a:solidFill>
                <a:effectLst/>
                <a:latin typeface="FiraCode-Retina" panose="020B0809050000020004" pitchFamily="49" charset="0"/>
              </a:rPr>
              <a:t>p </a:t>
            </a:r>
            <a:r>
              <a:rPr lang="en-GB" sz="3200" b="0" dirty="0">
                <a:solidFill>
                  <a:srgbClr val="D73A49"/>
                </a:solidFill>
                <a:effectLst/>
                <a:latin typeface="FiraCode-Retina" panose="020B0809050000020004" pitchFamily="49" charset="0"/>
              </a:rPr>
              <a:t>=</a:t>
            </a:r>
            <a:r>
              <a:rPr lang="en-GB" sz="3200" b="0" dirty="0">
                <a:solidFill>
                  <a:srgbClr val="24292E"/>
                </a:solidFill>
                <a:effectLst/>
                <a:latin typeface="FiraCode-Retina" panose="020B0809050000020004" pitchFamily="49" charset="0"/>
              </a:rPr>
              <a:t> </a:t>
            </a:r>
            <a:r>
              <a:rPr lang="en-GB" sz="3200" b="0" dirty="0">
                <a:solidFill>
                  <a:srgbClr val="6F42C1"/>
                </a:solidFill>
                <a:effectLst/>
                <a:latin typeface="FiraCode-Retina" panose="020B0809050000020004" pitchFamily="49" charset="0"/>
              </a:rPr>
              <a:t>Process</a:t>
            </a:r>
            <a:r>
              <a:rPr lang="en-GB" sz="3200" b="0" dirty="0">
                <a:solidFill>
                  <a:srgbClr val="24292E"/>
                </a:solidFill>
                <a:effectLst/>
                <a:latin typeface="FiraCode-Retina" panose="020B0809050000020004" pitchFamily="49" charset="0"/>
              </a:rPr>
              <a:t>(</a:t>
            </a:r>
            <a:r>
              <a:rPr lang="en-GB" sz="3200" b="0" dirty="0">
                <a:solidFill>
                  <a:srgbClr val="E36209"/>
                </a:solidFill>
                <a:effectLst/>
                <a:latin typeface="FiraCode-Retina" panose="020B0809050000020004" pitchFamily="49" charset="0"/>
              </a:rPr>
              <a:t>target</a:t>
            </a:r>
            <a:r>
              <a:rPr lang="en-GB" sz="3200" b="0" dirty="0">
                <a:solidFill>
                  <a:srgbClr val="D73A49"/>
                </a:solidFill>
                <a:effectLst/>
                <a:latin typeface="FiraCode-Retina" panose="020B0809050000020004" pitchFamily="49" charset="0"/>
              </a:rPr>
              <a:t>=</a:t>
            </a:r>
            <a:r>
              <a:rPr lang="en-GB" sz="3200" b="0" dirty="0" err="1">
                <a:solidFill>
                  <a:srgbClr val="6F42C1"/>
                </a:solidFill>
                <a:effectLst/>
                <a:latin typeface="FiraCode-Retina" panose="020B0809050000020004" pitchFamily="49" charset="0"/>
              </a:rPr>
              <a:t>func</a:t>
            </a:r>
            <a:r>
              <a:rPr lang="en-GB" sz="3200" b="0" dirty="0">
                <a:solidFill>
                  <a:srgbClr val="24292E"/>
                </a:solidFill>
                <a:effectLst/>
                <a:latin typeface="FiraCode-Retina" panose="020B0809050000020004" pitchFamily="49" charset="0"/>
              </a:rPr>
              <a:t>, </a:t>
            </a:r>
            <a:r>
              <a:rPr lang="en-GB" sz="3200" b="0" dirty="0" err="1">
                <a:solidFill>
                  <a:srgbClr val="E36209"/>
                </a:solidFill>
                <a:effectLst/>
                <a:latin typeface="FiraCode-Retina" panose="020B0809050000020004" pitchFamily="49" charset="0"/>
              </a:rPr>
              <a:t>args</a:t>
            </a:r>
            <a:r>
              <a:rPr lang="en-GB" sz="3200" b="0" dirty="0">
                <a:solidFill>
                  <a:srgbClr val="D73A49"/>
                </a:solidFill>
                <a:effectLst/>
                <a:latin typeface="FiraCode-Retina" panose="020B0809050000020004" pitchFamily="49" charset="0"/>
              </a:rPr>
              <a:t>=</a:t>
            </a:r>
            <a:r>
              <a:rPr lang="en-GB" sz="3200" b="0" dirty="0">
                <a:solidFill>
                  <a:srgbClr val="24292E"/>
                </a:solidFill>
                <a:effectLst/>
                <a:latin typeface="FiraCode-Retina" panose="020B0809050000020004" pitchFamily="49" charset="0"/>
              </a:rPr>
              <a:t>(</a:t>
            </a:r>
            <a:r>
              <a:rPr lang="en-GB" sz="3200" b="0" dirty="0">
                <a:solidFill>
                  <a:srgbClr val="032F62"/>
                </a:solidFill>
                <a:effectLst/>
                <a:latin typeface="FiraCode-Retina" panose="020B0809050000020004" pitchFamily="49" charset="0"/>
              </a:rPr>
              <a:t>'Aaron'</a:t>
            </a:r>
            <a:r>
              <a:rPr lang="en-GB" sz="3200" b="0" dirty="0">
                <a:solidFill>
                  <a:srgbClr val="24292E"/>
                </a:solidFill>
                <a:effectLst/>
                <a:latin typeface="FiraCode-Retina" panose="020B0809050000020004" pitchFamily="49" charset="0"/>
              </a:rPr>
              <a:t>, )) </a:t>
            </a:r>
          </a:p>
          <a:p>
            <a:pPr lvl="2"/>
            <a:r>
              <a:rPr lang="en-GB" sz="3200" b="0" dirty="0" err="1">
                <a:solidFill>
                  <a:srgbClr val="24292E"/>
                </a:solidFill>
                <a:effectLst/>
                <a:latin typeface="FiraCode-Retina" panose="020B0809050000020004" pitchFamily="49" charset="0"/>
              </a:rPr>
              <a:t>p.</a:t>
            </a:r>
            <a:r>
              <a:rPr lang="en-GB" sz="3200" b="0" dirty="0" err="1">
                <a:solidFill>
                  <a:srgbClr val="6F42C1"/>
                </a:solidFill>
                <a:effectLst/>
                <a:latin typeface="FiraCode-Retina" panose="020B0809050000020004" pitchFamily="49" charset="0"/>
              </a:rPr>
              <a:t>start</a:t>
            </a:r>
            <a:r>
              <a:rPr lang="en-GB" sz="3200" b="0" dirty="0">
                <a:solidFill>
                  <a:srgbClr val="24292E"/>
                </a:solidFill>
                <a:effectLst/>
                <a:latin typeface="FiraCode-Retina" panose="020B0809050000020004" pitchFamily="49" charset="0"/>
              </a:rPr>
              <a:t>() </a:t>
            </a:r>
          </a:p>
          <a:p>
            <a:pPr lvl="2"/>
            <a:r>
              <a:rPr lang="en-GB" sz="3200" b="0" dirty="0" err="1">
                <a:solidFill>
                  <a:srgbClr val="24292E"/>
                </a:solidFill>
                <a:effectLst/>
                <a:latin typeface="FiraCode-Retina" panose="020B0809050000020004" pitchFamily="49" charset="0"/>
              </a:rPr>
              <a:t>p.</a:t>
            </a:r>
            <a:r>
              <a:rPr lang="en-GB" sz="3200" b="0" dirty="0" err="1">
                <a:solidFill>
                  <a:srgbClr val="6F42C1"/>
                </a:solidFill>
                <a:effectLst/>
                <a:latin typeface="FiraCode-Retina" panose="020B0809050000020004" pitchFamily="49" charset="0"/>
              </a:rPr>
              <a:t>join</a:t>
            </a:r>
            <a:r>
              <a:rPr lang="en-GB" sz="3200" b="0" dirty="0">
                <a:solidFill>
                  <a:srgbClr val="24292E"/>
                </a:solidFill>
                <a:effectLst/>
                <a:latin typeface="FiraCode-Retina" panose="020B0809050000020004" pitchFamily="49" charset="0"/>
              </a:rPr>
              <a:t>() </a:t>
            </a:r>
          </a:p>
          <a:p>
            <a:br>
              <a:rPr lang="en-GB" sz="3200" b="0" dirty="0">
                <a:solidFill>
                  <a:srgbClr val="24292E"/>
                </a:solidFill>
                <a:effectLst/>
                <a:latin typeface="FiraCode-Retina" panose="020B0809050000020004" pitchFamily="49" charset="0"/>
              </a:rPr>
            </a:br>
            <a:r>
              <a:rPr lang="en-GB" sz="3200" b="0" dirty="0">
                <a:solidFill>
                  <a:srgbClr val="D73A49"/>
                </a:solidFill>
                <a:effectLst/>
                <a:latin typeface="FiraCode-Retina" panose="020B0809050000020004" pitchFamily="49" charset="0"/>
              </a:rPr>
              <a:t>if</a:t>
            </a:r>
            <a:r>
              <a:rPr lang="en-GB" sz="3200" b="0" dirty="0">
                <a:solidFill>
                  <a:srgbClr val="24292E"/>
                </a:solidFill>
                <a:effectLst/>
                <a:latin typeface="FiraCode-Retina" panose="020B0809050000020004" pitchFamily="49" charset="0"/>
              </a:rPr>
              <a:t> __name__ </a:t>
            </a:r>
            <a:r>
              <a:rPr lang="en-GB" sz="3200" b="0" dirty="0">
                <a:solidFill>
                  <a:srgbClr val="D73A49"/>
                </a:solidFill>
                <a:effectLst/>
                <a:latin typeface="FiraCode-Retina" panose="020B0809050000020004" pitchFamily="49" charset="0"/>
              </a:rPr>
              <a:t>==</a:t>
            </a:r>
            <a:r>
              <a:rPr lang="en-GB" sz="3200" b="0" dirty="0">
                <a:solidFill>
                  <a:srgbClr val="24292E"/>
                </a:solidFill>
                <a:effectLst/>
                <a:latin typeface="FiraCode-Retina" panose="020B0809050000020004" pitchFamily="49" charset="0"/>
              </a:rPr>
              <a:t> </a:t>
            </a:r>
            <a:r>
              <a:rPr lang="en-GB" sz="3200" b="0" dirty="0">
                <a:solidFill>
                  <a:srgbClr val="032F62"/>
                </a:solidFill>
                <a:effectLst/>
                <a:latin typeface="FiraCode-Retina" panose="020B0809050000020004" pitchFamily="49" charset="0"/>
              </a:rPr>
              <a:t>'__main__'</a:t>
            </a:r>
            <a:r>
              <a:rPr lang="en-GB" sz="3200" b="0" dirty="0">
                <a:solidFill>
                  <a:srgbClr val="24292E"/>
                </a:solidFill>
                <a:effectLst/>
                <a:latin typeface="FiraCode-Retina" panose="020B0809050000020004" pitchFamily="49" charset="0"/>
              </a:rPr>
              <a:t>: </a:t>
            </a:r>
          </a:p>
          <a:p>
            <a:pPr lvl="2"/>
            <a:r>
              <a:rPr lang="en-GB" sz="3200" b="0" dirty="0">
                <a:solidFill>
                  <a:srgbClr val="6F42C1"/>
                </a:solidFill>
                <a:effectLst/>
                <a:latin typeface="FiraCode-Retina" panose="020B0809050000020004" pitchFamily="49" charset="0"/>
              </a:rPr>
              <a:t>main</a:t>
            </a:r>
            <a:r>
              <a:rPr lang="en-GB" sz="3200" b="0" dirty="0">
                <a:solidFill>
                  <a:srgbClr val="24292E"/>
                </a:solidFill>
                <a:effectLst/>
                <a:latin typeface="FiraCode-Retina" panose="020B0809050000020004" pitchFamily="49" charset="0"/>
              </a:rPr>
              <a:t>() </a:t>
            </a:r>
          </a:p>
          <a:p>
            <a:pPr lvl="2"/>
            <a:r>
              <a:rPr lang="en-GB" sz="3200" b="0" dirty="0">
                <a:solidFill>
                  <a:srgbClr val="6F42C1"/>
                </a:solidFill>
                <a:effectLst/>
                <a:latin typeface="FiraCode-Retina" panose="020B0809050000020004" pitchFamily="49" charset="0"/>
              </a:rPr>
              <a:t>print</a:t>
            </a:r>
            <a:r>
              <a:rPr lang="en-GB" sz="3200" b="0" dirty="0">
                <a:solidFill>
                  <a:srgbClr val="24292E"/>
                </a:solidFill>
                <a:effectLst/>
                <a:latin typeface="FiraCode-Retina" panose="020B0809050000020004" pitchFamily="49" charset="0"/>
              </a:rPr>
              <a:t>(</a:t>
            </a:r>
            <a:r>
              <a:rPr lang="en-GB" sz="3200" b="0" dirty="0">
                <a:solidFill>
                  <a:srgbClr val="032F62"/>
                </a:solidFill>
                <a:effectLst/>
                <a:latin typeface="FiraCode-Retina" panose="020B0809050000020004" pitchFamily="49" charset="0"/>
              </a:rPr>
              <a:t>'Why is this printing last?'</a:t>
            </a:r>
            <a:r>
              <a:rPr lang="en-GB" sz="3200" b="0" dirty="0">
                <a:solidFill>
                  <a:srgbClr val="24292E"/>
                </a:solidFill>
                <a:effectLst/>
                <a:latin typeface="FiraCode-Retina" panose="020B0809050000020004" pitchFamily="49" charset="0"/>
              </a:rPr>
              <a:t>) </a:t>
            </a:r>
          </a:p>
          <a:p>
            <a:br>
              <a:rPr lang="en-GB" sz="3200" b="0" dirty="0">
                <a:solidFill>
                  <a:srgbClr val="24292E"/>
                </a:solidFill>
                <a:effectLst/>
                <a:latin typeface="FiraCode-Retina" panose="020B0809050000020004" pitchFamily="49" charset="0"/>
              </a:rPr>
            </a:br>
            <a:endParaRPr lang="en-GB" sz="3200" b="0" dirty="0">
              <a:solidFill>
                <a:srgbClr val="24292E"/>
              </a:solidFill>
              <a:effectLst/>
              <a:latin typeface="FiraCode-Retina" panose="020B0809050000020004" pitchFamily="49" charset="0"/>
            </a:endParaRPr>
          </a:p>
        </p:txBody>
      </p:sp>
      <p:sp>
        <p:nvSpPr>
          <p:cNvPr id="2" name="Title 2">
            <a:extLst>
              <a:ext uri="{FF2B5EF4-FFF2-40B4-BE49-F238E27FC236}">
                <a16:creationId xmlns:a16="http://schemas.microsoft.com/office/drawing/2014/main" id="{7673D4E2-D252-2639-6DC6-31B258083940}"/>
              </a:ext>
            </a:extLst>
          </p:cNvPr>
          <p:cNvSpPr>
            <a:spLocks noGrp="1"/>
          </p:cNvSpPr>
          <p:nvPr>
            <p:ph type="title"/>
          </p:nvPr>
        </p:nvSpPr>
        <p:spPr>
          <a:xfrm>
            <a:off x="444496" y="282838"/>
            <a:ext cx="21971004" cy="1410086"/>
          </a:xfrm>
        </p:spPr>
        <p:txBody>
          <a:bodyPr>
            <a:normAutofit/>
          </a:bodyPr>
          <a:lstStyle/>
          <a:p>
            <a:r>
              <a:rPr lang="en-GB" sz="8000" dirty="0">
                <a:solidFill>
                  <a:schemeClr val="bg1"/>
                </a:solidFill>
                <a:latin typeface="+mn-lt"/>
              </a:rPr>
              <a:t>Process example</a:t>
            </a:r>
          </a:p>
        </p:txBody>
      </p:sp>
      <p:pic>
        <p:nvPicPr>
          <p:cNvPr id="3" name="bangor_logo_c1_flush.pdf">
            <a:extLst>
              <a:ext uri="{FF2B5EF4-FFF2-40B4-BE49-F238E27FC236}">
                <a16:creationId xmlns:a16="http://schemas.microsoft.com/office/drawing/2014/main" id="{1D41358C-157A-554F-70C8-48369330338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80828875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C18AD2-1B20-4A5C-8EB5-35EF60E07BB9}"/>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B411338-AB1E-4D76-BCEC-4EE99571CFF2}"/>
              </a:ext>
            </a:extLst>
          </p:cNvPr>
          <p:cNvSpPr txBox="1"/>
          <p:nvPr/>
        </p:nvSpPr>
        <p:spPr>
          <a:xfrm>
            <a:off x="4512654" y="2321318"/>
            <a:ext cx="17902846" cy="9941183"/>
          </a:xfrm>
          <a:prstGeom prst="rect">
            <a:avLst/>
          </a:prstGeom>
          <a:noFill/>
        </p:spPr>
        <p:txBody>
          <a:bodyPr wrap="square" rtlCol="0">
            <a:spAutoFit/>
          </a:bodyPr>
          <a:lstStyle/>
          <a:p>
            <a:r>
              <a:rPr lang="en-GB" sz="3200" b="0" dirty="0">
                <a:solidFill>
                  <a:srgbClr val="D73A49"/>
                </a:solidFill>
                <a:effectLst/>
                <a:latin typeface="FiraCode-Retina" panose="020B0809050000020004" pitchFamily="49" charset="0"/>
              </a:rPr>
              <a:t>from</a:t>
            </a:r>
            <a:r>
              <a:rPr lang="en-GB" sz="3200" b="0" dirty="0">
                <a:solidFill>
                  <a:srgbClr val="24292E"/>
                </a:solidFill>
                <a:effectLst/>
                <a:latin typeface="FiraCode-Retina" panose="020B0809050000020004" pitchFamily="49" charset="0"/>
              </a:rPr>
              <a:t> </a:t>
            </a:r>
            <a:r>
              <a:rPr lang="en-GB" sz="3200" b="0" dirty="0">
                <a:solidFill>
                  <a:srgbClr val="6F42C1"/>
                </a:solidFill>
                <a:effectLst/>
                <a:latin typeface="FiraCode-Retina" panose="020B0809050000020004" pitchFamily="49" charset="0"/>
              </a:rPr>
              <a:t>multiprocessing</a:t>
            </a:r>
            <a:r>
              <a:rPr lang="en-GB" sz="3200" b="0" dirty="0">
                <a:solidFill>
                  <a:srgbClr val="24292E"/>
                </a:solidFill>
                <a:effectLst/>
                <a:latin typeface="FiraCode-Retina" panose="020B0809050000020004" pitchFamily="49" charset="0"/>
              </a:rPr>
              <a:t> </a:t>
            </a:r>
            <a:r>
              <a:rPr lang="en-GB" sz="3200" b="0" dirty="0">
                <a:solidFill>
                  <a:srgbClr val="D73A49"/>
                </a:solidFill>
                <a:effectLst/>
                <a:latin typeface="FiraCode-Retina" panose="020B0809050000020004" pitchFamily="49" charset="0"/>
              </a:rPr>
              <a:t>import</a:t>
            </a:r>
            <a:r>
              <a:rPr lang="en-GB" sz="3200" b="0" dirty="0">
                <a:solidFill>
                  <a:srgbClr val="24292E"/>
                </a:solidFill>
                <a:effectLst/>
                <a:latin typeface="FiraCode-Retina" panose="020B0809050000020004" pitchFamily="49" charset="0"/>
              </a:rPr>
              <a:t> </a:t>
            </a:r>
            <a:r>
              <a:rPr lang="en-GB" sz="3200" b="0" dirty="0">
                <a:solidFill>
                  <a:srgbClr val="6F42C1"/>
                </a:solidFill>
                <a:effectLst/>
                <a:latin typeface="FiraCode-Retina" panose="020B0809050000020004" pitchFamily="49" charset="0"/>
              </a:rPr>
              <a:t>Process</a:t>
            </a:r>
            <a:r>
              <a:rPr lang="en-GB" sz="3200" b="0" dirty="0">
                <a:solidFill>
                  <a:srgbClr val="24292E"/>
                </a:solidFill>
                <a:effectLst/>
                <a:latin typeface="FiraCode-Retina" panose="020B0809050000020004" pitchFamily="49" charset="0"/>
              </a:rPr>
              <a:t> </a:t>
            </a:r>
          </a:p>
          <a:p>
            <a:r>
              <a:rPr lang="en-GB" sz="3200" b="0" dirty="0">
                <a:solidFill>
                  <a:srgbClr val="D73A49"/>
                </a:solidFill>
                <a:effectLst/>
                <a:latin typeface="FiraCode-Retina" panose="020B0809050000020004" pitchFamily="49" charset="0"/>
              </a:rPr>
              <a:t>import</a:t>
            </a:r>
            <a:r>
              <a:rPr lang="en-GB" sz="3200" b="0" dirty="0">
                <a:solidFill>
                  <a:srgbClr val="24292E"/>
                </a:solidFill>
                <a:effectLst/>
                <a:latin typeface="FiraCode-Retina" panose="020B0809050000020004" pitchFamily="49" charset="0"/>
              </a:rPr>
              <a:t> </a:t>
            </a:r>
            <a:r>
              <a:rPr lang="en-GB" sz="3200" b="0" dirty="0" err="1">
                <a:solidFill>
                  <a:srgbClr val="6F42C1"/>
                </a:solidFill>
                <a:effectLst/>
                <a:latin typeface="FiraCode-Retina" panose="020B0809050000020004" pitchFamily="49" charset="0"/>
              </a:rPr>
              <a:t>os</a:t>
            </a:r>
            <a:r>
              <a:rPr lang="en-GB" sz="3200" b="0" dirty="0">
                <a:solidFill>
                  <a:srgbClr val="24292E"/>
                </a:solidFill>
                <a:effectLst/>
                <a:latin typeface="FiraCode-Retina" panose="020B0809050000020004" pitchFamily="49" charset="0"/>
              </a:rPr>
              <a:t> </a:t>
            </a:r>
          </a:p>
          <a:p>
            <a:br>
              <a:rPr lang="en-GB" sz="3200" b="0" dirty="0">
                <a:solidFill>
                  <a:srgbClr val="24292E"/>
                </a:solidFill>
                <a:effectLst/>
                <a:latin typeface="FiraCode-Retina" panose="020B0809050000020004" pitchFamily="49" charset="0"/>
              </a:rPr>
            </a:br>
            <a:r>
              <a:rPr lang="en-GB" sz="3200" b="0" dirty="0">
                <a:solidFill>
                  <a:srgbClr val="D73A49"/>
                </a:solidFill>
                <a:effectLst/>
                <a:latin typeface="FiraCode-Retina" panose="020B0809050000020004" pitchFamily="49" charset="0"/>
              </a:rPr>
              <a:t>def</a:t>
            </a:r>
            <a:r>
              <a:rPr lang="en-GB" sz="3200" b="0" dirty="0">
                <a:solidFill>
                  <a:srgbClr val="24292E"/>
                </a:solidFill>
                <a:effectLst/>
                <a:latin typeface="FiraCode-Retina" panose="020B0809050000020004" pitchFamily="49" charset="0"/>
              </a:rPr>
              <a:t> </a:t>
            </a:r>
            <a:r>
              <a:rPr lang="en-GB" sz="3200" b="0" dirty="0" err="1">
                <a:solidFill>
                  <a:srgbClr val="6F42C1"/>
                </a:solidFill>
                <a:effectLst/>
                <a:latin typeface="FiraCode-Retina" panose="020B0809050000020004" pitchFamily="49" charset="0"/>
              </a:rPr>
              <a:t>func</a:t>
            </a:r>
            <a:r>
              <a:rPr lang="en-GB" sz="3200" b="0" dirty="0">
                <a:solidFill>
                  <a:srgbClr val="24292E"/>
                </a:solidFill>
                <a:effectLst/>
                <a:latin typeface="FiraCode-Retina" panose="020B0809050000020004" pitchFamily="49" charset="0"/>
              </a:rPr>
              <a:t>(): </a:t>
            </a:r>
          </a:p>
          <a:p>
            <a:pPr lvl="2"/>
            <a:r>
              <a:rPr lang="en-GB" sz="3200" b="0" dirty="0">
                <a:solidFill>
                  <a:srgbClr val="6F42C1"/>
                </a:solidFill>
                <a:effectLst/>
                <a:latin typeface="FiraCode-Retina" panose="020B0809050000020004" pitchFamily="49" charset="0"/>
              </a:rPr>
              <a:t>print</a:t>
            </a:r>
            <a:r>
              <a:rPr lang="en-GB" sz="3200" b="0" dirty="0">
                <a:solidFill>
                  <a:srgbClr val="24292E"/>
                </a:solidFill>
                <a:effectLst/>
                <a:latin typeface="FiraCode-Retina" panose="020B0809050000020004" pitchFamily="49" charset="0"/>
              </a:rPr>
              <a:t>(</a:t>
            </a:r>
            <a:r>
              <a:rPr lang="en-GB" sz="3200" b="0" dirty="0">
                <a:solidFill>
                  <a:srgbClr val="D73A49"/>
                </a:solidFill>
                <a:effectLst/>
                <a:latin typeface="FiraCode-Retina" panose="020B0809050000020004" pitchFamily="49" charset="0"/>
              </a:rPr>
              <a:t>f</a:t>
            </a:r>
            <a:r>
              <a:rPr lang="en-GB" sz="3200" b="0" dirty="0">
                <a:solidFill>
                  <a:srgbClr val="032F62"/>
                </a:solidFill>
                <a:effectLst/>
                <a:latin typeface="FiraCode-Retina" panose="020B0809050000020004" pitchFamily="49" charset="0"/>
              </a:rPr>
              <a:t>"</a:t>
            </a:r>
            <a:r>
              <a:rPr lang="en-GB" sz="3200" b="0" dirty="0">
                <a:solidFill>
                  <a:srgbClr val="005CC5"/>
                </a:solidFill>
                <a:effectLst/>
                <a:latin typeface="FiraCode-Retina" panose="020B0809050000020004" pitchFamily="49" charset="0"/>
              </a:rPr>
              <a:t>\</a:t>
            </a:r>
            <a:r>
              <a:rPr lang="en-GB" sz="3200" b="0" dirty="0" err="1">
                <a:solidFill>
                  <a:srgbClr val="005CC5"/>
                </a:solidFill>
                <a:effectLst/>
                <a:latin typeface="FiraCode-Retina" panose="020B0809050000020004" pitchFamily="49" charset="0"/>
              </a:rPr>
              <a:t>t</a:t>
            </a:r>
            <a:r>
              <a:rPr lang="en-GB" sz="3200" b="0" dirty="0" err="1">
                <a:solidFill>
                  <a:srgbClr val="032F62"/>
                </a:solidFill>
                <a:effectLst/>
                <a:latin typeface="FiraCode-Retina" panose="020B0809050000020004" pitchFamily="49" charset="0"/>
              </a:rPr>
              <a:t>func's</a:t>
            </a:r>
            <a:r>
              <a:rPr lang="en-GB" sz="3200" b="0" dirty="0">
                <a:solidFill>
                  <a:srgbClr val="032F62"/>
                </a:solidFill>
                <a:effectLst/>
                <a:latin typeface="FiraCode-Retina" panose="020B0809050000020004" pitchFamily="49" charset="0"/>
              </a:rPr>
              <a:t> process id </a:t>
            </a:r>
            <a:r>
              <a:rPr lang="en-GB" sz="3200" b="0" dirty="0">
                <a:solidFill>
                  <a:srgbClr val="005CC5"/>
                </a:solidFill>
                <a:effectLst/>
                <a:latin typeface="FiraCode-Retina" panose="020B0809050000020004" pitchFamily="49" charset="0"/>
              </a:rPr>
              <a:t>{</a:t>
            </a:r>
            <a:r>
              <a:rPr lang="en-GB" sz="3200" b="0" dirty="0" err="1">
                <a:solidFill>
                  <a:srgbClr val="6F42C1"/>
                </a:solidFill>
                <a:effectLst/>
                <a:latin typeface="FiraCode-Retina" panose="020B0809050000020004" pitchFamily="49" charset="0"/>
              </a:rPr>
              <a:t>os</a:t>
            </a:r>
            <a:r>
              <a:rPr lang="en-GB" sz="3200" b="0" dirty="0" err="1">
                <a:solidFill>
                  <a:srgbClr val="24292E"/>
                </a:solidFill>
                <a:effectLst/>
                <a:latin typeface="FiraCode-Retina" panose="020B0809050000020004" pitchFamily="49" charset="0"/>
              </a:rPr>
              <a:t>.</a:t>
            </a:r>
            <a:r>
              <a:rPr lang="en-GB" sz="3200" b="0" dirty="0" err="1">
                <a:solidFill>
                  <a:srgbClr val="6F42C1"/>
                </a:solidFill>
                <a:effectLst/>
                <a:latin typeface="FiraCode-Retina" panose="020B0809050000020004" pitchFamily="49" charset="0"/>
              </a:rPr>
              <a:t>getpid</a:t>
            </a:r>
            <a:r>
              <a:rPr lang="en-GB" sz="3200" b="0" dirty="0">
                <a:solidFill>
                  <a:srgbClr val="24292E"/>
                </a:solidFill>
                <a:effectLst/>
                <a:latin typeface="FiraCode-Retina" panose="020B0809050000020004" pitchFamily="49" charset="0"/>
              </a:rPr>
              <a:t>()</a:t>
            </a:r>
            <a:r>
              <a:rPr lang="en-GB" sz="3200" b="0" dirty="0">
                <a:solidFill>
                  <a:srgbClr val="005CC5"/>
                </a:solidFill>
                <a:effectLst/>
                <a:latin typeface="FiraCode-Retina" panose="020B0809050000020004" pitchFamily="49" charset="0"/>
              </a:rPr>
              <a:t>}</a:t>
            </a:r>
            <a:r>
              <a:rPr lang="en-GB" sz="3200" b="0" dirty="0">
                <a:solidFill>
                  <a:srgbClr val="032F62"/>
                </a:solidFill>
                <a:effectLst/>
                <a:latin typeface="FiraCode-Retina" panose="020B0809050000020004" pitchFamily="49" charset="0"/>
              </a:rPr>
              <a:t>"</a:t>
            </a:r>
            <a:r>
              <a:rPr lang="en-GB" sz="3200" b="0" dirty="0">
                <a:solidFill>
                  <a:srgbClr val="24292E"/>
                </a:solidFill>
                <a:effectLst/>
                <a:latin typeface="FiraCode-Retina" panose="020B0809050000020004" pitchFamily="49" charset="0"/>
              </a:rPr>
              <a:t>) </a:t>
            </a:r>
          </a:p>
          <a:p>
            <a:pPr lvl="2"/>
            <a:r>
              <a:rPr lang="en-GB" sz="3200" b="0" dirty="0">
                <a:solidFill>
                  <a:srgbClr val="6F42C1"/>
                </a:solidFill>
                <a:effectLst/>
                <a:latin typeface="FiraCode-Retina" panose="020B0809050000020004" pitchFamily="49" charset="0"/>
              </a:rPr>
              <a:t>print</a:t>
            </a:r>
            <a:r>
              <a:rPr lang="en-GB" sz="3200" b="0" dirty="0">
                <a:solidFill>
                  <a:srgbClr val="24292E"/>
                </a:solidFill>
                <a:effectLst/>
                <a:latin typeface="FiraCode-Retina" panose="020B0809050000020004" pitchFamily="49" charset="0"/>
              </a:rPr>
              <a:t>(</a:t>
            </a:r>
            <a:r>
              <a:rPr lang="en-GB" sz="3200" b="0" dirty="0">
                <a:solidFill>
                  <a:srgbClr val="D73A49"/>
                </a:solidFill>
                <a:effectLst/>
                <a:latin typeface="FiraCode-Retina" panose="020B0809050000020004" pitchFamily="49" charset="0"/>
              </a:rPr>
              <a:t>f</a:t>
            </a:r>
            <a:r>
              <a:rPr lang="en-GB" sz="3200" b="0" dirty="0">
                <a:solidFill>
                  <a:srgbClr val="032F62"/>
                </a:solidFill>
                <a:effectLst/>
                <a:latin typeface="FiraCode-Retina" panose="020B0809050000020004" pitchFamily="49" charset="0"/>
              </a:rPr>
              <a:t>"</a:t>
            </a:r>
            <a:r>
              <a:rPr lang="en-GB" sz="3200" b="0" dirty="0">
                <a:solidFill>
                  <a:srgbClr val="005CC5"/>
                </a:solidFill>
                <a:effectLst/>
                <a:latin typeface="FiraCode-Retina" panose="020B0809050000020004" pitchFamily="49" charset="0"/>
              </a:rPr>
              <a:t>\t\</a:t>
            </a:r>
            <a:r>
              <a:rPr lang="en-GB" sz="3200" b="0" dirty="0" err="1">
                <a:solidFill>
                  <a:srgbClr val="005CC5"/>
                </a:solidFill>
                <a:effectLst/>
                <a:latin typeface="FiraCode-Retina" panose="020B0809050000020004" pitchFamily="49" charset="0"/>
              </a:rPr>
              <a:t>t</a:t>
            </a:r>
            <a:r>
              <a:rPr lang="en-GB" sz="3200" b="0" dirty="0" err="1">
                <a:solidFill>
                  <a:srgbClr val="032F62"/>
                </a:solidFill>
                <a:effectLst/>
                <a:latin typeface="FiraCode-Retina" panose="020B0809050000020004" pitchFamily="49" charset="0"/>
              </a:rPr>
              <a:t>func's</a:t>
            </a:r>
            <a:r>
              <a:rPr lang="en-GB" sz="3200" b="0" dirty="0">
                <a:solidFill>
                  <a:srgbClr val="032F62"/>
                </a:solidFill>
                <a:effectLst/>
                <a:latin typeface="FiraCode-Retina" panose="020B0809050000020004" pitchFamily="49" charset="0"/>
              </a:rPr>
              <a:t> parent process id = </a:t>
            </a:r>
            <a:r>
              <a:rPr lang="en-GB" sz="3200" b="0" dirty="0">
                <a:solidFill>
                  <a:srgbClr val="005CC5"/>
                </a:solidFill>
                <a:effectLst/>
                <a:latin typeface="FiraCode-Retina" panose="020B0809050000020004" pitchFamily="49" charset="0"/>
              </a:rPr>
              <a:t>{</a:t>
            </a:r>
            <a:r>
              <a:rPr lang="en-GB" sz="3200" b="0" dirty="0" err="1">
                <a:solidFill>
                  <a:srgbClr val="6F42C1"/>
                </a:solidFill>
                <a:effectLst/>
                <a:latin typeface="FiraCode-Retina" panose="020B0809050000020004" pitchFamily="49" charset="0"/>
              </a:rPr>
              <a:t>os</a:t>
            </a:r>
            <a:r>
              <a:rPr lang="en-GB" sz="3200" b="0" dirty="0" err="1">
                <a:solidFill>
                  <a:srgbClr val="24292E"/>
                </a:solidFill>
                <a:effectLst/>
                <a:latin typeface="FiraCode-Retina" panose="020B0809050000020004" pitchFamily="49" charset="0"/>
              </a:rPr>
              <a:t>.</a:t>
            </a:r>
            <a:r>
              <a:rPr lang="en-GB" sz="3200" b="0" dirty="0" err="1">
                <a:solidFill>
                  <a:srgbClr val="6F42C1"/>
                </a:solidFill>
                <a:effectLst/>
                <a:latin typeface="FiraCode-Retina" panose="020B0809050000020004" pitchFamily="49" charset="0"/>
              </a:rPr>
              <a:t>getppid</a:t>
            </a:r>
            <a:r>
              <a:rPr lang="en-GB" sz="3200" b="0" dirty="0">
                <a:solidFill>
                  <a:srgbClr val="24292E"/>
                </a:solidFill>
                <a:effectLst/>
                <a:latin typeface="FiraCode-Retina" panose="020B0809050000020004" pitchFamily="49" charset="0"/>
              </a:rPr>
              <a:t>()</a:t>
            </a:r>
            <a:r>
              <a:rPr lang="en-GB" sz="3200" b="0" dirty="0">
                <a:solidFill>
                  <a:srgbClr val="005CC5"/>
                </a:solidFill>
                <a:effectLst/>
                <a:latin typeface="FiraCode-Retina" panose="020B0809050000020004" pitchFamily="49" charset="0"/>
              </a:rPr>
              <a:t>}</a:t>
            </a:r>
            <a:r>
              <a:rPr lang="en-GB" sz="3200" b="0" dirty="0">
                <a:solidFill>
                  <a:srgbClr val="032F62"/>
                </a:solidFill>
                <a:effectLst/>
                <a:latin typeface="FiraCode-Retina" panose="020B0809050000020004" pitchFamily="49" charset="0"/>
              </a:rPr>
              <a:t>"</a:t>
            </a:r>
            <a:r>
              <a:rPr lang="en-GB" sz="3200" b="0" dirty="0">
                <a:solidFill>
                  <a:srgbClr val="24292E"/>
                </a:solidFill>
                <a:effectLst/>
                <a:latin typeface="FiraCode-Retina" panose="020B0809050000020004" pitchFamily="49" charset="0"/>
              </a:rPr>
              <a:t>) </a:t>
            </a:r>
          </a:p>
          <a:p>
            <a:br>
              <a:rPr lang="en-GB" sz="3200" b="0" dirty="0">
                <a:solidFill>
                  <a:srgbClr val="24292E"/>
                </a:solidFill>
                <a:effectLst/>
                <a:latin typeface="FiraCode-Retina" panose="020B0809050000020004" pitchFamily="49" charset="0"/>
              </a:rPr>
            </a:br>
            <a:r>
              <a:rPr lang="en-GB" sz="3200" b="0" dirty="0">
                <a:solidFill>
                  <a:srgbClr val="D73A49"/>
                </a:solidFill>
                <a:effectLst/>
                <a:latin typeface="FiraCode-Retina" panose="020B0809050000020004" pitchFamily="49" charset="0"/>
              </a:rPr>
              <a:t>def</a:t>
            </a:r>
            <a:r>
              <a:rPr lang="en-GB" sz="3200" b="0" dirty="0">
                <a:solidFill>
                  <a:srgbClr val="24292E"/>
                </a:solidFill>
                <a:effectLst/>
                <a:latin typeface="FiraCode-Retina" panose="020B0809050000020004" pitchFamily="49" charset="0"/>
              </a:rPr>
              <a:t> </a:t>
            </a:r>
            <a:r>
              <a:rPr lang="en-GB" sz="3200" b="0" dirty="0">
                <a:solidFill>
                  <a:srgbClr val="6F42C1"/>
                </a:solidFill>
                <a:effectLst/>
                <a:latin typeface="FiraCode-Retina" panose="020B0809050000020004" pitchFamily="49" charset="0"/>
              </a:rPr>
              <a:t>main</a:t>
            </a:r>
            <a:r>
              <a:rPr lang="en-GB" sz="3200" b="0" dirty="0">
                <a:solidFill>
                  <a:srgbClr val="24292E"/>
                </a:solidFill>
                <a:effectLst/>
                <a:latin typeface="FiraCode-Retina" panose="020B0809050000020004" pitchFamily="49" charset="0"/>
              </a:rPr>
              <a:t>(): </a:t>
            </a:r>
          </a:p>
          <a:p>
            <a:pPr lvl="2"/>
            <a:r>
              <a:rPr lang="en-GB" sz="3200" b="0" dirty="0">
                <a:solidFill>
                  <a:srgbClr val="24292E"/>
                </a:solidFill>
                <a:effectLst/>
                <a:latin typeface="FiraCode-Retina" panose="020B0809050000020004" pitchFamily="49" charset="0"/>
              </a:rPr>
              <a:t>p1 </a:t>
            </a:r>
            <a:r>
              <a:rPr lang="en-GB" sz="3200" b="0" dirty="0">
                <a:solidFill>
                  <a:srgbClr val="D73A49"/>
                </a:solidFill>
                <a:effectLst/>
                <a:latin typeface="FiraCode-Retina" panose="020B0809050000020004" pitchFamily="49" charset="0"/>
              </a:rPr>
              <a:t>=</a:t>
            </a:r>
            <a:r>
              <a:rPr lang="en-GB" sz="3200" b="0" dirty="0">
                <a:solidFill>
                  <a:srgbClr val="24292E"/>
                </a:solidFill>
                <a:effectLst/>
                <a:latin typeface="FiraCode-Retina" panose="020B0809050000020004" pitchFamily="49" charset="0"/>
              </a:rPr>
              <a:t> </a:t>
            </a:r>
            <a:r>
              <a:rPr lang="en-GB" sz="3200" b="0" dirty="0">
                <a:solidFill>
                  <a:srgbClr val="6F42C1"/>
                </a:solidFill>
                <a:effectLst/>
                <a:latin typeface="FiraCode-Retina" panose="020B0809050000020004" pitchFamily="49" charset="0"/>
              </a:rPr>
              <a:t>Process</a:t>
            </a:r>
            <a:r>
              <a:rPr lang="en-GB" sz="3200" b="0" dirty="0">
                <a:solidFill>
                  <a:srgbClr val="24292E"/>
                </a:solidFill>
                <a:effectLst/>
                <a:latin typeface="FiraCode-Retina" panose="020B0809050000020004" pitchFamily="49" charset="0"/>
              </a:rPr>
              <a:t>(</a:t>
            </a:r>
            <a:r>
              <a:rPr lang="en-GB" sz="3200" b="0" dirty="0">
                <a:solidFill>
                  <a:srgbClr val="E36209"/>
                </a:solidFill>
                <a:effectLst/>
                <a:latin typeface="FiraCode-Retina" panose="020B0809050000020004" pitchFamily="49" charset="0"/>
              </a:rPr>
              <a:t>target</a:t>
            </a:r>
            <a:r>
              <a:rPr lang="en-GB" sz="3200" b="0" dirty="0">
                <a:solidFill>
                  <a:srgbClr val="D73A49"/>
                </a:solidFill>
                <a:effectLst/>
                <a:latin typeface="FiraCode-Retina" panose="020B0809050000020004" pitchFamily="49" charset="0"/>
              </a:rPr>
              <a:t>=</a:t>
            </a:r>
            <a:r>
              <a:rPr lang="en-GB" sz="3200" b="0" dirty="0" err="1">
                <a:solidFill>
                  <a:srgbClr val="6F42C1"/>
                </a:solidFill>
                <a:effectLst/>
                <a:latin typeface="FiraCode-Retina" panose="020B0809050000020004" pitchFamily="49" charset="0"/>
              </a:rPr>
              <a:t>func</a:t>
            </a:r>
            <a:r>
              <a:rPr lang="en-GB" sz="3200" b="0" dirty="0">
                <a:solidFill>
                  <a:srgbClr val="24292E"/>
                </a:solidFill>
                <a:effectLst/>
                <a:latin typeface="FiraCode-Retina" panose="020B0809050000020004" pitchFamily="49" charset="0"/>
              </a:rPr>
              <a:t>) </a:t>
            </a:r>
          </a:p>
          <a:p>
            <a:pPr lvl="2"/>
            <a:r>
              <a:rPr lang="en-GB" sz="3200" b="0" dirty="0">
                <a:solidFill>
                  <a:srgbClr val="24292E"/>
                </a:solidFill>
                <a:effectLst/>
                <a:latin typeface="FiraCode-Retina" panose="020B0809050000020004" pitchFamily="49" charset="0"/>
              </a:rPr>
              <a:t>p1.</a:t>
            </a:r>
            <a:r>
              <a:rPr lang="en-GB" sz="3200" b="0" dirty="0">
                <a:solidFill>
                  <a:srgbClr val="6F42C1"/>
                </a:solidFill>
                <a:effectLst/>
                <a:latin typeface="FiraCode-Retina" panose="020B0809050000020004" pitchFamily="49" charset="0"/>
              </a:rPr>
              <a:t>start</a:t>
            </a:r>
            <a:r>
              <a:rPr lang="en-GB" sz="3200" b="0" dirty="0">
                <a:solidFill>
                  <a:srgbClr val="24292E"/>
                </a:solidFill>
                <a:effectLst/>
                <a:latin typeface="FiraCode-Retina" panose="020B0809050000020004" pitchFamily="49" charset="0"/>
              </a:rPr>
              <a:t>() </a:t>
            </a:r>
          </a:p>
          <a:p>
            <a:pPr lvl="2"/>
            <a:r>
              <a:rPr lang="en-GB" sz="3200" b="0" dirty="0">
                <a:solidFill>
                  <a:srgbClr val="24292E"/>
                </a:solidFill>
                <a:effectLst/>
                <a:latin typeface="FiraCode-Retina" panose="020B0809050000020004" pitchFamily="49" charset="0"/>
              </a:rPr>
              <a:t>p1.</a:t>
            </a:r>
            <a:r>
              <a:rPr lang="en-GB" sz="3200" b="0" dirty="0">
                <a:solidFill>
                  <a:srgbClr val="6F42C1"/>
                </a:solidFill>
                <a:effectLst/>
                <a:latin typeface="FiraCode-Retina" panose="020B0809050000020004" pitchFamily="49" charset="0"/>
              </a:rPr>
              <a:t>join</a:t>
            </a:r>
            <a:r>
              <a:rPr lang="en-GB" sz="3200" b="0" dirty="0">
                <a:solidFill>
                  <a:srgbClr val="24292E"/>
                </a:solidFill>
                <a:effectLst/>
                <a:latin typeface="FiraCode-Retina" panose="020B0809050000020004" pitchFamily="49" charset="0"/>
              </a:rPr>
              <a:t>() </a:t>
            </a:r>
          </a:p>
          <a:p>
            <a:pPr lvl="2"/>
            <a:r>
              <a:rPr lang="en-GB" sz="3200" b="0" dirty="0">
                <a:solidFill>
                  <a:srgbClr val="24292E"/>
                </a:solidFill>
                <a:effectLst/>
                <a:latin typeface="FiraCode-Retina" panose="020B0809050000020004" pitchFamily="49" charset="0"/>
              </a:rPr>
              <a:t>p2 </a:t>
            </a:r>
            <a:r>
              <a:rPr lang="en-GB" sz="3200" b="0" dirty="0">
                <a:solidFill>
                  <a:srgbClr val="D73A49"/>
                </a:solidFill>
                <a:effectLst/>
                <a:latin typeface="FiraCode-Retina" panose="020B0809050000020004" pitchFamily="49" charset="0"/>
              </a:rPr>
              <a:t>=</a:t>
            </a:r>
            <a:r>
              <a:rPr lang="en-GB" sz="3200" b="0" dirty="0">
                <a:solidFill>
                  <a:srgbClr val="24292E"/>
                </a:solidFill>
                <a:effectLst/>
                <a:latin typeface="FiraCode-Retina" panose="020B0809050000020004" pitchFamily="49" charset="0"/>
              </a:rPr>
              <a:t> </a:t>
            </a:r>
            <a:r>
              <a:rPr lang="en-GB" sz="3200" b="0" dirty="0">
                <a:solidFill>
                  <a:srgbClr val="6F42C1"/>
                </a:solidFill>
                <a:effectLst/>
                <a:latin typeface="FiraCode-Retina" panose="020B0809050000020004" pitchFamily="49" charset="0"/>
              </a:rPr>
              <a:t>Process</a:t>
            </a:r>
            <a:r>
              <a:rPr lang="en-GB" sz="3200" b="0" dirty="0">
                <a:solidFill>
                  <a:srgbClr val="24292E"/>
                </a:solidFill>
                <a:effectLst/>
                <a:latin typeface="FiraCode-Retina" panose="020B0809050000020004" pitchFamily="49" charset="0"/>
              </a:rPr>
              <a:t>(</a:t>
            </a:r>
            <a:r>
              <a:rPr lang="en-GB" sz="3200" b="0" dirty="0">
                <a:solidFill>
                  <a:srgbClr val="E36209"/>
                </a:solidFill>
                <a:effectLst/>
                <a:latin typeface="FiraCode-Retina" panose="020B0809050000020004" pitchFamily="49" charset="0"/>
              </a:rPr>
              <a:t>target</a:t>
            </a:r>
            <a:r>
              <a:rPr lang="en-GB" sz="3200" b="0" dirty="0">
                <a:solidFill>
                  <a:srgbClr val="D73A49"/>
                </a:solidFill>
                <a:effectLst/>
                <a:latin typeface="FiraCode-Retina" panose="020B0809050000020004" pitchFamily="49" charset="0"/>
              </a:rPr>
              <a:t>=</a:t>
            </a:r>
            <a:r>
              <a:rPr lang="en-GB" sz="3200" b="0" dirty="0" err="1">
                <a:solidFill>
                  <a:srgbClr val="6F42C1"/>
                </a:solidFill>
                <a:effectLst/>
                <a:latin typeface="FiraCode-Retina" panose="020B0809050000020004" pitchFamily="49" charset="0"/>
              </a:rPr>
              <a:t>func</a:t>
            </a:r>
            <a:r>
              <a:rPr lang="en-GB" sz="3200" b="0" dirty="0">
                <a:solidFill>
                  <a:srgbClr val="24292E"/>
                </a:solidFill>
                <a:effectLst/>
                <a:latin typeface="FiraCode-Retina" panose="020B0809050000020004" pitchFamily="49" charset="0"/>
              </a:rPr>
              <a:t>) </a:t>
            </a:r>
          </a:p>
          <a:p>
            <a:pPr lvl="2"/>
            <a:r>
              <a:rPr lang="en-GB" sz="3200" b="0" dirty="0">
                <a:solidFill>
                  <a:srgbClr val="24292E"/>
                </a:solidFill>
                <a:effectLst/>
                <a:latin typeface="FiraCode-Retina" panose="020B0809050000020004" pitchFamily="49" charset="0"/>
              </a:rPr>
              <a:t>p2.</a:t>
            </a:r>
            <a:r>
              <a:rPr lang="en-GB" sz="3200" b="0" dirty="0">
                <a:solidFill>
                  <a:srgbClr val="6F42C1"/>
                </a:solidFill>
                <a:effectLst/>
                <a:latin typeface="FiraCode-Retina" panose="020B0809050000020004" pitchFamily="49" charset="0"/>
              </a:rPr>
              <a:t>start</a:t>
            </a:r>
            <a:r>
              <a:rPr lang="en-GB" sz="3200" b="0" dirty="0">
                <a:solidFill>
                  <a:srgbClr val="24292E"/>
                </a:solidFill>
                <a:effectLst/>
                <a:latin typeface="FiraCode-Retina" panose="020B0809050000020004" pitchFamily="49" charset="0"/>
              </a:rPr>
              <a:t>() </a:t>
            </a:r>
          </a:p>
          <a:p>
            <a:pPr lvl="2"/>
            <a:r>
              <a:rPr lang="en-GB" sz="3200" b="0" dirty="0">
                <a:solidFill>
                  <a:srgbClr val="24292E"/>
                </a:solidFill>
                <a:effectLst/>
                <a:latin typeface="FiraCode-Retina" panose="020B0809050000020004" pitchFamily="49" charset="0"/>
              </a:rPr>
              <a:t>p2.</a:t>
            </a:r>
            <a:r>
              <a:rPr lang="en-GB" sz="3200" b="0" dirty="0">
                <a:solidFill>
                  <a:srgbClr val="6F42C1"/>
                </a:solidFill>
                <a:effectLst/>
                <a:latin typeface="FiraCode-Retina" panose="020B0809050000020004" pitchFamily="49" charset="0"/>
              </a:rPr>
              <a:t>join</a:t>
            </a:r>
            <a:r>
              <a:rPr lang="en-GB" sz="3200" b="0" dirty="0">
                <a:solidFill>
                  <a:srgbClr val="24292E"/>
                </a:solidFill>
                <a:effectLst/>
                <a:latin typeface="FiraCode-Retina" panose="020B0809050000020004" pitchFamily="49" charset="0"/>
              </a:rPr>
              <a:t>() </a:t>
            </a:r>
          </a:p>
          <a:p>
            <a:br>
              <a:rPr lang="en-GB" sz="3200" b="0" dirty="0">
                <a:solidFill>
                  <a:srgbClr val="24292E"/>
                </a:solidFill>
                <a:effectLst/>
                <a:latin typeface="FiraCode-Retina" panose="020B0809050000020004" pitchFamily="49" charset="0"/>
              </a:rPr>
            </a:br>
            <a:r>
              <a:rPr lang="en-GB" sz="3200" b="0" dirty="0">
                <a:solidFill>
                  <a:srgbClr val="D73A49"/>
                </a:solidFill>
                <a:effectLst/>
                <a:latin typeface="FiraCode-Retina" panose="020B0809050000020004" pitchFamily="49" charset="0"/>
              </a:rPr>
              <a:t>if</a:t>
            </a:r>
            <a:r>
              <a:rPr lang="en-GB" sz="3200" b="0" dirty="0">
                <a:solidFill>
                  <a:srgbClr val="24292E"/>
                </a:solidFill>
                <a:effectLst/>
                <a:latin typeface="FiraCode-Retina" panose="020B0809050000020004" pitchFamily="49" charset="0"/>
              </a:rPr>
              <a:t> __name__ </a:t>
            </a:r>
            <a:r>
              <a:rPr lang="en-GB" sz="3200" b="0" dirty="0">
                <a:solidFill>
                  <a:srgbClr val="D73A49"/>
                </a:solidFill>
                <a:effectLst/>
                <a:latin typeface="FiraCode-Retina" panose="020B0809050000020004" pitchFamily="49" charset="0"/>
              </a:rPr>
              <a:t>==</a:t>
            </a:r>
            <a:r>
              <a:rPr lang="en-GB" sz="3200" b="0" dirty="0">
                <a:solidFill>
                  <a:srgbClr val="24292E"/>
                </a:solidFill>
                <a:effectLst/>
                <a:latin typeface="FiraCode-Retina" panose="020B0809050000020004" pitchFamily="49" charset="0"/>
              </a:rPr>
              <a:t> </a:t>
            </a:r>
            <a:r>
              <a:rPr lang="en-GB" sz="3200" b="0" dirty="0">
                <a:solidFill>
                  <a:srgbClr val="032F62"/>
                </a:solidFill>
                <a:effectLst/>
                <a:latin typeface="FiraCode-Retina" panose="020B0809050000020004" pitchFamily="49" charset="0"/>
              </a:rPr>
              <a:t>'__main__'</a:t>
            </a:r>
            <a:r>
              <a:rPr lang="en-GB" sz="3200" b="0" dirty="0">
                <a:solidFill>
                  <a:srgbClr val="24292E"/>
                </a:solidFill>
                <a:effectLst/>
                <a:latin typeface="FiraCode-Retina" panose="020B0809050000020004" pitchFamily="49" charset="0"/>
              </a:rPr>
              <a:t>: </a:t>
            </a:r>
          </a:p>
          <a:p>
            <a:pPr lvl="2"/>
            <a:r>
              <a:rPr lang="en-GB" sz="3200" b="0" dirty="0">
                <a:solidFill>
                  <a:srgbClr val="6F42C1"/>
                </a:solidFill>
                <a:effectLst/>
                <a:latin typeface="FiraCode-Retina" panose="020B0809050000020004" pitchFamily="49" charset="0"/>
              </a:rPr>
              <a:t>print</a:t>
            </a:r>
            <a:r>
              <a:rPr lang="en-GB" sz="3200" b="0" dirty="0">
                <a:solidFill>
                  <a:srgbClr val="24292E"/>
                </a:solidFill>
                <a:effectLst/>
                <a:latin typeface="FiraCode-Retina" panose="020B0809050000020004" pitchFamily="49" charset="0"/>
              </a:rPr>
              <a:t>(</a:t>
            </a:r>
            <a:r>
              <a:rPr lang="en-GB" sz="3200" b="0" dirty="0" err="1">
                <a:solidFill>
                  <a:srgbClr val="D73A49"/>
                </a:solidFill>
                <a:effectLst/>
                <a:latin typeface="FiraCode-Retina" panose="020B0809050000020004" pitchFamily="49" charset="0"/>
              </a:rPr>
              <a:t>f</a:t>
            </a:r>
            <a:r>
              <a:rPr lang="en-GB" sz="3200" b="0" dirty="0" err="1">
                <a:solidFill>
                  <a:srgbClr val="032F62"/>
                </a:solidFill>
                <a:effectLst/>
                <a:latin typeface="FiraCode-Retina" panose="020B0809050000020004" pitchFamily="49" charset="0"/>
              </a:rPr>
              <a:t>"Main's</a:t>
            </a:r>
            <a:r>
              <a:rPr lang="en-GB" sz="3200" b="0" dirty="0">
                <a:solidFill>
                  <a:srgbClr val="032F62"/>
                </a:solidFill>
                <a:effectLst/>
                <a:latin typeface="FiraCode-Retina" panose="020B0809050000020004" pitchFamily="49" charset="0"/>
              </a:rPr>
              <a:t> process id is </a:t>
            </a:r>
            <a:r>
              <a:rPr lang="en-GB" sz="3200" b="0" dirty="0">
                <a:solidFill>
                  <a:srgbClr val="005CC5"/>
                </a:solidFill>
                <a:effectLst/>
                <a:latin typeface="FiraCode-Retina" panose="020B0809050000020004" pitchFamily="49" charset="0"/>
              </a:rPr>
              <a:t>{</a:t>
            </a:r>
            <a:r>
              <a:rPr lang="en-GB" sz="3200" b="0" dirty="0" err="1">
                <a:solidFill>
                  <a:srgbClr val="6F42C1"/>
                </a:solidFill>
                <a:effectLst/>
                <a:latin typeface="FiraCode-Retina" panose="020B0809050000020004" pitchFamily="49" charset="0"/>
              </a:rPr>
              <a:t>os</a:t>
            </a:r>
            <a:r>
              <a:rPr lang="en-GB" sz="3200" b="0" dirty="0" err="1">
                <a:solidFill>
                  <a:srgbClr val="24292E"/>
                </a:solidFill>
                <a:effectLst/>
                <a:latin typeface="FiraCode-Retina" panose="020B0809050000020004" pitchFamily="49" charset="0"/>
              </a:rPr>
              <a:t>.</a:t>
            </a:r>
            <a:r>
              <a:rPr lang="en-GB" sz="3200" b="0" dirty="0" err="1">
                <a:solidFill>
                  <a:srgbClr val="6F42C1"/>
                </a:solidFill>
                <a:effectLst/>
                <a:latin typeface="FiraCode-Retina" panose="020B0809050000020004" pitchFamily="49" charset="0"/>
              </a:rPr>
              <a:t>getpid</a:t>
            </a:r>
            <a:r>
              <a:rPr lang="en-GB" sz="3200" b="0" dirty="0">
                <a:solidFill>
                  <a:srgbClr val="24292E"/>
                </a:solidFill>
                <a:effectLst/>
                <a:latin typeface="FiraCode-Retina" panose="020B0809050000020004" pitchFamily="49" charset="0"/>
              </a:rPr>
              <a:t>()</a:t>
            </a:r>
            <a:r>
              <a:rPr lang="en-GB" sz="3200" b="0" dirty="0">
                <a:solidFill>
                  <a:srgbClr val="005CC5"/>
                </a:solidFill>
                <a:effectLst/>
                <a:latin typeface="FiraCode-Retina" panose="020B0809050000020004" pitchFamily="49" charset="0"/>
              </a:rPr>
              <a:t>}</a:t>
            </a:r>
            <a:r>
              <a:rPr lang="en-GB" sz="3200" b="0" dirty="0">
                <a:solidFill>
                  <a:srgbClr val="032F62"/>
                </a:solidFill>
                <a:effectLst/>
                <a:latin typeface="FiraCode-Retina" panose="020B0809050000020004" pitchFamily="49" charset="0"/>
              </a:rPr>
              <a:t>"</a:t>
            </a:r>
            <a:r>
              <a:rPr lang="en-GB" sz="3200" b="0" dirty="0">
                <a:solidFill>
                  <a:srgbClr val="24292E"/>
                </a:solidFill>
                <a:effectLst/>
                <a:latin typeface="FiraCode-Retina" panose="020B0809050000020004" pitchFamily="49" charset="0"/>
              </a:rPr>
              <a:t>) </a:t>
            </a:r>
          </a:p>
          <a:p>
            <a:pPr lvl="2"/>
            <a:r>
              <a:rPr lang="en-GB" sz="3200" b="0" dirty="0">
                <a:solidFill>
                  <a:srgbClr val="6F42C1"/>
                </a:solidFill>
                <a:effectLst/>
                <a:latin typeface="FiraCode-Retina" panose="020B0809050000020004" pitchFamily="49" charset="0"/>
              </a:rPr>
              <a:t>main</a:t>
            </a:r>
            <a:r>
              <a:rPr lang="en-GB" sz="3200" b="0" dirty="0">
                <a:solidFill>
                  <a:srgbClr val="24292E"/>
                </a:solidFill>
                <a:effectLst/>
                <a:latin typeface="FiraCode-Retina" panose="020B0809050000020004" pitchFamily="49" charset="0"/>
              </a:rPr>
              <a:t>() </a:t>
            </a:r>
          </a:p>
          <a:p>
            <a:br>
              <a:rPr lang="en-GB" sz="3200" b="0" dirty="0">
                <a:solidFill>
                  <a:srgbClr val="24292E"/>
                </a:solidFill>
                <a:effectLst/>
                <a:latin typeface="FiraCode-Retina" panose="020B0809050000020004" pitchFamily="49" charset="0"/>
              </a:rPr>
            </a:br>
            <a:endParaRPr lang="en-GB" sz="3200" b="0" dirty="0">
              <a:solidFill>
                <a:srgbClr val="24292E"/>
              </a:solidFill>
              <a:effectLst/>
              <a:latin typeface="FiraCode-Retina" panose="020B0809050000020004" pitchFamily="49" charset="0"/>
            </a:endParaRPr>
          </a:p>
        </p:txBody>
      </p:sp>
      <p:sp>
        <p:nvSpPr>
          <p:cNvPr id="2" name="Title 2">
            <a:extLst>
              <a:ext uri="{FF2B5EF4-FFF2-40B4-BE49-F238E27FC236}">
                <a16:creationId xmlns:a16="http://schemas.microsoft.com/office/drawing/2014/main" id="{12DCF89F-2269-9F1A-7460-A161A0BA76B3}"/>
              </a:ext>
            </a:extLst>
          </p:cNvPr>
          <p:cNvSpPr>
            <a:spLocks noGrp="1"/>
          </p:cNvSpPr>
          <p:nvPr>
            <p:ph type="title"/>
          </p:nvPr>
        </p:nvSpPr>
        <p:spPr>
          <a:xfrm>
            <a:off x="444496" y="282838"/>
            <a:ext cx="21971004" cy="1410086"/>
          </a:xfrm>
        </p:spPr>
        <p:txBody>
          <a:bodyPr>
            <a:normAutofit/>
          </a:bodyPr>
          <a:lstStyle/>
          <a:p>
            <a:r>
              <a:rPr lang="en-GB" sz="8000">
                <a:solidFill>
                  <a:schemeClr val="bg1"/>
                </a:solidFill>
                <a:latin typeface="+mn-lt"/>
              </a:rPr>
              <a:t>Process ID</a:t>
            </a:r>
          </a:p>
        </p:txBody>
      </p:sp>
      <p:pic>
        <p:nvPicPr>
          <p:cNvPr id="3" name="bangor_logo_c1_flush.pdf">
            <a:extLst>
              <a:ext uri="{FF2B5EF4-FFF2-40B4-BE49-F238E27FC236}">
                <a16:creationId xmlns:a16="http://schemas.microsoft.com/office/drawing/2014/main" id="{DF6ACEE4-5F72-85D8-D2F9-53797447A81D}"/>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173334417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 name="bangor_logo_c1_flush.pdf" descr="bangor_logo_c1_flush.pdf"/>
          <p:cNvPicPr>
            <a:picLocks noChangeAspect="1"/>
          </p:cNvPicPr>
          <p:nvPr/>
        </p:nvPicPr>
        <p:blipFill>
          <a:blip r:embed="rId2"/>
          <a:stretch>
            <a:fillRect/>
          </a:stretch>
        </p:blipFill>
        <p:spPr>
          <a:xfrm>
            <a:off x="996468" y="12008837"/>
            <a:ext cx="3516186" cy="993991"/>
          </a:xfrm>
          <a:prstGeom prst="rect">
            <a:avLst/>
          </a:prstGeom>
          <a:ln w="12700">
            <a:miter lim="400000"/>
          </a:ln>
        </p:spPr>
      </p:pic>
      <p:sp>
        <p:nvSpPr>
          <p:cNvPr id="3" name="Rectangle 2">
            <a:extLst>
              <a:ext uri="{FF2B5EF4-FFF2-40B4-BE49-F238E27FC236}">
                <a16:creationId xmlns:a16="http://schemas.microsoft.com/office/drawing/2014/main" id="{1FEE5F1C-3113-425D-A416-D7735F9D1D2C}"/>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bangor_logo_c1_flush.pdf" descr="bangor_logo_c1_flush.pdf">
            <a:extLst>
              <a:ext uri="{FF2B5EF4-FFF2-40B4-BE49-F238E27FC236}">
                <a16:creationId xmlns:a16="http://schemas.microsoft.com/office/drawing/2014/main" id="{99EE40D9-ADAE-4DC0-B333-3F7271AB6BD6}"/>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
        <p:nvSpPr>
          <p:cNvPr id="6" name="TextBox 5">
            <a:extLst>
              <a:ext uri="{FF2B5EF4-FFF2-40B4-BE49-F238E27FC236}">
                <a16:creationId xmlns:a16="http://schemas.microsoft.com/office/drawing/2014/main" id="{646D2514-E21A-4586-85D5-4DBEA2DDD4A4}"/>
              </a:ext>
            </a:extLst>
          </p:cNvPr>
          <p:cNvSpPr txBox="1"/>
          <p:nvPr/>
        </p:nvSpPr>
        <p:spPr>
          <a:xfrm>
            <a:off x="996469" y="2836505"/>
            <a:ext cx="13092756" cy="7909858"/>
          </a:xfrm>
          <a:prstGeom prst="rect">
            <a:avLst/>
          </a:prstGeom>
          <a:noFill/>
        </p:spPr>
        <p:txBody>
          <a:bodyPr wrap="square" rtlCol="0">
            <a:spAutoFit/>
          </a:bodyPr>
          <a:lstStyle/>
          <a:p>
            <a:pPr marL="571500" indent="-571500">
              <a:buFont typeface="Arial" panose="020B0604020202020204" pitchFamily="34" charset="0"/>
              <a:buChar char="•"/>
            </a:pPr>
            <a:r>
              <a:rPr lang="en-GB" sz="4000"/>
              <a:t>Supercomputing Wales</a:t>
            </a:r>
          </a:p>
          <a:p>
            <a:pPr marL="1485900" lvl="2" indent="-571500">
              <a:buFont typeface="Arial" panose="020B0604020202020204" pitchFamily="34" charset="0"/>
              <a:buChar char="•"/>
            </a:pPr>
            <a:r>
              <a:rPr lang="en-GB" sz="4000"/>
              <a:t> Available to researchers at Bangor </a:t>
            </a:r>
          </a:p>
          <a:p>
            <a:pPr marL="1485900" lvl="2" indent="-571500">
              <a:buFont typeface="Arial" panose="020B0604020202020204" pitchFamily="34" charset="0"/>
              <a:buChar char="•"/>
            </a:pPr>
            <a:endParaRPr lang="en-GB" sz="4000"/>
          </a:p>
          <a:p>
            <a:pPr marL="571500" indent="-571500">
              <a:buFont typeface="Arial" panose="020B0604020202020204" pitchFamily="34" charset="0"/>
              <a:buChar char="•"/>
            </a:pPr>
            <a:r>
              <a:rPr lang="en-GB" sz="4000"/>
              <a:t>Research Software Engineers</a:t>
            </a:r>
          </a:p>
          <a:p>
            <a:pPr marL="571500" indent="-571500">
              <a:buFont typeface="Arial" panose="020B0604020202020204" pitchFamily="34" charset="0"/>
              <a:buChar char="•"/>
            </a:pPr>
            <a:endParaRPr lang="en-GB" sz="4000"/>
          </a:p>
          <a:p>
            <a:pPr marL="571500" indent="-571500">
              <a:buFont typeface="Arial" panose="020B0604020202020204" pitchFamily="34" charset="0"/>
              <a:buChar char="•"/>
            </a:pPr>
            <a:r>
              <a:rPr lang="en-GB" sz="4000"/>
              <a:t>Collate expert knowledge into an open and shared centralised repository</a:t>
            </a:r>
          </a:p>
          <a:p>
            <a:pPr marL="571500" indent="-571500">
              <a:buFont typeface="Arial" panose="020B0604020202020204" pitchFamily="34" charset="0"/>
              <a:buChar char="•"/>
            </a:pPr>
            <a:endParaRPr lang="en-GB" sz="1600"/>
          </a:p>
          <a:p>
            <a:pPr marL="1485900" lvl="2" indent="-571500">
              <a:buFont typeface="Courier New" panose="02070309020205020404" pitchFamily="49" charset="0"/>
              <a:buChar char="o"/>
            </a:pPr>
            <a:r>
              <a:rPr lang="en-GB" sz="4000"/>
              <a:t> Yammer 	</a:t>
            </a:r>
          </a:p>
          <a:p>
            <a:pPr marL="1485900" lvl="2" indent="-571500">
              <a:buFont typeface="Courier New" panose="02070309020205020404" pitchFamily="49" charset="0"/>
              <a:buChar char="o"/>
            </a:pPr>
            <a:endParaRPr lang="en-GB" sz="1600"/>
          </a:p>
          <a:p>
            <a:pPr marL="1485900" lvl="2" indent="-571500">
              <a:buFont typeface="Courier New" panose="02070309020205020404" pitchFamily="49" charset="0"/>
              <a:buChar char="o"/>
            </a:pPr>
            <a:r>
              <a:rPr lang="en-GB" sz="4000" err="1"/>
              <a:t>Github</a:t>
            </a:r>
            <a:r>
              <a:rPr lang="en-GB" sz="4000"/>
              <a:t> Workshops </a:t>
            </a:r>
          </a:p>
          <a:p>
            <a:pPr marL="1485900" lvl="2" indent="-571500">
              <a:buFont typeface="Courier New" panose="02070309020205020404" pitchFamily="49" charset="0"/>
              <a:buChar char="o"/>
            </a:pPr>
            <a:endParaRPr lang="en-GB" sz="1600"/>
          </a:p>
          <a:p>
            <a:pPr marL="1485900" lvl="2" indent="-571500">
              <a:buFont typeface="Courier New" panose="02070309020205020404" pitchFamily="49" charset="0"/>
              <a:buChar char="o"/>
            </a:pPr>
            <a:r>
              <a:rPr lang="en-GB" sz="4000"/>
              <a:t>Projects </a:t>
            </a:r>
          </a:p>
          <a:p>
            <a:pPr marL="1485900" lvl="2" indent="-571500">
              <a:buFont typeface="Courier New" panose="02070309020205020404" pitchFamily="49" charset="0"/>
              <a:buChar char="o"/>
            </a:pPr>
            <a:endParaRPr lang="en-GB" sz="1600"/>
          </a:p>
          <a:p>
            <a:pPr marL="1485900" lvl="2" indent="-571500">
              <a:buFont typeface="Courier New" panose="02070309020205020404" pitchFamily="49" charset="0"/>
              <a:buChar char="o"/>
            </a:pPr>
            <a:r>
              <a:rPr lang="en-GB" sz="4000"/>
              <a:t>Acknowledgements</a:t>
            </a:r>
          </a:p>
        </p:txBody>
      </p:sp>
      <p:pic>
        <p:nvPicPr>
          <p:cNvPr id="8" name="Picture 2" descr="Bangor University Digital Services">
            <a:extLst>
              <a:ext uri="{FF2B5EF4-FFF2-40B4-BE49-F238E27FC236}">
                <a16:creationId xmlns:a16="http://schemas.microsoft.com/office/drawing/2014/main" id="{48DEC501-FA39-455D-AABD-FA11D7A2ED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28462" y="7942132"/>
            <a:ext cx="11359069" cy="368130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2">
            <a:extLst>
              <a:ext uri="{FF2B5EF4-FFF2-40B4-BE49-F238E27FC236}">
                <a16:creationId xmlns:a16="http://schemas.microsoft.com/office/drawing/2014/main" id="{4D34A23D-6267-B5D4-203E-5391611D8F9C}"/>
              </a:ext>
            </a:extLst>
          </p:cNvPr>
          <p:cNvSpPr>
            <a:spLocks noGrp="1"/>
          </p:cNvSpPr>
          <p:nvPr>
            <p:ph type="title"/>
          </p:nvPr>
        </p:nvSpPr>
        <p:spPr>
          <a:xfrm>
            <a:off x="444496" y="282838"/>
            <a:ext cx="21971004" cy="1410086"/>
          </a:xfrm>
        </p:spPr>
        <p:txBody>
          <a:bodyPr>
            <a:normAutofit/>
          </a:bodyPr>
          <a:lstStyle/>
          <a:p>
            <a:r>
              <a:rPr lang="en-GB" sz="8000" err="1">
                <a:solidFill>
                  <a:schemeClr val="bg1"/>
                </a:solidFill>
                <a:latin typeface="+mn-lt"/>
              </a:rPr>
              <a:t>eResearch</a:t>
            </a:r>
            <a:endParaRPr lang="en-GB" sz="8000">
              <a:solidFill>
                <a:schemeClr val="bg1"/>
              </a:solidFill>
              <a:latin typeface="+mn-lt"/>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C18AD2-1B20-4A5C-8EB5-35EF60E07BB9}"/>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B411338-AB1E-4D76-BCEC-4EE99571CFF2}"/>
              </a:ext>
            </a:extLst>
          </p:cNvPr>
          <p:cNvSpPr txBox="1"/>
          <p:nvPr/>
        </p:nvSpPr>
        <p:spPr>
          <a:xfrm>
            <a:off x="996468" y="2910598"/>
            <a:ext cx="22107372" cy="7383560"/>
          </a:xfrm>
          <a:prstGeom prst="rect">
            <a:avLst/>
          </a:prstGeom>
          <a:noFill/>
        </p:spPr>
        <p:txBody>
          <a:bodyPr wrap="square" rtlCol="0">
            <a:spAutoFit/>
          </a:bodyPr>
          <a:lstStyle/>
          <a:p>
            <a:pPr marL="571500" indent="-571500" algn="l">
              <a:lnSpc>
                <a:spcPct val="150000"/>
              </a:lnSpc>
              <a:buFontTx/>
              <a:buChar char="-"/>
            </a:pPr>
            <a:r>
              <a:rPr lang="en-GB" sz="4000" b="0" i="0" u="none" strike="noStrike" dirty="0">
                <a:solidFill>
                  <a:srgbClr val="374151"/>
                </a:solidFill>
                <a:effectLst/>
                <a:latin typeface="Söhne"/>
              </a:rPr>
              <a:t>To optimise the use of parallel processing, it's important to determine the resources available to our program.</a:t>
            </a:r>
          </a:p>
          <a:p>
            <a:pPr marL="571500" indent="-571500" algn="l">
              <a:lnSpc>
                <a:spcPct val="150000"/>
              </a:lnSpc>
              <a:buFontTx/>
              <a:buChar char="-"/>
            </a:pPr>
            <a:r>
              <a:rPr lang="en-GB" sz="4000" b="0" i="0" u="none" strike="noStrike" dirty="0">
                <a:solidFill>
                  <a:srgbClr val="374151"/>
                </a:solidFill>
                <a:effectLst/>
                <a:latin typeface="Söhne"/>
              </a:rPr>
              <a:t>The maximum number of processes you can run at a time is limited by the number of processors in your computer.</a:t>
            </a:r>
          </a:p>
          <a:p>
            <a:pPr marL="571500" indent="-571500" algn="l">
              <a:lnSpc>
                <a:spcPct val="150000"/>
              </a:lnSpc>
              <a:buFontTx/>
              <a:buChar char="-"/>
            </a:pPr>
            <a:r>
              <a:rPr lang="en-GB" sz="4000" b="0" i="0" u="none" strike="noStrike" dirty="0">
                <a:solidFill>
                  <a:srgbClr val="374151"/>
                </a:solidFill>
                <a:effectLst/>
                <a:latin typeface="Söhne"/>
              </a:rPr>
              <a:t>Python's </a:t>
            </a:r>
            <a:r>
              <a:rPr lang="en-GB" sz="4000" b="1" i="0" u="none" strike="noStrike" dirty="0">
                <a:solidFill>
                  <a:srgbClr val="374151"/>
                </a:solidFill>
                <a:effectLst/>
                <a:latin typeface="Söhne"/>
              </a:rPr>
              <a:t>multiprocessing</a:t>
            </a:r>
            <a:r>
              <a:rPr lang="en-GB" sz="4000" b="0" i="0" u="none" strike="noStrike" dirty="0">
                <a:solidFill>
                  <a:srgbClr val="374151"/>
                </a:solidFill>
                <a:effectLst/>
                <a:latin typeface="Söhne"/>
              </a:rPr>
              <a:t> module provides a </a:t>
            </a:r>
            <a:r>
              <a:rPr lang="en-GB" sz="4000" b="1" i="0" u="none" strike="noStrike" dirty="0" err="1">
                <a:solidFill>
                  <a:srgbClr val="374151"/>
                </a:solidFill>
                <a:effectLst/>
                <a:latin typeface="Söhne"/>
              </a:rPr>
              <a:t>cpu_count</a:t>
            </a:r>
            <a:r>
              <a:rPr lang="en-GB" sz="4000" b="1" i="0" u="none" strike="noStrike" dirty="0">
                <a:solidFill>
                  <a:srgbClr val="374151"/>
                </a:solidFill>
                <a:effectLst/>
                <a:latin typeface="Söhne"/>
              </a:rPr>
              <a:t>() </a:t>
            </a:r>
            <a:r>
              <a:rPr lang="en-GB" sz="4000" b="0" i="0" u="none" strike="noStrike" dirty="0">
                <a:solidFill>
                  <a:srgbClr val="374151"/>
                </a:solidFill>
                <a:effectLst/>
                <a:latin typeface="Söhne"/>
              </a:rPr>
              <a:t>function that returns the number of available CPUs in the system.</a:t>
            </a:r>
          </a:p>
          <a:p>
            <a:pPr marL="571500" indent="-571500" algn="l">
              <a:lnSpc>
                <a:spcPct val="150000"/>
              </a:lnSpc>
              <a:buFontTx/>
              <a:buChar char="-"/>
            </a:pPr>
            <a:r>
              <a:rPr lang="en-GB" sz="4000" b="0" i="0" u="none" strike="noStrike" dirty="0">
                <a:solidFill>
                  <a:srgbClr val="374151"/>
                </a:solidFill>
                <a:effectLst/>
                <a:latin typeface="Söhne"/>
              </a:rPr>
              <a:t>Using </a:t>
            </a:r>
            <a:r>
              <a:rPr lang="en-GB" sz="4000" b="1" i="0" u="none" strike="noStrike" dirty="0" err="1">
                <a:solidFill>
                  <a:srgbClr val="374151"/>
                </a:solidFill>
                <a:effectLst/>
                <a:latin typeface="Söhne"/>
              </a:rPr>
              <a:t>cpu_count</a:t>
            </a:r>
            <a:r>
              <a:rPr lang="en-GB" sz="4000" b="1" i="0" u="none" strike="noStrike" dirty="0">
                <a:solidFill>
                  <a:srgbClr val="374151"/>
                </a:solidFill>
                <a:effectLst/>
                <a:latin typeface="Söhne"/>
              </a:rPr>
              <a:t>() </a:t>
            </a:r>
            <a:r>
              <a:rPr lang="en-GB" sz="4000" b="0" i="0" u="none" strike="noStrike" dirty="0">
                <a:solidFill>
                  <a:srgbClr val="374151"/>
                </a:solidFill>
                <a:effectLst/>
                <a:latin typeface="Söhne"/>
              </a:rPr>
              <a:t>enables us to avoid assumptions about the number of processors available on different systems.</a:t>
            </a:r>
          </a:p>
        </p:txBody>
      </p:sp>
      <p:sp>
        <p:nvSpPr>
          <p:cNvPr id="2" name="Title 2">
            <a:extLst>
              <a:ext uri="{FF2B5EF4-FFF2-40B4-BE49-F238E27FC236}">
                <a16:creationId xmlns:a16="http://schemas.microsoft.com/office/drawing/2014/main" id="{BC7A18D7-D62F-6A73-A6A3-64E511577E44}"/>
              </a:ext>
            </a:extLst>
          </p:cNvPr>
          <p:cNvSpPr>
            <a:spLocks noGrp="1"/>
          </p:cNvSpPr>
          <p:nvPr>
            <p:ph type="title"/>
          </p:nvPr>
        </p:nvSpPr>
        <p:spPr>
          <a:xfrm>
            <a:off x="444496" y="282838"/>
            <a:ext cx="21971004" cy="1410086"/>
          </a:xfrm>
        </p:spPr>
        <p:txBody>
          <a:bodyPr>
            <a:normAutofit/>
          </a:bodyPr>
          <a:lstStyle/>
          <a:p>
            <a:r>
              <a:rPr lang="en-GB" sz="8000" dirty="0">
                <a:solidFill>
                  <a:schemeClr val="bg1"/>
                </a:solidFill>
                <a:latin typeface="+mn-lt"/>
              </a:rPr>
              <a:t>Determine available resources</a:t>
            </a:r>
          </a:p>
        </p:txBody>
      </p:sp>
      <p:pic>
        <p:nvPicPr>
          <p:cNvPr id="3" name="bangor_logo_c1_flush.pdf">
            <a:extLst>
              <a:ext uri="{FF2B5EF4-FFF2-40B4-BE49-F238E27FC236}">
                <a16:creationId xmlns:a16="http://schemas.microsoft.com/office/drawing/2014/main" id="{A6AFBF14-296B-3D23-FBE3-783694839DF3}"/>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80471470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C18AD2-1B20-4A5C-8EB5-35EF60E07BB9}"/>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2">
            <a:extLst>
              <a:ext uri="{FF2B5EF4-FFF2-40B4-BE49-F238E27FC236}">
                <a16:creationId xmlns:a16="http://schemas.microsoft.com/office/drawing/2014/main" id="{BC7A18D7-D62F-6A73-A6A3-64E511577E44}"/>
              </a:ext>
            </a:extLst>
          </p:cNvPr>
          <p:cNvSpPr>
            <a:spLocks noGrp="1"/>
          </p:cNvSpPr>
          <p:nvPr>
            <p:ph type="title"/>
          </p:nvPr>
        </p:nvSpPr>
        <p:spPr>
          <a:xfrm>
            <a:off x="444496" y="282838"/>
            <a:ext cx="21971004" cy="1410086"/>
          </a:xfrm>
        </p:spPr>
        <p:txBody>
          <a:bodyPr>
            <a:normAutofit/>
          </a:bodyPr>
          <a:lstStyle/>
          <a:p>
            <a:r>
              <a:rPr lang="en-GB" sz="8000" dirty="0">
                <a:solidFill>
                  <a:schemeClr val="bg1"/>
                </a:solidFill>
                <a:latin typeface="+mn-lt"/>
              </a:rPr>
              <a:t>Determine available resources</a:t>
            </a:r>
          </a:p>
        </p:txBody>
      </p:sp>
      <p:pic>
        <p:nvPicPr>
          <p:cNvPr id="3" name="bangor_logo_c1_flush.pdf">
            <a:extLst>
              <a:ext uri="{FF2B5EF4-FFF2-40B4-BE49-F238E27FC236}">
                <a16:creationId xmlns:a16="http://schemas.microsoft.com/office/drawing/2014/main" id="{A6AFBF14-296B-3D23-FBE3-783694839DF3}"/>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
        <p:nvSpPr>
          <p:cNvPr id="4" name="TextBox 3">
            <a:extLst>
              <a:ext uri="{FF2B5EF4-FFF2-40B4-BE49-F238E27FC236}">
                <a16:creationId xmlns:a16="http://schemas.microsoft.com/office/drawing/2014/main" id="{3456AE1D-2C03-8B5C-530B-18E733FF1D69}"/>
              </a:ext>
            </a:extLst>
          </p:cNvPr>
          <p:cNvSpPr txBox="1"/>
          <p:nvPr/>
        </p:nvSpPr>
        <p:spPr>
          <a:xfrm>
            <a:off x="4512654" y="3453543"/>
            <a:ext cx="16611852" cy="1569660"/>
          </a:xfrm>
          <a:prstGeom prst="rect">
            <a:avLst/>
          </a:prstGeom>
          <a:noFill/>
        </p:spPr>
        <p:txBody>
          <a:bodyPr wrap="square" rtlCol="0">
            <a:spAutoFit/>
          </a:bodyPr>
          <a:lstStyle/>
          <a:p>
            <a:r>
              <a:rPr lang="en-GB" sz="3200" b="0" dirty="0">
                <a:solidFill>
                  <a:srgbClr val="D73A49"/>
                </a:solidFill>
                <a:effectLst/>
                <a:latin typeface="FiraCode-Retina" panose="020B0809050000020004" pitchFamily="49" charset="0"/>
              </a:rPr>
              <a:t>import</a:t>
            </a:r>
            <a:r>
              <a:rPr lang="en-GB" sz="3200" b="0" dirty="0">
                <a:solidFill>
                  <a:srgbClr val="24292E"/>
                </a:solidFill>
                <a:effectLst/>
                <a:latin typeface="FiraCode-Retina" panose="020B0809050000020004" pitchFamily="49" charset="0"/>
              </a:rPr>
              <a:t> </a:t>
            </a:r>
            <a:r>
              <a:rPr lang="en-GB" sz="3200" b="0" dirty="0">
                <a:solidFill>
                  <a:srgbClr val="6F42C1"/>
                </a:solidFill>
                <a:effectLst/>
                <a:latin typeface="FiraCode-Retina" panose="020B0809050000020004" pitchFamily="49" charset="0"/>
              </a:rPr>
              <a:t>multiprocessing</a:t>
            </a:r>
            <a:r>
              <a:rPr lang="en-GB" sz="3200" b="0" dirty="0">
                <a:solidFill>
                  <a:srgbClr val="24292E"/>
                </a:solidFill>
                <a:effectLst/>
                <a:latin typeface="FiraCode-Retina" panose="020B0809050000020004" pitchFamily="49" charset="0"/>
              </a:rPr>
              <a:t> </a:t>
            </a:r>
            <a:r>
              <a:rPr lang="en-GB" sz="3200" b="0" dirty="0">
                <a:solidFill>
                  <a:srgbClr val="D73A49"/>
                </a:solidFill>
                <a:effectLst/>
                <a:latin typeface="FiraCode-Retina" panose="020B0809050000020004" pitchFamily="49" charset="0"/>
              </a:rPr>
              <a:t>as</a:t>
            </a:r>
            <a:r>
              <a:rPr lang="en-GB" sz="3200" b="0" dirty="0">
                <a:solidFill>
                  <a:srgbClr val="24292E"/>
                </a:solidFill>
                <a:effectLst/>
                <a:latin typeface="FiraCode-Retina" panose="020B0809050000020004" pitchFamily="49" charset="0"/>
              </a:rPr>
              <a:t> </a:t>
            </a:r>
            <a:r>
              <a:rPr lang="en-GB" sz="3200" b="0" dirty="0" err="1">
                <a:solidFill>
                  <a:srgbClr val="6F42C1"/>
                </a:solidFill>
                <a:effectLst/>
                <a:latin typeface="FiraCode-Retina" panose="020B0809050000020004" pitchFamily="49" charset="0"/>
              </a:rPr>
              <a:t>mp</a:t>
            </a:r>
            <a:endParaRPr lang="en-GB" sz="3200" b="0" dirty="0">
              <a:solidFill>
                <a:srgbClr val="24292E"/>
              </a:solidFill>
              <a:effectLst/>
              <a:latin typeface="FiraCode-Retina" panose="020B0809050000020004" pitchFamily="49" charset="0"/>
            </a:endParaRPr>
          </a:p>
          <a:p>
            <a:br>
              <a:rPr lang="en-GB" sz="3200" b="0" dirty="0">
                <a:solidFill>
                  <a:srgbClr val="24292E"/>
                </a:solidFill>
                <a:effectLst/>
                <a:latin typeface="FiraCode-Retina" panose="020B0809050000020004" pitchFamily="49" charset="0"/>
              </a:rPr>
            </a:br>
            <a:r>
              <a:rPr lang="en-GB" sz="3200" b="0" dirty="0">
                <a:solidFill>
                  <a:srgbClr val="6F42C1"/>
                </a:solidFill>
                <a:effectLst/>
                <a:latin typeface="FiraCode-Retina" panose="020B0809050000020004" pitchFamily="49" charset="0"/>
              </a:rPr>
              <a:t>print</a:t>
            </a:r>
            <a:r>
              <a:rPr lang="en-GB" sz="3200" b="0" dirty="0">
                <a:solidFill>
                  <a:srgbClr val="24292E"/>
                </a:solidFill>
                <a:effectLst/>
                <a:latin typeface="FiraCode-Retina" panose="020B0809050000020004" pitchFamily="49" charset="0"/>
              </a:rPr>
              <a:t>(</a:t>
            </a:r>
            <a:r>
              <a:rPr lang="en-GB" sz="3200" b="0" dirty="0" err="1">
                <a:solidFill>
                  <a:srgbClr val="D73A49"/>
                </a:solidFill>
                <a:effectLst/>
                <a:latin typeface="FiraCode-Retina" panose="020B0809050000020004" pitchFamily="49" charset="0"/>
              </a:rPr>
              <a:t>f</a:t>
            </a:r>
            <a:r>
              <a:rPr lang="en-GB" sz="3200" b="0" dirty="0" err="1">
                <a:solidFill>
                  <a:srgbClr val="032F62"/>
                </a:solidFill>
                <a:effectLst/>
                <a:latin typeface="FiraCode-Retina" panose="020B0809050000020004" pitchFamily="49" charset="0"/>
              </a:rPr>
              <a:t>'Number</a:t>
            </a:r>
            <a:r>
              <a:rPr lang="en-GB" sz="3200" b="0" dirty="0">
                <a:solidFill>
                  <a:srgbClr val="032F62"/>
                </a:solidFill>
                <a:effectLst/>
                <a:latin typeface="FiraCode-Retina" panose="020B0809050000020004" pitchFamily="49" charset="0"/>
              </a:rPr>
              <a:t> of processors: </a:t>
            </a:r>
            <a:r>
              <a:rPr lang="en-GB" sz="3200" b="0" dirty="0">
                <a:solidFill>
                  <a:srgbClr val="005CC5"/>
                </a:solidFill>
                <a:effectLst/>
                <a:latin typeface="FiraCode-Retina" panose="020B0809050000020004" pitchFamily="49" charset="0"/>
              </a:rPr>
              <a:t>{</a:t>
            </a:r>
            <a:r>
              <a:rPr lang="en-GB" sz="3200" b="0" dirty="0" err="1">
                <a:solidFill>
                  <a:srgbClr val="6F42C1"/>
                </a:solidFill>
                <a:effectLst/>
                <a:latin typeface="FiraCode-Retina" panose="020B0809050000020004" pitchFamily="49" charset="0"/>
              </a:rPr>
              <a:t>mp</a:t>
            </a:r>
            <a:r>
              <a:rPr lang="en-GB" sz="3200" b="0" dirty="0" err="1">
                <a:solidFill>
                  <a:srgbClr val="24292E"/>
                </a:solidFill>
                <a:effectLst/>
                <a:latin typeface="FiraCode-Retina" panose="020B0809050000020004" pitchFamily="49" charset="0"/>
              </a:rPr>
              <a:t>.cpu_count</a:t>
            </a:r>
            <a:r>
              <a:rPr lang="en-GB" sz="3200" b="0" dirty="0">
                <a:solidFill>
                  <a:srgbClr val="24292E"/>
                </a:solidFill>
                <a:effectLst/>
                <a:latin typeface="FiraCode-Retina" panose="020B0809050000020004" pitchFamily="49" charset="0"/>
              </a:rPr>
              <a:t>()</a:t>
            </a:r>
            <a:r>
              <a:rPr lang="en-GB" sz="3200" b="0" dirty="0">
                <a:solidFill>
                  <a:srgbClr val="005CC5"/>
                </a:solidFill>
                <a:effectLst/>
                <a:latin typeface="FiraCode-Retina" panose="020B0809050000020004" pitchFamily="49" charset="0"/>
              </a:rPr>
              <a:t>}</a:t>
            </a:r>
            <a:r>
              <a:rPr lang="en-GB" sz="3200" b="0" dirty="0">
                <a:solidFill>
                  <a:srgbClr val="032F62"/>
                </a:solidFill>
                <a:effectLst/>
                <a:latin typeface="FiraCode-Retina" panose="020B0809050000020004" pitchFamily="49" charset="0"/>
              </a:rPr>
              <a:t>'</a:t>
            </a:r>
            <a:r>
              <a:rPr lang="en-GB" sz="3200" b="0" dirty="0">
                <a:solidFill>
                  <a:srgbClr val="24292E"/>
                </a:solidFill>
                <a:effectLst/>
                <a:latin typeface="FiraCode-Retina" panose="020B0809050000020004" pitchFamily="49" charset="0"/>
              </a:rPr>
              <a:t>)</a:t>
            </a:r>
          </a:p>
        </p:txBody>
      </p:sp>
    </p:spTree>
    <p:extLst>
      <p:ext uri="{BB962C8B-B14F-4D97-AF65-F5344CB8AC3E}">
        <p14:creationId xmlns:p14="http://schemas.microsoft.com/office/powerpoint/2010/main" val="289338423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C18AD2-1B20-4A5C-8EB5-35EF60E07BB9}"/>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B411338-AB1E-4D76-BCEC-4EE99571CFF2}"/>
              </a:ext>
            </a:extLst>
          </p:cNvPr>
          <p:cNvSpPr txBox="1"/>
          <p:nvPr/>
        </p:nvSpPr>
        <p:spPr>
          <a:xfrm>
            <a:off x="996468" y="2808998"/>
            <a:ext cx="22412172" cy="6460230"/>
          </a:xfrm>
          <a:prstGeom prst="rect">
            <a:avLst/>
          </a:prstGeom>
          <a:noFill/>
        </p:spPr>
        <p:txBody>
          <a:bodyPr wrap="square" rtlCol="0">
            <a:spAutoFit/>
          </a:bodyPr>
          <a:lstStyle/>
          <a:p>
            <a:pPr marL="571500" indent="-571500" algn="l">
              <a:lnSpc>
                <a:spcPct val="150000"/>
              </a:lnSpc>
              <a:buFontTx/>
              <a:buChar char="-"/>
            </a:pPr>
            <a:r>
              <a:rPr lang="en-GB" sz="4000" dirty="0">
                <a:solidFill>
                  <a:srgbClr val="374151"/>
                </a:solidFill>
                <a:latin typeface="Söhne"/>
              </a:rPr>
              <a:t>I</a:t>
            </a:r>
            <a:r>
              <a:rPr lang="en-GB" sz="4000" b="0" i="0" u="none" strike="noStrike" dirty="0">
                <a:solidFill>
                  <a:srgbClr val="374151"/>
                </a:solidFill>
                <a:effectLst/>
                <a:latin typeface="Söhne"/>
              </a:rPr>
              <a:t>n multiprocessing, we treat the available cores as a pool of resources (workers) that can process tasks simultaneously.</a:t>
            </a:r>
          </a:p>
          <a:p>
            <a:pPr marL="571500" indent="-571500" algn="l">
              <a:lnSpc>
                <a:spcPct val="150000"/>
              </a:lnSpc>
              <a:buFontTx/>
              <a:buChar char="-"/>
            </a:pPr>
            <a:r>
              <a:rPr lang="en-GB" sz="4000" b="0" i="0" u="none" strike="noStrike" dirty="0">
                <a:solidFill>
                  <a:srgbClr val="374151"/>
                </a:solidFill>
                <a:effectLst/>
                <a:latin typeface="Söhne"/>
              </a:rPr>
              <a:t>To use multiprocessing, we generate a list of items to be worked on, and each item in the list is processed by a worker core in the pool of resources.</a:t>
            </a:r>
          </a:p>
          <a:p>
            <a:pPr marL="571500" indent="-571500" algn="l">
              <a:lnSpc>
                <a:spcPct val="150000"/>
              </a:lnSpc>
              <a:buFontTx/>
              <a:buChar char="-"/>
            </a:pPr>
            <a:r>
              <a:rPr lang="en-GB" sz="4000" b="0" i="0" u="none" strike="noStrike" dirty="0">
                <a:solidFill>
                  <a:srgbClr val="374151"/>
                </a:solidFill>
                <a:effectLst/>
                <a:latin typeface="Söhne"/>
              </a:rPr>
              <a:t>The multiprocessing Pool object can be used for parallel execution of a function across multiple input values, enabling us to distribute the input data across processes (data parallelism).</a:t>
            </a:r>
          </a:p>
          <a:p>
            <a:pPr marL="571500" indent="-571500" algn="l">
              <a:lnSpc>
                <a:spcPct val="150000"/>
              </a:lnSpc>
              <a:buFontTx/>
              <a:buChar char="-"/>
            </a:pPr>
            <a:r>
              <a:rPr lang="en-GB" sz="4000" b="0" i="0" u="none" strike="noStrike" dirty="0">
                <a:solidFill>
                  <a:srgbClr val="343541"/>
                </a:solidFill>
                <a:effectLst/>
                <a:latin typeface="Söhne"/>
              </a:rPr>
              <a:t>Example: Distributing work to each individual in the workshop.</a:t>
            </a:r>
            <a:endParaRPr lang="en-GB" sz="4000" b="0" i="0" u="none" strike="noStrike" dirty="0">
              <a:solidFill>
                <a:srgbClr val="374151"/>
              </a:solidFill>
              <a:effectLst/>
              <a:latin typeface="Söhne"/>
            </a:endParaRPr>
          </a:p>
        </p:txBody>
      </p:sp>
      <p:sp>
        <p:nvSpPr>
          <p:cNvPr id="2" name="Title 2">
            <a:extLst>
              <a:ext uri="{FF2B5EF4-FFF2-40B4-BE49-F238E27FC236}">
                <a16:creationId xmlns:a16="http://schemas.microsoft.com/office/drawing/2014/main" id="{8C5D5910-ACCA-1D26-C0FF-793B75FBF9E4}"/>
              </a:ext>
            </a:extLst>
          </p:cNvPr>
          <p:cNvSpPr>
            <a:spLocks noGrp="1"/>
          </p:cNvSpPr>
          <p:nvPr>
            <p:ph type="title"/>
          </p:nvPr>
        </p:nvSpPr>
        <p:spPr>
          <a:xfrm>
            <a:off x="444496" y="282838"/>
            <a:ext cx="21971004" cy="1410086"/>
          </a:xfrm>
        </p:spPr>
        <p:txBody>
          <a:bodyPr>
            <a:normAutofit/>
          </a:bodyPr>
          <a:lstStyle/>
          <a:p>
            <a:r>
              <a:rPr lang="en-GB" sz="8000" dirty="0">
                <a:solidFill>
                  <a:schemeClr val="bg1"/>
                </a:solidFill>
                <a:latin typeface="+mn-lt"/>
              </a:rPr>
              <a:t>Multiprocessing</a:t>
            </a:r>
          </a:p>
        </p:txBody>
      </p:sp>
      <p:pic>
        <p:nvPicPr>
          <p:cNvPr id="3" name="bangor_logo_c1_flush.pdf">
            <a:extLst>
              <a:ext uri="{FF2B5EF4-FFF2-40B4-BE49-F238E27FC236}">
                <a16:creationId xmlns:a16="http://schemas.microsoft.com/office/drawing/2014/main" id="{D11486C8-04FA-06DA-26FE-EF1BFFE2BF9F}"/>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2764752331"/>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C18AD2-1B20-4A5C-8EB5-35EF60E07BB9}"/>
              </a:ext>
            </a:extLst>
          </p:cNvPr>
          <p:cNvSpPr/>
          <p:nvPr/>
        </p:nvSpPr>
        <p:spPr>
          <a:xfrm>
            <a:off x="-4064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12" name="TextBox 11">
            <a:extLst>
              <a:ext uri="{FF2B5EF4-FFF2-40B4-BE49-F238E27FC236}">
                <a16:creationId xmlns:a16="http://schemas.microsoft.com/office/drawing/2014/main" id="{BB411338-AB1E-4D76-BCEC-4EE99571CFF2}"/>
              </a:ext>
            </a:extLst>
          </p:cNvPr>
          <p:cNvSpPr txBox="1"/>
          <p:nvPr/>
        </p:nvSpPr>
        <p:spPr>
          <a:xfrm>
            <a:off x="955828" y="2321318"/>
            <a:ext cx="21863532" cy="10377777"/>
          </a:xfrm>
          <a:prstGeom prst="rect">
            <a:avLst/>
          </a:prstGeom>
          <a:noFill/>
        </p:spPr>
        <p:txBody>
          <a:bodyPr wrap="square" numCol="2" rtlCol="0">
            <a:spAutoFit/>
          </a:bodyPr>
          <a:lstStyle/>
          <a:p>
            <a:pPr>
              <a:lnSpc>
                <a:spcPct val="150000"/>
              </a:lnSpc>
            </a:pPr>
            <a:r>
              <a:rPr lang="en-GB" sz="2800" b="0" dirty="0">
                <a:solidFill>
                  <a:srgbClr val="D73A49"/>
                </a:solidFill>
                <a:effectLst/>
                <a:latin typeface="FiraCode-Retina" panose="020B0809050000020004" pitchFamily="49" charset="0"/>
              </a:rPr>
              <a:t>import</a:t>
            </a:r>
            <a:r>
              <a:rPr lang="en-GB" sz="2800" b="0" dirty="0">
                <a:solidFill>
                  <a:srgbClr val="24292E"/>
                </a:solidFill>
                <a:effectLst/>
                <a:latin typeface="FiraCode-Retina" panose="020B0809050000020004" pitchFamily="49" charset="0"/>
              </a:rPr>
              <a:t> </a:t>
            </a:r>
            <a:r>
              <a:rPr lang="en-GB" sz="2800" b="0" dirty="0">
                <a:solidFill>
                  <a:srgbClr val="6F42C1"/>
                </a:solidFill>
                <a:effectLst/>
                <a:latin typeface="FiraCode-Retina" panose="020B0809050000020004" pitchFamily="49" charset="0"/>
              </a:rPr>
              <a:t>multiprocessing</a:t>
            </a:r>
            <a:r>
              <a:rPr lang="en-GB" sz="2800" b="0" dirty="0">
                <a:solidFill>
                  <a:srgbClr val="24292E"/>
                </a:solidFill>
                <a:effectLst/>
                <a:latin typeface="FiraCode-Retina" panose="020B0809050000020004" pitchFamily="49" charset="0"/>
              </a:rPr>
              <a:t> </a:t>
            </a:r>
            <a:r>
              <a:rPr lang="en-GB" sz="2800" b="0" dirty="0">
                <a:solidFill>
                  <a:srgbClr val="D73A49"/>
                </a:solidFill>
                <a:effectLst/>
                <a:latin typeface="FiraCode-Retina" panose="020B0809050000020004" pitchFamily="49" charset="0"/>
              </a:rPr>
              <a:t>as</a:t>
            </a:r>
            <a:r>
              <a:rPr lang="en-GB" sz="2800" b="0" dirty="0">
                <a:solidFill>
                  <a:srgbClr val="24292E"/>
                </a:solidFill>
                <a:effectLst/>
                <a:latin typeface="FiraCode-Retina" panose="020B0809050000020004" pitchFamily="49" charset="0"/>
              </a:rPr>
              <a:t> </a:t>
            </a:r>
            <a:r>
              <a:rPr lang="en-GB" sz="2800" b="0" dirty="0" err="1">
                <a:solidFill>
                  <a:srgbClr val="6F42C1"/>
                </a:solidFill>
                <a:effectLst/>
                <a:latin typeface="FiraCode-Retina" panose="020B0809050000020004" pitchFamily="49" charset="0"/>
              </a:rPr>
              <a:t>mp</a:t>
            </a:r>
            <a:endParaRPr lang="en-GB" sz="2800" b="0" dirty="0">
              <a:solidFill>
                <a:srgbClr val="24292E"/>
              </a:solidFill>
              <a:effectLst/>
              <a:latin typeface="FiraCode-Retina" panose="020B0809050000020004" pitchFamily="49" charset="0"/>
            </a:endParaRPr>
          </a:p>
          <a:p>
            <a:pPr>
              <a:lnSpc>
                <a:spcPct val="150000"/>
              </a:lnSpc>
            </a:pPr>
            <a:br>
              <a:rPr lang="en-GB" sz="2800" b="0" dirty="0">
                <a:solidFill>
                  <a:srgbClr val="24292E"/>
                </a:solidFill>
                <a:effectLst/>
                <a:latin typeface="FiraCode-Retina" panose="020B0809050000020004" pitchFamily="49" charset="0"/>
              </a:rPr>
            </a:br>
            <a:r>
              <a:rPr lang="en-GB" sz="2800" b="0" dirty="0">
                <a:solidFill>
                  <a:srgbClr val="D73A49"/>
                </a:solidFill>
                <a:effectLst/>
                <a:latin typeface="FiraCode-Retina" panose="020B0809050000020004" pitchFamily="49" charset="0"/>
              </a:rPr>
              <a:t>def</a:t>
            </a:r>
            <a:r>
              <a:rPr lang="en-GB" sz="2800" b="0" dirty="0">
                <a:solidFill>
                  <a:srgbClr val="24292E"/>
                </a:solidFill>
                <a:effectLst/>
                <a:latin typeface="FiraCode-Retina" panose="020B0809050000020004" pitchFamily="49" charset="0"/>
              </a:rPr>
              <a:t> </a:t>
            </a:r>
            <a:r>
              <a:rPr lang="en-GB" sz="2800" b="0" dirty="0">
                <a:solidFill>
                  <a:srgbClr val="6F42C1"/>
                </a:solidFill>
                <a:effectLst/>
                <a:latin typeface="FiraCode-Retina" panose="020B0809050000020004" pitchFamily="49" charset="0"/>
              </a:rPr>
              <a:t>square</a:t>
            </a:r>
            <a:r>
              <a:rPr lang="en-GB" sz="2800" b="0" dirty="0">
                <a:solidFill>
                  <a:srgbClr val="24292E"/>
                </a:solidFill>
                <a:effectLst/>
                <a:latin typeface="FiraCode-Retina" panose="020B0809050000020004" pitchFamily="49" charset="0"/>
              </a:rPr>
              <a:t>(</a:t>
            </a:r>
            <a:r>
              <a:rPr lang="en-GB" sz="2800" b="0" dirty="0">
                <a:solidFill>
                  <a:srgbClr val="E36209"/>
                </a:solidFill>
                <a:effectLst/>
                <a:latin typeface="FiraCode-Retina" panose="020B0809050000020004" pitchFamily="49" charset="0"/>
              </a:rPr>
              <a:t>x</a:t>
            </a:r>
            <a:r>
              <a:rPr lang="en-GB" sz="2800" b="0" dirty="0">
                <a:solidFill>
                  <a:srgbClr val="24292E"/>
                </a:solidFill>
                <a:effectLst/>
                <a:latin typeface="FiraCode-Retina" panose="020B0809050000020004" pitchFamily="49" charset="0"/>
              </a:rPr>
              <a:t>):</a:t>
            </a:r>
          </a:p>
          <a:p>
            <a:pPr lvl="2">
              <a:lnSpc>
                <a:spcPct val="150000"/>
              </a:lnSpc>
            </a:pPr>
            <a:r>
              <a:rPr lang="en-GB" sz="2800" b="0" dirty="0">
                <a:solidFill>
                  <a:srgbClr val="032F62"/>
                </a:solidFill>
                <a:effectLst/>
                <a:latin typeface="FiraCode-Retina" panose="020B0809050000020004" pitchFamily="49" charset="0"/>
              </a:rPr>
              <a:t>"""Calculates the square of a number."""</a:t>
            </a:r>
            <a:endParaRPr lang="en-GB" sz="2800" b="0" dirty="0">
              <a:solidFill>
                <a:srgbClr val="24292E"/>
              </a:solidFill>
              <a:effectLst/>
              <a:latin typeface="FiraCode-Retina" panose="020B0809050000020004" pitchFamily="49" charset="0"/>
            </a:endParaRPr>
          </a:p>
          <a:p>
            <a:pPr lvl="2">
              <a:lnSpc>
                <a:spcPct val="150000"/>
              </a:lnSpc>
            </a:pPr>
            <a:r>
              <a:rPr lang="en-GB" sz="2800" b="0" dirty="0">
                <a:solidFill>
                  <a:srgbClr val="D73A49"/>
                </a:solidFill>
                <a:effectLst/>
                <a:latin typeface="FiraCode-Retina" panose="020B0809050000020004" pitchFamily="49" charset="0"/>
              </a:rPr>
              <a:t>return</a:t>
            </a:r>
            <a:r>
              <a:rPr lang="en-GB" sz="2800" b="0" dirty="0">
                <a:solidFill>
                  <a:srgbClr val="24292E"/>
                </a:solidFill>
                <a:effectLst/>
                <a:latin typeface="FiraCode-Retina" panose="020B0809050000020004" pitchFamily="49" charset="0"/>
              </a:rPr>
              <a:t> </a:t>
            </a:r>
            <a:r>
              <a:rPr lang="en-GB" sz="2800" b="0" dirty="0">
                <a:solidFill>
                  <a:srgbClr val="E36209"/>
                </a:solidFill>
                <a:effectLst/>
                <a:latin typeface="FiraCode-Retina" panose="020B0809050000020004" pitchFamily="49" charset="0"/>
              </a:rPr>
              <a:t>x</a:t>
            </a:r>
            <a:r>
              <a:rPr lang="en-GB" sz="2800" b="0" dirty="0">
                <a:solidFill>
                  <a:srgbClr val="24292E"/>
                </a:solidFill>
                <a:effectLst/>
                <a:latin typeface="FiraCode-Retina" panose="020B0809050000020004" pitchFamily="49" charset="0"/>
              </a:rPr>
              <a:t> </a:t>
            </a:r>
            <a:r>
              <a:rPr lang="en-GB" sz="2800" b="0" dirty="0">
                <a:solidFill>
                  <a:srgbClr val="D73A49"/>
                </a:solidFill>
                <a:effectLst/>
                <a:latin typeface="FiraCode-Retina" panose="020B0809050000020004" pitchFamily="49" charset="0"/>
              </a:rPr>
              <a:t>**</a:t>
            </a:r>
            <a:r>
              <a:rPr lang="en-GB" sz="2800" b="0" dirty="0">
                <a:solidFill>
                  <a:srgbClr val="24292E"/>
                </a:solidFill>
                <a:effectLst/>
                <a:latin typeface="FiraCode-Retina" panose="020B0809050000020004" pitchFamily="49" charset="0"/>
              </a:rPr>
              <a:t> </a:t>
            </a:r>
            <a:r>
              <a:rPr lang="en-GB" sz="2800" b="0" dirty="0">
                <a:solidFill>
                  <a:srgbClr val="005CC5"/>
                </a:solidFill>
                <a:effectLst/>
                <a:latin typeface="FiraCode-Retina" panose="020B0809050000020004" pitchFamily="49" charset="0"/>
              </a:rPr>
              <a:t>2</a:t>
            </a:r>
            <a:endParaRPr lang="en-GB" sz="2800" b="0" dirty="0">
              <a:solidFill>
                <a:srgbClr val="24292E"/>
              </a:solidFill>
              <a:effectLst/>
              <a:latin typeface="FiraCode-Retina" panose="020B0809050000020004" pitchFamily="49" charset="0"/>
            </a:endParaRPr>
          </a:p>
          <a:p>
            <a:pPr>
              <a:lnSpc>
                <a:spcPct val="150000"/>
              </a:lnSpc>
            </a:pPr>
            <a:br>
              <a:rPr lang="en-GB" sz="2800" b="0" dirty="0">
                <a:solidFill>
                  <a:srgbClr val="24292E"/>
                </a:solidFill>
                <a:effectLst/>
                <a:latin typeface="FiraCode-Retina" panose="020B0809050000020004" pitchFamily="49" charset="0"/>
              </a:rPr>
            </a:br>
            <a:r>
              <a:rPr lang="en-GB" sz="2800" b="0" dirty="0">
                <a:solidFill>
                  <a:srgbClr val="D73A49"/>
                </a:solidFill>
                <a:effectLst/>
                <a:latin typeface="FiraCode-Retina" panose="020B0809050000020004" pitchFamily="49" charset="0"/>
              </a:rPr>
              <a:t>def</a:t>
            </a:r>
            <a:r>
              <a:rPr lang="en-GB" sz="2800" b="0" dirty="0">
                <a:solidFill>
                  <a:srgbClr val="24292E"/>
                </a:solidFill>
                <a:effectLst/>
                <a:latin typeface="FiraCode-Retina" panose="020B0809050000020004" pitchFamily="49" charset="0"/>
              </a:rPr>
              <a:t> </a:t>
            </a:r>
            <a:r>
              <a:rPr lang="en-GB" sz="2800" b="0" dirty="0">
                <a:solidFill>
                  <a:srgbClr val="6F42C1"/>
                </a:solidFill>
                <a:effectLst/>
                <a:latin typeface="FiraCode-Retina" panose="020B0809050000020004" pitchFamily="49" charset="0"/>
              </a:rPr>
              <a:t>main</a:t>
            </a:r>
            <a:r>
              <a:rPr lang="en-GB" sz="2800" b="0" dirty="0">
                <a:solidFill>
                  <a:srgbClr val="24292E"/>
                </a:solidFill>
                <a:effectLst/>
                <a:latin typeface="FiraCode-Retina" panose="020B0809050000020004" pitchFamily="49" charset="0"/>
              </a:rPr>
              <a:t>():</a:t>
            </a:r>
          </a:p>
          <a:p>
            <a:pPr lvl="2">
              <a:lnSpc>
                <a:spcPct val="150000"/>
              </a:lnSpc>
            </a:pPr>
            <a:r>
              <a:rPr lang="en-GB" sz="2400" b="0" dirty="0">
                <a:solidFill>
                  <a:srgbClr val="6A737D"/>
                </a:solidFill>
                <a:effectLst/>
                <a:latin typeface="FiraCode-Retina" panose="020B0809050000020004" pitchFamily="49" charset="0"/>
              </a:rPr>
              <a:t># Determine the number of cores</a:t>
            </a:r>
            <a:endParaRPr lang="en-GB" sz="2400" b="0" dirty="0">
              <a:solidFill>
                <a:srgbClr val="24292E"/>
              </a:solidFill>
              <a:effectLst/>
              <a:latin typeface="FiraCode-Retina" panose="020B0809050000020004" pitchFamily="49" charset="0"/>
            </a:endParaRPr>
          </a:p>
          <a:p>
            <a:pPr lvl="2">
              <a:lnSpc>
                <a:spcPct val="150000"/>
              </a:lnSpc>
            </a:pPr>
            <a:r>
              <a:rPr lang="en-GB" sz="2800" b="0" dirty="0" err="1">
                <a:solidFill>
                  <a:srgbClr val="24292E"/>
                </a:solidFill>
                <a:effectLst/>
                <a:latin typeface="FiraCode-Retina" panose="020B0809050000020004" pitchFamily="49" charset="0"/>
              </a:rPr>
              <a:t>num_cores</a:t>
            </a:r>
            <a:r>
              <a:rPr lang="en-GB" sz="2800" b="0" dirty="0">
                <a:solidFill>
                  <a:srgbClr val="24292E"/>
                </a:solidFill>
                <a:effectLst/>
                <a:latin typeface="FiraCode-Retina" panose="020B0809050000020004" pitchFamily="49" charset="0"/>
              </a:rPr>
              <a:t> </a:t>
            </a:r>
            <a:r>
              <a:rPr lang="en-GB" sz="2800" b="0" dirty="0">
                <a:solidFill>
                  <a:srgbClr val="D73A49"/>
                </a:solidFill>
                <a:effectLst/>
                <a:latin typeface="FiraCode-Retina" panose="020B0809050000020004" pitchFamily="49" charset="0"/>
              </a:rPr>
              <a:t>=</a:t>
            </a:r>
            <a:r>
              <a:rPr lang="en-GB" sz="2800" b="0" dirty="0">
                <a:solidFill>
                  <a:srgbClr val="24292E"/>
                </a:solidFill>
                <a:effectLst/>
                <a:latin typeface="FiraCode-Retina" panose="020B0809050000020004" pitchFamily="49" charset="0"/>
              </a:rPr>
              <a:t> </a:t>
            </a:r>
            <a:r>
              <a:rPr lang="en-GB" sz="2800" b="0" dirty="0" err="1">
                <a:solidFill>
                  <a:srgbClr val="6F42C1"/>
                </a:solidFill>
                <a:effectLst/>
                <a:latin typeface="FiraCode-Retina" panose="020B0809050000020004" pitchFamily="49" charset="0"/>
              </a:rPr>
              <a:t>mp</a:t>
            </a:r>
            <a:r>
              <a:rPr lang="en-GB" sz="2800" b="0" dirty="0" err="1">
                <a:solidFill>
                  <a:srgbClr val="24292E"/>
                </a:solidFill>
                <a:effectLst/>
                <a:latin typeface="FiraCode-Retina" panose="020B0809050000020004" pitchFamily="49" charset="0"/>
              </a:rPr>
              <a:t>.cpu_count</a:t>
            </a:r>
            <a:r>
              <a:rPr lang="en-GB" sz="2800" b="0" dirty="0">
                <a:solidFill>
                  <a:srgbClr val="24292E"/>
                </a:solidFill>
                <a:effectLst/>
                <a:latin typeface="FiraCode-Retina" panose="020B0809050000020004" pitchFamily="49" charset="0"/>
              </a:rPr>
              <a:t>()</a:t>
            </a:r>
          </a:p>
          <a:p>
            <a:pPr lvl="2">
              <a:lnSpc>
                <a:spcPct val="150000"/>
              </a:lnSpc>
            </a:pPr>
            <a:br>
              <a:rPr lang="en-GB" sz="2800" b="0" dirty="0">
                <a:solidFill>
                  <a:srgbClr val="24292E"/>
                </a:solidFill>
                <a:effectLst/>
                <a:latin typeface="FiraCode-Retina" panose="020B0809050000020004" pitchFamily="49" charset="0"/>
              </a:rPr>
            </a:br>
            <a:r>
              <a:rPr lang="en-GB" sz="2400" b="0" dirty="0">
                <a:solidFill>
                  <a:srgbClr val="6A737D"/>
                </a:solidFill>
                <a:effectLst/>
                <a:latin typeface="FiraCode-Retina" panose="020B0809050000020004" pitchFamily="49" charset="0"/>
              </a:rPr>
              <a:t># Create a pool of worker processes</a:t>
            </a:r>
            <a:endParaRPr lang="en-GB" sz="2400" b="0" dirty="0">
              <a:solidFill>
                <a:srgbClr val="24292E"/>
              </a:solidFill>
              <a:effectLst/>
              <a:latin typeface="FiraCode-Retina" panose="020B0809050000020004" pitchFamily="49" charset="0"/>
            </a:endParaRPr>
          </a:p>
          <a:p>
            <a:pPr lvl="2">
              <a:lnSpc>
                <a:spcPct val="150000"/>
              </a:lnSpc>
            </a:pPr>
            <a:r>
              <a:rPr lang="en-GB" sz="2800" b="0" dirty="0">
                <a:solidFill>
                  <a:srgbClr val="D73A49"/>
                </a:solidFill>
                <a:effectLst/>
                <a:latin typeface="FiraCode-Retina" panose="020B0809050000020004" pitchFamily="49" charset="0"/>
              </a:rPr>
              <a:t>with</a:t>
            </a:r>
            <a:r>
              <a:rPr lang="en-GB" sz="2800" b="0" dirty="0">
                <a:solidFill>
                  <a:srgbClr val="24292E"/>
                </a:solidFill>
                <a:effectLst/>
                <a:latin typeface="FiraCode-Retina" panose="020B0809050000020004" pitchFamily="49" charset="0"/>
              </a:rPr>
              <a:t> </a:t>
            </a:r>
            <a:r>
              <a:rPr lang="en-GB" sz="2800" b="0" dirty="0" err="1">
                <a:solidFill>
                  <a:srgbClr val="6F42C1"/>
                </a:solidFill>
                <a:effectLst/>
                <a:latin typeface="FiraCode-Retina" panose="020B0809050000020004" pitchFamily="49" charset="0"/>
              </a:rPr>
              <a:t>mp</a:t>
            </a:r>
            <a:r>
              <a:rPr lang="en-GB" sz="2800" b="0" dirty="0" err="1">
                <a:solidFill>
                  <a:srgbClr val="24292E"/>
                </a:solidFill>
                <a:effectLst/>
                <a:latin typeface="FiraCode-Retina" panose="020B0809050000020004" pitchFamily="49" charset="0"/>
              </a:rPr>
              <a:t>.Pool</a:t>
            </a:r>
            <a:r>
              <a:rPr lang="en-GB" sz="2800" b="0" dirty="0">
                <a:solidFill>
                  <a:srgbClr val="24292E"/>
                </a:solidFill>
                <a:effectLst/>
                <a:latin typeface="FiraCode-Retina" panose="020B0809050000020004" pitchFamily="49" charset="0"/>
              </a:rPr>
              <a:t>(</a:t>
            </a:r>
            <a:r>
              <a:rPr lang="en-GB" sz="2800" b="0" dirty="0" err="1">
                <a:solidFill>
                  <a:srgbClr val="24292E"/>
                </a:solidFill>
                <a:effectLst/>
                <a:latin typeface="FiraCode-Retina" panose="020B0809050000020004" pitchFamily="49" charset="0"/>
              </a:rPr>
              <a:t>num_cores</a:t>
            </a:r>
            <a:r>
              <a:rPr lang="en-GB" sz="2800" b="0" dirty="0">
                <a:solidFill>
                  <a:srgbClr val="24292E"/>
                </a:solidFill>
                <a:effectLst/>
                <a:latin typeface="FiraCode-Retina" panose="020B0809050000020004" pitchFamily="49" charset="0"/>
              </a:rPr>
              <a:t>) </a:t>
            </a:r>
            <a:r>
              <a:rPr lang="en-GB" sz="2800" b="0" dirty="0">
                <a:solidFill>
                  <a:srgbClr val="D73A49"/>
                </a:solidFill>
                <a:effectLst/>
                <a:latin typeface="FiraCode-Retina" panose="020B0809050000020004" pitchFamily="49" charset="0"/>
              </a:rPr>
              <a:t>as</a:t>
            </a:r>
            <a:r>
              <a:rPr lang="en-GB" sz="2800" b="0" dirty="0">
                <a:solidFill>
                  <a:srgbClr val="24292E"/>
                </a:solidFill>
                <a:effectLst/>
                <a:latin typeface="FiraCode-Retina" panose="020B0809050000020004" pitchFamily="49" charset="0"/>
              </a:rPr>
              <a:t> pool:</a:t>
            </a:r>
          </a:p>
          <a:p>
            <a:pPr lvl="4">
              <a:lnSpc>
                <a:spcPct val="150000"/>
              </a:lnSpc>
            </a:pPr>
            <a:r>
              <a:rPr lang="en-GB" sz="2400" b="0" dirty="0">
                <a:solidFill>
                  <a:srgbClr val="6A737D"/>
                </a:solidFill>
                <a:effectLst/>
                <a:latin typeface="FiraCode-Retina" panose="020B0809050000020004" pitchFamily="49" charset="0"/>
              </a:rPr>
              <a:t># Map the square function to a list of numbers</a:t>
            </a:r>
            <a:endParaRPr lang="en-GB" sz="2400" b="0" dirty="0">
              <a:solidFill>
                <a:srgbClr val="24292E"/>
              </a:solidFill>
              <a:effectLst/>
              <a:latin typeface="FiraCode-Retina" panose="020B0809050000020004" pitchFamily="49" charset="0"/>
            </a:endParaRPr>
          </a:p>
          <a:p>
            <a:pPr lvl="4">
              <a:lnSpc>
                <a:spcPct val="150000"/>
              </a:lnSpc>
            </a:pPr>
            <a:r>
              <a:rPr lang="en-GB" sz="2800" b="0" dirty="0">
                <a:solidFill>
                  <a:srgbClr val="24292E"/>
                </a:solidFill>
                <a:effectLst/>
                <a:latin typeface="FiraCode-Retina" panose="020B0809050000020004" pitchFamily="49" charset="0"/>
              </a:rPr>
              <a:t>results </a:t>
            </a:r>
            <a:r>
              <a:rPr lang="en-GB" sz="2800" b="0" dirty="0">
                <a:solidFill>
                  <a:srgbClr val="D73A49"/>
                </a:solidFill>
                <a:effectLst/>
                <a:latin typeface="FiraCode-Retina" panose="020B0809050000020004" pitchFamily="49" charset="0"/>
              </a:rPr>
              <a:t>=</a:t>
            </a:r>
            <a:r>
              <a:rPr lang="en-GB" sz="2800" b="0" dirty="0">
                <a:solidFill>
                  <a:srgbClr val="24292E"/>
                </a:solidFill>
                <a:effectLst/>
                <a:latin typeface="FiraCode-Retina" panose="020B0809050000020004" pitchFamily="49" charset="0"/>
              </a:rPr>
              <a:t> </a:t>
            </a:r>
            <a:r>
              <a:rPr lang="en-GB" sz="2800" b="0" dirty="0" err="1">
                <a:solidFill>
                  <a:srgbClr val="24292E"/>
                </a:solidFill>
                <a:effectLst/>
                <a:latin typeface="FiraCode-Retina" panose="020B0809050000020004" pitchFamily="49" charset="0"/>
              </a:rPr>
              <a:t>pool.</a:t>
            </a:r>
            <a:r>
              <a:rPr lang="en-GB" sz="2800" b="0" dirty="0" err="1">
                <a:solidFill>
                  <a:srgbClr val="6F42C1"/>
                </a:solidFill>
                <a:effectLst/>
                <a:latin typeface="FiraCode-Retina" panose="020B0809050000020004" pitchFamily="49" charset="0"/>
              </a:rPr>
              <a:t>map</a:t>
            </a:r>
            <a:r>
              <a:rPr lang="en-GB" sz="2800" b="0" dirty="0">
                <a:solidFill>
                  <a:srgbClr val="24292E"/>
                </a:solidFill>
                <a:effectLst/>
                <a:latin typeface="FiraCode-Retina" panose="020B0809050000020004" pitchFamily="49" charset="0"/>
              </a:rPr>
              <a:t>(</a:t>
            </a:r>
            <a:r>
              <a:rPr lang="en-GB" sz="2800" b="0" dirty="0">
                <a:solidFill>
                  <a:srgbClr val="6F42C1"/>
                </a:solidFill>
                <a:effectLst/>
                <a:latin typeface="FiraCode-Retina" panose="020B0809050000020004" pitchFamily="49" charset="0"/>
              </a:rPr>
              <a:t>square</a:t>
            </a:r>
            <a:r>
              <a:rPr lang="en-GB" sz="2800" b="0" dirty="0">
                <a:solidFill>
                  <a:srgbClr val="24292E"/>
                </a:solidFill>
                <a:effectLst/>
                <a:latin typeface="FiraCode-Retina" panose="020B0809050000020004" pitchFamily="49" charset="0"/>
              </a:rPr>
              <a:t>, [</a:t>
            </a:r>
            <a:r>
              <a:rPr lang="en-GB" sz="2800" b="0" dirty="0">
                <a:solidFill>
                  <a:srgbClr val="005CC5"/>
                </a:solidFill>
                <a:effectLst/>
                <a:latin typeface="FiraCode-Retina" panose="020B0809050000020004" pitchFamily="49" charset="0"/>
              </a:rPr>
              <a:t>4</a:t>
            </a:r>
            <a:r>
              <a:rPr lang="en-GB" sz="2800" b="0" dirty="0">
                <a:solidFill>
                  <a:srgbClr val="24292E"/>
                </a:solidFill>
                <a:effectLst/>
                <a:latin typeface="FiraCode-Retina" panose="020B0809050000020004" pitchFamily="49" charset="0"/>
              </a:rPr>
              <a:t>, </a:t>
            </a:r>
            <a:r>
              <a:rPr lang="en-GB" sz="2800" b="0" dirty="0">
                <a:solidFill>
                  <a:srgbClr val="005CC5"/>
                </a:solidFill>
                <a:effectLst/>
                <a:latin typeface="FiraCode-Retina" panose="020B0809050000020004" pitchFamily="49" charset="0"/>
              </a:rPr>
              <a:t>2</a:t>
            </a:r>
            <a:r>
              <a:rPr lang="en-GB" sz="2800" b="0" dirty="0">
                <a:solidFill>
                  <a:srgbClr val="24292E"/>
                </a:solidFill>
                <a:effectLst/>
                <a:latin typeface="FiraCode-Retina" panose="020B0809050000020004" pitchFamily="49" charset="0"/>
              </a:rPr>
              <a:t>, </a:t>
            </a:r>
            <a:r>
              <a:rPr lang="en-GB" sz="2800" b="0" dirty="0">
                <a:solidFill>
                  <a:srgbClr val="005CC5"/>
                </a:solidFill>
                <a:effectLst/>
                <a:latin typeface="FiraCode-Retina" panose="020B0809050000020004" pitchFamily="49" charset="0"/>
              </a:rPr>
              <a:t>3</a:t>
            </a:r>
            <a:r>
              <a:rPr lang="en-GB" sz="2800" b="0" dirty="0">
                <a:solidFill>
                  <a:srgbClr val="24292E"/>
                </a:solidFill>
                <a:effectLst/>
                <a:latin typeface="FiraCode-Retina" panose="020B0809050000020004" pitchFamily="49" charset="0"/>
              </a:rPr>
              <a:t>])</a:t>
            </a:r>
          </a:p>
          <a:p>
            <a:pPr>
              <a:lnSpc>
                <a:spcPct val="150000"/>
              </a:lnSpc>
            </a:pPr>
            <a:endParaRPr lang="en-GB" sz="2800" b="0" dirty="0">
              <a:solidFill>
                <a:srgbClr val="24292E"/>
              </a:solidFill>
              <a:effectLst/>
              <a:latin typeface="FiraCode-Retina" panose="020B0809050000020004" pitchFamily="49" charset="0"/>
            </a:endParaRPr>
          </a:p>
          <a:p>
            <a:pPr>
              <a:lnSpc>
                <a:spcPct val="150000"/>
              </a:lnSpc>
            </a:pPr>
            <a:endParaRPr lang="en-GB" sz="2800" dirty="0">
              <a:solidFill>
                <a:srgbClr val="24292E"/>
              </a:solidFill>
              <a:latin typeface="FiraCode-Retina" panose="020B0809050000020004" pitchFamily="49" charset="0"/>
            </a:endParaRPr>
          </a:p>
          <a:p>
            <a:pPr lvl="4">
              <a:lnSpc>
                <a:spcPct val="150000"/>
              </a:lnSpc>
            </a:pPr>
            <a:r>
              <a:rPr lang="en-GB" sz="2800" b="0" dirty="0">
                <a:solidFill>
                  <a:srgbClr val="6A737D"/>
                </a:solidFill>
                <a:effectLst/>
                <a:latin typeface="FiraCode-Retina" panose="020B0809050000020004" pitchFamily="49" charset="0"/>
              </a:rPr>
              <a:t>			</a:t>
            </a:r>
            <a:r>
              <a:rPr lang="en-GB" sz="2400" b="0" dirty="0">
                <a:solidFill>
                  <a:srgbClr val="6A737D"/>
                </a:solidFill>
                <a:effectLst/>
                <a:latin typeface="FiraCode-Retina" panose="020B0809050000020004" pitchFamily="49" charset="0"/>
              </a:rPr>
              <a:t># Print the results</a:t>
            </a:r>
            <a:endParaRPr lang="en-GB" sz="2400" b="0" dirty="0">
              <a:solidFill>
                <a:srgbClr val="24292E"/>
              </a:solidFill>
              <a:effectLst/>
              <a:latin typeface="FiraCode-Retina" panose="020B0809050000020004" pitchFamily="49" charset="0"/>
            </a:endParaRPr>
          </a:p>
          <a:p>
            <a:pPr lvl="6">
              <a:lnSpc>
                <a:spcPct val="150000"/>
              </a:lnSpc>
            </a:pPr>
            <a:r>
              <a:rPr lang="en-GB" sz="2800" b="0" dirty="0">
                <a:solidFill>
                  <a:srgbClr val="6F42C1"/>
                </a:solidFill>
                <a:effectLst/>
                <a:latin typeface="FiraCode-Retina" panose="020B0809050000020004" pitchFamily="49" charset="0"/>
              </a:rPr>
              <a:t>	print</a:t>
            </a:r>
            <a:r>
              <a:rPr lang="en-GB" sz="2800" b="0" dirty="0">
                <a:solidFill>
                  <a:srgbClr val="24292E"/>
                </a:solidFill>
                <a:effectLst/>
                <a:latin typeface="FiraCode-Retina" panose="020B0809050000020004" pitchFamily="49" charset="0"/>
              </a:rPr>
              <a:t>(results)</a:t>
            </a:r>
          </a:p>
          <a:p>
            <a:pPr lvl="6">
              <a:lnSpc>
                <a:spcPct val="150000"/>
              </a:lnSpc>
            </a:pPr>
            <a:r>
              <a:rPr lang="en-GB" sz="2800" b="0" dirty="0">
                <a:solidFill>
                  <a:srgbClr val="6F42C1"/>
                </a:solidFill>
                <a:effectLst/>
                <a:latin typeface="FiraCode-Retina" panose="020B0809050000020004" pitchFamily="49" charset="0"/>
              </a:rPr>
              <a:t>	print</a:t>
            </a:r>
            <a:r>
              <a:rPr lang="en-GB" sz="2800" b="0" dirty="0">
                <a:solidFill>
                  <a:srgbClr val="24292E"/>
                </a:solidFill>
                <a:effectLst/>
                <a:latin typeface="FiraCode-Retina" panose="020B0809050000020004" pitchFamily="49" charset="0"/>
              </a:rPr>
              <a:t>(</a:t>
            </a:r>
            <a:r>
              <a:rPr lang="en-GB" sz="2800" b="0" dirty="0">
                <a:solidFill>
                  <a:srgbClr val="032F62"/>
                </a:solidFill>
                <a:effectLst/>
                <a:latin typeface="FiraCode-Retina" panose="020B0809050000020004" pitchFamily="49" charset="0"/>
              </a:rPr>
              <a:t>'done’</a:t>
            </a:r>
            <a:r>
              <a:rPr lang="en-GB" sz="2800" b="0" dirty="0">
                <a:solidFill>
                  <a:srgbClr val="24292E"/>
                </a:solidFill>
                <a:effectLst/>
                <a:latin typeface="FiraCode-Retina" panose="020B0809050000020004" pitchFamily="49" charset="0"/>
              </a:rPr>
              <a:t>)</a:t>
            </a:r>
          </a:p>
          <a:p>
            <a:pPr lvl="4">
              <a:lnSpc>
                <a:spcPct val="150000"/>
              </a:lnSpc>
            </a:pPr>
            <a:endParaRPr lang="en-GB" sz="2800" b="0" dirty="0">
              <a:solidFill>
                <a:srgbClr val="D73A49"/>
              </a:solidFill>
              <a:effectLst/>
              <a:latin typeface="FiraCode-Retina" panose="020B0809050000020004" pitchFamily="49" charset="0"/>
            </a:endParaRPr>
          </a:p>
          <a:p>
            <a:pPr lvl="4">
              <a:lnSpc>
                <a:spcPct val="150000"/>
              </a:lnSpc>
            </a:pPr>
            <a:r>
              <a:rPr lang="en-GB" sz="2800" b="0" dirty="0">
                <a:solidFill>
                  <a:srgbClr val="D73A49"/>
                </a:solidFill>
                <a:effectLst/>
                <a:latin typeface="FiraCode-Retina" panose="020B0809050000020004" pitchFamily="49" charset="0"/>
              </a:rPr>
              <a:t>if</a:t>
            </a:r>
            <a:r>
              <a:rPr lang="en-GB" sz="2800" b="0" dirty="0">
                <a:solidFill>
                  <a:srgbClr val="24292E"/>
                </a:solidFill>
                <a:effectLst/>
                <a:latin typeface="FiraCode-Retina" panose="020B0809050000020004" pitchFamily="49" charset="0"/>
              </a:rPr>
              <a:t> __name__ </a:t>
            </a:r>
            <a:r>
              <a:rPr lang="en-GB" sz="2800" b="0" dirty="0">
                <a:solidFill>
                  <a:srgbClr val="D73A49"/>
                </a:solidFill>
                <a:effectLst/>
                <a:latin typeface="FiraCode-Retina" panose="020B0809050000020004" pitchFamily="49" charset="0"/>
              </a:rPr>
              <a:t>==</a:t>
            </a:r>
            <a:r>
              <a:rPr lang="en-GB" sz="2800" b="0" dirty="0">
                <a:solidFill>
                  <a:srgbClr val="24292E"/>
                </a:solidFill>
                <a:effectLst/>
                <a:latin typeface="FiraCode-Retina" panose="020B0809050000020004" pitchFamily="49" charset="0"/>
              </a:rPr>
              <a:t> </a:t>
            </a:r>
            <a:r>
              <a:rPr lang="en-GB" sz="2800" b="0" dirty="0">
                <a:solidFill>
                  <a:srgbClr val="032F62"/>
                </a:solidFill>
                <a:effectLst/>
                <a:latin typeface="FiraCode-Retina" panose="020B0809050000020004" pitchFamily="49" charset="0"/>
              </a:rPr>
              <a:t>'__main__'</a:t>
            </a:r>
            <a:r>
              <a:rPr lang="en-GB" sz="2800" b="0" dirty="0">
                <a:solidFill>
                  <a:srgbClr val="24292E"/>
                </a:solidFill>
                <a:effectLst/>
                <a:latin typeface="FiraCode-Retina" panose="020B0809050000020004" pitchFamily="49" charset="0"/>
              </a:rPr>
              <a:t>:</a:t>
            </a:r>
          </a:p>
          <a:p>
            <a:pPr lvl="4">
              <a:lnSpc>
                <a:spcPct val="150000"/>
              </a:lnSpc>
            </a:pPr>
            <a:r>
              <a:rPr lang="en-GB" sz="2800" b="0" dirty="0">
                <a:solidFill>
                  <a:srgbClr val="6F42C1"/>
                </a:solidFill>
                <a:effectLst/>
                <a:latin typeface="FiraCode-Retina" panose="020B0809050000020004" pitchFamily="49" charset="0"/>
              </a:rPr>
              <a:t>		main</a:t>
            </a:r>
            <a:r>
              <a:rPr lang="en-GB" sz="2800" b="0" dirty="0">
                <a:solidFill>
                  <a:srgbClr val="24292E"/>
                </a:solidFill>
                <a:effectLst/>
                <a:latin typeface="FiraCode-Retina" panose="020B0809050000020004" pitchFamily="49" charset="0"/>
              </a:rPr>
              <a:t>()</a:t>
            </a:r>
          </a:p>
          <a:p>
            <a:pPr>
              <a:lnSpc>
                <a:spcPct val="150000"/>
              </a:lnSpc>
            </a:pPr>
            <a:br>
              <a:rPr lang="en-GB" sz="2800" b="0" dirty="0">
                <a:solidFill>
                  <a:srgbClr val="24292E"/>
                </a:solidFill>
                <a:effectLst/>
                <a:latin typeface="FiraCode-Retina" panose="020B0809050000020004" pitchFamily="49" charset="0"/>
              </a:rPr>
            </a:br>
            <a:endParaRPr lang="en-GB" sz="2800" b="0" dirty="0">
              <a:solidFill>
                <a:srgbClr val="24292E"/>
              </a:solidFill>
              <a:effectLst/>
              <a:latin typeface="FiraCode-Retina" panose="020B0809050000020004" pitchFamily="49" charset="0"/>
            </a:endParaRPr>
          </a:p>
        </p:txBody>
      </p:sp>
      <p:sp>
        <p:nvSpPr>
          <p:cNvPr id="2" name="Title 2">
            <a:extLst>
              <a:ext uri="{FF2B5EF4-FFF2-40B4-BE49-F238E27FC236}">
                <a16:creationId xmlns:a16="http://schemas.microsoft.com/office/drawing/2014/main" id="{4BBE41CF-FF62-F9F3-13B3-D976195A1D4E}"/>
              </a:ext>
            </a:extLst>
          </p:cNvPr>
          <p:cNvSpPr>
            <a:spLocks noGrp="1"/>
          </p:cNvSpPr>
          <p:nvPr>
            <p:ph type="title"/>
          </p:nvPr>
        </p:nvSpPr>
        <p:spPr>
          <a:xfrm>
            <a:off x="403856" y="282838"/>
            <a:ext cx="21971004" cy="1410086"/>
          </a:xfrm>
        </p:spPr>
        <p:txBody>
          <a:bodyPr>
            <a:normAutofit/>
          </a:bodyPr>
          <a:lstStyle/>
          <a:p>
            <a:r>
              <a:rPr lang="en-GB" sz="8000" dirty="0">
                <a:solidFill>
                  <a:schemeClr val="bg1"/>
                </a:solidFill>
                <a:latin typeface="+mn-lt"/>
              </a:rPr>
              <a:t>Multiprocessing pool</a:t>
            </a:r>
          </a:p>
        </p:txBody>
      </p:sp>
      <p:pic>
        <p:nvPicPr>
          <p:cNvPr id="3" name="bangor_logo_c1_flush.pdf">
            <a:extLst>
              <a:ext uri="{FF2B5EF4-FFF2-40B4-BE49-F238E27FC236}">
                <a16:creationId xmlns:a16="http://schemas.microsoft.com/office/drawing/2014/main" id="{DFA89F7F-B434-B1B9-1466-1399EA9BD34F}"/>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55828" y="12008837"/>
            <a:ext cx="3516186" cy="993991"/>
          </a:xfrm>
          <a:prstGeom prst="rect">
            <a:avLst/>
          </a:prstGeom>
          <a:ln w="12700">
            <a:miter lim="400000"/>
          </a:ln>
        </p:spPr>
      </p:pic>
      <p:cxnSp>
        <p:nvCxnSpPr>
          <p:cNvPr id="5" name="Straight Connector 4">
            <a:extLst>
              <a:ext uri="{FF2B5EF4-FFF2-40B4-BE49-F238E27FC236}">
                <a16:creationId xmlns:a16="http://schemas.microsoft.com/office/drawing/2014/main" id="{7A05B70E-0B92-F9E7-0435-74CD20F13081}"/>
              </a:ext>
            </a:extLst>
          </p:cNvPr>
          <p:cNvCxnSpPr/>
          <p:nvPr/>
        </p:nvCxnSpPr>
        <p:spPr>
          <a:xfrm>
            <a:off x="12608560" y="2321318"/>
            <a:ext cx="0" cy="935252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0695873"/>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C18AD2-1B20-4A5C-8EB5-35EF60E07BB9}"/>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B411338-AB1E-4D76-BCEC-4EE99571CFF2}"/>
              </a:ext>
            </a:extLst>
          </p:cNvPr>
          <p:cNvSpPr txBox="1"/>
          <p:nvPr/>
        </p:nvSpPr>
        <p:spPr>
          <a:xfrm>
            <a:off x="4512654" y="3093478"/>
            <a:ext cx="16611852" cy="6001643"/>
          </a:xfrm>
          <a:prstGeom prst="rect">
            <a:avLst/>
          </a:prstGeom>
          <a:noFill/>
        </p:spPr>
        <p:txBody>
          <a:bodyPr wrap="square" rtlCol="0">
            <a:spAutoFit/>
          </a:bodyPr>
          <a:lstStyle/>
          <a:p>
            <a:r>
              <a:rPr lang="en-GB" sz="3200" b="0" dirty="0">
                <a:solidFill>
                  <a:srgbClr val="D73A49"/>
                </a:solidFill>
                <a:effectLst/>
                <a:latin typeface="FiraCode-Retina" panose="020B0809050000020004" pitchFamily="49" charset="0"/>
              </a:rPr>
              <a:t>import</a:t>
            </a:r>
            <a:r>
              <a:rPr lang="en-GB" sz="3200" b="0" dirty="0">
                <a:solidFill>
                  <a:srgbClr val="24292E"/>
                </a:solidFill>
                <a:effectLst/>
                <a:latin typeface="FiraCode-Retina" panose="020B0809050000020004" pitchFamily="49" charset="0"/>
              </a:rPr>
              <a:t> </a:t>
            </a:r>
            <a:r>
              <a:rPr lang="en-GB" sz="3200" b="0" dirty="0">
                <a:solidFill>
                  <a:srgbClr val="6F42C1"/>
                </a:solidFill>
                <a:effectLst/>
                <a:latin typeface="FiraCode-Retina" panose="020B0809050000020004" pitchFamily="49" charset="0"/>
              </a:rPr>
              <a:t>multiprocessing</a:t>
            </a:r>
            <a:r>
              <a:rPr lang="en-GB" sz="3200" b="0" dirty="0">
                <a:solidFill>
                  <a:srgbClr val="24292E"/>
                </a:solidFill>
                <a:effectLst/>
                <a:latin typeface="FiraCode-Retina" panose="020B0809050000020004" pitchFamily="49" charset="0"/>
              </a:rPr>
              <a:t> </a:t>
            </a:r>
            <a:r>
              <a:rPr lang="en-GB" sz="3200" b="0" dirty="0">
                <a:solidFill>
                  <a:srgbClr val="D73A49"/>
                </a:solidFill>
                <a:effectLst/>
                <a:latin typeface="FiraCode-Retina" panose="020B0809050000020004" pitchFamily="49" charset="0"/>
              </a:rPr>
              <a:t>as</a:t>
            </a:r>
            <a:r>
              <a:rPr lang="en-GB" sz="3200" b="0" dirty="0">
                <a:solidFill>
                  <a:srgbClr val="24292E"/>
                </a:solidFill>
                <a:effectLst/>
                <a:latin typeface="FiraCode-Retina" panose="020B0809050000020004" pitchFamily="49" charset="0"/>
              </a:rPr>
              <a:t> </a:t>
            </a:r>
            <a:r>
              <a:rPr lang="en-GB" sz="3200" b="0" dirty="0" err="1">
                <a:solidFill>
                  <a:srgbClr val="6F42C1"/>
                </a:solidFill>
                <a:effectLst/>
                <a:latin typeface="FiraCode-Retina" panose="020B0809050000020004" pitchFamily="49" charset="0"/>
              </a:rPr>
              <a:t>mp</a:t>
            </a:r>
            <a:endParaRPr lang="en-GB" sz="3200" b="0" dirty="0">
              <a:solidFill>
                <a:srgbClr val="24292E"/>
              </a:solidFill>
              <a:effectLst/>
              <a:latin typeface="FiraCode-Retina" panose="020B0809050000020004" pitchFamily="49" charset="0"/>
            </a:endParaRPr>
          </a:p>
          <a:p>
            <a:br>
              <a:rPr lang="en-GB" sz="3200" b="0" dirty="0">
                <a:solidFill>
                  <a:srgbClr val="24292E"/>
                </a:solidFill>
                <a:effectLst/>
                <a:latin typeface="FiraCode-Retina" panose="020B0809050000020004" pitchFamily="49" charset="0"/>
              </a:rPr>
            </a:br>
            <a:r>
              <a:rPr lang="en-GB" sz="3200" b="0" dirty="0">
                <a:solidFill>
                  <a:srgbClr val="D73A49"/>
                </a:solidFill>
                <a:effectLst/>
                <a:latin typeface="FiraCode-Retina" panose="020B0809050000020004" pitchFamily="49" charset="0"/>
              </a:rPr>
              <a:t>def</a:t>
            </a:r>
            <a:r>
              <a:rPr lang="en-GB" sz="3200" b="0" dirty="0">
                <a:solidFill>
                  <a:srgbClr val="24292E"/>
                </a:solidFill>
                <a:effectLst/>
                <a:latin typeface="FiraCode-Retina" panose="020B0809050000020004" pitchFamily="49" charset="0"/>
              </a:rPr>
              <a:t> </a:t>
            </a:r>
            <a:r>
              <a:rPr lang="en-GB" sz="3200" b="0" dirty="0" err="1">
                <a:solidFill>
                  <a:srgbClr val="6F42C1"/>
                </a:solidFill>
                <a:effectLst/>
                <a:latin typeface="FiraCode-Retina" panose="020B0809050000020004" pitchFamily="49" charset="0"/>
              </a:rPr>
              <a:t>worker_func</a:t>
            </a:r>
            <a:r>
              <a:rPr lang="en-GB" sz="3200" b="0" dirty="0">
                <a:solidFill>
                  <a:srgbClr val="24292E"/>
                </a:solidFill>
                <a:effectLst/>
                <a:latin typeface="FiraCode-Retina" panose="020B0809050000020004" pitchFamily="49" charset="0"/>
              </a:rPr>
              <a:t>(</a:t>
            </a:r>
            <a:r>
              <a:rPr lang="en-GB" sz="3200" b="0" dirty="0" err="1">
                <a:solidFill>
                  <a:srgbClr val="E36209"/>
                </a:solidFill>
                <a:effectLst/>
                <a:latin typeface="FiraCode-Retina" panose="020B0809050000020004" pitchFamily="49" charset="0"/>
              </a:rPr>
              <a:t>work_item</a:t>
            </a:r>
            <a:r>
              <a:rPr lang="en-GB" sz="3200" b="0" dirty="0">
                <a:solidFill>
                  <a:srgbClr val="24292E"/>
                </a:solidFill>
                <a:effectLst/>
                <a:latin typeface="FiraCode-Retina" panose="020B0809050000020004" pitchFamily="49" charset="0"/>
              </a:rPr>
              <a:t>):</a:t>
            </a:r>
          </a:p>
          <a:p>
            <a:pPr lvl="2"/>
            <a:r>
              <a:rPr lang="en-GB" sz="3200" b="0" dirty="0">
                <a:solidFill>
                  <a:srgbClr val="6F42C1"/>
                </a:solidFill>
                <a:effectLst/>
                <a:latin typeface="FiraCode-Retina" panose="020B0809050000020004" pitchFamily="49" charset="0"/>
              </a:rPr>
              <a:t>print</a:t>
            </a:r>
            <a:r>
              <a:rPr lang="en-GB" sz="3200" b="0" dirty="0">
                <a:solidFill>
                  <a:srgbClr val="24292E"/>
                </a:solidFill>
                <a:effectLst/>
                <a:latin typeface="FiraCode-Retina" panose="020B0809050000020004" pitchFamily="49" charset="0"/>
              </a:rPr>
              <a:t>(</a:t>
            </a:r>
            <a:r>
              <a:rPr lang="en-GB" sz="3200" b="0" dirty="0" err="1">
                <a:solidFill>
                  <a:srgbClr val="D73A49"/>
                </a:solidFill>
                <a:effectLst/>
                <a:latin typeface="FiraCode-Retina" panose="020B0809050000020004" pitchFamily="49" charset="0"/>
              </a:rPr>
              <a:t>f</a:t>
            </a:r>
            <a:r>
              <a:rPr lang="en-GB" sz="3200" b="0" dirty="0" err="1">
                <a:solidFill>
                  <a:srgbClr val="032F62"/>
                </a:solidFill>
                <a:effectLst/>
                <a:latin typeface="FiraCode-Retina" panose="020B0809050000020004" pitchFamily="49" charset="0"/>
              </a:rPr>
              <a:t>'Process</a:t>
            </a:r>
            <a:r>
              <a:rPr lang="en-GB" sz="3200" b="0" dirty="0">
                <a:solidFill>
                  <a:srgbClr val="032F62"/>
                </a:solidFill>
                <a:effectLst/>
                <a:latin typeface="FiraCode-Retina" panose="020B0809050000020004" pitchFamily="49" charset="0"/>
              </a:rPr>
              <a:t> </a:t>
            </a:r>
            <a:r>
              <a:rPr lang="en-GB" sz="3200" b="0" dirty="0">
                <a:solidFill>
                  <a:srgbClr val="005CC5"/>
                </a:solidFill>
                <a:effectLst/>
                <a:latin typeface="FiraCode-Retina" panose="020B0809050000020004" pitchFamily="49" charset="0"/>
              </a:rPr>
              <a:t>{</a:t>
            </a:r>
            <a:r>
              <a:rPr lang="en-GB" sz="3200" b="0" dirty="0" err="1">
                <a:solidFill>
                  <a:srgbClr val="E36209"/>
                </a:solidFill>
                <a:effectLst/>
                <a:latin typeface="FiraCode-Retina" panose="020B0809050000020004" pitchFamily="49" charset="0"/>
              </a:rPr>
              <a:t>work_item</a:t>
            </a:r>
            <a:r>
              <a:rPr lang="en-GB" sz="3200" b="0" dirty="0">
                <a:solidFill>
                  <a:srgbClr val="005CC5"/>
                </a:solidFill>
                <a:effectLst/>
                <a:latin typeface="FiraCode-Retina" panose="020B0809050000020004" pitchFamily="49" charset="0"/>
              </a:rPr>
              <a:t>}\n</a:t>
            </a:r>
            <a:r>
              <a:rPr lang="en-GB" sz="3200" b="0" dirty="0">
                <a:solidFill>
                  <a:srgbClr val="032F62"/>
                </a:solidFill>
                <a:effectLst/>
                <a:latin typeface="FiraCode-Retina" panose="020B0809050000020004" pitchFamily="49" charset="0"/>
              </a:rPr>
              <a:t>'</a:t>
            </a:r>
            <a:r>
              <a:rPr lang="en-GB" sz="3200" b="0" dirty="0">
                <a:solidFill>
                  <a:srgbClr val="24292E"/>
                </a:solidFill>
                <a:effectLst/>
                <a:latin typeface="FiraCode-Retina" panose="020B0809050000020004" pitchFamily="49" charset="0"/>
              </a:rPr>
              <a:t>)</a:t>
            </a:r>
          </a:p>
          <a:p>
            <a:br>
              <a:rPr lang="en-GB" sz="3200" b="0" dirty="0">
                <a:solidFill>
                  <a:srgbClr val="24292E"/>
                </a:solidFill>
                <a:effectLst/>
                <a:latin typeface="FiraCode-Retina" panose="020B0809050000020004" pitchFamily="49" charset="0"/>
              </a:rPr>
            </a:br>
            <a:r>
              <a:rPr lang="en-GB" sz="3200" b="0" dirty="0">
                <a:solidFill>
                  <a:srgbClr val="D73A49"/>
                </a:solidFill>
                <a:effectLst/>
                <a:latin typeface="FiraCode-Retina" panose="020B0809050000020004" pitchFamily="49" charset="0"/>
              </a:rPr>
              <a:t>if</a:t>
            </a:r>
            <a:r>
              <a:rPr lang="en-GB" sz="3200" b="0" dirty="0">
                <a:solidFill>
                  <a:srgbClr val="24292E"/>
                </a:solidFill>
                <a:effectLst/>
                <a:latin typeface="FiraCode-Retina" panose="020B0809050000020004" pitchFamily="49" charset="0"/>
              </a:rPr>
              <a:t> __name__ </a:t>
            </a:r>
            <a:r>
              <a:rPr lang="en-GB" sz="3200" b="0" dirty="0">
                <a:solidFill>
                  <a:srgbClr val="D73A49"/>
                </a:solidFill>
                <a:effectLst/>
                <a:latin typeface="FiraCode-Retina" panose="020B0809050000020004" pitchFamily="49" charset="0"/>
              </a:rPr>
              <a:t>==</a:t>
            </a:r>
            <a:r>
              <a:rPr lang="en-GB" sz="3200" b="0" dirty="0">
                <a:solidFill>
                  <a:srgbClr val="24292E"/>
                </a:solidFill>
                <a:effectLst/>
                <a:latin typeface="FiraCode-Retina" panose="020B0809050000020004" pitchFamily="49" charset="0"/>
              </a:rPr>
              <a:t> </a:t>
            </a:r>
            <a:r>
              <a:rPr lang="en-GB" sz="3200" b="0" dirty="0">
                <a:solidFill>
                  <a:srgbClr val="032F62"/>
                </a:solidFill>
                <a:effectLst/>
                <a:latin typeface="FiraCode-Retina" panose="020B0809050000020004" pitchFamily="49" charset="0"/>
              </a:rPr>
              <a:t>'__main__'</a:t>
            </a:r>
            <a:r>
              <a:rPr lang="en-GB" sz="3200" b="0" dirty="0">
                <a:solidFill>
                  <a:srgbClr val="24292E"/>
                </a:solidFill>
                <a:effectLst/>
                <a:latin typeface="FiraCode-Retina" panose="020B0809050000020004" pitchFamily="49" charset="0"/>
              </a:rPr>
              <a:t>:</a:t>
            </a:r>
          </a:p>
          <a:p>
            <a:pPr lvl="2"/>
            <a:r>
              <a:rPr lang="en-GB" sz="3200" b="0" dirty="0" err="1">
                <a:solidFill>
                  <a:srgbClr val="24292E"/>
                </a:solidFill>
                <a:effectLst/>
                <a:latin typeface="FiraCode-Retina" panose="020B0809050000020004" pitchFamily="49" charset="0"/>
              </a:rPr>
              <a:t>work_items</a:t>
            </a:r>
            <a:r>
              <a:rPr lang="en-GB" sz="3200" b="0" dirty="0">
                <a:solidFill>
                  <a:srgbClr val="24292E"/>
                </a:solidFill>
                <a:effectLst/>
                <a:latin typeface="FiraCode-Retina" panose="020B0809050000020004" pitchFamily="49" charset="0"/>
              </a:rPr>
              <a:t> </a:t>
            </a:r>
            <a:r>
              <a:rPr lang="en-GB" sz="3200" b="0" dirty="0">
                <a:solidFill>
                  <a:srgbClr val="D73A49"/>
                </a:solidFill>
                <a:effectLst/>
                <a:latin typeface="FiraCode-Retina" panose="020B0809050000020004" pitchFamily="49" charset="0"/>
              </a:rPr>
              <a:t>=</a:t>
            </a:r>
            <a:r>
              <a:rPr lang="en-GB" sz="3200" b="0" dirty="0">
                <a:solidFill>
                  <a:srgbClr val="24292E"/>
                </a:solidFill>
                <a:effectLst/>
                <a:latin typeface="FiraCode-Retina" panose="020B0809050000020004" pitchFamily="49" charset="0"/>
              </a:rPr>
              <a:t> [</a:t>
            </a:r>
            <a:r>
              <a:rPr lang="en-GB" sz="3200" b="0" dirty="0">
                <a:solidFill>
                  <a:srgbClr val="032F62"/>
                </a:solidFill>
                <a:effectLst/>
                <a:latin typeface="FiraCode-Retina" panose="020B0809050000020004" pitchFamily="49" charset="0"/>
              </a:rPr>
              <a:t>"Aaron"</a:t>
            </a:r>
            <a:r>
              <a:rPr lang="en-GB" sz="3200" b="0" dirty="0">
                <a:solidFill>
                  <a:srgbClr val="24292E"/>
                </a:solidFill>
                <a:effectLst/>
                <a:latin typeface="FiraCode-Retina" panose="020B0809050000020004" pitchFamily="49" charset="0"/>
              </a:rPr>
              <a:t>, </a:t>
            </a:r>
            <a:r>
              <a:rPr lang="en-GB" sz="3200" b="0" dirty="0">
                <a:solidFill>
                  <a:srgbClr val="032F62"/>
                </a:solidFill>
                <a:effectLst/>
                <a:latin typeface="FiraCode-Retina" panose="020B0809050000020004" pitchFamily="49" charset="0"/>
              </a:rPr>
              <a:t>"Beth"</a:t>
            </a:r>
            <a:r>
              <a:rPr lang="en-GB" sz="3200" b="0" dirty="0">
                <a:solidFill>
                  <a:srgbClr val="24292E"/>
                </a:solidFill>
                <a:effectLst/>
                <a:latin typeface="FiraCode-Retina" panose="020B0809050000020004" pitchFamily="49" charset="0"/>
              </a:rPr>
              <a:t>, </a:t>
            </a:r>
            <a:r>
              <a:rPr lang="en-GB" sz="3200" b="0" dirty="0">
                <a:solidFill>
                  <a:srgbClr val="032F62"/>
                </a:solidFill>
                <a:effectLst/>
                <a:latin typeface="FiraCode-Retina" panose="020B0809050000020004" pitchFamily="49" charset="0"/>
              </a:rPr>
              <a:t>"George"</a:t>
            </a:r>
            <a:r>
              <a:rPr lang="en-GB" sz="3200" b="0" dirty="0">
                <a:solidFill>
                  <a:srgbClr val="24292E"/>
                </a:solidFill>
                <a:effectLst/>
                <a:latin typeface="FiraCode-Retina" panose="020B0809050000020004" pitchFamily="49" charset="0"/>
              </a:rPr>
              <a:t>, </a:t>
            </a:r>
            <a:r>
              <a:rPr lang="en-GB" sz="3200" b="0" dirty="0">
                <a:solidFill>
                  <a:srgbClr val="032F62"/>
                </a:solidFill>
                <a:effectLst/>
                <a:latin typeface="FiraCode-Retina" panose="020B0809050000020004" pitchFamily="49" charset="0"/>
              </a:rPr>
              <a:t>"Mia"</a:t>
            </a:r>
            <a:r>
              <a:rPr lang="en-GB" sz="3200" b="0" dirty="0">
                <a:solidFill>
                  <a:srgbClr val="24292E"/>
                </a:solidFill>
                <a:effectLst/>
                <a:latin typeface="FiraCode-Retina" panose="020B0809050000020004" pitchFamily="49" charset="0"/>
              </a:rPr>
              <a:t>]</a:t>
            </a:r>
          </a:p>
          <a:p>
            <a:pPr lvl="2"/>
            <a:r>
              <a:rPr lang="en-GB" sz="3200" b="0" dirty="0" err="1">
                <a:solidFill>
                  <a:srgbClr val="24292E"/>
                </a:solidFill>
                <a:effectLst/>
                <a:latin typeface="FiraCode-Retina" panose="020B0809050000020004" pitchFamily="49" charset="0"/>
              </a:rPr>
              <a:t>num_cores</a:t>
            </a:r>
            <a:r>
              <a:rPr lang="en-GB" sz="3200" b="0" dirty="0">
                <a:solidFill>
                  <a:srgbClr val="24292E"/>
                </a:solidFill>
                <a:effectLst/>
                <a:latin typeface="FiraCode-Retina" panose="020B0809050000020004" pitchFamily="49" charset="0"/>
              </a:rPr>
              <a:t> </a:t>
            </a:r>
            <a:r>
              <a:rPr lang="en-GB" sz="3200" b="0" dirty="0">
                <a:solidFill>
                  <a:srgbClr val="D73A49"/>
                </a:solidFill>
                <a:effectLst/>
                <a:latin typeface="FiraCode-Retina" panose="020B0809050000020004" pitchFamily="49" charset="0"/>
              </a:rPr>
              <a:t>=</a:t>
            </a:r>
            <a:r>
              <a:rPr lang="en-GB" sz="3200" b="0" dirty="0">
                <a:solidFill>
                  <a:srgbClr val="24292E"/>
                </a:solidFill>
                <a:effectLst/>
                <a:latin typeface="FiraCode-Retina" panose="020B0809050000020004" pitchFamily="49" charset="0"/>
              </a:rPr>
              <a:t> </a:t>
            </a:r>
            <a:r>
              <a:rPr lang="en-GB" sz="3200" b="0" dirty="0" err="1">
                <a:solidFill>
                  <a:srgbClr val="6F42C1"/>
                </a:solidFill>
                <a:effectLst/>
                <a:latin typeface="FiraCode-Retina" panose="020B0809050000020004" pitchFamily="49" charset="0"/>
              </a:rPr>
              <a:t>mp</a:t>
            </a:r>
            <a:r>
              <a:rPr lang="en-GB" sz="3200" b="0" dirty="0" err="1">
                <a:solidFill>
                  <a:srgbClr val="24292E"/>
                </a:solidFill>
                <a:effectLst/>
                <a:latin typeface="FiraCode-Retina" panose="020B0809050000020004" pitchFamily="49" charset="0"/>
              </a:rPr>
              <a:t>.cpu_count</a:t>
            </a:r>
            <a:r>
              <a:rPr lang="en-GB" sz="3200" b="0" dirty="0">
                <a:solidFill>
                  <a:srgbClr val="24292E"/>
                </a:solidFill>
                <a:effectLst/>
                <a:latin typeface="FiraCode-Retina" panose="020B0809050000020004" pitchFamily="49" charset="0"/>
              </a:rPr>
              <a:t>()</a:t>
            </a:r>
          </a:p>
          <a:p>
            <a:pPr lvl="2"/>
            <a:r>
              <a:rPr lang="en-GB" sz="3200" b="0" dirty="0" err="1">
                <a:solidFill>
                  <a:srgbClr val="24292E"/>
                </a:solidFill>
                <a:effectLst/>
                <a:latin typeface="FiraCode-Retina" panose="020B0809050000020004" pitchFamily="49" charset="0"/>
              </a:rPr>
              <a:t>work_pool</a:t>
            </a:r>
            <a:r>
              <a:rPr lang="en-GB" sz="3200" b="0" dirty="0">
                <a:solidFill>
                  <a:srgbClr val="24292E"/>
                </a:solidFill>
                <a:effectLst/>
                <a:latin typeface="FiraCode-Retina" panose="020B0809050000020004" pitchFamily="49" charset="0"/>
              </a:rPr>
              <a:t> </a:t>
            </a:r>
            <a:r>
              <a:rPr lang="en-GB" sz="3200" b="0" dirty="0">
                <a:solidFill>
                  <a:srgbClr val="D73A49"/>
                </a:solidFill>
                <a:effectLst/>
                <a:latin typeface="FiraCode-Retina" panose="020B0809050000020004" pitchFamily="49" charset="0"/>
              </a:rPr>
              <a:t>=</a:t>
            </a:r>
            <a:r>
              <a:rPr lang="en-GB" sz="3200" b="0" dirty="0">
                <a:solidFill>
                  <a:srgbClr val="24292E"/>
                </a:solidFill>
                <a:effectLst/>
                <a:latin typeface="FiraCode-Retina" panose="020B0809050000020004" pitchFamily="49" charset="0"/>
              </a:rPr>
              <a:t> </a:t>
            </a:r>
            <a:r>
              <a:rPr lang="en-GB" sz="3200" b="0" dirty="0" err="1">
                <a:solidFill>
                  <a:srgbClr val="6F42C1"/>
                </a:solidFill>
                <a:effectLst/>
                <a:latin typeface="FiraCode-Retina" panose="020B0809050000020004" pitchFamily="49" charset="0"/>
              </a:rPr>
              <a:t>mp</a:t>
            </a:r>
            <a:r>
              <a:rPr lang="en-GB" sz="3200" b="0" dirty="0" err="1">
                <a:solidFill>
                  <a:srgbClr val="24292E"/>
                </a:solidFill>
                <a:effectLst/>
                <a:latin typeface="FiraCode-Retina" panose="020B0809050000020004" pitchFamily="49" charset="0"/>
              </a:rPr>
              <a:t>.Pool</a:t>
            </a:r>
            <a:r>
              <a:rPr lang="en-GB" sz="3200" b="0" dirty="0">
                <a:solidFill>
                  <a:srgbClr val="24292E"/>
                </a:solidFill>
                <a:effectLst/>
                <a:latin typeface="FiraCode-Retina" panose="020B0809050000020004" pitchFamily="49" charset="0"/>
              </a:rPr>
              <a:t>(</a:t>
            </a:r>
            <a:r>
              <a:rPr lang="en-GB" sz="3200" b="0" dirty="0" err="1">
                <a:solidFill>
                  <a:srgbClr val="24292E"/>
                </a:solidFill>
                <a:effectLst/>
                <a:latin typeface="FiraCode-Retina" panose="020B0809050000020004" pitchFamily="49" charset="0"/>
              </a:rPr>
              <a:t>num_cores</a:t>
            </a:r>
            <a:r>
              <a:rPr lang="en-GB" sz="3200" b="0" dirty="0">
                <a:solidFill>
                  <a:srgbClr val="24292E"/>
                </a:solidFill>
                <a:effectLst/>
                <a:latin typeface="FiraCode-Retina" panose="020B0809050000020004" pitchFamily="49" charset="0"/>
              </a:rPr>
              <a:t>)</a:t>
            </a:r>
          </a:p>
          <a:p>
            <a:pPr lvl="2"/>
            <a:r>
              <a:rPr lang="en-GB" sz="3200" b="0" dirty="0" err="1">
                <a:solidFill>
                  <a:srgbClr val="24292E"/>
                </a:solidFill>
                <a:effectLst/>
                <a:latin typeface="FiraCode-Retina" panose="020B0809050000020004" pitchFamily="49" charset="0"/>
              </a:rPr>
              <a:t>work_pool.</a:t>
            </a:r>
            <a:r>
              <a:rPr lang="en-GB" sz="3200" b="0" dirty="0" err="1">
                <a:solidFill>
                  <a:srgbClr val="6F42C1"/>
                </a:solidFill>
                <a:effectLst/>
                <a:latin typeface="FiraCode-Retina" panose="020B0809050000020004" pitchFamily="49" charset="0"/>
              </a:rPr>
              <a:t>map</a:t>
            </a:r>
            <a:r>
              <a:rPr lang="en-GB" sz="3200" b="0" dirty="0">
                <a:solidFill>
                  <a:srgbClr val="24292E"/>
                </a:solidFill>
                <a:effectLst/>
                <a:latin typeface="FiraCode-Retina" panose="020B0809050000020004" pitchFamily="49" charset="0"/>
              </a:rPr>
              <a:t>(</a:t>
            </a:r>
            <a:r>
              <a:rPr lang="en-GB" sz="3200" b="0" dirty="0" err="1">
                <a:solidFill>
                  <a:srgbClr val="6F42C1"/>
                </a:solidFill>
                <a:effectLst/>
                <a:latin typeface="FiraCode-Retina" panose="020B0809050000020004" pitchFamily="49" charset="0"/>
              </a:rPr>
              <a:t>worker_func</a:t>
            </a:r>
            <a:r>
              <a:rPr lang="en-GB" sz="3200" b="0" dirty="0">
                <a:solidFill>
                  <a:srgbClr val="24292E"/>
                </a:solidFill>
                <a:effectLst/>
                <a:latin typeface="FiraCode-Retina" panose="020B0809050000020004" pitchFamily="49" charset="0"/>
              </a:rPr>
              <a:t>, </a:t>
            </a:r>
            <a:r>
              <a:rPr lang="en-GB" sz="3200" b="0" dirty="0" err="1">
                <a:solidFill>
                  <a:srgbClr val="24292E"/>
                </a:solidFill>
                <a:effectLst/>
                <a:latin typeface="FiraCode-Retina" panose="020B0809050000020004" pitchFamily="49" charset="0"/>
              </a:rPr>
              <a:t>work_items</a:t>
            </a:r>
            <a:r>
              <a:rPr lang="en-GB" sz="3200" b="0" dirty="0">
                <a:solidFill>
                  <a:srgbClr val="24292E"/>
                </a:solidFill>
                <a:effectLst/>
                <a:latin typeface="FiraCode-Retina" panose="020B0809050000020004" pitchFamily="49" charset="0"/>
              </a:rPr>
              <a:t>)</a:t>
            </a:r>
          </a:p>
          <a:p>
            <a:br>
              <a:rPr lang="en-GB" sz="3200" b="0" dirty="0">
                <a:solidFill>
                  <a:srgbClr val="24292E"/>
                </a:solidFill>
                <a:effectLst/>
                <a:latin typeface="FiraCode-Retina" panose="020B0809050000020004" pitchFamily="49" charset="0"/>
              </a:rPr>
            </a:br>
            <a:endParaRPr lang="en-GB" sz="3200" b="0" dirty="0">
              <a:solidFill>
                <a:srgbClr val="24292E"/>
              </a:solidFill>
              <a:effectLst/>
              <a:latin typeface="FiraCode-Retina" panose="020B0809050000020004" pitchFamily="49" charset="0"/>
            </a:endParaRPr>
          </a:p>
        </p:txBody>
      </p:sp>
      <p:sp>
        <p:nvSpPr>
          <p:cNvPr id="2" name="Title 2">
            <a:extLst>
              <a:ext uri="{FF2B5EF4-FFF2-40B4-BE49-F238E27FC236}">
                <a16:creationId xmlns:a16="http://schemas.microsoft.com/office/drawing/2014/main" id="{AA061C28-3D7A-A8AF-8BDB-77AC2E8B25A2}"/>
              </a:ext>
            </a:extLst>
          </p:cNvPr>
          <p:cNvSpPr>
            <a:spLocks noGrp="1"/>
          </p:cNvSpPr>
          <p:nvPr>
            <p:ph type="title"/>
          </p:nvPr>
        </p:nvSpPr>
        <p:spPr>
          <a:xfrm>
            <a:off x="444496" y="282838"/>
            <a:ext cx="21971004" cy="1410086"/>
          </a:xfrm>
        </p:spPr>
        <p:txBody>
          <a:bodyPr>
            <a:normAutofit/>
          </a:bodyPr>
          <a:lstStyle/>
          <a:p>
            <a:r>
              <a:rPr lang="en-GB" sz="8000" dirty="0">
                <a:solidFill>
                  <a:schemeClr val="bg1"/>
                </a:solidFill>
                <a:latin typeface="+mn-lt"/>
              </a:rPr>
              <a:t>Multiprocessing pool</a:t>
            </a:r>
          </a:p>
        </p:txBody>
      </p:sp>
      <p:pic>
        <p:nvPicPr>
          <p:cNvPr id="3" name="bangor_logo_c1_flush.pdf">
            <a:extLst>
              <a:ext uri="{FF2B5EF4-FFF2-40B4-BE49-F238E27FC236}">
                <a16:creationId xmlns:a16="http://schemas.microsoft.com/office/drawing/2014/main" id="{6DEF7446-AE73-23C9-A213-8A27379803FE}"/>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183987017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C18AD2-1B20-4A5C-8EB5-35EF60E07BB9}"/>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B411338-AB1E-4D76-BCEC-4EE99571CFF2}"/>
              </a:ext>
            </a:extLst>
          </p:cNvPr>
          <p:cNvSpPr txBox="1"/>
          <p:nvPr/>
        </p:nvSpPr>
        <p:spPr>
          <a:xfrm>
            <a:off x="4512654" y="2998426"/>
            <a:ext cx="18874878" cy="7971413"/>
          </a:xfrm>
          <a:prstGeom prst="rect">
            <a:avLst/>
          </a:prstGeom>
          <a:noFill/>
        </p:spPr>
        <p:txBody>
          <a:bodyPr wrap="square" rtlCol="0">
            <a:spAutoFit/>
          </a:bodyPr>
          <a:lstStyle/>
          <a:p>
            <a:r>
              <a:rPr lang="en-GB" sz="3200" b="0" dirty="0">
                <a:solidFill>
                  <a:srgbClr val="D73A49"/>
                </a:solidFill>
                <a:effectLst/>
                <a:latin typeface="FiraCode-Retina" panose="020B0809050000020004" pitchFamily="49" charset="0"/>
              </a:rPr>
              <a:t>import</a:t>
            </a:r>
            <a:r>
              <a:rPr lang="en-GB" sz="3200" b="0" dirty="0">
                <a:solidFill>
                  <a:srgbClr val="24292E"/>
                </a:solidFill>
                <a:effectLst/>
                <a:latin typeface="FiraCode-Retina" panose="020B0809050000020004" pitchFamily="49" charset="0"/>
              </a:rPr>
              <a:t> </a:t>
            </a:r>
            <a:r>
              <a:rPr lang="en-GB" sz="3200" b="0" dirty="0">
                <a:solidFill>
                  <a:srgbClr val="6F42C1"/>
                </a:solidFill>
                <a:effectLst/>
                <a:latin typeface="FiraCode-Retina" panose="020B0809050000020004" pitchFamily="49" charset="0"/>
              </a:rPr>
              <a:t>multiprocessing</a:t>
            </a:r>
            <a:r>
              <a:rPr lang="en-GB" sz="3200" b="0" dirty="0">
                <a:solidFill>
                  <a:srgbClr val="24292E"/>
                </a:solidFill>
                <a:effectLst/>
                <a:latin typeface="FiraCode-Retina" panose="020B0809050000020004" pitchFamily="49" charset="0"/>
              </a:rPr>
              <a:t> </a:t>
            </a:r>
            <a:r>
              <a:rPr lang="en-GB" sz="3200" b="0" dirty="0">
                <a:solidFill>
                  <a:srgbClr val="D73A49"/>
                </a:solidFill>
                <a:effectLst/>
                <a:latin typeface="FiraCode-Retina" panose="020B0809050000020004" pitchFamily="49" charset="0"/>
              </a:rPr>
              <a:t>as</a:t>
            </a:r>
            <a:r>
              <a:rPr lang="en-GB" sz="3200" b="0" dirty="0">
                <a:solidFill>
                  <a:srgbClr val="24292E"/>
                </a:solidFill>
                <a:effectLst/>
                <a:latin typeface="FiraCode-Retina" panose="020B0809050000020004" pitchFamily="49" charset="0"/>
              </a:rPr>
              <a:t> </a:t>
            </a:r>
            <a:r>
              <a:rPr lang="en-GB" sz="3200" b="0" dirty="0" err="1">
                <a:solidFill>
                  <a:srgbClr val="6F42C1"/>
                </a:solidFill>
                <a:effectLst/>
                <a:latin typeface="FiraCode-Retina" panose="020B0809050000020004" pitchFamily="49" charset="0"/>
              </a:rPr>
              <a:t>mp</a:t>
            </a:r>
            <a:r>
              <a:rPr lang="en-GB" sz="3200" b="0" dirty="0">
                <a:solidFill>
                  <a:srgbClr val="24292E"/>
                </a:solidFill>
                <a:effectLst/>
                <a:latin typeface="FiraCode-Retina" panose="020B0809050000020004" pitchFamily="49" charset="0"/>
              </a:rPr>
              <a:t> </a:t>
            </a:r>
          </a:p>
          <a:p>
            <a:br>
              <a:rPr lang="en-GB" sz="3200" b="0" dirty="0">
                <a:solidFill>
                  <a:srgbClr val="24292E"/>
                </a:solidFill>
                <a:effectLst/>
                <a:latin typeface="FiraCode-Retina" panose="020B0809050000020004" pitchFamily="49" charset="0"/>
              </a:rPr>
            </a:br>
            <a:r>
              <a:rPr lang="en-GB" sz="3200" b="0" dirty="0">
                <a:solidFill>
                  <a:srgbClr val="6A737D"/>
                </a:solidFill>
                <a:effectLst/>
                <a:latin typeface="FiraCode-Retina" panose="020B0809050000020004" pitchFamily="49" charset="0"/>
              </a:rPr>
              <a:t># This could be a list of any Python datatype </a:t>
            </a:r>
          </a:p>
          <a:p>
            <a:r>
              <a:rPr lang="en-GB" sz="3200" b="0" dirty="0" err="1">
                <a:solidFill>
                  <a:srgbClr val="24292E"/>
                </a:solidFill>
                <a:effectLst/>
                <a:latin typeface="FiraCode-Retina" panose="020B0809050000020004" pitchFamily="49" charset="0"/>
              </a:rPr>
              <a:t>work_items</a:t>
            </a:r>
            <a:r>
              <a:rPr lang="en-GB" sz="3200" b="0" dirty="0">
                <a:solidFill>
                  <a:srgbClr val="24292E"/>
                </a:solidFill>
                <a:effectLst/>
                <a:latin typeface="FiraCode-Retina" panose="020B0809050000020004" pitchFamily="49" charset="0"/>
              </a:rPr>
              <a:t> </a:t>
            </a:r>
            <a:r>
              <a:rPr lang="en-GB" sz="3200" b="0" dirty="0">
                <a:solidFill>
                  <a:srgbClr val="D73A49"/>
                </a:solidFill>
                <a:effectLst/>
                <a:latin typeface="FiraCode-Retina" panose="020B0809050000020004" pitchFamily="49" charset="0"/>
              </a:rPr>
              <a:t>=</a:t>
            </a:r>
            <a:r>
              <a:rPr lang="en-GB" sz="3200" b="0" dirty="0">
                <a:solidFill>
                  <a:srgbClr val="24292E"/>
                </a:solidFill>
                <a:effectLst/>
                <a:latin typeface="FiraCode-Retina" panose="020B0809050000020004" pitchFamily="49" charset="0"/>
              </a:rPr>
              <a:t> [</a:t>
            </a:r>
            <a:r>
              <a:rPr lang="en-GB" sz="3200" b="0" dirty="0">
                <a:solidFill>
                  <a:srgbClr val="032F62"/>
                </a:solidFill>
                <a:effectLst/>
                <a:latin typeface="FiraCode-Retina" panose="020B0809050000020004" pitchFamily="49" charset="0"/>
              </a:rPr>
              <a:t>"Aaron"</a:t>
            </a:r>
            <a:r>
              <a:rPr lang="en-GB" sz="3200" b="0" dirty="0">
                <a:solidFill>
                  <a:srgbClr val="24292E"/>
                </a:solidFill>
                <a:effectLst/>
                <a:latin typeface="FiraCode-Retina" panose="020B0809050000020004" pitchFamily="49" charset="0"/>
              </a:rPr>
              <a:t>, </a:t>
            </a:r>
            <a:r>
              <a:rPr lang="en-GB" sz="3200" b="0" dirty="0">
                <a:solidFill>
                  <a:srgbClr val="032F62"/>
                </a:solidFill>
                <a:effectLst/>
                <a:latin typeface="FiraCode-Retina" panose="020B0809050000020004" pitchFamily="49" charset="0"/>
              </a:rPr>
              <a:t>"Beth"</a:t>
            </a:r>
            <a:r>
              <a:rPr lang="en-GB" sz="3200" b="0" dirty="0">
                <a:solidFill>
                  <a:srgbClr val="24292E"/>
                </a:solidFill>
                <a:effectLst/>
                <a:latin typeface="FiraCode-Retina" panose="020B0809050000020004" pitchFamily="49" charset="0"/>
              </a:rPr>
              <a:t>, </a:t>
            </a:r>
            <a:r>
              <a:rPr lang="en-GB" sz="3200" b="0" dirty="0">
                <a:solidFill>
                  <a:srgbClr val="032F62"/>
                </a:solidFill>
                <a:effectLst/>
                <a:latin typeface="FiraCode-Retina" panose="020B0809050000020004" pitchFamily="49" charset="0"/>
              </a:rPr>
              <a:t>"George"</a:t>
            </a:r>
            <a:r>
              <a:rPr lang="en-GB" sz="3200" b="0" dirty="0">
                <a:solidFill>
                  <a:srgbClr val="24292E"/>
                </a:solidFill>
                <a:effectLst/>
                <a:latin typeface="FiraCode-Retina" panose="020B0809050000020004" pitchFamily="49" charset="0"/>
              </a:rPr>
              <a:t>, </a:t>
            </a:r>
            <a:r>
              <a:rPr lang="en-GB" sz="3200" b="0" dirty="0">
                <a:solidFill>
                  <a:srgbClr val="032F62"/>
                </a:solidFill>
                <a:effectLst/>
                <a:latin typeface="FiraCode-Retina" panose="020B0809050000020004" pitchFamily="49" charset="0"/>
              </a:rPr>
              <a:t>"Mia"</a:t>
            </a:r>
            <a:r>
              <a:rPr lang="en-GB" sz="3200" b="0" dirty="0">
                <a:solidFill>
                  <a:srgbClr val="24292E"/>
                </a:solidFill>
                <a:effectLst/>
                <a:latin typeface="FiraCode-Retina" panose="020B0809050000020004" pitchFamily="49" charset="0"/>
              </a:rPr>
              <a:t>] </a:t>
            </a:r>
          </a:p>
          <a:p>
            <a:br>
              <a:rPr lang="en-GB" sz="3200" b="0" dirty="0">
                <a:solidFill>
                  <a:srgbClr val="24292E"/>
                </a:solidFill>
                <a:effectLst/>
                <a:latin typeface="FiraCode-Retina" panose="020B0809050000020004" pitchFamily="49" charset="0"/>
              </a:rPr>
            </a:br>
            <a:r>
              <a:rPr lang="en-GB" sz="3200" b="0" dirty="0">
                <a:solidFill>
                  <a:srgbClr val="D73A49"/>
                </a:solidFill>
                <a:effectLst/>
                <a:latin typeface="FiraCode-Retina" panose="020B0809050000020004" pitchFamily="49" charset="0"/>
              </a:rPr>
              <a:t>def</a:t>
            </a:r>
            <a:r>
              <a:rPr lang="en-GB" sz="3200" b="0" dirty="0">
                <a:solidFill>
                  <a:srgbClr val="24292E"/>
                </a:solidFill>
                <a:effectLst/>
                <a:latin typeface="FiraCode-Retina" panose="020B0809050000020004" pitchFamily="49" charset="0"/>
              </a:rPr>
              <a:t> </a:t>
            </a:r>
            <a:r>
              <a:rPr lang="en-GB" sz="3200" b="0" dirty="0" err="1">
                <a:solidFill>
                  <a:srgbClr val="6F42C1"/>
                </a:solidFill>
                <a:effectLst/>
                <a:latin typeface="FiraCode-Retina" panose="020B0809050000020004" pitchFamily="49" charset="0"/>
              </a:rPr>
              <a:t>worker_func</a:t>
            </a:r>
            <a:r>
              <a:rPr lang="en-GB" sz="3200" b="0" dirty="0">
                <a:solidFill>
                  <a:srgbClr val="24292E"/>
                </a:solidFill>
                <a:effectLst/>
                <a:latin typeface="FiraCode-Retina" panose="020B0809050000020004" pitchFamily="49" charset="0"/>
              </a:rPr>
              <a:t>(</a:t>
            </a:r>
            <a:r>
              <a:rPr lang="en-GB" sz="3200" b="0" dirty="0" err="1">
                <a:solidFill>
                  <a:srgbClr val="E36209"/>
                </a:solidFill>
                <a:effectLst/>
                <a:latin typeface="FiraCode-Retina" panose="020B0809050000020004" pitchFamily="49" charset="0"/>
              </a:rPr>
              <a:t>work_item</a:t>
            </a:r>
            <a:r>
              <a:rPr lang="en-GB" sz="3200" b="0" dirty="0">
                <a:solidFill>
                  <a:srgbClr val="24292E"/>
                </a:solidFill>
                <a:effectLst/>
                <a:latin typeface="FiraCode-Retina" panose="020B0809050000020004" pitchFamily="49" charset="0"/>
              </a:rPr>
              <a:t>): </a:t>
            </a:r>
          </a:p>
          <a:p>
            <a:pPr lvl="2"/>
            <a:r>
              <a:rPr lang="en-GB" sz="3200" b="0" dirty="0" err="1">
                <a:solidFill>
                  <a:srgbClr val="24292E"/>
                </a:solidFill>
                <a:effectLst/>
                <a:latin typeface="FiraCode-Retina" panose="020B0809050000020004" pitchFamily="49" charset="0"/>
              </a:rPr>
              <a:t>process_id</a:t>
            </a:r>
            <a:r>
              <a:rPr lang="en-GB" sz="3200" b="0" dirty="0">
                <a:solidFill>
                  <a:srgbClr val="24292E"/>
                </a:solidFill>
                <a:effectLst/>
                <a:latin typeface="FiraCode-Retina" panose="020B0809050000020004" pitchFamily="49" charset="0"/>
              </a:rPr>
              <a:t> </a:t>
            </a:r>
            <a:r>
              <a:rPr lang="en-GB" sz="3200" b="0" dirty="0">
                <a:solidFill>
                  <a:srgbClr val="D73A49"/>
                </a:solidFill>
                <a:effectLst/>
                <a:latin typeface="FiraCode-Retina" panose="020B0809050000020004" pitchFamily="49" charset="0"/>
              </a:rPr>
              <a:t>=</a:t>
            </a:r>
            <a:r>
              <a:rPr lang="en-GB" sz="3200" b="0" dirty="0">
                <a:solidFill>
                  <a:srgbClr val="24292E"/>
                </a:solidFill>
                <a:effectLst/>
                <a:latin typeface="FiraCode-Retina" panose="020B0809050000020004" pitchFamily="49" charset="0"/>
              </a:rPr>
              <a:t> </a:t>
            </a:r>
            <a:r>
              <a:rPr lang="en-GB" sz="3200" b="0" dirty="0" err="1">
                <a:solidFill>
                  <a:srgbClr val="6F42C1"/>
                </a:solidFill>
                <a:effectLst/>
                <a:latin typeface="FiraCode-Retina" panose="020B0809050000020004" pitchFamily="49" charset="0"/>
              </a:rPr>
              <a:t>mp</a:t>
            </a:r>
            <a:r>
              <a:rPr lang="en-GB" sz="3200" b="0" dirty="0" err="1">
                <a:solidFill>
                  <a:srgbClr val="24292E"/>
                </a:solidFill>
                <a:effectLst/>
                <a:latin typeface="FiraCode-Retina" panose="020B0809050000020004" pitchFamily="49" charset="0"/>
              </a:rPr>
              <a:t>.</a:t>
            </a:r>
            <a:r>
              <a:rPr lang="en-GB" sz="3200" b="0" dirty="0" err="1">
                <a:solidFill>
                  <a:srgbClr val="6F42C1"/>
                </a:solidFill>
                <a:effectLst/>
                <a:latin typeface="FiraCode-Retina" panose="020B0809050000020004" pitchFamily="49" charset="0"/>
              </a:rPr>
              <a:t>current_process</a:t>
            </a:r>
            <a:r>
              <a:rPr lang="en-GB" sz="3200" b="0" dirty="0">
                <a:solidFill>
                  <a:srgbClr val="24292E"/>
                </a:solidFill>
                <a:effectLst/>
                <a:latin typeface="FiraCode-Retina" panose="020B0809050000020004" pitchFamily="49" charset="0"/>
              </a:rPr>
              <a:t>() </a:t>
            </a:r>
          </a:p>
          <a:p>
            <a:pPr lvl="2"/>
            <a:r>
              <a:rPr lang="en-GB" sz="3200" b="0" dirty="0">
                <a:solidFill>
                  <a:srgbClr val="6F42C1"/>
                </a:solidFill>
                <a:effectLst/>
                <a:latin typeface="FiraCode-Retina" panose="020B0809050000020004" pitchFamily="49" charset="0"/>
              </a:rPr>
              <a:t>print</a:t>
            </a:r>
            <a:r>
              <a:rPr lang="en-GB" sz="3200" b="0" dirty="0">
                <a:solidFill>
                  <a:srgbClr val="24292E"/>
                </a:solidFill>
                <a:effectLst/>
                <a:latin typeface="FiraCode-Retina" panose="020B0809050000020004" pitchFamily="49" charset="0"/>
              </a:rPr>
              <a:t>(</a:t>
            </a:r>
            <a:r>
              <a:rPr lang="en-GB" sz="3200" b="0" dirty="0" err="1">
                <a:solidFill>
                  <a:srgbClr val="D73A49"/>
                </a:solidFill>
                <a:effectLst/>
                <a:latin typeface="FiraCode-Retina" panose="020B0809050000020004" pitchFamily="49" charset="0"/>
              </a:rPr>
              <a:t>f</a:t>
            </a:r>
            <a:r>
              <a:rPr lang="en-GB" sz="3200" b="0" dirty="0" err="1">
                <a:solidFill>
                  <a:srgbClr val="032F62"/>
                </a:solidFill>
                <a:effectLst/>
                <a:latin typeface="FiraCode-Retina" panose="020B0809050000020004" pitchFamily="49" charset="0"/>
              </a:rPr>
              <a:t>'Process</a:t>
            </a:r>
            <a:r>
              <a:rPr lang="en-GB" sz="3200" b="0" dirty="0">
                <a:solidFill>
                  <a:srgbClr val="032F62"/>
                </a:solidFill>
                <a:effectLst/>
                <a:latin typeface="FiraCode-Retina" panose="020B0809050000020004" pitchFamily="49" charset="0"/>
              </a:rPr>
              <a:t> </a:t>
            </a:r>
            <a:r>
              <a:rPr lang="en-GB" sz="3200" b="0" dirty="0">
                <a:solidFill>
                  <a:srgbClr val="005CC5"/>
                </a:solidFill>
                <a:effectLst/>
                <a:latin typeface="FiraCode-Retina" panose="020B0809050000020004" pitchFamily="49" charset="0"/>
              </a:rPr>
              <a:t>{</a:t>
            </a:r>
            <a:r>
              <a:rPr lang="en-GB" sz="3200" b="0" dirty="0" err="1">
                <a:solidFill>
                  <a:srgbClr val="E36209"/>
                </a:solidFill>
                <a:effectLst/>
                <a:latin typeface="FiraCode-Retina" panose="020B0809050000020004" pitchFamily="49" charset="0"/>
              </a:rPr>
              <a:t>work_item</a:t>
            </a:r>
            <a:r>
              <a:rPr lang="en-GB" sz="3200" b="0" dirty="0">
                <a:solidFill>
                  <a:srgbClr val="005CC5"/>
                </a:solidFill>
                <a:effectLst/>
                <a:latin typeface="FiraCode-Retina" panose="020B0809050000020004" pitchFamily="49" charset="0"/>
              </a:rPr>
              <a:t>}</a:t>
            </a:r>
            <a:r>
              <a:rPr lang="en-GB" sz="3200" b="0" dirty="0">
                <a:solidFill>
                  <a:srgbClr val="032F62"/>
                </a:solidFill>
                <a:effectLst/>
                <a:latin typeface="FiraCode-Retina" panose="020B0809050000020004" pitchFamily="49" charset="0"/>
              </a:rPr>
              <a:t> on process </a:t>
            </a:r>
            <a:r>
              <a:rPr lang="en-GB" sz="3200" b="0" dirty="0">
                <a:solidFill>
                  <a:srgbClr val="005CC5"/>
                </a:solidFill>
                <a:effectLst/>
                <a:latin typeface="FiraCode-Retina" panose="020B0809050000020004" pitchFamily="49" charset="0"/>
              </a:rPr>
              <a:t>{</a:t>
            </a:r>
            <a:r>
              <a:rPr lang="en-GB" sz="3200" b="0" dirty="0" err="1">
                <a:solidFill>
                  <a:srgbClr val="24292E"/>
                </a:solidFill>
                <a:effectLst/>
                <a:latin typeface="FiraCode-Retina" panose="020B0809050000020004" pitchFamily="49" charset="0"/>
              </a:rPr>
              <a:t>process_id</a:t>
            </a:r>
            <a:r>
              <a:rPr lang="en-GB" sz="3200" b="0" dirty="0">
                <a:solidFill>
                  <a:srgbClr val="005CC5"/>
                </a:solidFill>
                <a:effectLst/>
                <a:latin typeface="FiraCode-Retina" panose="020B0809050000020004" pitchFamily="49" charset="0"/>
              </a:rPr>
              <a:t>}</a:t>
            </a:r>
            <a:r>
              <a:rPr lang="en-GB" sz="3200" b="0" dirty="0">
                <a:solidFill>
                  <a:srgbClr val="032F62"/>
                </a:solidFill>
                <a:effectLst/>
                <a:latin typeface="FiraCode-Retina" panose="020B0809050000020004" pitchFamily="49" charset="0"/>
              </a:rPr>
              <a:t>'</a:t>
            </a:r>
            <a:r>
              <a:rPr lang="en-GB" sz="3200" b="0" dirty="0">
                <a:solidFill>
                  <a:srgbClr val="24292E"/>
                </a:solidFill>
                <a:effectLst/>
                <a:latin typeface="FiraCode-Retina" panose="020B0809050000020004" pitchFamily="49" charset="0"/>
              </a:rPr>
              <a:t>)</a:t>
            </a:r>
          </a:p>
          <a:p>
            <a:br>
              <a:rPr lang="en-GB" sz="3200" b="0" dirty="0">
                <a:solidFill>
                  <a:srgbClr val="24292E"/>
                </a:solidFill>
                <a:effectLst/>
                <a:latin typeface="FiraCode-Retina" panose="020B0809050000020004" pitchFamily="49" charset="0"/>
              </a:rPr>
            </a:br>
            <a:r>
              <a:rPr lang="en-GB" sz="3200" b="0" dirty="0">
                <a:solidFill>
                  <a:srgbClr val="D73A49"/>
                </a:solidFill>
                <a:effectLst/>
                <a:latin typeface="FiraCode-Retina" panose="020B0809050000020004" pitchFamily="49" charset="0"/>
              </a:rPr>
              <a:t>if</a:t>
            </a:r>
            <a:r>
              <a:rPr lang="en-GB" sz="3200" b="0" dirty="0">
                <a:solidFill>
                  <a:srgbClr val="24292E"/>
                </a:solidFill>
                <a:effectLst/>
                <a:latin typeface="FiraCode-Retina" panose="020B0809050000020004" pitchFamily="49" charset="0"/>
              </a:rPr>
              <a:t> __name__ </a:t>
            </a:r>
            <a:r>
              <a:rPr lang="en-GB" sz="3200" b="0" dirty="0">
                <a:solidFill>
                  <a:srgbClr val="D73A49"/>
                </a:solidFill>
                <a:effectLst/>
                <a:latin typeface="FiraCode-Retina" panose="020B0809050000020004" pitchFamily="49" charset="0"/>
              </a:rPr>
              <a:t>==</a:t>
            </a:r>
            <a:r>
              <a:rPr lang="en-GB" sz="3200" b="0" dirty="0">
                <a:solidFill>
                  <a:srgbClr val="24292E"/>
                </a:solidFill>
                <a:effectLst/>
                <a:latin typeface="FiraCode-Retina" panose="020B0809050000020004" pitchFamily="49" charset="0"/>
              </a:rPr>
              <a:t> </a:t>
            </a:r>
            <a:r>
              <a:rPr lang="en-GB" sz="3200" b="0" dirty="0">
                <a:solidFill>
                  <a:srgbClr val="032F62"/>
                </a:solidFill>
                <a:effectLst/>
                <a:latin typeface="FiraCode-Retina" panose="020B0809050000020004" pitchFamily="49" charset="0"/>
              </a:rPr>
              <a:t>'__main__'</a:t>
            </a:r>
            <a:r>
              <a:rPr lang="en-GB" sz="3200" b="0" dirty="0">
                <a:solidFill>
                  <a:srgbClr val="24292E"/>
                </a:solidFill>
                <a:effectLst/>
                <a:latin typeface="FiraCode-Retina" panose="020B0809050000020004" pitchFamily="49" charset="0"/>
              </a:rPr>
              <a:t>:</a:t>
            </a:r>
          </a:p>
          <a:p>
            <a:pPr lvl="2"/>
            <a:r>
              <a:rPr lang="en-GB" sz="3200" b="0" dirty="0" err="1">
                <a:solidFill>
                  <a:srgbClr val="24292E"/>
                </a:solidFill>
                <a:effectLst/>
                <a:latin typeface="FiraCode-Retina" panose="020B0809050000020004" pitchFamily="49" charset="0"/>
              </a:rPr>
              <a:t>num_cores</a:t>
            </a:r>
            <a:r>
              <a:rPr lang="en-GB" sz="3200" b="0" dirty="0">
                <a:solidFill>
                  <a:srgbClr val="24292E"/>
                </a:solidFill>
                <a:effectLst/>
                <a:latin typeface="FiraCode-Retina" panose="020B0809050000020004" pitchFamily="49" charset="0"/>
              </a:rPr>
              <a:t> </a:t>
            </a:r>
            <a:r>
              <a:rPr lang="en-GB" sz="3200" b="0" dirty="0">
                <a:solidFill>
                  <a:srgbClr val="D73A49"/>
                </a:solidFill>
                <a:effectLst/>
                <a:latin typeface="FiraCode-Retina" panose="020B0809050000020004" pitchFamily="49" charset="0"/>
              </a:rPr>
              <a:t>=</a:t>
            </a:r>
            <a:r>
              <a:rPr lang="en-GB" sz="3200" b="0" dirty="0">
                <a:solidFill>
                  <a:srgbClr val="24292E"/>
                </a:solidFill>
                <a:effectLst/>
                <a:latin typeface="FiraCode-Retina" panose="020B0809050000020004" pitchFamily="49" charset="0"/>
              </a:rPr>
              <a:t> </a:t>
            </a:r>
            <a:r>
              <a:rPr lang="en-GB" sz="3200" b="0" dirty="0" err="1">
                <a:solidFill>
                  <a:srgbClr val="6F42C1"/>
                </a:solidFill>
                <a:effectLst/>
                <a:latin typeface="FiraCode-Retina" panose="020B0809050000020004" pitchFamily="49" charset="0"/>
              </a:rPr>
              <a:t>mp</a:t>
            </a:r>
            <a:r>
              <a:rPr lang="en-GB" sz="3200" b="0" dirty="0" err="1">
                <a:solidFill>
                  <a:srgbClr val="24292E"/>
                </a:solidFill>
                <a:effectLst/>
                <a:latin typeface="FiraCode-Retina" panose="020B0809050000020004" pitchFamily="49" charset="0"/>
              </a:rPr>
              <a:t>.cpu_count</a:t>
            </a:r>
            <a:r>
              <a:rPr lang="en-GB" sz="3200" b="0" dirty="0">
                <a:solidFill>
                  <a:srgbClr val="24292E"/>
                </a:solidFill>
                <a:effectLst/>
                <a:latin typeface="FiraCode-Retina" panose="020B0809050000020004" pitchFamily="49" charset="0"/>
              </a:rPr>
              <a:t>() </a:t>
            </a:r>
          </a:p>
          <a:p>
            <a:pPr lvl="2"/>
            <a:r>
              <a:rPr lang="en-GB" sz="3200" b="0" dirty="0" err="1">
                <a:solidFill>
                  <a:srgbClr val="24292E"/>
                </a:solidFill>
                <a:effectLst/>
                <a:latin typeface="FiraCode-Retina" panose="020B0809050000020004" pitchFamily="49" charset="0"/>
              </a:rPr>
              <a:t>work_pool</a:t>
            </a:r>
            <a:r>
              <a:rPr lang="en-GB" sz="3200" b="0" dirty="0">
                <a:solidFill>
                  <a:srgbClr val="24292E"/>
                </a:solidFill>
                <a:effectLst/>
                <a:latin typeface="FiraCode-Retina" panose="020B0809050000020004" pitchFamily="49" charset="0"/>
              </a:rPr>
              <a:t> </a:t>
            </a:r>
            <a:r>
              <a:rPr lang="en-GB" sz="3200" b="0" dirty="0">
                <a:solidFill>
                  <a:srgbClr val="D73A49"/>
                </a:solidFill>
                <a:effectLst/>
                <a:latin typeface="FiraCode-Retina" panose="020B0809050000020004" pitchFamily="49" charset="0"/>
              </a:rPr>
              <a:t>=</a:t>
            </a:r>
            <a:r>
              <a:rPr lang="en-GB" sz="3200" b="0" dirty="0">
                <a:solidFill>
                  <a:srgbClr val="24292E"/>
                </a:solidFill>
                <a:effectLst/>
                <a:latin typeface="FiraCode-Retina" panose="020B0809050000020004" pitchFamily="49" charset="0"/>
              </a:rPr>
              <a:t> </a:t>
            </a:r>
            <a:r>
              <a:rPr lang="en-GB" sz="3200" b="0" dirty="0" err="1">
                <a:solidFill>
                  <a:srgbClr val="6F42C1"/>
                </a:solidFill>
                <a:effectLst/>
                <a:latin typeface="FiraCode-Retina" panose="020B0809050000020004" pitchFamily="49" charset="0"/>
              </a:rPr>
              <a:t>mp</a:t>
            </a:r>
            <a:r>
              <a:rPr lang="en-GB" sz="3200" b="0" dirty="0" err="1">
                <a:solidFill>
                  <a:srgbClr val="24292E"/>
                </a:solidFill>
                <a:effectLst/>
                <a:latin typeface="FiraCode-Retina" panose="020B0809050000020004" pitchFamily="49" charset="0"/>
              </a:rPr>
              <a:t>.Pool</a:t>
            </a:r>
            <a:r>
              <a:rPr lang="en-GB" sz="3200" b="0" dirty="0">
                <a:solidFill>
                  <a:srgbClr val="24292E"/>
                </a:solidFill>
                <a:effectLst/>
                <a:latin typeface="FiraCode-Retina" panose="020B0809050000020004" pitchFamily="49" charset="0"/>
              </a:rPr>
              <a:t>(</a:t>
            </a:r>
            <a:r>
              <a:rPr lang="en-GB" sz="3200" b="0" dirty="0" err="1">
                <a:solidFill>
                  <a:srgbClr val="24292E"/>
                </a:solidFill>
                <a:effectLst/>
                <a:latin typeface="FiraCode-Retina" panose="020B0809050000020004" pitchFamily="49" charset="0"/>
              </a:rPr>
              <a:t>num_cores</a:t>
            </a:r>
            <a:r>
              <a:rPr lang="en-GB" sz="3200" b="0" dirty="0">
                <a:solidFill>
                  <a:srgbClr val="24292E"/>
                </a:solidFill>
                <a:effectLst/>
                <a:latin typeface="FiraCode-Retina" panose="020B0809050000020004" pitchFamily="49" charset="0"/>
              </a:rPr>
              <a:t>) </a:t>
            </a:r>
          </a:p>
          <a:p>
            <a:pPr lvl="2"/>
            <a:r>
              <a:rPr lang="en-GB" sz="3200" b="0" dirty="0" err="1">
                <a:solidFill>
                  <a:srgbClr val="24292E"/>
                </a:solidFill>
                <a:effectLst/>
                <a:latin typeface="FiraCode-Retina" panose="020B0809050000020004" pitchFamily="49" charset="0"/>
              </a:rPr>
              <a:t>work_pool.</a:t>
            </a:r>
            <a:r>
              <a:rPr lang="en-GB" sz="3200" b="0" dirty="0" err="1">
                <a:solidFill>
                  <a:srgbClr val="6F42C1"/>
                </a:solidFill>
                <a:effectLst/>
                <a:latin typeface="FiraCode-Retina" panose="020B0809050000020004" pitchFamily="49" charset="0"/>
              </a:rPr>
              <a:t>map</a:t>
            </a:r>
            <a:r>
              <a:rPr lang="en-GB" sz="3200" b="0" dirty="0">
                <a:solidFill>
                  <a:srgbClr val="24292E"/>
                </a:solidFill>
                <a:effectLst/>
                <a:latin typeface="FiraCode-Retina" panose="020B0809050000020004" pitchFamily="49" charset="0"/>
              </a:rPr>
              <a:t>(</a:t>
            </a:r>
            <a:r>
              <a:rPr lang="en-GB" sz="3200" b="0" dirty="0" err="1">
                <a:solidFill>
                  <a:srgbClr val="6F42C1"/>
                </a:solidFill>
                <a:effectLst/>
                <a:latin typeface="FiraCode-Retina" panose="020B0809050000020004" pitchFamily="49" charset="0"/>
              </a:rPr>
              <a:t>worker_func</a:t>
            </a:r>
            <a:r>
              <a:rPr lang="en-GB" sz="3200" b="0" dirty="0">
                <a:solidFill>
                  <a:srgbClr val="24292E"/>
                </a:solidFill>
                <a:effectLst/>
                <a:latin typeface="FiraCode-Retina" panose="020B0809050000020004" pitchFamily="49" charset="0"/>
              </a:rPr>
              <a:t>, </a:t>
            </a:r>
            <a:r>
              <a:rPr lang="en-GB" sz="3200" b="0" dirty="0" err="1">
                <a:solidFill>
                  <a:srgbClr val="24292E"/>
                </a:solidFill>
                <a:effectLst/>
                <a:latin typeface="FiraCode-Retina" panose="020B0809050000020004" pitchFamily="49" charset="0"/>
              </a:rPr>
              <a:t>work_items</a:t>
            </a:r>
            <a:r>
              <a:rPr lang="en-GB" sz="3200" b="0" dirty="0">
                <a:solidFill>
                  <a:srgbClr val="24292E"/>
                </a:solidFill>
                <a:effectLst/>
                <a:latin typeface="FiraCode-Retina" panose="020B0809050000020004" pitchFamily="49" charset="0"/>
              </a:rPr>
              <a:t>) </a:t>
            </a:r>
            <a:r>
              <a:rPr lang="en-GB" sz="3200" b="0" dirty="0">
                <a:solidFill>
                  <a:srgbClr val="6A737D"/>
                </a:solidFill>
                <a:effectLst/>
                <a:latin typeface="FiraCode-Retina" panose="020B0809050000020004" pitchFamily="49" charset="0"/>
              </a:rPr>
              <a:t># </a:t>
            </a:r>
            <a:r>
              <a:rPr lang="en-GB" sz="3200" b="0" dirty="0" err="1">
                <a:solidFill>
                  <a:srgbClr val="6A737D"/>
                </a:solidFill>
                <a:effectLst/>
                <a:latin typeface="FiraCode-Retina" panose="020B0809050000020004" pitchFamily="49" charset="0"/>
              </a:rPr>
              <a:t>map_async</a:t>
            </a:r>
            <a:r>
              <a:rPr lang="en-GB" sz="3200" b="0" dirty="0">
                <a:solidFill>
                  <a:srgbClr val="6A737D"/>
                </a:solidFill>
                <a:effectLst/>
                <a:latin typeface="FiraCode-Retina" panose="020B0809050000020004" pitchFamily="49" charset="0"/>
              </a:rPr>
              <a:t> </a:t>
            </a:r>
            <a:endParaRPr lang="en-GB" sz="3200" b="0" dirty="0">
              <a:solidFill>
                <a:srgbClr val="24292E"/>
              </a:solidFill>
              <a:effectLst/>
              <a:latin typeface="FiraCode-Retina" panose="020B0809050000020004" pitchFamily="49" charset="0"/>
            </a:endParaRPr>
          </a:p>
          <a:p>
            <a:pPr lvl="2"/>
            <a:r>
              <a:rPr lang="en-GB" sz="3200" b="0" dirty="0">
                <a:solidFill>
                  <a:srgbClr val="6F42C1"/>
                </a:solidFill>
                <a:effectLst/>
                <a:latin typeface="FiraCode-Retina" panose="020B0809050000020004" pitchFamily="49" charset="0"/>
              </a:rPr>
              <a:t>print</a:t>
            </a:r>
            <a:r>
              <a:rPr lang="en-GB" sz="3200" b="0" dirty="0">
                <a:solidFill>
                  <a:srgbClr val="24292E"/>
                </a:solidFill>
                <a:effectLst/>
                <a:latin typeface="FiraCode-Retina" panose="020B0809050000020004" pitchFamily="49" charset="0"/>
              </a:rPr>
              <a:t>(</a:t>
            </a:r>
            <a:r>
              <a:rPr lang="en-GB" sz="3200" b="0" dirty="0">
                <a:solidFill>
                  <a:srgbClr val="032F62"/>
                </a:solidFill>
                <a:effectLst/>
                <a:latin typeface="FiraCode-Retina" panose="020B0809050000020004" pitchFamily="49" charset="0"/>
              </a:rPr>
              <a:t>'done'</a:t>
            </a:r>
            <a:r>
              <a:rPr lang="en-GB" sz="3200" b="0" dirty="0">
                <a:solidFill>
                  <a:srgbClr val="24292E"/>
                </a:solidFill>
                <a:effectLst/>
                <a:latin typeface="FiraCode-Retina" panose="020B0809050000020004" pitchFamily="49" charset="0"/>
              </a:rPr>
              <a:t>)</a:t>
            </a:r>
          </a:p>
          <a:p>
            <a:br>
              <a:rPr lang="en-GB" sz="3200" b="0" dirty="0">
                <a:solidFill>
                  <a:srgbClr val="24292E"/>
                </a:solidFill>
                <a:effectLst/>
                <a:latin typeface="FiraCode-Retina" panose="020B0809050000020004" pitchFamily="49" charset="0"/>
              </a:rPr>
            </a:br>
            <a:endParaRPr lang="en-GB" sz="3200" b="0" dirty="0">
              <a:solidFill>
                <a:srgbClr val="24292E"/>
              </a:solidFill>
              <a:effectLst/>
              <a:latin typeface="FiraCode-Retina" panose="020B0809050000020004" pitchFamily="49" charset="0"/>
            </a:endParaRPr>
          </a:p>
        </p:txBody>
      </p:sp>
      <p:sp>
        <p:nvSpPr>
          <p:cNvPr id="2" name="Title 2">
            <a:extLst>
              <a:ext uri="{FF2B5EF4-FFF2-40B4-BE49-F238E27FC236}">
                <a16:creationId xmlns:a16="http://schemas.microsoft.com/office/drawing/2014/main" id="{7F037B96-F049-0390-3385-DBA60BE32C7A}"/>
              </a:ext>
            </a:extLst>
          </p:cNvPr>
          <p:cNvSpPr>
            <a:spLocks noGrp="1"/>
          </p:cNvSpPr>
          <p:nvPr>
            <p:ph type="title"/>
          </p:nvPr>
        </p:nvSpPr>
        <p:spPr>
          <a:xfrm>
            <a:off x="444496" y="282838"/>
            <a:ext cx="21971004" cy="1410086"/>
          </a:xfrm>
        </p:spPr>
        <p:txBody>
          <a:bodyPr>
            <a:normAutofit/>
          </a:bodyPr>
          <a:lstStyle/>
          <a:p>
            <a:r>
              <a:rPr lang="en-GB" sz="8000" dirty="0">
                <a:solidFill>
                  <a:schemeClr val="bg1"/>
                </a:solidFill>
                <a:latin typeface="+mn-lt"/>
              </a:rPr>
              <a:t>Multiprocessing pool with process ID</a:t>
            </a:r>
          </a:p>
        </p:txBody>
      </p:sp>
      <p:pic>
        <p:nvPicPr>
          <p:cNvPr id="3" name="bangor_logo_c1_flush.pdf">
            <a:extLst>
              <a:ext uri="{FF2B5EF4-FFF2-40B4-BE49-F238E27FC236}">
                <a16:creationId xmlns:a16="http://schemas.microsoft.com/office/drawing/2014/main" id="{9B2A5B20-64F6-3E46-6CE1-9EDB7F4D2CA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36667914"/>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C18AD2-1B20-4A5C-8EB5-35EF60E07BB9}"/>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B411338-AB1E-4D76-BCEC-4EE99571CFF2}"/>
              </a:ext>
            </a:extLst>
          </p:cNvPr>
          <p:cNvSpPr txBox="1"/>
          <p:nvPr/>
        </p:nvSpPr>
        <p:spPr>
          <a:xfrm>
            <a:off x="4714240" y="2768358"/>
            <a:ext cx="16410266" cy="9941183"/>
          </a:xfrm>
          <a:prstGeom prst="rect">
            <a:avLst/>
          </a:prstGeom>
          <a:noFill/>
        </p:spPr>
        <p:txBody>
          <a:bodyPr wrap="square" rtlCol="0">
            <a:spAutoFit/>
          </a:bodyPr>
          <a:lstStyle/>
          <a:p>
            <a:r>
              <a:rPr lang="en-GB" sz="3200" b="0" dirty="0">
                <a:solidFill>
                  <a:srgbClr val="D73A49"/>
                </a:solidFill>
                <a:effectLst/>
                <a:latin typeface="FiraCode-Retina" panose="020B0809050000020004" pitchFamily="49" charset="0"/>
              </a:rPr>
              <a:t>import</a:t>
            </a:r>
            <a:r>
              <a:rPr lang="en-GB" sz="3200" b="0" dirty="0">
                <a:solidFill>
                  <a:srgbClr val="24292E"/>
                </a:solidFill>
                <a:effectLst/>
                <a:latin typeface="FiraCode-Retina" panose="020B0809050000020004" pitchFamily="49" charset="0"/>
              </a:rPr>
              <a:t> </a:t>
            </a:r>
            <a:r>
              <a:rPr lang="en-GB" sz="3200" b="0" dirty="0">
                <a:solidFill>
                  <a:srgbClr val="6F42C1"/>
                </a:solidFill>
                <a:effectLst/>
                <a:latin typeface="FiraCode-Retina" panose="020B0809050000020004" pitchFamily="49" charset="0"/>
              </a:rPr>
              <a:t>multiprocessing</a:t>
            </a:r>
            <a:r>
              <a:rPr lang="en-GB" sz="3200" b="0" dirty="0">
                <a:solidFill>
                  <a:srgbClr val="24292E"/>
                </a:solidFill>
                <a:effectLst/>
                <a:latin typeface="FiraCode-Retina" panose="020B0809050000020004" pitchFamily="49" charset="0"/>
              </a:rPr>
              <a:t> </a:t>
            </a:r>
            <a:r>
              <a:rPr lang="en-GB" sz="3200" b="0" dirty="0">
                <a:solidFill>
                  <a:srgbClr val="D73A49"/>
                </a:solidFill>
                <a:effectLst/>
                <a:latin typeface="FiraCode-Retina" panose="020B0809050000020004" pitchFamily="49" charset="0"/>
              </a:rPr>
              <a:t>as</a:t>
            </a:r>
            <a:r>
              <a:rPr lang="en-GB" sz="3200" b="0" dirty="0">
                <a:solidFill>
                  <a:srgbClr val="24292E"/>
                </a:solidFill>
                <a:effectLst/>
                <a:latin typeface="FiraCode-Retina" panose="020B0809050000020004" pitchFamily="49" charset="0"/>
              </a:rPr>
              <a:t> </a:t>
            </a:r>
            <a:r>
              <a:rPr lang="en-GB" sz="3200" b="0" dirty="0" err="1">
                <a:solidFill>
                  <a:srgbClr val="6F42C1"/>
                </a:solidFill>
                <a:effectLst/>
                <a:latin typeface="FiraCode-Retina" panose="020B0809050000020004" pitchFamily="49" charset="0"/>
              </a:rPr>
              <a:t>mp</a:t>
            </a:r>
            <a:endParaRPr lang="en-GB" sz="3200" b="0" dirty="0">
              <a:solidFill>
                <a:srgbClr val="24292E"/>
              </a:solidFill>
              <a:effectLst/>
              <a:latin typeface="FiraCode-Retina" panose="020B0809050000020004" pitchFamily="49" charset="0"/>
            </a:endParaRPr>
          </a:p>
          <a:p>
            <a:r>
              <a:rPr lang="en-GB" sz="3200" b="0" dirty="0">
                <a:solidFill>
                  <a:srgbClr val="D73A49"/>
                </a:solidFill>
                <a:effectLst/>
                <a:latin typeface="FiraCode-Retina" panose="020B0809050000020004" pitchFamily="49" charset="0"/>
              </a:rPr>
              <a:t>import</a:t>
            </a:r>
            <a:r>
              <a:rPr lang="en-GB" sz="3200" b="0" dirty="0">
                <a:solidFill>
                  <a:srgbClr val="24292E"/>
                </a:solidFill>
                <a:effectLst/>
                <a:latin typeface="FiraCode-Retina" panose="020B0809050000020004" pitchFamily="49" charset="0"/>
              </a:rPr>
              <a:t> </a:t>
            </a:r>
            <a:r>
              <a:rPr lang="en-GB" sz="3200" b="0" dirty="0">
                <a:solidFill>
                  <a:srgbClr val="6F42C1"/>
                </a:solidFill>
                <a:effectLst/>
                <a:latin typeface="FiraCode-Retina" panose="020B0809050000020004" pitchFamily="49" charset="0"/>
              </a:rPr>
              <a:t>subprocess</a:t>
            </a:r>
            <a:endParaRPr lang="en-GB" sz="3200" b="0" dirty="0">
              <a:solidFill>
                <a:srgbClr val="24292E"/>
              </a:solidFill>
              <a:effectLst/>
              <a:latin typeface="FiraCode-Retina" panose="020B0809050000020004" pitchFamily="49" charset="0"/>
            </a:endParaRPr>
          </a:p>
          <a:p>
            <a:br>
              <a:rPr lang="en-GB" sz="3200" b="0" dirty="0">
                <a:solidFill>
                  <a:srgbClr val="24292E"/>
                </a:solidFill>
                <a:effectLst/>
                <a:latin typeface="FiraCode-Retina" panose="020B0809050000020004" pitchFamily="49" charset="0"/>
              </a:rPr>
            </a:br>
            <a:r>
              <a:rPr lang="en-GB" sz="3200" b="0" dirty="0">
                <a:solidFill>
                  <a:srgbClr val="6A737D"/>
                </a:solidFill>
                <a:effectLst/>
                <a:latin typeface="FiraCode-Retina" panose="020B0809050000020004" pitchFamily="49" charset="0"/>
              </a:rPr>
              <a:t># List of scripts or </a:t>
            </a:r>
            <a:r>
              <a:rPr lang="en-GB" sz="3200" b="0" dirty="0" err="1">
                <a:solidFill>
                  <a:srgbClr val="6A737D"/>
                </a:solidFill>
                <a:effectLst/>
                <a:latin typeface="FiraCode-Retina" panose="020B0809050000020004" pitchFamily="49" charset="0"/>
              </a:rPr>
              <a:t>args</a:t>
            </a:r>
            <a:r>
              <a:rPr lang="en-GB" sz="3200" b="0" dirty="0">
                <a:solidFill>
                  <a:srgbClr val="6A737D"/>
                </a:solidFill>
                <a:effectLst/>
                <a:latin typeface="FiraCode-Retina" panose="020B0809050000020004" pitchFamily="49" charset="0"/>
              </a:rPr>
              <a:t> to program?</a:t>
            </a:r>
            <a:endParaRPr lang="en-GB" sz="3200" b="0" dirty="0">
              <a:solidFill>
                <a:srgbClr val="24292E"/>
              </a:solidFill>
              <a:effectLst/>
              <a:latin typeface="FiraCode-Retina" panose="020B0809050000020004" pitchFamily="49" charset="0"/>
            </a:endParaRPr>
          </a:p>
          <a:p>
            <a:r>
              <a:rPr lang="en-GB" sz="3200" b="0" dirty="0">
                <a:solidFill>
                  <a:srgbClr val="24292E"/>
                </a:solidFill>
                <a:effectLst/>
                <a:latin typeface="FiraCode-Retina" panose="020B0809050000020004" pitchFamily="49" charset="0"/>
              </a:rPr>
              <a:t>scripts </a:t>
            </a:r>
            <a:r>
              <a:rPr lang="en-GB" sz="3200" b="0" dirty="0">
                <a:solidFill>
                  <a:srgbClr val="D73A49"/>
                </a:solidFill>
                <a:effectLst/>
                <a:latin typeface="FiraCode-Retina" panose="020B0809050000020004" pitchFamily="49" charset="0"/>
              </a:rPr>
              <a:t>=</a:t>
            </a:r>
            <a:r>
              <a:rPr lang="en-GB" sz="3200" b="0" dirty="0">
                <a:solidFill>
                  <a:srgbClr val="24292E"/>
                </a:solidFill>
                <a:effectLst/>
                <a:latin typeface="FiraCode-Retina" panose="020B0809050000020004" pitchFamily="49" charset="0"/>
              </a:rPr>
              <a:t> [</a:t>
            </a:r>
            <a:r>
              <a:rPr lang="en-GB" sz="3200" b="0" dirty="0">
                <a:solidFill>
                  <a:srgbClr val="032F62"/>
                </a:solidFill>
                <a:effectLst/>
                <a:latin typeface="FiraCode-Retina" panose="020B0809050000020004" pitchFamily="49" charset="0"/>
              </a:rPr>
              <a:t>'script_1.py'</a:t>
            </a:r>
            <a:r>
              <a:rPr lang="en-GB" sz="3200" b="0" dirty="0">
                <a:solidFill>
                  <a:srgbClr val="24292E"/>
                </a:solidFill>
                <a:effectLst/>
                <a:latin typeface="FiraCode-Retina" panose="020B0809050000020004" pitchFamily="49" charset="0"/>
              </a:rPr>
              <a:t>, </a:t>
            </a:r>
            <a:r>
              <a:rPr lang="en-GB" sz="3200" b="0" dirty="0">
                <a:solidFill>
                  <a:srgbClr val="032F62"/>
                </a:solidFill>
                <a:effectLst/>
                <a:latin typeface="FiraCode-Retina" panose="020B0809050000020004" pitchFamily="49" charset="0"/>
              </a:rPr>
              <a:t>'script_2.py'</a:t>
            </a:r>
            <a:r>
              <a:rPr lang="en-GB" sz="3200" b="0" dirty="0">
                <a:solidFill>
                  <a:srgbClr val="24292E"/>
                </a:solidFill>
                <a:effectLst/>
                <a:latin typeface="FiraCode-Retina" panose="020B0809050000020004" pitchFamily="49" charset="0"/>
              </a:rPr>
              <a:t>, </a:t>
            </a:r>
            <a:r>
              <a:rPr lang="en-GB" sz="3200" b="0" dirty="0">
                <a:solidFill>
                  <a:srgbClr val="032F62"/>
                </a:solidFill>
                <a:effectLst/>
                <a:latin typeface="FiraCode-Retina" panose="020B0809050000020004" pitchFamily="49" charset="0"/>
              </a:rPr>
              <a:t>'script_3.py'</a:t>
            </a:r>
            <a:r>
              <a:rPr lang="en-GB" sz="3200" b="0" dirty="0">
                <a:solidFill>
                  <a:srgbClr val="24292E"/>
                </a:solidFill>
                <a:effectLst/>
                <a:latin typeface="FiraCode-Retina" panose="020B0809050000020004" pitchFamily="49" charset="0"/>
              </a:rPr>
              <a:t>]</a:t>
            </a:r>
          </a:p>
          <a:p>
            <a:r>
              <a:rPr lang="en-GB" sz="3200" b="0" dirty="0" err="1">
                <a:solidFill>
                  <a:srgbClr val="24292E"/>
                </a:solidFill>
                <a:effectLst/>
                <a:latin typeface="FiraCode-Retina" panose="020B0809050000020004" pitchFamily="49" charset="0"/>
              </a:rPr>
              <a:t>args</a:t>
            </a:r>
            <a:r>
              <a:rPr lang="en-GB" sz="3200" b="0" dirty="0">
                <a:solidFill>
                  <a:srgbClr val="24292E"/>
                </a:solidFill>
                <a:effectLst/>
                <a:latin typeface="FiraCode-Retina" panose="020B0809050000020004" pitchFamily="49" charset="0"/>
              </a:rPr>
              <a:t> </a:t>
            </a:r>
            <a:r>
              <a:rPr lang="en-GB" sz="3200" b="0" dirty="0">
                <a:solidFill>
                  <a:srgbClr val="D73A49"/>
                </a:solidFill>
                <a:effectLst/>
                <a:latin typeface="FiraCode-Retina" panose="020B0809050000020004" pitchFamily="49" charset="0"/>
              </a:rPr>
              <a:t>=</a:t>
            </a:r>
            <a:r>
              <a:rPr lang="en-GB" sz="3200" b="0" dirty="0">
                <a:solidFill>
                  <a:srgbClr val="24292E"/>
                </a:solidFill>
                <a:effectLst/>
                <a:latin typeface="FiraCode-Retina" panose="020B0809050000020004" pitchFamily="49" charset="0"/>
              </a:rPr>
              <a:t> [[</a:t>
            </a:r>
            <a:r>
              <a:rPr lang="en-GB" sz="3200" b="0" dirty="0">
                <a:solidFill>
                  <a:srgbClr val="032F62"/>
                </a:solidFill>
                <a:effectLst/>
                <a:latin typeface="FiraCode-Retina" panose="020B0809050000020004" pitchFamily="49" charset="0"/>
              </a:rPr>
              <a:t>'arg1'</a:t>
            </a:r>
            <a:r>
              <a:rPr lang="en-GB" sz="3200" b="0" dirty="0">
                <a:solidFill>
                  <a:srgbClr val="24292E"/>
                </a:solidFill>
                <a:effectLst/>
                <a:latin typeface="FiraCode-Retina" panose="020B0809050000020004" pitchFamily="49" charset="0"/>
              </a:rPr>
              <a:t>, </a:t>
            </a:r>
            <a:r>
              <a:rPr lang="en-GB" sz="3200" b="0" dirty="0">
                <a:solidFill>
                  <a:srgbClr val="032F62"/>
                </a:solidFill>
                <a:effectLst/>
                <a:latin typeface="FiraCode-Retina" panose="020B0809050000020004" pitchFamily="49" charset="0"/>
              </a:rPr>
              <a:t>'arg2'</a:t>
            </a:r>
            <a:r>
              <a:rPr lang="en-GB" sz="3200" b="0" dirty="0">
                <a:solidFill>
                  <a:srgbClr val="24292E"/>
                </a:solidFill>
                <a:effectLst/>
                <a:latin typeface="FiraCode-Retina" panose="020B0809050000020004" pitchFamily="49" charset="0"/>
              </a:rPr>
              <a:t>], [], [</a:t>
            </a:r>
            <a:r>
              <a:rPr lang="en-GB" sz="3200" b="0" dirty="0">
                <a:solidFill>
                  <a:srgbClr val="032F62"/>
                </a:solidFill>
                <a:effectLst/>
                <a:latin typeface="FiraCode-Retina" panose="020B0809050000020004" pitchFamily="49" charset="0"/>
              </a:rPr>
              <a:t>'arg3'</a:t>
            </a:r>
            <a:r>
              <a:rPr lang="en-GB" sz="3200" b="0" dirty="0">
                <a:solidFill>
                  <a:srgbClr val="24292E"/>
                </a:solidFill>
                <a:effectLst/>
                <a:latin typeface="FiraCode-Retina" panose="020B0809050000020004" pitchFamily="49" charset="0"/>
              </a:rPr>
              <a:t>]]</a:t>
            </a:r>
          </a:p>
          <a:p>
            <a:br>
              <a:rPr lang="en-GB" sz="3200" b="0" dirty="0">
                <a:solidFill>
                  <a:srgbClr val="24292E"/>
                </a:solidFill>
                <a:effectLst/>
                <a:latin typeface="FiraCode-Retina" panose="020B0809050000020004" pitchFamily="49" charset="0"/>
              </a:rPr>
            </a:br>
            <a:r>
              <a:rPr lang="en-GB" sz="3200" b="0" dirty="0">
                <a:solidFill>
                  <a:srgbClr val="D73A49"/>
                </a:solidFill>
                <a:effectLst/>
                <a:latin typeface="FiraCode-Retina" panose="020B0809050000020004" pitchFamily="49" charset="0"/>
              </a:rPr>
              <a:t>def</a:t>
            </a:r>
            <a:r>
              <a:rPr lang="en-GB" sz="3200" b="0" dirty="0">
                <a:solidFill>
                  <a:srgbClr val="24292E"/>
                </a:solidFill>
                <a:effectLst/>
                <a:latin typeface="FiraCode-Retina" panose="020B0809050000020004" pitchFamily="49" charset="0"/>
              </a:rPr>
              <a:t> </a:t>
            </a:r>
            <a:r>
              <a:rPr lang="en-GB" sz="3200" b="0" dirty="0" err="1">
                <a:solidFill>
                  <a:srgbClr val="6F42C1"/>
                </a:solidFill>
                <a:effectLst/>
                <a:latin typeface="FiraCode-Retina" panose="020B0809050000020004" pitchFamily="49" charset="0"/>
              </a:rPr>
              <a:t>run_python_script</a:t>
            </a:r>
            <a:r>
              <a:rPr lang="en-GB" sz="3200" b="0" dirty="0">
                <a:solidFill>
                  <a:srgbClr val="24292E"/>
                </a:solidFill>
                <a:effectLst/>
                <a:latin typeface="FiraCode-Retina" panose="020B0809050000020004" pitchFamily="49" charset="0"/>
              </a:rPr>
              <a:t>(</a:t>
            </a:r>
            <a:r>
              <a:rPr lang="en-GB" sz="3200" b="0" dirty="0">
                <a:solidFill>
                  <a:srgbClr val="E36209"/>
                </a:solidFill>
                <a:effectLst/>
                <a:latin typeface="FiraCode-Retina" panose="020B0809050000020004" pitchFamily="49" charset="0"/>
              </a:rPr>
              <a:t>script</a:t>
            </a:r>
            <a:r>
              <a:rPr lang="en-GB" sz="3200" b="0" dirty="0">
                <a:solidFill>
                  <a:srgbClr val="24292E"/>
                </a:solidFill>
                <a:effectLst/>
                <a:latin typeface="FiraCode-Retina" panose="020B0809050000020004" pitchFamily="49" charset="0"/>
              </a:rPr>
              <a:t>, </a:t>
            </a:r>
            <a:r>
              <a:rPr lang="en-GB" sz="3200" b="0" dirty="0" err="1">
                <a:solidFill>
                  <a:srgbClr val="E36209"/>
                </a:solidFill>
                <a:effectLst/>
                <a:latin typeface="FiraCode-Retina" panose="020B0809050000020004" pitchFamily="49" charset="0"/>
              </a:rPr>
              <a:t>args</a:t>
            </a:r>
            <a:r>
              <a:rPr lang="en-GB" sz="3200" b="0" dirty="0">
                <a:solidFill>
                  <a:srgbClr val="24292E"/>
                </a:solidFill>
                <a:effectLst/>
                <a:latin typeface="FiraCode-Retina" panose="020B0809050000020004" pitchFamily="49" charset="0"/>
              </a:rPr>
              <a:t>):</a:t>
            </a:r>
          </a:p>
          <a:p>
            <a:pPr lvl="2"/>
            <a:r>
              <a:rPr lang="en-GB" sz="3200" b="0" dirty="0" err="1">
                <a:solidFill>
                  <a:srgbClr val="6F42C1"/>
                </a:solidFill>
                <a:effectLst/>
                <a:latin typeface="FiraCode-Retina" panose="020B0809050000020004" pitchFamily="49" charset="0"/>
              </a:rPr>
              <a:t>subprocess</a:t>
            </a:r>
            <a:r>
              <a:rPr lang="en-GB" sz="3200" b="0" dirty="0" err="1">
                <a:solidFill>
                  <a:srgbClr val="24292E"/>
                </a:solidFill>
                <a:effectLst/>
                <a:latin typeface="FiraCode-Retina" panose="020B0809050000020004" pitchFamily="49" charset="0"/>
              </a:rPr>
              <a:t>.</a:t>
            </a:r>
            <a:r>
              <a:rPr lang="en-GB" sz="3200" b="0" dirty="0" err="1">
                <a:solidFill>
                  <a:srgbClr val="6F42C1"/>
                </a:solidFill>
                <a:effectLst/>
                <a:latin typeface="FiraCode-Retina" panose="020B0809050000020004" pitchFamily="49" charset="0"/>
              </a:rPr>
              <a:t>run</a:t>
            </a:r>
            <a:r>
              <a:rPr lang="en-GB" sz="3200" b="0" dirty="0">
                <a:solidFill>
                  <a:srgbClr val="24292E"/>
                </a:solidFill>
                <a:effectLst/>
                <a:latin typeface="FiraCode-Retina" panose="020B0809050000020004" pitchFamily="49" charset="0"/>
              </a:rPr>
              <a:t>([</a:t>
            </a:r>
            <a:r>
              <a:rPr lang="en-GB" sz="3200" b="0" dirty="0">
                <a:solidFill>
                  <a:srgbClr val="032F62"/>
                </a:solidFill>
                <a:effectLst/>
                <a:latin typeface="FiraCode-Retina" panose="020B0809050000020004" pitchFamily="49" charset="0"/>
              </a:rPr>
              <a:t>'python'</a:t>
            </a:r>
            <a:r>
              <a:rPr lang="en-GB" sz="3200" b="0" dirty="0">
                <a:solidFill>
                  <a:srgbClr val="24292E"/>
                </a:solidFill>
                <a:effectLst/>
                <a:latin typeface="FiraCode-Retina" panose="020B0809050000020004" pitchFamily="49" charset="0"/>
              </a:rPr>
              <a:t>, </a:t>
            </a:r>
            <a:r>
              <a:rPr lang="en-GB" sz="3200" b="0" dirty="0">
                <a:solidFill>
                  <a:srgbClr val="E36209"/>
                </a:solidFill>
                <a:effectLst/>
                <a:latin typeface="FiraCode-Retina" panose="020B0809050000020004" pitchFamily="49" charset="0"/>
              </a:rPr>
              <a:t>script</a:t>
            </a:r>
            <a:r>
              <a:rPr lang="en-GB" sz="3200" b="0" dirty="0">
                <a:solidFill>
                  <a:srgbClr val="24292E"/>
                </a:solidFill>
                <a:effectLst/>
                <a:latin typeface="FiraCode-Retina" panose="020B0809050000020004" pitchFamily="49" charset="0"/>
              </a:rPr>
              <a:t>, </a:t>
            </a:r>
            <a:r>
              <a:rPr lang="en-GB" sz="3200" b="0" dirty="0">
                <a:solidFill>
                  <a:srgbClr val="D73A49"/>
                </a:solidFill>
                <a:effectLst/>
                <a:latin typeface="FiraCode-Retina" panose="020B0809050000020004" pitchFamily="49" charset="0"/>
              </a:rPr>
              <a:t>*</a:t>
            </a:r>
            <a:r>
              <a:rPr lang="en-GB" sz="3200" b="0" dirty="0" err="1">
                <a:solidFill>
                  <a:srgbClr val="E36209"/>
                </a:solidFill>
                <a:effectLst/>
                <a:latin typeface="FiraCode-Retina" panose="020B0809050000020004" pitchFamily="49" charset="0"/>
              </a:rPr>
              <a:t>args</a:t>
            </a:r>
            <a:r>
              <a:rPr lang="en-GB" sz="3200" b="0" dirty="0">
                <a:solidFill>
                  <a:srgbClr val="24292E"/>
                </a:solidFill>
                <a:effectLst/>
                <a:latin typeface="FiraCode-Retina" panose="020B0809050000020004" pitchFamily="49" charset="0"/>
              </a:rPr>
              <a:t>])</a:t>
            </a:r>
          </a:p>
          <a:p>
            <a:br>
              <a:rPr lang="en-GB" sz="3200" b="0" dirty="0">
                <a:solidFill>
                  <a:srgbClr val="24292E"/>
                </a:solidFill>
                <a:effectLst/>
                <a:latin typeface="FiraCode-Retina" panose="020B0809050000020004" pitchFamily="49" charset="0"/>
              </a:rPr>
            </a:br>
            <a:r>
              <a:rPr lang="en-GB" sz="3200" b="0" dirty="0">
                <a:solidFill>
                  <a:srgbClr val="D73A49"/>
                </a:solidFill>
                <a:effectLst/>
                <a:latin typeface="FiraCode-Retina" panose="020B0809050000020004" pitchFamily="49" charset="0"/>
              </a:rPr>
              <a:t>def</a:t>
            </a:r>
            <a:r>
              <a:rPr lang="en-GB" sz="3200" b="0" dirty="0">
                <a:solidFill>
                  <a:srgbClr val="24292E"/>
                </a:solidFill>
                <a:effectLst/>
                <a:latin typeface="FiraCode-Retina" panose="020B0809050000020004" pitchFamily="49" charset="0"/>
              </a:rPr>
              <a:t> </a:t>
            </a:r>
            <a:r>
              <a:rPr lang="en-GB" sz="3200" b="0" dirty="0">
                <a:solidFill>
                  <a:srgbClr val="6F42C1"/>
                </a:solidFill>
                <a:effectLst/>
                <a:latin typeface="FiraCode-Retina" panose="020B0809050000020004" pitchFamily="49" charset="0"/>
              </a:rPr>
              <a:t>main</a:t>
            </a:r>
            <a:r>
              <a:rPr lang="en-GB" sz="3200" b="0" dirty="0">
                <a:solidFill>
                  <a:srgbClr val="24292E"/>
                </a:solidFill>
                <a:effectLst/>
                <a:latin typeface="FiraCode-Retina" panose="020B0809050000020004" pitchFamily="49" charset="0"/>
              </a:rPr>
              <a:t>():</a:t>
            </a:r>
          </a:p>
          <a:p>
            <a:pPr lvl="2"/>
            <a:r>
              <a:rPr lang="en-GB" sz="3200" b="0" dirty="0" err="1">
                <a:solidFill>
                  <a:srgbClr val="24292E"/>
                </a:solidFill>
                <a:effectLst/>
                <a:latin typeface="FiraCode-Retina" panose="020B0809050000020004" pitchFamily="49" charset="0"/>
              </a:rPr>
              <a:t>num_cores</a:t>
            </a:r>
            <a:r>
              <a:rPr lang="en-GB" sz="3200" b="0" dirty="0">
                <a:solidFill>
                  <a:srgbClr val="24292E"/>
                </a:solidFill>
                <a:effectLst/>
                <a:latin typeface="FiraCode-Retina" panose="020B0809050000020004" pitchFamily="49" charset="0"/>
              </a:rPr>
              <a:t> </a:t>
            </a:r>
            <a:r>
              <a:rPr lang="en-GB" sz="3200" b="0" dirty="0">
                <a:solidFill>
                  <a:srgbClr val="D73A49"/>
                </a:solidFill>
                <a:effectLst/>
                <a:latin typeface="FiraCode-Retina" panose="020B0809050000020004" pitchFamily="49" charset="0"/>
              </a:rPr>
              <a:t>=</a:t>
            </a:r>
            <a:r>
              <a:rPr lang="en-GB" sz="3200" b="0" dirty="0">
                <a:solidFill>
                  <a:srgbClr val="24292E"/>
                </a:solidFill>
                <a:effectLst/>
                <a:latin typeface="FiraCode-Retina" panose="020B0809050000020004" pitchFamily="49" charset="0"/>
              </a:rPr>
              <a:t> </a:t>
            </a:r>
            <a:r>
              <a:rPr lang="en-GB" sz="3200" b="0" dirty="0" err="1">
                <a:solidFill>
                  <a:srgbClr val="6F42C1"/>
                </a:solidFill>
                <a:effectLst/>
                <a:latin typeface="FiraCode-Retina" panose="020B0809050000020004" pitchFamily="49" charset="0"/>
              </a:rPr>
              <a:t>mp</a:t>
            </a:r>
            <a:r>
              <a:rPr lang="en-GB" sz="3200" b="0" dirty="0" err="1">
                <a:solidFill>
                  <a:srgbClr val="24292E"/>
                </a:solidFill>
                <a:effectLst/>
                <a:latin typeface="FiraCode-Retina" panose="020B0809050000020004" pitchFamily="49" charset="0"/>
              </a:rPr>
              <a:t>.cpu_count</a:t>
            </a:r>
            <a:r>
              <a:rPr lang="en-GB" sz="3200" b="0" dirty="0">
                <a:solidFill>
                  <a:srgbClr val="24292E"/>
                </a:solidFill>
                <a:effectLst/>
                <a:latin typeface="FiraCode-Retina" panose="020B0809050000020004" pitchFamily="49" charset="0"/>
              </a:rPr>
              <a:t>()</a:t>
            </a:r>
          </a:p>
          <a:p>
            <a:pPr lvl="2"/>
            <a:r>
              <a:rPr lang="en-GB" sz="3200" b="0" dirty="0">
                <a:solidFill>
                  <a:srgbClr val="24292E"/>
                </a:solidFill>
                <a:effectLst/>
                <a:latin typeface="FiraCode-Retina" panose="020B0809050000020004" pitchFamily="49" charset="0"/>
              </a:rPr>
              <a:t>pool </a:t>
            </a:r>
            <a:r>
              <a:rPr lang="en-GB" sz="3200" b="0" dirty="0">
                <a:solidFill>
                  <a:srgbClr val="D73A49"/>
                </a:solidFill>
                <a:effectLst/>
                <a:latin typeface="FiraCode-Retina" panose="020B0809050000020004" pitchFamily="49" charset="0"/>
              </a:rPr>
              <a:t>=</a:t>
            </a:r>
            <a:r>
              <a:rPr lang="en-GB" sz="3200" b="0" dirty="0">
                <a:solidFill>
                  <a:srgbClr val="24292E"/>
                </a:solidFill>
                <a:effectLst/>
                <a:latin typeface="FiraCode-Retina" panose="020B0809050000020004" pitchFamily="49" charset="0"/>
              </a:rPr>
              <a:t> </a:t>
            </a:r>
            <a:r>
              <a:rPr lang="en-GB" sz="3200" b="0" dirty="0" err="1">
                <a:solidFill>
                  <a:srgbClr val="6F42C1"/>
                </a:solidFill>
                <a:effectLst/>
                <a:latin typeface="FiraCode-Retina" panose="020B0809050000020004" pitchFamily="49" charset="0"/>
              </a:rPr>
              <a:t>mp</a:t>
            </a:r>
            <a:r>
              <a:rPr lang="en-GB" sz="3200" b="0" dirty="0" err="1">
                <a:solidFill>
                  <a:srgbClr val="24292E"/>
                </a:solidFill>
                <a:effectLst/>
                <a:latin typeface="FiraCode-Retina" panose="020B0809050000020004" pitchFamily="49" charset="0"/>
              </a:rPr>
              <a:t>.Pool</a:t>
            </a:r>
            <a:r>
              <a:rPr lang="en-GB" sz="3200" b="0" dirty="0">
                <a:solidFill>
                  <a:srgbClr val="24292E"/>
                </a:solidFill>
                <a:effectLst/>
                <a:latin typeface="FiraCode-Retina" panose="020B0809050000020004" pitchFamily="49" charset="0"/>
              </a:rPr>
              <a:t>(</a:t>
            </a:r>
            <a:r>
              <a:rPr lang="en-GB" sz="3200" b="0" dirty="0">
                <a:solidFill>
                  <a:srgbClr val="E36209"/>
                </a:solidFill>
                <a:effectLst/>
                <a:latin typeface="FiraCode-Retina" panose="020B0809050000020004" pitchFamily="49" charset="0"/>
              </a:rPr>
              <a:t>processes</a:t>
            </a:r>
            <a:r>
              <a:rPr lang="en-GB" sz="3200" b="0" dirty="0">
                <a:solidFill>
                  <a:srgbClr val="D73A49"/>
                </a:solidFill>
                <a:effectLst/>
                <a:latin typeface="FiraCode-Retina" panose="020B0809050000020004" pitchFamily="49" charset="0"/>
              </a:rPr>
              <a:t>=</a:t>
            </a:r>
            <a:r>
              <a:rPr lang="en-GB" sz="3200" b="0" dirty="0" err="1">
                <a:solidFill>
                  <a:srgbClr val="24292E"/>
                </a:solidFill>
                <a:effectLst/>
                <a:latin typeface="FiraCode-Retina" panose="020B0809050000020004" pitchFamily="49" charset="0"/>
              </a:rPr>
              <a:t>num_cores</a:t>
            </a:r>
            <a:r>
              <a:rPr lang="en-GB" sz="3200" b="0" dirty="0">
                <a:solidFill>
                  <a:srgbClr val="24292E"/>
                </a:solidFill>
                <a:effectLst/>
                <a:latin typeface="FiraCode-Retina" panose="020B0809050000020004" pitchFamily="49" charset="0"/>
              </a:rPr>
              <a:t>)</a:t>
            </a:r>
          </a:p>
          <a:p>
            <a:pPr lvl="2"/>
            <a:r>
              <a:rPr lang="en-GB" sz="3200" b="0" dirty="0" err="1">
                <a:solidFill>
                  <a:srgbClr val="24292E"/>
                </a:solidFill>
                <a:effectLst/>
                <a:latin typeface="FiraCode-Retina" panose="020B0809050000020004" pitchFamily="49" charset="0"/>
              </a:rPr>
              <a:t>pool.</a:t>
            </a:r>
            <a:r>
              <a:rPr lang="en-GB" sz="3200" b="0" dirty="0" err="1">
                <a:solidFill>
                  <a:srgbClr val="6F42C1"/>
                </a:solidFill>
                <a:effectLst/>
                <a:latin typeface="FiraCode-Retina" panose="020B0809050000020004" pitchFamily="49" charset="0"/>
              </a:rPr>
              <a:t>starmap</a:t>
            </a:r>
            <a:r>
              <a:rPr lang="en-GB" sz="3200" b="0" dirty="0">
                <a:solidFill>
                  <a:srgbClr val="24292E"/>
                </a:solidFill>
                <a:effectLst/>
                <a:latin typeface="FiraCode-Retina" panose="020B0809050000020004" pitchFamily="49" charset="0"/>
              </a:rPr>
              <a:t>(</a:t>
            </a:r>
            <a:r>
              <a:rPr lang="en-GB" sz="3200" b="0" dirty="0" err="1">
                <a:solidFill>
                  <a:srgbClr val="6F42C1"/>
                </a:solidFill>
                <a:effectLst/>
                <a:latin typeface="FiraCode-Retina" panose="020B0809050000020004" pitchFamily="49" charset="0"/>
              </a:rPr>
              <a:t>run_python_script</a:t>
            </a:r>
            <a:r>
              <a:rPr lang="en-GB" sz="3200" b="0" dirty="0">
                <a:solidFill>
                  <a:srgbClr val="24292E"/>
                </a:solidFill>
                <a:effectLst/>
                <a:latin typeface="FiraCode-Retina" panose="020B0809050000020004" pitchFamily="49" charset="0"/>
              </a:rPr>
              <a:t>, </a:t>
            </a:r>
            <a:r>
              <a:rPr lang="en-GB" sz="3200" b="0" dirty="0">
                <a:solidFill>
                  <a:srgbClr val="6F42C1"/>
                </a:solidFill>
                <a:effectLst/>
                <a:latin typeface="FiraCode-Retina" panose="020B0809050000020004" pitchFamily="49" charset="0"/>
              </a:rPr>
              <a:t>zip</a:t>
            </a:r>
            <a:r>
              <a:rPr lang="en-GB" sz="3200" b="0" dirty="0">
                <a:solidFill>
                  <a:srgbClr val="24292E"/>
                </a:solidFill>
                <a:effectLst/>
                <a:latin typeface="FiraCode-Retina" panose="020B0809050000020004" pitchFamily="49" charset="0"/>
              </a:rPr>
              <a:t>(scripts, </a:t>
            </a:r>
            <a:r>
              <a:rPr lang="en-GB" sz="3200" b="0" dirty="0" err="1">
                <a:solidFill>
                  <a:srgbClr val="24292E"/>
                </a:solidFill>
                <a:effectLst/>
                <a:latin typeface="FiraCode-Retina" panose="020B0809050000020004" pitchFamily="49" charset="0"/>
              </a:rPr>
              <a:t>args</a:t>
            </a:r>
            <a:r>
              <a:rPr lang="en-GB" sz="3200" b="0" dirty="0">
                <a:solidFill>
                  <a:srgbClr val="24292E"/>
                </a:solidFill>
                <a:effectLst/>
                <a:latin typeface="FiraCode-Retina" panose="020B0809050000020004" pitchFamily="49" charset="0"/>
              </a:rPr>
              <a:t>))</a:t>
            </a:r>
          </a:p>
          <a:p>
            <a:br>
              <a:rPr lang="en-GB" sz="3200" b="0" dirty="0">
                <a:solidFill>
                  <a:srgbClr val="24292E"/>
                </a:solidFill>
                <a:effectLst/>
                <a:latin typeface="FiraCode-Retina" panose="020B0809050000020004" pitchFamily="49" charset="0"/>
              </a:rPr>
            </a:br>
            <a:r>
              <a:rPr lang="en-GB" sz="3200" b="0" dirty="0">
                <a:solidFill>
                  <a:srgbClr val="D73A49"/>
                </a:solidFill>
                <a:effectLst/>
                <a:latin typeface="FiraCode-Retina" panose="020B0809050000020004" pitchFamily="49" charset="0"/>
              </a:rPr>
              <a:t>if</a:t>
            </a:r>
            <a:r>
              <a:rPr lang="en-GB" sz="3200" b="0" dirty="0">
                <a:solidFill>
                  <a:srgbClr val="24292E"/>
                </a:solidFill>
                <a:effectLst/>
                <a:latin typeface="FiraCode-Retina" panose="020B0809050000020004" pitchFamily="49" charset="0"/>
              </a:rPr>
              <a:t> __name__ </a:t>
            </a:r>
            <a:r>
              <a:rPr lang="en-GB" sz="3200" b="0" dirty="0">
                <a:solidFill>
                  <a:srgbClr val="D73A49"/>
                </a:solidFill>
                <a:effectLst/>
                <a:latin typeface="FiraCode-Retina" panose="020B0809050000020004" pitchFamily="49" charset="0"/>
              </a:rPr>
              <a:t>==</a:t>
            </a:r>
            <a:r>
              <a:rPr lang="en-GB" sz="3200" b="0" dirty="0">
                <a:solidFill>
                  <a:srgbClr val="24292E"/>
                </a:solidFill>
                <a:effectLst/>
                <a:latin typeface="FiraCode-Retina" panose="020B0809050000020004" pitchFamily="49" charset="0"/>
              </a:rPr>
              <a:t> </a:t>
            </a:r>
            <a:r>
              <a:rPr lang="en-GB" sz="3200" b="0" dirty="0">
                <a:solidFill>
                  <a:srgbClr val="032F62"/>
                </a:solidFill>
                <a:effectLst/>
                <a:latin typeface="FiraCode-Retina" panose="020B0809050000020004" pitchFamily="49" charset="0"/>
              </a:rPr>
              <a:t>'__main__'</a:t>
            </a:r>
            <a:r>
              <a:rPr lang="en-GB" sz="3200" b="0" dirty="0">
                <a:solidFill>
                  <a:srgbClr val="24292E"/>
                </a:solidFill>
                <a:effectLst/>
                <a:latin typeface="FiraCode-Retina" panose="020B0809050000020004" pitchFamily="49" charset="0"/>
              </a:rPr>
              <a:t>:</a:t>
            </a:r>
          </a:p>
          <a:p>
            <a:pPr lvl="2"/>
            <a:r>
              <a:rPr lang="en-GB" sz="3200" b="0" dirty="0">
                <a:solidFill>
                  <a:srgbClr val="6F42C1"/>
                </a:solidFill>
                <a:effectLst/>
                <a:latin typeface="FiraCode-Retina" panose="020B0809050000020004" pitchFamily="49" charset="0"/>
              </a:rPr>
              <a:t>main</a:t>
            </a:r>
            <a:r>
              <a:rPr lang="en-GB" sz="3200" b="0" dirty="0">
                <a:solidFill>
                  <a:srgbClr val="24292E"/>
                </a:solidFill>
                <a:effectLst/>
                <a:latin typeface="FiraCode-Retina" panose="020B0809050000020004" pitchFamily="49" charset="0"/>
              </a:rPr>
              <a:t>()</a:t>
            </a:r>
          </a:p>
          <a:p>
            <a:pPr lvl="2"/>
            <a:r>
              <a:rPr lang="en-GB" sz="3200" b="0" dirty="0">
                <a:solidFill>
                  <a:srgbClr val="6F42C1"/>
                </a:solidFill>
                <a:effectLst/>
                <a:latin typeface="FiraCode-Retina" panose="020B0809050000020004" pitchFamily="49" charset="0"/>
              </a:rPr>
              <a:t>print</a:t>
            </a:r>
            <a:r>
              <a:rPr lang="en-GB" sz="3200" b="0" dirty="0">
                <a:solidFill>
                  <a:srgbClr val="24292E"/>
                </a:solidFill>
                <a:effectLst/>
                <a:latin typeface="FiraCode-Retina" panose="020B0809050000020004" pitchFamily="49" charset="0"/>
              </a:rPr>
              <a:t>(</a:t>
            </a:r>
            <a:r>
              <a:rPr lang="en-GB" sz="3200" b="0" dirty="0">
                <a:solidFill>
                  <a:srgbClr val="032F62"/>
                </a:solidFill>
                <a:effectLst/>
                <a:latin typeface="FiraCode-Retina" panose="020B0809050000020004" pitchFamily="49" charset="0"/>
              </a:rPr>
              <a:t>'done'</a:t>
            </a:r>
            <a:r>
              <a:rPr lang="en-GB" sz="3200" b="0" dirty="0">
                <a:solidFill>
                  <a:srgbClr val="24292E"/>
                </a:solidFill>
                <a:effectLst/>
                <a:latin typeface="FiraCode-Retina" panose="020B0809050000020004" pitchFamily="49" charset="0"/>
              </a:rPr>
              <a:t>)</a:t>
            </a:r>
          </a:p>
          <a:p>
            <a:br>
              <a:rPr lang="en-GB" sz="3200" b="0" dirty="0">
                <a:solidFill>
                  <a:srgbClr val="24292E"/>
                </a:solidFill>
                <a:effectLst/>
                <a:latin typeface="FiraCode-Retina" panose="020B0809050000020004" pitchFamily="49" charset="0"/>
              </a:rPr>
            </a:br>
            <a:endParaRPr lang="en-GB" sz="3200" b="0" dirty="0">
              <a:solidFill>
                <a:srgbClr val="24292E"/>
              </a:solidFill>
              <a:effectLst/>
              <a:latin typeface="FiraCode-Retina" panose="020B0809050000020004" pitchFamily="49" charset="0"/>
            </a:endParaRPr>
          </a:p>
        </p:txBody>
      </p:sp>
      <p:sp>
        <p:nvSpPr>
          <p:cNvPr id="2" name="Title 2">
            <a:extLst>
              <a:ext uri="{FF2B5EF4-FFF2-40B4-BE49-F238E27FC236}">
                <a16:creationId xmlns:a16="http://schemas.microsoft.com/office/drawing/2014/main" id="{A5F1952F-7C11-E778-ABDD-5E12945E7CA5}"/>
              </a:ext>
            </a:extLst>
          </p:cNvPr>
          <p:cNvSpPr>
            <a:spLocks noGrp="1"/>
          </p:cNvSpPr>
          <p:nvPr>
            <p:ph type="title"/>
          </p:nvPr>
        </p:nvSpPr>
        <p:spPr>
          <a:xfrm>
            <a:off x="444496" y="282838"/>
            <a:ext cx="21971004" cy="1410086"/>
          </a:xfrm>
        </p:spPr>
        <p:txBody>
          <a:bodyPr>
            <a:normAutofit/>
          </a:bodyPr>
          <a:lstStyle/>
          <a:p>
            <a:r>
              <a:rPr lang="en-GB" sz="8000" dirty="0">
                <a:solidFill>
                  <a:schemeClr val="bg1"/>
                </a:solidFill>
                <a:latin typeface="+mn-lt"/>
              </a:rPr>
              <a:t>Launch multiple python programs</a:t>
            </a:r>
          </a:p>
        </p:txBody>
      </p:sp>
      <p:pic>
        <p:nvPicPr>
          <p:cNvPr id="3" name="bangor_logo_c1_flush.pdf">
            <a:extLst>
              <a:ext uri="{FF2B5EF4-FFF2-40B4-BE49-F238E27FC236}">
                <a16:creationId xmlns:a16="http://schemas.microsoft.com/office/drawing/2014/main" id="{E8CB6C16-56AB-BBF4-682A-F1C0BFE7C4C8}"/>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178877423"/>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C18AD2-1B20-4A5C-8EB5-35EF60E07BB9}"/>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B411338-AB1E-4D76-BCEC-4EE99571CFF2}"/>
              </a:ext>
            </a:extLst>
          </p:cNvPr>
          <p:cNvSpPr txBox="1"/>
          <p:nvPr/>
        </p:nvSpPr>
        <p:spPr>
          <a:xfrm>
            <a:off x="996468" y="2402598"/>
            <a:ext cx="22554412" cy="11726287"/>
          </a:xfrm>
          <a:prstGeom prst="rect">
            <a:avLst/>
          </a:prstGeom>
          <a:noFill/>
        </p:spPr>
        <p:txBody>
          <a:bodyPr wrap="square" numCol="2" rtlCol="0">
            <a:spAutoFit/>
          </a:bodyPr>
          <a:lstStyle/>
          <a:p>
            <a:r>
              <a:rPr lang="en-GB" sz="2800" b="0" dirty="0">
                <a:solidFill>
                  <a:srgbClr val="D73A49"/>
                </a:solidFill>
                <a:effectLst/>
                <a:latin typeface="FiraCode-Retina" panose="020B0809050000020004" pitchFamily="49" charset="0"/>
              </a:rPr>
              <a:t>import</a:t>
            </a:r>
            <a:r>
              <a:rPr lang="en-GB" sz="2800" b="0" dirty="0">
                <a:solidFill>
                  <a:srgbClr val="24292E"/>
                </a:solidFill>
                <a:effectLst/>
                <a:latin typeface="FiraCode-Retina" panose="020B0809050000020004" pitchFamily="49" charset="0"/>
              </a:rPr>
              <a:t> </a:t>
            </a:r>
            <a:r>
              <a:rPr lang="en-GB" sz="2800" b="0" dirty="0" err="1">
                <a:solidFill>
                  <a:srgbClr val="6F42C1"/>
                </a:solidFill>
                <a:effectLst/>
                <a:latin typeface="FiraCode-Retina" panose="020B0809050000020004" pitchFamily="49" charset="0"/>
              </a:rPr>
              <a:t>os</a:t>
            </a:r>
            <a:r>
              <a:rPr lang="en-GB" sz="2800" b="0" dirty="0">
                <a:solidFill>
                  <a:srgbClr val="24292E"/>
                </a:solidFill>
                <a:effectLst/>
                <a:latin typeface="FiraCode-Retina" panose="020B0809050000020004" pitchFamily="49" charset="0"/>
              </a:rPr>
              <a:t> </a:t>
            </a:r>
          </a:p>
          <a:p>
            <a:r>
              <a:rPr lang="en-GB" sz="2800" b="0" dirty="0">
                <a:solidFill>
                  <a:srgbClr val="D73A49"/>
                </a:solidFill>
                <a:effectLst/>
                <a:latin typeface="FiraCode-Retina" panose="020B0809050000020004" pitchFamily="49" charset="0"/>
              </a:rPr>
              <a:t>import</a:t>
            </a:r>
            <a:r>
              <a:rPr lang="en-GB" sz="2800" b="0" dirty="0">
                <a:solidFill>
                  <a:srgbClr val="24292E"/>
                </a:solidFill>
                <a:effectLst/>
                <a:latin typeface="FiraCode-Retina" panose="020B0809050000020004" pitchFamily="49" charset="0"/>
              </a:rPr>
              <a:t> </a:t>
            </a:r>
            <a:r>
              <a:rPr lang="en-GB" sz="2800" b="0" dirty="0">
                <a:solidFill>
                  <a:srgbClr val="6F42C1"/>
                </a:solidFill>
                <a:effectLst/>
                <a:latin typeface="FiraCode-Retina" panose="020B0809050000020004" pitchFamily="49" charset="0"/>
              </a:rPr>
              <a:t>multiprocessing</a:t>
            </a:r>
            <a:r>
              <a:rPr lang="en-GB" sz="2800" b="0" dirty="0">
                <a:solidFill>
                  <a:srgbClr val="24292E"/>
                </a:solidFill>
                <a:effectLst/>
                <a:latin typeface="FiraCode-Retina" panose="020B0809050000020004" pitchFamily="49" charset="0"/>
              </a:rPr>
              <a:t> </a:t>
            </a:r>
            <a:r>
              <a:rPr lang="en-GB" sz="2800" b="0" dirty="0">
                <a:solidFill>
                  <a:srgbClr val="D73A49"/>
                </a:solidFill>
                <a:effectLst/>
                <a:latin typeface="FiraCode-Retina" panose="020B0809050000020004" pitchFamily="49" charset="0"/>
              </a:rPr>
              <a:t>as</a:t>
            </a:r>
            <a:r>
              <a:rPr lang="en-GB" sz="2800" b="0" dirty="0">
                <a:solidFill>
                  <a:srgbClr val="24292E"/>
                </a:solidFill>
                <a:effectLst/>
                <a:latin typeface="FiraCode-Retina" panose="020B0809050000020004" pitchFamily="49" charset="0"/>
              </a:rPr>
              <a:t> </a:t>
            </a:r>
            <a:r>
              <a:rPr lang="en-GB" sz="2800" b="0" dirty="0" err="1">
                <a:solidFill>
                  <a:srgbClr val="6F42C1"/>
                </a:solidFill>
                <a:effectLst/>
                <a:latin typeface="FiraCode-Retina" panose="020B0809050000020004" pitchFamily="49" charset="0"/>
              </a:rPr>
              <a:t>mp</a:t>
            </a:r>
            <a:r>
              <a:rPr lang="en-GB" sz="2800" b="0" dirty="0">
                <a:solidFill>
                  <a:srgbClr val="24292E"/>
                </a:solidFill>
                <a:effectLst/>
                <a:latin typeface="FiraCode-Retina" panose="020B0809050000020004" pitchFamily="49" charset="0"/>
              </a:rPr>
              <a:t> </a:t>
            </a:r>
          </a:p>
          <a:p>
            <a:br>
              <a:rPr lang="en-GB" sz="2800" b="0" dirty="0">
                <a:solidFill>
                  <a:srgbClr val="24292E"/>
                </a:solidFill>
                <a:effectLst/>
                <a:latin typeface="FiraCode-Retina" panose="020B0809050000020004" pitchFamily="49" charset="0"/>
              </a:rPr>
            </a:br>
            <a:r>
              <a:rPr lang="en-GB" sz="2800" b="0" dirty="0">
                <a:solidFill>
                  <a:srgbClr val="24292E"/>
                </a:solidFill>
                <a:effectLst/>
                <a:latin typeface="FiraCode-Retina" panose="020B0809050000020004" pitchFamily="49" charset="0"/>
              </a:rPr>
              <a:t>scripts </a:t>
            </a:r>
            <a:r>
              <a:rPr lang="en-GB" sz="2800" b="0" dirty="0">
                <a:solidFill>
                  <a:srgbClr val="D73A49"/>
                </a:solidFill>
                <a:effectLst/>
                <a:latin typeface="FiraCode-Retina" panose="020B0809050000020004" pitchFamily="49" charset="0"/>
              </a:rPr>
              <a:t>=</a:t>
            </a:r>
            <a:r>
              <a:rPr lang="en-GB" sz="2800" b="0" dirty="0">
                <a:solidFill>
                  <a:srgbClr val="24292E"/>
                </a:solidFill>
                <a:effectLst/>
                <a:latin typeface="FiraCode-Retina" panose="020B0809050000020004" pitchFamily="49" charset="0"/>
              </a:rPr>
              <a:t> [</a:t>
            </a:r>
          </a:p>
          <a:p>
            <a:r>
              <a:rPr lang="en-GB" sz="2800" dirty="0">
                <a:solidFill>
                  <a:srgbClr val="24292E"/>
                </a:solidFill>
                <a:latin typeface="FiraCode-Retina" panose="020B0809050000020004" pitchFamily="49" charset="0"/>
              </a:rPr>
              <a:t>	</a:t>
            </a:r>
            <a:r>
              <a:rPr lang="en-GB" sz="2800" b="0" dirty="0">
                <a:solidFill>
                  <a:srgbClr val="032F62"/>
                </a:solidFill>
                <a:effectLst/>
                <a:latin typeface="FiraCode-Retina" panose="020B0809050000020004" pitchFamily="49" charset="0"/>
              </a:rPr>
              <a:t>'script_1.py’</a:t>
            </a:r>
            <a:r>
              <a:rPr lang="en-GB" sz="2800" b="0" dirty="0">
                <a:solidFill>
                  <a:srgbClr val="24292E"/>
                </a:solidFill>
                <a:effectLst/>
                <a:latin typeface="FiraCode-Retina" panose="020B0809050000020004" pitchFamily="49" charset="0"/>
              </a:rPr>
              <a:t>, </a:t>
            </a:r>
          </a:p>
          <a:p>
            <a:r>
              <a:rPr lang="en-GB" sz="2800" dirty="0">
                <a:solidFill>
                  <a:srgbClr val="24292E"/>
                </a:solidFill>
                <a:latin typeface="FiraCode-Retina" panose="020B0809050000020004" pitchFamily="49" charset="0"/>
              </a:rPr>
              <a:t>	</a:t>
            </a:r>
            <a:r>
              <a:rPr lang="en-GB" sz="2800" b="0" dirty="0">
                <a:solidFill>
                  <a:srgbClr val="032F62"/>
                </a:solidFill>
                <a:effectLst/>
                <a:latin typeface="FiraCode-Retina" panose="020B0809050000020004" pitchFamily="49" charset="0"/>
              </a:rPr>
              <a:t>'script_2.R’</a:t>
            </a:r>
            <a:r>
              <a:rPr lang="en-GB" sz="2800" b="0" dirty="0">
                <a:solidFill>
                  <a:srgbClr val="24292E"/>
                </a:solidFill>
                <a:effectLst/>
                <a:latin typeface="FiraCode-Retina" panose="020B0809050000020004" pitchFamily="49" charset="0"/>
              </a:rPr>
              <a:t>, </a:t>
            </a:r>
          </a:p>
          <a:p>
            <a:r>
              <a:rPr lang="en-GB" sz="2800" dirty="0">
                <a:solidFill>
                  <a:srgbClr val="24292E"/>
                </a:solidFill>
                <a:latin typeface="FiraCode-Retina" panose="020B0809050000020004" pitchFamily="49" charset="0"/>
              </a:rPr>
              <a:t>	</a:t>
            </a:r>
            <a:r>
              <a:rPr lang="en-GB" sz="2800" b="0" dirty="0">
                <a:solidFill>
                  <a:srgbClr val="032F62"/>
                </a:solidFill>
                <a:effectLst/>
                <a:latin typeface="FiraCode-Retina" panose="020B0809050000020004" pitchFamily="49" charset="0"/>
              </a:rPr>
              <a:t>'script_3.py’</a:t>
            </a:r>
          </a:p>
          <a:p>
            <a:r>
              <a:rPr lang="en-GB" sz="2800" b="0" dirty="0">
                <a:solidFill>
                  <a:srgbClr val="24292E"/>
                </a:solidFill>
                <a:effectLst/>
                <a:latin typeface="FiraCode-Retina" panose="020B0809050000020004" pitchFamily="49" charset="0"/>
              </a:rPr>
              <a:t>]</a:t>
            </a:r>
          </a:p>
          <a:p>
            <a:br>
              <a:rPr lang="en-GB" sz="2800" b="0" dirty="0">
                <a:solidFill>
                  <a:srgbClr val="24292E"/>
                </a:solidFill>
                <a:effectLst/>
                <a:latin typeface="FiraCode-Retina" panose="020B0809050000020004" pitchFamily="49" charset="0"/>
              </a:rPr>
            </a:br>
            <a:r>
              <a:rPr lang="en-GB" sz="2800" b="0" dirty="0">
                <a:solidFill>
                  <a:srgbClr val="D73A49"/>
                </a:solidFill>
                <a:effectLst/>
                <a:latin typeface="FiraCode-Retina" panose="020B0809050000020004" pitchFamily="49" charset="0"/>
              </a:rPr>
              <a:t>def</a:t>
            </a:r>
            <a:r>
              <a:rPr lang="en-GB" sz="2800" b="0" dirty="0">
                <a:solidFill>
                  <a:srgbClr val="24292E"/>
                </a:solidFill>
                <a:effectLst/>
                <a:latin typeface="FiraCode-Retina" panose="020B0809050000020004" pitchFamily="49" charset="0"/>
              </a:rPr>
              <a:t> </a:t>
            </a:r>
            <a:r>
              <a:rPr lang="en-GB" sz="2800" b="0" dirty="0" err="1">
                <a:solidFill>
                  <a:srgbClr val="6F42C1"/>
                </a:solidFill>
                <a:effectLst/>
                <a:latin typeface="FiraCode-Retina" panose="020B0809050000020004" pitchFamily="49" charset="0"/>
              </a:rPr>
              <a:t>run_script</a:t>
            </a:r>
            <a:r>
              <a:rPr lang="en-GB" sz="2800" b="0" dirty="0">
                <a:solidFill>
                  <a:srgbClr val="24292E"/>
                </a:solidFill>
                <a:effectLst/>
                <a:latin typeface="FiraCode-Retina" panose="020B0809050000020004" pitchFamily="49" charset="0"/>
              </a:rPr>
              <a:t>(</a:t>
            </a:r>
            <a:r>
              <a:rPr lang="en-GB" sz="2800" b="0" dirty="0">
                <a:solidFill>
                  <a:srgbClr val="E36209"/>
                </a:solidFill>
                <a:effectLst/>
                <a:latin typeface="FiraCode-Retina" panose="020B0809050000020004" pitchFamily="49" charset="0"/>
              </a:rPr>
              <a:t>script</a:t>
            </a:r>
            <a:r>
              <a:rPr lang="en-GB" sz="2800" b="0" dirty="0">
                <a:solidFill>
                  <a:srgbClr val="24292E"/>
                </a:solidFill>
                <a:effectLst/>
                <a:latin typeface="FiraCode-Retina" panose="020B0809050000020004" pitchFamily="49" charset="0"/>
              </a:rPr>
              <a:t>):</a:t>
            </a:r>
          </a:p>
          <a:p>
            <a:pPr lvl="2"/>
            <a:r>
              <a:rPr lang="en-GB" sz="2800" b="0" dirty="0">
                <a:solidFill>
                  <a:srgbClr val="24292E"/>
                </a:solidFill>
                <a:effectLst/>
                <a:latin typeface="FiraCode-Retina" panose="020B0809050000020004" pitchFamily="49" charset="0"/>
              </a:rPr>
              <a:t>app </a:t>
            </a:r>
            <a:r>
              <a:rPr lang="en-GB" sz="2800" b="0" dirty="0">
                <a:solidFill>
                  <a:srgbClr val="D73A49"/>
                </a:solidFill>
                <a:effectLst/>
                <a:latin typeface="FiraCode-Retina" panose="020B0809050000020004" pitchFamily="49" charset="0"/>
              </a:rPr>
              <a:t>=</a:t>
            </a:r>
            <a:r>
              <a:rPr lang="en-GB" sz="2800" b="0" dirty="0">
                <a:solidFill>
                  <a:srgbClr val="24292E"/>
                </a:solidFill>
                <a:effectLst/>
                <a:latin typeface="FiraCode-Retina" panose="020B0809050000020004" pitchFamily="49" charset="0"/>
              </a:rPr>
              <a:t> </a:t>
            </a:r>
            <a:r>
              <a:rPr lang="en-GB" sz="2800" b="0" dirty="0">
                <a:solidFill>
                  <a:srgbClr val="005CC5"/>
                </a:solidFill>
                <a:effectLst/>
                <a:latin typeface="FiraCode-Retina" panose="020B0809050000020004" pitchFamily="49" charset="0"/>
              </a:rPr>
              <a:t>None</a:t>
            </a:r>
            <a:r>
              <a:rPr lang="en-GB" sz="2800" b="0" dirty="0">
                <a:solidFill>
                  <a:srgbClr val="24292E"/>
                </a:solidFill>
                <a:effectLst/>
                <a:latin typeface="FiraCode-Retina" panose="020B0809050000020004" pitchFamily="49" charset="0"/>
              </a:rPr>
              <a:t> </a:t>
            </a:r>
          </a:p>
          <a:p>
            <a:pPr lvl="2"/>
            <a:r>
              <a:rPr lang="en-GB" sz="2800" b="0" dirty="0">
                <a:solidFill>
                  <a:srgbClr val="D73A49"/>
                </a:solidFill>
                <a:effectLst/>
                <a:latin typeface="FiraCode-Retina" panose="020B0809050000020004" pitchFamily="49" charset="0"/>
              </a:rPr>
              <a:t>if</a:t>
            </a:r>
            <a:r>
              <a:rPr lang="en-GB" sz="2800" b="0" dirty="0">
                <a:solidFill>
                  <a:srgbClr val="24292E"/>
                </a:solidFill>
                <a:effectLst/>
                <a:latin typeface="FiraCode-Retina" panose="020B0809050000020004" pitchFamily="49" charset="0"/>
              </a:rPr>
              <a:t> </a:t>
            </a:r>
            <a:r>
              <a:rPr lang="en-GB" sz="2800" b="0" dirty="0" err="1">
                <a:solidFill>
                  <a:srgbClr val="E36209"/>
                </a:solidFill>
                <a:effectLst/>
                <a:latin typeface="FiraCode-Retina" panose="020B0809050000020004" pitchFamily="49" charset="0"/>
              </a:rPr>
              <a:t>script</a:t>
            </a:r>
            <a:r>
              <a:rPr lang="en-GB" sz="2800" b="0" dirty="0" err="1">
                <a:solidFill>
                  <a:srgbClr val="24292E"/>
                </a:solidFill>
                <a:effectLst/>
                <a:latin typeface="FiraCode-Retina" panose="020B0809050000020004" pitchFamily="49" charset="0"/>
              </a:rPr>
              <a:t>.endswith</a:t>
            </a:r>
            <a:r>
              <a:rPr lang="en-GB" sz="2800" b="0" dirty="0">
                <a:solidFill>
                  <a:srgbClr val="24292E"/>
                </a:solidFill>
                <a:effectLst/>
                <a:latin typeface="FiraCode-Retina" panose="020B0809050000020004" pitchFamily="49" charset="0"/>
              </a:rPr>
              <a:t>(</a:t>
            </a:r>
            <a:r>
              <a:rPr lang="en-GB" sz="2800" b="0" dirty="0">
                <a:solidFill>
                  <a:srgbClr val="032F62"/>
                </a:solidFill>
                <a:effectLst/>
                <a:latin typeface="FiraCode-Retina" panose="020B0809050000020004" pitchFamily="49" charset="0"/>
              </a:rPr>
              <a:t>'.</a:t>
            </a:r>
            <a:r>
              <a:rPr lang="en-GB" sz="2800" b="0" dirty="0" err="1">
                <a:solidFill>
                  <a:srgbClr val="032F62"/>
                </a:solidFill>
                <a:effectLst/>
                <a:latin typeface="FiraCode-Retina" panose="020B0809050000020004" pitchFamily="49" charset="0"/>
              </a:rPr>
              <a:t>py</a:t>
            </a:r>
            <a:r>
              <a:rPr lang="en-GB" sz="2800" b="0" dirty="0">
                <a:solidFill>
                  <a:srgbClr val="032F62"/>
                </a:solidFill>
                <a:effectLst/>
                <a:latin typeface="FiraCode-Retina" panose="020B0809050000020004" pitchFamily="49" charset="0"/>
              </a:rPr>
              <a:t>’</a:t>
            </a:r>
            <a:r>
              <a:rPr lang="en-GB" sz="2800" b="0" dirty="0">
                <a:solidFill>
                  <a:srgbClr val="24292E"/>
                </a:solidFill>
                <a:effectLst/>
                <a:latin typeface="FiraCode-Retina" panose="020B0809050000020004" pitchFamily="49" charset="0"/>
              </a:rPr>
              <a:t>):</a:t>
            </a:r>
          </a:p>
          <a:p>
            <a:pPr lvl="2"/>
            <a:r>
              <a:rPr lang="en-GB" sz="2800" b="0" dirty="0">
                <a:solidFill>
                  <a:srgbClr val="24292E"/>
                </a:solidFill>
                <a:effectLst/>
                <a:latin typeface="FiraCode-Retina" panose="020B0809050000020004" pitchFamily="49" charset="0"/>
              </a:rPr>
              <a:t>		app </a:t>
            </a:r>
            <a:r>
              <a:rPr lang="en-GB" sz="2800" b="0" dirty="0">
                <a:solidFill>
                  <a:srgbClr val="D73A49"/>
                </a:solidFill>
                <a:effectLst/>
                <a:latin typeface="FiraCode-Retina" panose="020B0809050000020004" pitchFamily="49" charset="0"/>
              </a:rPr>
              <a:t>=</a:t>
            </a:r>
            <a:r>
              <a:rPr lang="en-GB" sz="2800" b="0" dirty="0">
                <a:solidFill>
                  <a:srgbClr val="24292E"/>
                </a:solidFill>
                <a:effectLst/>
                <a:latin typeface="FiraCode-Retina" panose="020B0809050000020004" pitchFamily="49" charset="0"/>
              </a:rPr>
              <a:t> </a:t>
            </a:r>
            <a:r>
              <a:rPr lang="en-GB" sz="2800" b="0" dirty="0">
                <a:solidFill>
                  <a:srgbClr val="032F62"/>
                </a:solidFill>
                <a:effectLst/>
                <a:latin typeface="FiraCode-Retina" panose="020B0809050000020004" pitchFamily="49" charset="0"/>
              </a:rPr>
              <a:t>'python3'</a:t>
            </a:r>
            <a:endParaRPr lang="en-GB" sz="2800" b="0" dirty="0">
              <a:solidFill>
                <a:srgbClr val="24292E"/>
              </a:solidFill>
              <a:effectLst/>
              <a:latin typeface="FiraCode-Retina" panose="020B0809050000020004" pitchFamily="49" charset="0"/>
            </a:endParaRPr>
          </a:p>
          <a:p>
            <a:pPr lvl="2"/>
            <a:r>
              <a:rPr lang="en-GB" sz="2800" b="0" dirty="0" err="1">
                <a:solidFill>
                  <a:srgbClr val="D73A49"/>
                </a:solidFill>
                <a:effectLst/>
                <a:latin typeface="FiraCode-Retina" panose="020B0809050000020004" pitchFamily="49" charset="0"/>
              </a:rPr>
              <a:t>elif</a:t>
            </a:r>
            <a:r>
              <a:rPr lang="en-GB" sz="2800" b="0" dirty="0">
                <a:solidFill>
                  <a:srgbClr val="24292E"/>
                </a:solidFill>
                <a:effectLst/>
                <a:latin typeface="FiraCode-Retina" panose="020B0809050000020004" pitchFamily="49" charset="0"/>
              </a:rPr>
              <a:t> </a:t>
            </a:r>
            <a:r>
              <a:rPr lang="en-GB" sz="2800" b="0" dirty="0" err="1">
                <a:solidFill>
                  <a:srgbClr val="E36209"/>
                </a:solidFill>
                <a:effectLst/>
                <a:latin typeface="FiraCode-Retina" panose="020B0809050000020004" pitchFamily="49" charset="0"/>
              </a:rPr>
              <a:t>script</a:t>
            </a:r>
            <a:r>
              <a:rPr lang="en-GB" sz="2800" b="0" dirty="0" err="1">
                <a:solidFill>
                  <a:srgbClr val="24292E"/>
                </a:solidFill>
                <a:effectLst/>
                <a:latin typeface="FiraCode-Retina" panose="020B0809050000020004" pitchFamily="49" charset="0"/>
              </a:rPr>
              <a:t>.endswith</a:t>
            </a:r>
            <a:r>
              <a:rPr lang="en-GB" sz="2800" b="0" dirty="0">
                <a:solidFill>
                  <a:srgbClr val="24292E"/>
                </a:solidFill>
                <a:effectLst/>
                <a:latin typeface="FiraCode-Retina" panose="020B0809050000020004" pitchFamily="49" charset="0"/>
              </a:rPr>
              <a:t>(</a:t>
            </a:r>
            <a:r>
              <a:rPr lang="en-GB" sz="2800" b="0" dirty="0">
                <a:solidFill>
                  <a:srgbClr val="032F62"/>
                </a:solidFill>
                <a:effectLst/>
                <a:latin typeface="FiraCode-Retina" panose="020B0809050000020004" pitchFamily="49" charset="0"/>
              </a:rPr>
              <a:t>'.R’</a:t>
            </a:r>
            <a:r>
              <a:rPr lang="en-GB" sz="2800" b="0" dirty="0">
                <a:solidFill>
                  <a:srgbClr val="24292E"/>
                </a:solidFill>
                <a:effectLst/>
                <a:latin typeface="FiraCode-Retina" panose="020B0809050000020004" pitchFamily="49" charset="0"/>
              </a:rPr>
              <a:t>):</a:t>
            </a:r>
          </a:p>
          <a:p>
            <a:pPr lvl="2"/>
            <a:r>
              <a:rPr lang="en-GB" sz="2800" b="0" dirty="0">
                <a:solidFill>
                  <a:srgbClr val="24292E"/>
                </a:solidFill>
                <a:effectLst/>
                <a:latin typeface="FiraCode-Retina" panose="020B0809050000020004" pitchFamily="49" charset="0"/>
              </a:rPr>
              <a:t>		app </a:t>
            </a:r>
            <a:r>
              <a:rPr lang="en-GB" sz="2800" b="0" dirty="0">
                <a:solidFill>
                  <a:srgbClr val="D73A49"/>
                </a:solidFill>
                <a:effectLst/>
                <a:latin typeface="FiraCode-Retina" panose="020B0809050000020004" pitchFamily="49" charset="0"/>
              </a:rPr>
              <a:t>=</a:t>
            </a:r>
            <a:r>
              <a:rPr lang="en-GB" sz="2800" b="0" dirty="0">
                <a:solidFill>
                  <a:srgbClr val="24292E"/>
                </a:solidFill>
                <a:effectLst/>
                <a:latin typeface="FiraCode-Retina" panose="020B0809050000020004" pitchFamily="49" charset="0"/>
              </a:rPr>
              <a:t> </a:t>
            </a:r>
            <a:r>
              <a:rPr lang="en-GB" sz="2800" b="0" dirty="0">
                <a:solidFill>
                  <a:srgbClr val="032F62"/>
                </a:solidFill>
                <a:effectLst/>
                <a:latin typeface="FiraCode-Retina" panose="020B0809050000020004" pitchFamily="49" charset="0"/>
              </a:rPr>
              <a:t>'</a:t>
            </a:r>
            <a:r>
              <a:rPr lang="en-GB" sz="2800" b="0" dirty="0" err="1">
                <a:solidFill>
                  <a:srgbClr val="032F62"/>
                </a:solidFill>
                <a:effectLst/>
                <a:latin typeface="FiraCode-Retina" panose="020B0809050000020004" pitchFamily="49" charset="0"/>
              </a:rPr>
              <a:t>Rscript</a:t>
            </a:r>
            <a:r>
              <a:rPr lang="en-GB" sz="2800" b="0" dirty="0">
                <a:solidFill>
                  <a:srgbClr val="032F62"/>
                </a:solidFill>
                <a:effectLst/>
                <a:latin typeface="FiraCode-Retina" panose="020B0809050000020004" pitchFamily="49" charset="0"/>
              </a:rPr>
              <a:t>'</a:t>
            </a:r>
            <a:endParaRPr lang="en-GB" sz="2800" b="0" dirty="0">
              <a:solidFill>
                <a:srgbClr val="24292E"/>
              </a:solidFill>
              <a:effectLst/>
              <a:latin typeface="FiraCode-Retina" panose="020B0809050000020004" pitchFamily="49" charset="0"/>
            </a:endParaRPr>
          </a:p>
          <a:p>
            <a:pPr lvl="2"/>
            <a:r>
              <a:rPr lang="en-GB" sz="2800" b="0" dirty="0">
                <a:solidFill>
                  <a:srgbClr val="D73A49"/>
                </a:solidFill>
                <a:effectLst/>
                <a:latin typeface="FiraCode-Retina" panose="020B0809050000020004" pitchFamily="49" charset="0"/>
              </a:rPr>
              <a:t>if</a:t>
            </a:r>
            <a:r>
              <a:rPr lang="en-GB" sz="2800" b="0" dirty="0">
                <a:solidFill>
                  <a:srgbClr val="24292E"/>
                </a:solidFill>
                <a:effectLst/>
                <a:latin typeface="FiraCode-Retina" panose="020B0809050000020004" pitchFamily="49" charset="0"/>
              </a:rPr>
              <a:t> app:</a:t>
            </a:r>
          </a:p>
          <a:p>
            <a:pPr lvl="4"/>
            <a:r>
              <a:rPr lang="en-GB" sz="2800" b="0" dirty="0">
                <a:solidFill>
                  <a:srgbClr val="6A737D"/>
                </a:solidFill>
                <a:effectLst/>
                <a:latin typeface="FiraCode-Retina" panose="020B0809050000020004" pitchFamily="49" charset="0"/>
              </a:rPr>
              <a:t># Add command line arguments here</a:t>
            </a:r>
            <a:endParaRPr lang="en-GB" sz="2800" b="0" dirty="0">
              <a:solidFill>
                <a:srgbClr val="24292E"/>
              </a:solidFill>
              <a:effectLst/>
              <a:latin typeface="FiraCode-Retina" panose="020B0809050000020004" pitchFamily="49" charset="0"/>
            </a:endParaRPr>
          </a:p>
          <a:p>
            <a:pPr lvl="4"/>
            <a:r>
              <a:rPr lang="en-GB" sz="2800" b="0" dirty="0" err="1">
                <a:solidFill>
                  <a:srgbClr val="6F42C1"/>
                </a:solidFill>
                <a:effectLst/>
                <a:latin typeface="FiraCode-Retina" panose="020B0809050000020004" pitchFamily="49" charset="0"/>
              </a:rPr>
              <a:t>os</a:t>
            </a:r>
            <a:r>
              <a:rPr lang="en-GB" sz="2800" b="0" dirty="0" err="1">
                <a:solidFill>
                  <a:srgbClr val="24292E"/>
                </a:solidFill>
                <a:effectLst/>
                <a:latin typeface="FiraCode-Retina" panose="020B0809050000020004" pitchFamily="49" charset="0"/>
              </a:rPr>
              <a:t>.</a:t>
            </a:r>
            <a:r>
              <a:rPr lang="en-GB" sz="2800" b="0" dirty="0" err="1">
                <a:solidFill>
                  <a:srgbClr val="6F42C1"/>
                </a:solidFill>
                <a:effectLst/>
                <a:latin typeface="FiraCode-Retina" panose="020B0809050000020004" pitchFamily="49" charset="0"/>
              </a:rPr>
              <a:t>system</a:t>
            </a:r>
            <a:r>
              <a:rPr lang="en-GB" sz="2800" b="0" dirty="0">
                <a:solidFill>
                  <a:srgbClr val="24292E"/>
                </a:solidFill>
                <a:effectLst/>
                <a:latin typeface="FiraCode-Retina" panose="020B0809050000020004" pitchFamily="49" charset="0"/>
              </a:rPr>
              <a:t>(</a:t>
            </a:r>
            <a:r>
              <a:rPr lang="en-GB" sz="2800" b="0" dirty="0">
                <a:solidFill>
                  <a:srgbClr val="D73A49"/>
                </a:solidFill>
                <a:effectLst/>
                <a:latin typeface="FiraCode-Retina" panose="020B0809050000020004" pitchFamily="49" charset="0"/>
              </a:rPr>
              <a:t>f</a:t>
            </a:r>
            <a:r>
              <a:rPr lang="en-GB" sz="2800" b="0" dirty="0">
                <a:solidFill>
                  <a:srgbClr val="032F62"/>
                </a:solidFill>
                <a:effectLst/>
                <a:latin typeface="FiraCode-Retina" panose="020B0809050000020004" pitchFamily="49" charset="0"/>
              </a:rPr>
              <a:t>'</a:t>
            </a:r>
            <a:r>
              <a:rPr lang="en-GB" sz="2800" b="0" dirty="0">
                <a:solidFill>
                  <a:srgbClr val="005CC5"/>
                </a:solidFill>
                <a:effectLst/>
                <a:latin typeface="FiraCode-Retina" panose="020B0809050000020004" pitchFamily="49" charset="0"/>
              </a:rPr>
              <a:t>{</a:t>
            </a:r>
            <a:r>
              <a:rPr lang="en-GB" sz="2800" b="0" dirty="0">
                <a:solidFill>
                  <a:srgbClr val="24292E"/>
                </a:solidFill>
                <a:effectLst/>
                <a:latin typeface="FiraCode-Retina" panose="020B0809050000020004" pitchFamily="49" charset="0"/>
              </a:rPr>
              <a:t>app</a:t>
            </a:r>
            <a:r>
              <a:rPr lang="en-GB" sz="2800" b="0" dirty="0">
                <a:solidFill>
                  <a:srgbClr val="005CC5"/>
                </a:solidFill>
                <a:effectLst/>
                <a:latin typeface="FiraCode-Retina" panose="020B0809050000020004" pitchFamily="49" charset="0"/>
              </a:rPr>
              <a:t>}</a:t>
            </a:r>
            <a:r>
              <a:rPr lang="en-GB" sz="2800" b="0" dirty="0">
                <a:solidFill>
                  <a:srgbClr val="032F62"/>
                </a:solidFill>
                <a:effectLst/>
                <a:latin typeface="FiraCode-Retina" panose="020B0809050000020004" pitchFamily="49" charset="0"/>
              </a:rPr>
              <a:t> </a:t>
            </a:r>
            <a:r>
              <a:rPr lang="en-GB" sz="2800" b="0" dirty="0">
                <a:solidFill>
                  <a:srgbClr val="005CC5"/>
                </a:solidFill>
                <a:effectLst/>
                <a:latin typeface="FiraCode-Retina" panose="020B0809050000020004" pitchFamily="49" charset="0"/>
              </a:rPr>
              <a:t>{</a:t>
            </a:r>
            <a:r>
              <a:rPr lang="en-GB" sz="2800" b="0" dirty="0">
                <a:solidFill>
                  <a:srgbClr val="E36209"/>
                </a:solidFill>
                <a:effectLst/>
                <a:latin typeface="FiraCode-Retina" panose="020B0809050000020004" pitchFamily="49" charset="0"/>
              </a:rPr>
              <a:t>script</a:t>
            </a:r>
            <a:r>
              <a:rPr lang="en-GB" sz="2800" b="0" dirty="0">
                <a:solidFill>
                  <a:srgbClr val="005CC5"/>
                </a:solidFill>
                <a:effectLst/>
                <a:latin typeface="FiraCode-Retina" panose="020B0809050000020004" pitchFamily="49" charset="0"/>
              </a:rPr>
              <a:t>}</a:t>
            </a:r>
            <a:r>
              <a:rPr lang="en-GB" sz="2800" b="0" dirty="0">
                <a:solidFill>
                  <a:srgbClr val="032F62"/>
                </a:solidFill>
                <a:effectLst/>
                <a:latin typeface="FiraCode-Retina" panose="020B0809050000020004" pitchFamily="49" charset="0"/>
              </a:rPr>
              <a:t> arg1 arg2 arg3'</a:t>
            </a:r>
            <a:r>
              <a:rPr lang="en-GB" sz="2800" b="0" dirty="0">
                <a:solidFill>
                  <a:srgbClr val="24292E"/>
                </a:solidFill>
                <a:effectLst/>
                <a:latin typeface="FiraCode-Retina" panose="020B0809050000020004" pitchFamily="49" charset="0"/>
              </a:rPr>
              <a:t>) </a:t>
            </a:r>
          </a:p>
          <a:p>
            <a:pPr lvl="2"/>
            <a:r>
              <a:rPr lang="en-GB" sz="2800" b="0" dirty="0">
                <a:solidFill>
                  <a:srgbClr val="D73A49"/>
                </a:solidFill>
                <a:effectLst/>
                <a:latin typeface="FiraCode-Retina" panose="020B0809050000020004" pitchFamily="49" charset="0"/>
              </a:rPr>
              <a:t>else</a:t>
            </a:r>
            <a:r>
              <a:rPr lang="en-GB" sz="2800" b="0" dirty="0">
                <a:solidFill>
                  <a:srgbClr val="24292E"/>
                </a:solidFill>
                <a:effectLst/>
                <a:latin typeface="FiraCode-Retina" panose="020B0809050000020004" pitchFamily="49" charset="0"/>
              </a:rPr>
              <a:t>:</a:t>
            </a:r>
          </a:p>
          <a:p>
            <a:pPr lvl="2"/>
            <a:r>
              <a:rPr lang="en-GB" sz="2800" b="0" dirty="0">
                <a:solidFill>
                  <a:srgbClr val="6F42C1"/>
                </a:solidFill>
                <a:effectLst/>
                <a:latin typeface="FiraCode-Retina" panose="020B0809050000020004" pitchFamily="49" charset="0"/>
              </a:rPr>
              <a:t>		print</a:t>
            </a:r>
            <a:r>
              <a:rPr lang="en-GB" sz="2800" b="0" dirty="0">
                <a:solidFill>
                  <a:srgbClr val="24292E"/>
                </a:solidFill>
                <a:effectLst/>
                <a:latin typeface="FiraCode-Retina" panose="020B0809050000020004" pitchFamily="49" charset="0"/>
              </a:rPr>
              <a:t>(</a:t>
            </a:r>
            <a:r>
              <a:rPr lang="en-GB" sz="2800" b="0" dirty="0">
                <a:solidFill>
                  <a:srgbClr val="032F62"/>
                </a:solidFill>
                <a:effectLst/>
                <a:latin typeface="FiraCode-Retina" panose="020B0809050000020004" pitchFamily="49" charset="0"/>
              </a:rPr>
              <a:t>'Unable to determine app’</a:t>
            </a:r>
            <a:r>
              <a:rPr lang="en-GB" sz="2800" b="0" dirty="0">
                <a:solidFill>
                  <a:srgbClr val="24292E"/>
                </a:solidFill>
                <a:effectLst/>
                <a:latin typeface="FiraCode-Retina" panose="020B0809050000020004" pitchFamily="49" charset="0"/>
              </a:rPr>
              <a:t>)</a:t>
            </a:r>
          </a:p>
          <a:p>
            <a:endParaRPr lang="en-GB" sz="2800" b="0" dirty="0">
              <a:solidFill>
                <a:srgbClr val="24292E"/>
              </a:solidFill>
              <a:effectLst/>
              <a:latin typeface="FiraCode-Retina" panose="020B0809050000020004" pitchFamily="49" charset="0"/>
            </a:endParaRPr>
          </a:p>
          <a:p>
            <a:endParaRPr lang="en-GB" sz="2800" dirty="0">
              <a:solidFill>
                <a:srgbClr val="24292E"/>
              </a:solidFill>
              <a:latin typeface="FiraCode-Retina" panose="020B0809050000020004" pitchFamily="49" charset="0"/>
            </a:endParaRPr>
          </a:p>
          <a:p>
            <a:endParaRPr lang="en-GB" sz="2800" b="0" dirty="0">
              <a:solidFill>
                <a:srgbClr val="24292E"/>
              </a:solidFill>
              <a:effectLst/>
              <a:latin typeface="FiraCode-Retina" panose="020B0809050000020004" pitchFamily="49" charset="0"/>
            </a:endParaRPr>
          </a:p>
          <a:p>
            <a:endParaRPr lang="en-GB" sz="2800" dirty="0">
              <a:solidFill>
                <a:srgbClr val="24292E"/>
              </a:solidFill>
              <a:latin typeface="FiraCode-Retina" panose="020B0809050000020004" pitchFamily="49" charset="0"/>
            </a:endParaRPr>
          </a:p>
          <a:p>
            <a:endParaRPr lang="en-GB" sz="2800" b="0" dirty="0">
              <a:solidFill>
                <a:srgbClr val="24292E"/>
              </a:solidFill>
              <a:effectLst/>
              <a:latin typeface="FiraCode-Retina" panose="020B0809050000020004" pitchFamily="49" charset="0"/>
            </a:endParaRPr>
          </a:p>
          <a:p>
            <a:endParaRPr lang="en-GB" sz="2800" dirty="0">
              <a:solidFill>
                <a:srgbClr val="24292E"/>
              </a:solidFill>
              <a:latin typeface="FiraCode-Retina" panose="020B0809050000020004" pitchFamily="49" charset="0"/>
            </a:endParaRPr>
          </a:p>
          <a:p>
            <a:endParaRPr lang="en-GB" sz="2800" b="0" dirty="0">
              <a:solidFill>
                <a:srgbClr val="24292E"/>
              </a:solidFill>
              <a:effectLst/>
              <a:latin typeface="FiraCode-Retina" panose="020B0809050000020004" pitchFamily="49" charset="0"/>
            </a:endParaRPr>
          </a:p>
          <a:p>
            <a:endParaRPr lang="en-GB" sz="2800" dirty="0">
              <a:solidFill>
                <a:srgbClr val="24292E"/>
              </a:solidFill>
              <a:latin typeface="FiraCode-Retina" panose="020B0809050000020004" pitchFamily="49" charset="0"/>
            </a:endParaRPr>
          </a:p>
          <a:p>
            <a:r>
              <a:rPr lang="en-GB" sz="2800" b="0" dirty="0">
                <a:solidFill>
                  <a:srgbClr val="D73A49"/>
                </a:solidFill>
                <a:effectLst/>
                <a:latin typeface="FiraCode-Retina" panose="020B0809050000020004" pitchFamily="49" charset="0"/>
              </a:rPr>
              <a:t>def</a:t>
            </a:r>
            <a:r>
              <a:rPr lang="en-GB" sz="2800" b="0" dirty="0">
                <a:solidFill>
                  <a:srgbClr val="24292E"/>
                </a:solidFill>
                <a:effectLst/>
                <a:latin typeface="FiraCode-Retina" panose="020B0809050000020004" pitchFamily="49" charset="0"/>
              </a:rPr>
              <a:t> </a:t>
            </a:r>
            <a:r>
              <a:rPr lang="en-GB" sz="2800" b="0" dirty="0">
                <a:solidFill>
                  <a:srgbClr val="6F42C1"/>
                </a:solidFill>
                <a:effectLst/>
                <a:latin typeface="FiraCode-Retina" panose="020B0809050000020004" pitchFamily="49" charset="0"/>
              </a:rPr>
              <a:t>main</a:t>
            </a:r>
            <a:r>
              <a:rPr lang="en-GB" sz="2800" b="0" dirty="0">
                <a:solidFill>
                  <a:srgbClr val="24292E"/>
                </a:solidFill>
                <a:effectLst/>
                <a:latin typeface="FiraCode-Retina" panose="020B0809050000020004" pitchFamily="49" charset="0"/>
              </a:rPr>
              <a:t>(): </a:t>
            </a:r>
          </a:p>
          <a:p>
            <a:pPr lvl="2"/>
            <a:r>
              <a:rPr lang="en-GB" sz="2800" b="0" dirty="0" err="1">
                <a:solidFill>
                  <a:srgbClr val="24292E"/>
                </a:solidFill>
                <a:effectLst/>
                <a:latin typeface="FiraCode-Retina" panose="020B0809050000020004" pitchFamily="49" charset="0"/>
              </a:rPr>
              <a:t>num_cores</a:t>
            </a:r>
            <a:r>
              <a:rPr lang="en-GB" sz="2800" b="0" dirty="0">
                <a:solidFill>
                  <a:srgbClr val="24292E"/>
                </a:solidFill>
                <a:effectLst/>
                <a:latin typeface="FiraCode-Retina" panose="020B0809050000020004" pitchFamily="49" charset="0"/>
              </a:rPr>
              <a:t> </a:t>
            </a:r>
            <a:r>
              <a:rPr lang="en-GB" sz="2800" b="0" dirty="0">
                <a:solidFill>
                  <a:srgbClr val="D73A49"/>
                </a:solidFill>
                <a:effectLst/>
                <a:latin typeface="FiraCode-Retina" panose="020B0809050000020004" pitchFamily="49" charset="0"/>
              </a:rPr>
              <a:t>=</a:t>
            </a:r>
            <a:r>
              <a:rPr lang="en-GB" sz="2800" b="0" dirty="0">
                <a:solidFill>
                  <a:srgbClr val="24292E"/>
                </a:solidFill>
                <a:effectLst/>
                <a:latin typeface="FiraCode-Retina" panose="020B0809050000020004" pitchFamily="49" charset="0"/>
              </a:rPr>
              <a:t> </a:t>
            </a:r>
            <a:r>
              <a:rPr lang="en-GB" sz="2800" b="0" dirty="0" err="1">
                <a:solidFill>
                  <a:srgbClr val="6F42C1"/>
                </a:solidFill>
                <a:effectLst/>
                <a:latin typeface="FiraCode-Retina" panose="020B0809050000020004" pitchFamily="49" charset="0"/>
              </a:rPr>
              <a:t>mp</a:t>
            </a:r>
            <a:r>
              <a:rPr lang="en-GB" sz="2800" b="0" dirty="0" err="1">
                <a:solidFill>
                  <a:srgbClr val="24292E"/>
                </a:solidFill>
                <a:effectLst/>
                <a:latin typeface="FiraCode-Retina" panose="020B0809050000020004" pitchFamily="49" charset="0"/>
              </a:rPr>
              <a:t>.cpu_count</a:t>
            </a:r>
            <a:r>
              <a:rPr lang="en-GB" sz="2800" b="0" dirty="0">
                <a:solidFill>
                  <a:srgbClr val="24292E"/>
                </a:solidFill>
                <a:effectLst/>
                <a:latin typeface="FiraCode-Retina" panose="020B0809050000020004" pitchFamily="49" charset="0"/>
              </a:rPr>
              <a:t>() </a:t>
            </a:r>
          </a:p>
          <a:p>
            <a:pPr lvl="2"/>
            <a:r>
              <a:rPr lang="en-GB" sz="2800" b="0" dirty="0">
                <a:solidFill>
                  <a:srgbClr val="24292E"/>
                </a:solidFill>
                <a:effectLst/>
                <a:latin typeface="FiraCode-Retina" panose="020B0809050000020004" pitchFamily="49" charset="0"/>
              </a:rPr>
              <a:t>pool </a:t>
            </a:r>
            <a:r>
              <a:rPr lang="en-GB" sz="2800" b="0" dirty="0">
                <a:solidFill>
                  <a:srgbClr val="D73A49"/>
                </a:solidFill>
                <a:effectLst/>
                <a:latin typeface="FiraCode-Retina" panose="020B0809050000020004" pitchFamily="49" charset="0"/>
              </a:rPr>
              <a:t>=</a:t>
            </a:r>
            <a:r>
              <a:rPr lang="en-GB" sz="2800" b="0" dirty="0">
                <a:solidFill>
                  <a:srgbClr val="24292E"/>
                </a:solidFill>
                <a:effectLst/>
                <a:latin typeface="FiraCode-Retina" panose="020B0809050000020004" pitchFamily="49" charset="0"/>
              </a:rPr>
              <a:t> </a:t>
            </a:r>
            <a:r>
              <a:rPr lang="en-GB" sz="2800" b="0" dirty="0" err="1">
                <a:solidFill>
                  <a:srgbClr val="6F42C1"/>
                </a:solidFill>
                <a:effectLst/>
                <a:latin typeface="FiraCode-Retina" panose="020B0809050000020004" pitchFamily="49" charset="0"/>
              </a:rPr>
              <a:t>mp</a:t>
            </a:r>
            <a:r>
              <a:rPr lang="en-GB" sz="2800" b="0" dirty="0" err="1">
                <a:solidFill>
                  <a:srgbClr val="24292E"/>
                </a:solidFill>
                <a:effectLst/>
                <a:latin typeface="FiraCode-Retina" panose="020B0809050000020004" pitchFamily="49" charset="0"/>
              </a:rPr>
              <a:t>.Pool</a:t>
            </a:r>
            <a:r>
              <a:rPr lang="en-GB" sz="2800" b="0" dirty="0">
                <a:solidFill>
                  <a:srgbClr val="24292E"/>
                </a:solidFill>
                <a:effectLst/>
                <a:latin typeface="FiraCode-Retina" panose="020B0809050000020004" pitchFamily="49" charset="0"/>
              </a:rPr>
              <a:t>(</a:t>
            </a:r>
            <a:r>
              <a:rPr lang="en-GB" sz="2800" b="0" dirty="0">
                <a:solidFill>
                  <a:srgbClr val="E36209"/>
                </a:solidFill>
                <a:effectLst/>
                <a:latin typeface="FiraCode-Retina" panose="020B0809050000020004" pitchFamily="49" charset="0"/>
              </a:rPr>
              <a:t>processes</a:t>
            </a:r>
            <a:r>
              <a:rPr lang="en-GB" sz="2800" b="0" dirty="0">
                <a:solidFill>
                  <a:srgbClr val="D73A49"/>
                </a:solidFill>
                <a:effectLst/>
                <a:latin typeface="FiraCode-Retina" panose="020B0809050000020004" pitchFamily="49" charset="0"/>
              </a:rPr>
              <a:t>=</a:t>
            </a:r>
            <a:r>
              <a:rPr lang="en-GB" sz="2800" b="0" dirty="0" err="1">
                <a:solidFill>
                  <a:srgbClr val="24292E"/>
                </a:solidFill>
                <a:effectLst/>
                <a:latin typeface="FiraCode-Retina" panose="020B0809050000020004" pitchFamily="49" charset="0"/>
              </a:rPr>
              <a:t>num_cores</a:t>
            </a:r>
            <a:r>
              <a:rPr lang="en-GB" sz="2800" b="0" dirty="0">
                <a:solidFill>
                  <a:srgbClr val="24292E"/>
                </a:solidFill>
                <a:effectLst/>
                <a:latin typeface="FiraCode-Retina" panose="020B0809050000020004" pitchFamily="49" charset="0"/>
              </a:rPr>
              <a:t>) </a:t>
            </a:r>
          </a:p>
          <a:p>
            <a:pPr lvl="2"/>
            <a:r>
              <a:rPr lang="en-GB" sz="2800" b="0" dirty="0" err="1">
                <a:solidFill>
                  <a:srgbClr val="24292E"/>
                </a:solidFill>
                <a:effectLst/>
                <a:latin typeface="FiraCode-Retina" panose="020B0809050000020004" pitchFamily="49" charset="0"/>
              </a:rPr>
              <a:t>pool.</a:t>
            </a:r>
            <a:r>
              <a:rPr lang="en-GB" sz="2800" b="0" dirty="0" err="1">
                <a:solidFill>
                  <a:srgbClr val="6F42C1"/>
                </a:solidFill>
                <a:effectLst/>
                <a:latin typeface="FiraCode-Retina" panose="020B0809050000020004" pitchFamily="49" charset="0"/>
              </a:rPr>
              <a:t>map</a:t>
            </a:r>
            <a:r>
              <a:rPr lang="en-GB" sz="2800" b="0" dirty="0">
                <a:solidFill>
                  <a:srgbClr val="24292E"/>
                </a:solidFill>
                <a:effectLst/>
                <a:latin typeface="FiraCode-Retina" panose="020B0809050000020004" pitchFamily="49" charset="0"/>
              </a:rPr>
              <a:t>(</a:t>
            </a:r>
            <a:r>
              <a:rPr lang="en-GB" sz="2800" b="0" dirty="0" err="1">
                <a:solidFill>
                  <a:srgbClr val="6F42C1"/>
                </a:solidFill>
                <a:effectLst/>
                <a:latin typeface="FiraCode-Retina" panose="020B0809050000020004" pitchFamily="49" charset="0"/>
              </a:rPr>
              <a:t>run_script</a:t>
            </a:r>
            <a:r>
              <a:rPr lang="en-GB" sz="2800" b="0" dirty="0">
                <a:solidFill>
                  <a:srgbClr val="24292E"/>
                </a:solidFill>
                <a:effectLst/>
                <a:latin typeface="FiraCode-Retina" panose="020B0809050000020004" pitchFamily="49" charset="0"/>
              </a:rPr>
              <a:t>, scripts) </a:t>
            </a:r>
          </a:p>
          <a:p>
            <a:br>
              <a:rPr lang="en-GB" sz="2800" b="0" dirty="0">
                <a:solidFill>
                  <a:srgbClr val="24292E"/>
                </a:solidFill>
                <a:effectLst/>
                <a:latin typeface="FiraCode-Retina" panose="020B0809050000020004" pitchFamily="49" charset="0"/>
              </a:rPr>
            </a:br>
            <a:r>
              <a:rPr lang="en-GB" sz="2800" b="0" dirty="0">
                <a:solidFill>
                  <a:srgbClr val="D73A49"/>
                </a:solidFill>
                <a:effectLst/>
                <a:latin typeface="FiraCode-Retina" panose="020B0809050000020004" pitchFamily="49" charset="0"/>
              </a:rPr>
              <a:t>if</a:t>
            </a:r>
            <a:r>
              <a:rPr lang="en-GB" sz="2800" b="0" dirty="0">
                <a:solidFill>
                  <a:srgbClr val="24292E"/>
                </a:solidFill>
                <a:effectLst/>
                <a:latin typeface="FiraCode-Retina" panose="020B0809050000020004" pitchFamily="49" charset="0"/>
              </a:rPr>
              <a:t> __name__ </a:t>
            </a:r>
            <a:r>
              <a:rPr lang="en-GB" sz="2800" b="0" dirty="0">
                <a:solidFill>
                  <a:srgbClr val="D73A49"/>
                </a:solidFill>
                <a:effectLst/>
                <a:latin typeface="FiraCode-Retina" panose="020B0809050000020004" pitchFamily="49" charset="0"/>
              </a:rPr>
              <a:t>==</a:t>
            </a:r>
            <a:r>
              <a:rPr lang="en-GB" sz="2800" b="0" dirty="0">
                <a:solidFill>
                  <a:srgbClr val="24292E"/>
                </a:solidFill>
                <a:effectLst/>
                <a:latin typeface="FiraCode-Retina" panose="020B0809050000020004" pitchFamily="49" charset="0"/>
              </a:rPr>
              <a:t> </a:t>
            </a:r>
            <a:r>
              <a:rPr lang="en-GB" sz="2800" b="0" dirty="0">
                <a:solidFill>
                  <a:srgbClr val="032F62"/>
                </a:solidFill>
                <a:effectLst/>
                <a:latin typeface="FiraCode-Retina" panose="020B0809050000020004" pitchFamily="49" charset="0"/>
              </a:rPr>
              <a:t>'__main__'</a:t>
            </a:r>
            <a:r>
              <a:rPr lang="en-GB" sz="2800" b="0" dirty="0">
                <a:solidFill>
                  <a:srgbClr val="24292E"/>
                </a:solidFill>
                <a:effectLst/>
                <a:latin typeface="FiraCode-Retina" panose="020B0809050000020004" pitchFamily="49" charset="0"/>
              </a:rPr>
              <a:t>:</a:t>
            </a:r>
          </a:p>
          <a:p>
            <a:pPr lvl="2"/>
            <a:r>
              <a:rPr lang="en-GB" sz="2800" b="0" dirty="0">
                <a:solidFill>
                  <a:srgbClr val="6F42C1"/>
                </a:solidFill>
                <a:effectLst/>
                <a:latin typeface="FiraCode-Retina" panose="020B0809050000020004" pitchFamily="49" charset="0"/>
              </a:rPr>
              <a:t>main</a:t>
            </a:r>
            <a:r>
              <a:rPr lang="en-GB" sz="2800" b="0" dirty="0">
                <a:solidFill>
                  <a:srgbClr val="24292E"/>
                </a:solidFill>
                <a:effectLst/>
                <a:latin typeface="FiraCode-Retina" panose="020B0809050000020004" pitchFamily="49" charset="0"/>
              </a:rPr>
              <a:t>()</a:t>
            </a:r>
          </a:p>
          <a:p>
            <a:pPr lvl="2"/>
            <a:r>
              <a:rPr lang="en-GB" sz="2800" b="0" dirty="0">
                <a:solidFill>
                  <a:srgbClr val="6F42C1"/>
                </a:solidFill>
                <a:effectLst/>
                <a:latin typeface="FiraCode-Retina" panose="020B0809050000020004" pitchFamily="49" charset="0"/>
              </a:rPr>
              <a:t>print</a:t>
            </a:r>
            <a:r>
              <a:rPr lang="en-GB" sz="2800" b="0" dirty="0">
                <a:solidFill>
                  <a:srgbClr val="24292E"/>
                </a:solidFill>
                <a:effectLst/>
                <a:latin typeface="FiraCode-Retina" panose="020B0809050000020004" pitchFamily="49" charset="0"/>
              </a:rPr>
              <a:t>(</a:t>
            </a:r>
            <a:r>
              <a:rPr lang="en-GB" sz="2800" b="0" dirty="0">
                <a:solidFill>
                  <a:srgbClr val="032F62"/>
                </a:solidFill>
                <a:effectLst/>
                <a:latin typeface="FiraCode-Retina" panose="020B0809050000020004" pitchFamily="49" charset="0"/>
              </a:rPr>
              <a:t>'done'</a:t>
            </a:r>
            <a:r>
              <a:rPr lang="en-GB" sz="2800" b="0" dirty="0">
                <a:solidFill>
                  <a:srgbClr val="24292E"/>
                </a:solidFill>
                <a:effectLst/>
                <a:latin typeface="FiraCode-Retina" panose="020B0809050000020004" pitchFamily="49" charset="0"/>
              </a:rPr>
              <a:t>)</a:t>
            </a:r>
          </a:p>
          <a:p>
            <a:br>
              <a:rPr lang="en-GB" sz="2800" b="0" dirty="0">
                <a:solidFill>
                  <a:srgbClr val="24292E"/>
                </a:solidFill>
                <a:effectLst/>
                <a:latin typeface="FiraCode-Retina" panose="020B0809050000020004" pitchFamily="49" charset="0"/>
              </a:rPr>
            </a:br>
            <a:endParaRPr lang="en-GB" sz="2800" b="0" dirty="0">
              <a:solidFill>
                <a:srgbClr val="24292E"/>
              </a:solidFill>
              <a:effectLst/>
              <a:latin typeface="FiraCode-Retina" panose="020B0809050000020004" pitchFamily="49" charset="0"/>
            </a:endParaRPr>
          </a:p>
        </p:txBody>
      </p:sp>
      <p:sp>
        <p:nvSpPr>
          <p:cNvPr id="2" name="Title 2">
            <a:extLst>
              <a:ext uri="{FF2B5EF4-FFF2-40B4-BE49-F238E27FC236}">
                <a16:creationId xmlns:a16="http://schemas.microsoft.com/office/drawing/2014/main" id="{7D121E2D-C72C-B8D8-EF34-0D93AD527963}"/>
              </a:ext>
            </a:extLst>
          </p:cNvPr>
          <p:cNvSpPr>
            <a:spLocks noGrp="1"/>
          </p:cNvSpPr>
          <p:nvPr>
            <p:ph type="title"/>
          </p:nvPr>
        </p:nvSpPr>
        <p:spPr>
          <a:xfrm>
            <a:off x="444496" y="282838"/>
            <a:ext cx="21971004" cy="1410086"/>
          </a:xfrm>
        </p:spPr>
        <p:txBody>
          <a:bodyPr>
            <a:normAutofit/>
          </a:bodyPr>
          <a:lstStyle/>
          <a:p>
            <a:r>
              <a:rPr lang="en-GB" sz="8000" dirty="0">
                <a:solidFill>
                  <a:schemeClr val="bg1"/>
                </a:solidFill>
                <a:latin typeface="+mn-lt"/>
              </a:rPr>
              <a:t>Launch multiple python programs</a:t>
            </a:r>
          </a:p>
        </p:txBody>
      </p:sp>
      <p:pic>
        <p:nvPicPr>
          <p:cNvPr id="3" name="bangor_logo_c1_flush.pdf">
            <a:extLst>
              <a:ext uri="{FF2B5EF4-FFF2-40B4-BE49-F238E27FC236}">
                <a16:creationId xmlns:a16="http://schemas.microsoft.com/office/drawing/2014/main" id="{B2AF7FE9-6B88-840D-0659-C4C5E0843113}"/>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3493904556"/>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C18AD2-1B20-4A5C-8EB5-35EF60E07BB9}"/>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B411338-AB1E-4D76-BCEC-4EE99571CFF2}"/>
              </a:ext>
            </a:extLst>
          </p:cNvPr>
          <p:cNvSpPr txBox="1"/>
          <p:nvPr/>
        </p:nvSpPr>
        <p:spPr>
          <a:xfrm>
            <a:off x="996468" y="2321318"/>
            <a:ext cx="20128038" cy="5536900"/>
          </a:xfrm>
          <a:prstGeom prst="rect">
            <a:avLst/>
          </a:prstGeom>
          <a:noFill/>
        </p:spPr>
        <p:txBody>
          <a:bodyPr wrap="square" rtlCol="0">
            <a:spAutoFit/>
          </a:bodyPr>
          <a:lstStyle/>
          <a:p>
            <a:pPr marL="571500" indent="-571500" algn="l">
              <a:lnSpc>
                <a:spcPct val="150000"/>
              </a:lnSpc>
              <a:buFontTx/>
              <a:buChar char="-"/>
            </a:pPr>
            <a:r>
              <a:rPr lang="en-GB" sz="4000" b="0" i="0" u="none" strike="noStrike" dirty="0">
                <a:solidFill>
                  <a:srgbClr val="374151"/>
                </a:solidFill>
                <a:effectLst/>
                <a:latin typeface="Söhne"/>
              </a:rPr>
              <a:t>A more optimised method is </a:t>
            </a:r>
            <a:r>
              <a:rPr lang="en-GB" sz="4000" b="1" i="0" u="none" strike="noStrike" dirty="0" err="1">
                <a:solidFill>
                  <a:srgbClr val="374151"/>
                </a:solidFill>
                <a:effectLst/>
                <a:latin typeface="Söhne"/>
              </a:rPr>
              <a:t>imap</a:t>
            </a:r>
            <a:endParaRPr lang="en-GB" sz="4000" b="1" dirty="0">
              <a:solidFill>
                <a:srgbClr val="374151"/>
              </a:solidFill>
              <a:latin typeface="Söhne"/>
            </a:endParaRPr>
          </a:p>
          <a:p>
            <a:pPr marL="571500" indent="-571500" algn="l">
              <a:lnSpc>
                <a:spcPct val="150000"/>
              </a:lnSpc>
              <a:buFontTx/>
              <a:buChar char="-"/>
            </a:pPr>
            <a:r>
              <a:rPr lang="en-GB" sz="4000" b="1" i="0" u="none" strike="noStrike" dirty="0" err="1">
                <a:solidFill>
                  <a:srgbClr val="374151"/>
                </a:solidFill>
                <a:effectLst/>
                <a:latin typeface="Söhne"/>
              </a:rPr>
              <a:t>imap</a:t>
            </a:r>
            <a:r>
              <a:rPr lang="en-GB" sz="4000" b="0" i="0" u="none" strike="noStrike" dirty="0">
                <a:solidFill>
                  <a:srgbClr val="374151"/>
                </a:solidFill>
                <a:effectLst/>
                <a:latin typeface="Söhne"/>
              </a:rPr>
              <a:t> does not duplicate the memory space of the original Python process to different workers</a:t>
            </a:r>
          </a:p>
          <a:p>
            <a:pPr marL="571500" indent="-571500" algn="l">
              <a:lnSpc>
                <a:spcPct val="150000"/>
              </a:lnSpc>
              <a:buFontTx/>
              <a:buChar char="-"/>
            </a:pPr>
            <a:r>
              <a:rPr lang="en-GB" sz="4000" b="0" i="0" u="none" strike="noStrike" dirty="0">
                <a:solidFill>
                  <a:srgbClr val="374151"/>
                </a:solidFill>
                <a:effectLst/>
                <a:latin typeface="Söhne"/>
              </a:rPr>
              <a:t>The outcome of using </a:t>
            </a:r>
            <a:r>
              <a:rPr lang="en-GB" sz="4000" b="1" i="0" u="none" strike="noStrike" dirty="0" err="1">
                <a:solidFill>
                  <a:srgbClr val="374151"/>
                </a:solidFill>
                <a:effectLst/>
                <a:latin typeface="Söhne"/>
              </a:rPr>
              <a:t>imap</a:t>
            </a:r>
            <a:r>
              <a:rPr lang="en-GB" sz="4000" b="0" i="0" u="none" strike="noStrike" dirty="0">
                <a:solidFill>
                  <a:srgbClr val="374151"/>
                </a:solidFill>
                <a:effectLst/>
                <a:latin typeface="Söhne"/>
              </a:rPr>
              <a:t> is identical to </a:t>
            </a:r>
            <a:r>
              <a:rPr lang="en-GB" sz="4000" b="1" i="0" u="none" strike="noStrike" dirty="0">
                <a:solidFill>
                  <a:srgbClr val="374151"/>
                </a:solidFill>
                <a:effectLst/>
                <a:latin typeface="Söhne"/>
              </a:rPr>
              <a:t>map</a:t>
            </a:r>
            <a:r>
              <a:rPr lang="en-GB" sz="4000" b="0" i="0" u="none" strike="noStrike" dirty="0">
                <a:solidFill>
                  <a:srgbClr val="374151"/>
                </a:solidFill>
                <a:effectLst/>
                <a:latin typeface="Söhne"/>
              </a:rPr>
              <a:t>, but it reduces memory usage</a:t>
            </a:r>
          </a:p>
          <a:p>
            <a:pPr marL="571500" indent="-571500" algn="l">
              <a:lnSpc>
                <a:spcPct val="150000"/>
              </a:lnSpc>
              <a:buFontTx/>
              <a:buChar char="-"/>
            </a:pPr>
            <a:r>
              <a:rPr lang="en-GB" sz="4000" b="1" i="0" u="none" strike="noStrike" dirty="0" err="1">
                <a:solidFill>
                  <a:srgbClr val="374151"/>
                </a:solidFill>
                <a:effectLst/>
                <a:latin typeface="Söhne"/>
              </a:rPr>
              <a:t>imap</a:t>
            </a:r>
            <a:r>
              <a:rPr lang="en-GB" sz="4000" b="0" i="0" u="none" strike="noStrike" dirty="0">
                <a:solidFill>
                  <a:srgbClr val="374151"/>
                </a:solidFill>
                <a:effectLst/>
                <a:latin typeface="Söhne"/>
              </a:rPr>
              <a:t> and </a:t>
            </a:r>
            <a:r>
              <a:rPr lang="en-GB" sz="4000" b="1" i="0" u="none" strike="noStrike" dirty="0">
                <a:solidFill>
                  <a:srgbClr val="374151"/>
                </a:solidFill>
                <a:effectLst/>
                <a:latin typeface="Söhne"/>
              </a:rPr>
              <a:t>map</a:t>
            </a:r>
            <a:r>
              <a:rPr lang="en-GB" sz="4000" b="0" i="0" u="none" strike="noStrike" dirty="0">
                <a:solidFill>
                  <a:srgbClr val="374151"/>
                </a:solidFill>
                <a:effectLst/>
                <a:latin typeface="Söhne"/>
              </a:rPr>
              <a:t> can only pass one parameter to the function to be parallelised</a:t>
            </a:r>
          </a:p>
          <a:p>
            <a:pPr marL="571500" indent="-571500" algn="l">
              <a:lnSpc>
                <a:spcPct val="150000"/>
              </a:lnSpc>
              <a:buFontTx/>
              <a:buChar char="-"/>
            </a:pPr>
            <a:r>
              <a:rPr lang="en-GB" sz="4000" b="0" i="0" u="none" strike="noStrike" dirty="0">
                <a:solidFill>
                  <a:srgbClr val="374151"/>
                </a:solidFill>
                <a:effectLst/>
                <a:latin typeface="Söhne"/>
              </a:rPr>
              <a:t>We can pass more than one argument using </a:t>
            </a:r>
            <a:r>
              <a:rPr lang="en-GB" sz="4000" b="1" i="0" u="none" strike="noStrike" dirty="0" err="1">
                <a:solidFill>
                  <a:srgbClr val="374151"/>
                </a:solidFill>
                <a:effectLst/>
                <a:latin typeface="Söhne"/>
              </a:rPr>
              <a:t>starmap</a:t>
            </a:r>
            <a:endParaRPr lang="en-GB" sz="4000" b="1" i="0" u="none" strike="noStrike" dirty="0">
              <a:solidFill>
                <a:srgbClr val="374151"/>
              </a:solidFill>
              <a:effectLst/>
              <a:latin typeface="Söhne"/>
            </a:endParaRPr>
          </a:p>
        </p:txBody>
      </p:sp>
      <p:sp>
        <p:nvSpPr>
          <p:cNvPr id="2" name="Title 2">
            <a:extLst>
              <a:ext uri="{FF2B5EF4-FFF2-40B4-BE49-F238E27FC236}">
                <a16:creationId xmlns:a16="http://schemas.microsoft.com/office/drawing/2014/main" id="{5CE7D6D4-D9B4-23C6-68A0-7B30217AB6CD}"/>
              </a:ext>
            </a:extLst>
          </p:cNvPr>
          <p:cNvSpPr>
            <a:spLocks noGrp="1"/>
          </p:cNvSpPr>
          <p:nvPr>
            <p:ph type="title"/>
          </p:nvPr>
        </p:nvSpPr>
        <p:spPr>
          <a:xfrm>
            <a:off x="444496" y="282838"/>
            <a:ext cx="21971004" cy="1410086"/>
          </a:xfrm>
        </p:spPr>
        <p:txBody>
          <a:bodyPr>
            <a:normAutofit/>
          </a:bodyPr>
          <a:lstStyle/>
          <a:p>
            <a:r>
              <a:rPr lang="en-GB" sz="8000" dirty="0">
                <a:solidFill>
                  <a:schemeClr val="bg1"/>
                </a:solidFill>
                <a:latin typeface="+mn-lt"/>
              </a:rPr>
              <a:t>map vs </a:t>
            </a:r>
            <a:r>
              <a:rPr lang="en-GB" sz="8000" dirty="0" err="1">
                <a:solidFill>
                  <a:schemeClr val="bg1"/>
                </a:solidFill>
                <a:latin typeface="+mn-lt"/>
              </a:rPr>
              <a:t>imap</a:t>
            </a:r>
            <a:endParaRPr lang="en-GB" sz="8000" dirty="0">
              <a:solidFill>
                <a:schemeClr val="bg1"/>
              </a:solidFill>
              <a:latin typeface="+mn-lt"/>
            </a:endParaRPr>
          </a:p>
        </p:txBody>
      </p:sp>
      <p:pic>
        <p:nvPicPr>
          <p:cNvPr id="3" name="bangor_logo_c1_flush.pdf">
            <a:extLst>
              <a:ext uri="{FF2B5EF4-FFF2-40B4-BE49-F238E27FC236}">
                <a16:creationId xmlns:a16="http://schemas.microsoft.com/office/drawing/2014/main" id="{5697239C-4CB2-9013-96B9-AF5F6C9C0DE7}"/>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11928187"/>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C18AD2-1B20-4A5C-8EB5-35EF60E07BB9}"/>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B411338-AB1E-4D76-BCEC-4EE99571CFF2}"/>
              </a:ext>
            </a:extLst>
          </p:cNvPr>
          <p:cNvSpPr txBox="1"/>
          <p:nvPr/>
        </p:nvSpPr>
        <p:spPr>
          <a:xfrm>
            <a:off x="4512654" y="2998426"/>
            <a:ext cx="17902846" cy="7971413"/>
          </a:xfrm>
          <a:prstGeom prst="rect">
            <a:avLst/>
          </a:prstGeom>
          <a:noFill/>
        </p:spPr>
        <p:txBody>
          <a:bodyPr wrap="square" rtlCol="0">
            <a:spAutoFit/>
          </a:bodyPr>
          <a:lstStyle/>
          <a:p>
            <a:r>
              <a:rPr lang="en-GB" sz="3200" b="0" dirty="0">
                <a:solidFill>
                  <a:srgbClr val="D73A49"/>
                </a:solidFill>
                <a:effectLst/>
                <a:latin typeface="FiraCode-Retina" panose="020B0809050000020004" pitchFamily="49" charset="0"/>
              </a:rPr>
              <a:t>import</a:t>
            </a:r>
            <a:r>
              <a:rPr lang="en-GB" sz="3200" b="0" dirty="0">
                <a:solidFill>
                  <a:srgbClr val="24292E"/>
                </a:solidFill>
                <a:effectLst/>
                <a:latin typeface="FiraCode-Retina" panose="020B0809050000020004" pitchFamily="49" charset="0"/>
              </a:rPr>
              <a:t> </a:t>
            </a:r>
            <a:r>
              <a:rPr lang="en-GB" sz="3200" b="0" dirty="0">
                <a:solidFill>
                  <a:srgbClr val="6F42C1"/>
                </a:solidFill>
                <a:effectLst/>
                <a:latin typeface="FiraCode-Retina" panose="020B0809050000020004" pitchFamily="49" charset="0"/>
              </a:rPr>
              <a:t>multiprocessing</a:t>
            </a:r>
            <a:r>
              <a:rPr lang="en-GB" sz="3200" b="0" dirty="0">
                <a:solidFill>
                  <a:srgbClr val="24292E"/>
                </a:solidFill>
                <a:effectLst/>
                <a:latin typeface="FiraCode-Retina" panose="020B0809050000020004" pitchFamily="49" charset="0"/>
              </a:rPr>
              <a:t> </a:t>
            </a:r>
            <a:r>
              <a:rPr lang="en-GB" sz="3200" b="0" dirty="0">
                <a:solidFill>
                  <a:srgbClr val="D73A49"/>
                </a:solidFill>
                <a:effectLst/>
                <a:latin typeface="FiraCode-Retina" panose="020B0809050000020004" pitchFamily="49" charset="0"/>
              </a:rPr>
              <a:t>as</a:t>
            </a:r>
            <a:r>
              <a:rPr lang="en-GB" sz="3200" b="0" dirty="0">
                <a:solidFill>
                  <a:srgbClr val="24292E"/>
                </a:solidFill>
                <a:effectLst/>
                <a:latin typeface="FiraCode-Retina" panose="020B0809050000020004" pitchFamily="49" charset="0"/>
              </a:rPr>
              <a:t> </a:t>
            </a:r>
            <a:r>
              <a:rPr lang="en-GB" sz="3200" b="0" dirty="0" err="1">
                <a:solidFill>
                  <a:srgbClr val="6F42C1"/>
                </a:solidFill>
                <a:effectLst/>
                <a:latin typeface="FiraCode-Retina" panose="020B0809050000020004" pitchFamily="49" charset="0"/>
              </a:rPr>
              <a:t>mp</a:t>
            </a:r>
            <a:r>
              <a:rPr lang="en-GB" sz="3200" b="0" dirty="0">
                <a:solidFill>
                  <a:srgbClr val="24292E"/>
                </a:solidFill>
                <a:effectLst/>
                <a:latin typeface="FiraCode-Retina" panose="020B0809050000020004" pitchFamily="49" charset="0"/>
              </a:rPr>
              <a:t> </a:t>
            </a:r>
          </a:p>
          <a:p>
            <a:br>
              <a:rPr lang="en-GB" sz="3200" b="0" dirty="0">
                <a:solidFill>
                  <a:srgbClr val="24292E"/>
                </a:solidFill>
                <a:effectLst/>
                <a:latin typeface="FiraCode-Retina" panose="020B0809050000020004" pitchFamily="49" charset="0"/>
              </a:rPr>
            </a:br>
            <a:r>
              <a:rPr lang="en-GB" sz="3200" b="0" dirty="0">
                <a:solidFill>
                  <a:srgbClr val="D73A49"/>
                </a:solidFill>
                <a:effectLst/>
                <a:latin typeface="FiraCode-Retina" panose="020B0809050000020004" pitchFamily="49" charset="0"/>
              </a:rPr>
              <a:t>def</a:t>
            </a:r>
            <a:r>
              <a:rPr lang="en-GB" sz="3200" b="0" dirty="0">
                <a:solidFill>
                  <a:srgbClr val="24292E"/>
                </a:solidFill>
                <a:effectLst/>
                <a:latin typeface="FiraCode-Retina" panose="020B0809050000020004" pitchFamily="49" charset="0"/>
              </a:rPr>
              <a:t> </a:t>
            </a:r>
            <a:r>
              <a:rPr lang="en-GB" sz="3200" b="0" dirty="0" err="1">
                <a:solidFill>
                  <a:srgbClr val="6F42C1"/>
                </a:solidFill>
                <a:effectLst/>
                <a:latin typeface="FiraCode-Retina" panose="020B0809050000020004" pitchFamily="49" charset="0"/>
              </a:rPr>
              <a:t>worker_func</a:t>
            </a:r>
            <a:r>
              <a:rPr lang="en-GB" sz="3200" b="0" dirty="0">
                <a:solidFill>
                  <a:srgbClr val="24292E"/>
                </a:solidFill>
                <a:effectLst/>
                <a:latin typeface="FiraCode-Retina" panose="020B0809050000020004" pitchFamily="49" charset="0"/>
              </a:rPr>
              <a:t>(</a:t>
            </a:r>
            <a:r>
              <a:rPr lang="en-GB" sz="3200" b="0" dirty="0">
                <a:solidFill>
                  <a:srgbClr val="E36209"/>
                </a:solidFill>
                <a:effectLst/>
                <a:latin typeface="FiraCode-Retina" panose="020B0809050000020004" pitchFamily="49" charset="0"/>
              </a:rPr>
              <a:t>a</a:t>
            </a:r>
            <a:r>
              <a:rPr lang="en-GB" sz="3200" b="0" dirty="0">
                <a:solidFill>
                  <a:srgbClr val="24292E"/>
                </a:solidFill>
                <a:effectLst/>
                <a:latin typeface="FiraCode-Retina" panose="020B0809050000020004" pitchFamily="49" charset="0"/>
              </a:rPr>
              <a:t>, </a:t>
            </a:r>
            <a:r>
              <a:rPr lang="en-GB" sz="3200" b="0" dirty="0">
                <a:solidFill>
                  <a:srgbClr val="E36209"/>
                </a:solidFill>
                <a:effectLst/>
                <a:latin typeface="FiraCode-Retina" panose="020B0809050000020004" pitchFamily="49" charset="0"/>
              </a:rPr>
              <a:t>b</a:t>
            </a:r>
            <a:r>
              <a:rPr lang="en-GB" sz="3200" b="0" dirty="0">
                <a:solidFill>
                  <a:srgbClr val="24292E"/>
                </a:solidFill>
                <a:effectLst/>
                <a:latin typeface="FiraCode-Retina" panose="020B0809050000020004" pitchFamily="49" charset="0"/>
              </a:rPr>
              <a:t>, </a:t>
            </a:r>
            <a:r>
              <a:rPr lang="en-GB" sz="3200" b="0" dirty="0">
                <a:solidFill>
                  <a:srgbClr val="E36209"/>
                </a:solidFill>
                <a:effectLst/>
                <a:latin typeface="FiraCode-Retina" panose="020B0809050000020004" pitchFamily="49" charset="0"/>
              </a:rPr>
              <a:t>c</a:t>
            </a:r>
            <a:r>
              <a:rPr lang="en-GB" sz="3200" b="0" dirty="0">
                <a:solidFill>
                  <a:srgbClr val="24292E"/>
                </a:solidFill>
                <a:effectLst/>
                <a:latin typeface="FiraCode-Retina" panose="020B0809050000020004" pitchFamily="49" charset="0"/>
              </a:rPr>
              <a:t>, </a:t>
            </a:r>
            <a:r>
              <a:rPr lang="en-GB" sz="3200" b="0" dirty="0">
                <a:solidFill>
                  <a:srgbClr val="E36209"/>
                </a:solidFill>
                <a:effectLst/>
                <a:latin typeface="FiraCode-Retina" panose="020B0809050000020004" pitchFamily="49" charset="0"/>
              </a:rPr>
              <a:t>d</a:t>
            </a:r>
            <a:r>
              <a:rPr lang="en-GB" sz="3200" b="0" dirty="0">
                <a:solidFill>
                  <a:srgbClr val="24292E"/>
                </a:solidFill>
                <a:effectLst/>
                <a:latin typeface="FiraCode-Retina" panose="020B0809050000020004" pitchFamily="49" charset="0"/>
              </a:rPr>
              <a:t>): </a:t>
            </a:r>
          </a:p>
          <a:p>
            <a:pPr lvl="2"/>
            <a:r>
              <a:rPr lang="en-GB" sz="3200" b="0" dirty="0" err="1">
                <a:solidFill>
                  <a:srgbClr val="24292E"/>
                </a:solidFill>
                <a:effectLst/>
                <a:latin typeface="FiraCode-Retina" panose="020B0809050000020004" pitchFamily="49" charset="0"/>
              </a:rPr>
              <a:t>process_id</a:t>
            </a:r>
            <a:r>
              <a:rPr lang="en-GB" sz="3200" b="0" dirty="0">
                <a:solidFill>
                  <a:srgbClr val="24292E"/>
                </a:solidFill>
                <a:effectLst/>
                <a:latin typeface="FiraCode-Retina" panose="020B0809050000020004" pitchFamily="49" charset="0"/>
              </a:rPr>
              <a:t> </a:t>
            </a:r>
            <a:r>
              <a:rPr lang="en-GB" sz="3200" b="0" dirty="0">
                <a:solidFill>
                  <a:srgbClr val="D73A49"/>
                </a:solidFill>
                <a:effectLst/>
                <a:latin typeface="FiraCode-Retina" panose="020B0809050000020004" pitchFamily="49" charset="0"/>
              </a:rPr>
              <a:t>=</a:t>
            </a:r>
            <a:r>
              <a:rPr lang="en-GB" sz="3200" b="0" dirty="0">
                <a:solidFill>
                  <a:srgbClr val="24292E"/>
                </a:solidFill>
                <a:effectLst/>
                <a:latin typeface="FiraCode-Retina" panose="020B0809050000020004" pitchFamily="49" charset="0"/>
              </a:rPr>
              <a:t> </a:t>
            </a:r>
            <a:r>
              <a:rPr lang="en-GB" sz="3200" b="0" dirty="0" err="1">
                <a:solidFill>
                  <a:srgbClr val="6F42C1"/>
                </a:solidFill>
                <a:effectLst/>
                <a:latin typeface="FiraCode-Retina" panose="020B0809050000020004" pitchFamily="49" charset="0"/>
              </a:rPr>
              <a:t>mp</a:t>
            </a:r>
            <a:r>
              <a:rPr lang="en-GB" sz="3200" b="0" dirty="0" err="1">
                <a:solidFill>
                  <a:srgbClr val="24292E"/>
                </a:solidFill>
                <a:effectLst/>
                <a:latin typeface="FiraCode-Retina" panose="020B0809050000020004" pitchFamily="49" charset="0"/>
              </a:rPr>
              <a:t>.</a:t>
            </a:r>
            <a:r>
              <a:rPr lang="en-GB" sz="3200" b="0" dirty="0" err="1">
                <a:solidFill>
                  <a:srgbClr val="6F42C1"/>
                </a:solidFill>
                <a:effectLst/>
                <a:latin typeface="FiraCode-Retina" panose="020B0809050000020004" pitchFamily="49" charset="0"/>
              </a:rPr>
              <a:t>current_process</a:t>
            </a:r>
            <a:r>
              <a:rPr lang="en-GB" sz="3200" b="0" dirty="0">
                <a:solidFill>
                  <a:srgbClr val="24292E"/>
                </a:solidFill>
                <a:effectLst/>
                <a:latin typeface="FiraCode-Retina" panose="020B0809050000020004" pitchFamily="49" charset="0"/>
              </a:rPr>
              <a:t>() </a:t>
            </a:r>
          </a:p>
          <a:p>
            <a:pPr lvl="2"/>
            <a:r>
              <a:rPr lang="en-GB" sz="3200" b="0" dirty="0">
                <a:solidFill>
                  <a:srgbClr val="6F42C1"/>
                </a:solidFill>
                <a:effectLst/>
                <a:latin typeface="FiraCode-Retina" panose="020B0809050000020004" pitchFamily="49" charset="0"/>
              </a:rPr>
              <a:t>print</a:t>
            </a:r>
            <a:r>
              <a:rPr lang="en-GB" sz="3200" b="0" dirty="0">
                <a:solidFill>
                  <a:srgbClr val="24292E"/>
                </a:solidFill>
                <a:effectLst/>
                <a:latin typeface="FiraCode-Retina" panose="020B0809050000020004" pitchFamily="49" charset="0"/>
              </a:rPr>
              <a:t>(</a:t>
            </a:r>
            <a:r>
              <a:rPr lang="en-GB" sz="3200" b="0" dirty="0" err="1">
                <a:solidFill>
                  <a:srgbClr val="D73A49"/>
                </a:solidFill>
                <a:effectLst/>
                <a:latin typeface="FiraCode-Retina" panose="020B0809050000020004" pitchFamily="49" charset="0"/>
              </a:rPr>
              <a:t>f</a:t>
            </a:r>
            <a:r>
              <a:rPr lang="en-GB" sz="3200" b="0" dirty="0" err="1">
                <a:solidFill>
                  <a:srgbClr val="032F62"/>
                </a:solidFill>
                <a:effectLst/>
                <a:latin typeface="FiraCode-Retina" panose="020B0809050000020004" pitchFamily="49" charset="0"/>
              </a:rPr>
              <a:t>'Process</a:t>
            </a:r>
            <a:r>
              <a:rPr lang="en-GB" sz="3200" b="0" dirty="0">
                <a:solidFill>
                  <a:srgbClr val="032F62"/>
                </a:solidFill>
                <a:effectLst/>
                <a:latin typeface="FiraCode-Retina" panose="020B0809050000020004" pitchFamily="49" charset="0"/>
              </a:rPr>
              <a:t> </a:t>
            </a:r>
            <a:r>
              <a:rPr lang="en-GB" sz="3200" b="0" dirty="0">
                <a:solidFill>
                  <a:srgbClr val="005CC5"/>
                </a:solidFill>
                <a:effectLst/>
                <a:latin typeface="FiraCode-Retina" panose="020B0809050000020004" pitchFamily="49" charset="0"/>
              </a:rPr>
              <a:t>{</a:t>
            </a:r>
            <a:r>
              <a:rPr lang="en-GB" sz="3200" b="0" dirty="0">
                <a:solidFill>
                  <a:srgbClr val="E36209"/>
                </a:solidFill>
                <a:effectLst/>
                <a:latin typeface="FiraCode-Retina" panose="020B0809050000020004" pitchFamily="49" charset="0"/>
              </a:rPr>
              <a:t>a</a:t>
            </a:r>
            <a:r>
              <a:rPr lang="en-GB" sz="3200" b="0" dirty="0">
                <a:solidFill>
                  <a:srgbClr val="005CC5"/>
                </a:solidFill>
                <a:effectLst/>
                <a:latin typeface="FiraCode-Retina" panose="020B0809050000020004" pitchFamily="49" charset="0"/>
              </a:rPr>
              <a:t>}</a:t>
            </a:r>
            <a:r>
              <a:rPr lang="en-GB" sz="3200" b="0" dirty="0">
                <a:solidFill>
                  <a:srgbClr val="032F62"/>
                </a:solidFill>
                <a:effectLst/>
                <a:latin typeface="FiraCode-Retina" panose="020B0809050000020004" pitchFamily="49" charset="0"/>
              </a:rPr>
              <a:t> </a:t>
            </a:r>
            <a:r>
              <a:rPr lang="en-GB" sz="3200" b="0" dirty="0">
                <a:solidFill>
                  <a:srgbClr val="005CC5"/>
                </a:solidFill>
                <a:effectLst/>
                <a:latin typeface="FiraCode-Retina" panose="020B0809050000020004" pitchFamily="49" charset="0"/>
              </a:rPr>
              <a:t>{</a:t>
            </a:r>
            <a:r>
              <a:rPr lang="en-GB" sz="3200" b="0" dirty="0">
                <a:solidFill>
                  <a:srgbClr val="E36209"/>
                </a:solidFill>
                <a:effectLst/>
                <a:latin typeface="FiraCode-Retina" panose="020B0809050000020004" pitchFamily="49" charset="0"/>
              </a:rPr>
              <a:t>b</a:t>
            </a:r>
            <a:r>
              <a:rPr lang="en-GB" sz="3200" b="0" dirty="0">
                <a:solidFill>
                  <a:srgbClr val="005CC5"/>
                </a:solidFill>
                <a:effectLst/>
                <a:latin typeface="FiraCode-Retina" panose="020B0809050000020004" pitchFamily="49" charset="0"/>
              </a:rPr>
              <a:t>}</a:t>
            </a:r>
            <a:r>
              <a:rPr lang="en-GB" sz="3200" b="0" dirty="0">
                <a:solidFill>
                  <a:srgbClr val="032F62"/>
                </a:solidFill>
                <a:effectLst/>
                <a:latin typeface="FiraCode-Retina" panose="020B0809050000020004" pitchFamily="49" charset="0"/>
              </a:rPr>
              <a:t> </a:t>
            </a:r>
            <a:r>
              <a:rPr lang="en-GB" sz="3200" b="0" dirty="0">
                <a:solidFill>
                  <a:srgbClr val="005CC5"/>
                </a:solidFill>
                <a:effectLst/>
                <a:latin typeface="FiraCode-Retina" panose="020B0809050000020004" pitchFamily="49" charset="0"/>
              </a:rPr>
              <a:t>{</a:t>
            </a:r>
            <a:r>
              <a:rPr lang="en-GB" sz="3200" b="0" dirty="0">
                <a:solidFill>
                  <a:srgbClr val="E36209"/>
                </a:solidFill>
                <a:effectLst/>
                <a:latin typeface="FiraCode-Retina" panose="020B0809050000020004" pitchFamily="49" charset="0"/>
              </a:rPr>
              <a:t>c</a:t>
            </a:r>
            <a:r>
              <a:rPr lang="en-GB" sz="3200" b="0" dirty="0">
                <a:solidFill>
                  <a:srgbClr val="005CC5"/>
                </a:solidFill>
                <a:effectLst/>
                <a:latin typeface="FiraCode-Retina" panose="020B0809050000020004" pitchFamily="49" charset="0"/>
              </a:rPr>
              <a:t>}</a:t>
            </a:r>
            <a:r>
              <a:rPr lang="en-GB" sz="3200" b="0" dirty="0">
                <a:solidFill>
                  <a:srgbClr val="032F62"/>
                </a:solidFill>
                <a:effectLst/>
                <a:latin typeface="FiraCode-Retina" panose="020B0809050000020004" pitchFamily="49" charset="0"/>
              </a:rPr>
              <a:t> </a:t>
            </a:r>
            <a:r>
              <a:rPr lang="en-GB" sz="3200" b="0" dirty="0">
                <a:solidFill>
                  <a:srgbClr val="005CC5"/>
                </a:solidFill>
                <a:effectLst/>
                <a:latin typeface="FiraCode-Retina" panose="020B0809050000020004" pitchFamily="49" charset="0"/>
              </a:rPr>
              <a:t>{</a:t>
            </a:r>
            <a:r>
              <a:rPr lang="en-GB" sz="3200" b="0" dirty="0">
                <a:solidFill>
                  <a:srgbClr val="E36209"/>
                </a:solidFill>
                <a:effectLst/>
                <a:latin typeface="FiraCode-Retina" panose="020B0809050000020004" pitchFamily="49" charset="0"/>
              </a:rPr>
              <a:t>d</a:t>
            </a:r>
            <a:r>
              <a:rPr lang="en-GB" sz="3200" b="0" dirty="0">
                <a:solidFill>
                  <a:srgbClr val="005CC5"/>
                </a:solidFill>
                <a:effectLst/>
                <a:latin typeface="FiraCode-Retina" panose="020B0809050000020004" pitchFamily="49" charset="0"/>
              </a:rPr>
              <a:t>}</a:t>
            </a:r>
            <a:r>
              <a:rPr lang="en-GB" sz="3200" b="0" dirty="0">
                <a:solidFill>
                  <a:srgbClr val="032F62"/>
                </a:solidFill>
                <a:effectLst/>
                <a:latin typeface="FiraCode-Retina" panose="020B0809050000020004" pitchFamily="49" charset="0"/>
              </a:rPr>
              <a:t> on process </a:t>
            </a:r>
            <a:r>
              <a:rPr lang="en-GB" sz="3200" b="0" dirty="0">
                <a:solidFill>
                  <a:srgbClr val="005CC5"/>
                </a:solidFill>
                <a:effectLst/>
                <a:latin typeface="FiraCode-Retina" panose="020B0809050000020004" pitchFamily="49" charset="0"/>
              </a:rPr>
              <a:t>{</a:t>
            </a:r>
            <a:r>
              <a:rPr lang="en-GB" sz="3200" b="0" dirty="0" err="1">
                <a:solidFill>
                  <a:srgbClr val="24292E"/>
                </a:solidFill>
                <a:effectLst/>
                <a:latin typeface="FiraCode-Retina" panose="020B0809050000020004" pitchFamily="49" charset="0"/>
              </a:rPr>
              <a:t>process_id</a:t>
            </a:r>
            <a:r>
              <a:rPr lang="en-GB" sz="3200" b="0" dirty="0">
                <a:solidFill>
                  <a:srgbClr val="005CC5"/>
                </a:solidFill>
                <a:effectLst/>
                <a:latin typeface="FiraCode-Retina" panose="020B0809050000020004" pitchFamily="49" charset="0"/>
              </a:rPr>
              <a:t>}</a:t>
            </a:r>
            <a:r>
              <a:rPr lang="en-GB" sz="3200" b="0" dirty="0">
                <a:solidFill>
                  <a:srgbClr val="032F62"/>
                </a:solidFill>
                <a:effectLst/>
                <a:latin typeface="FiraCode-Retina" panose="020B0809050000020004" pitchFamily="49" charset="0"/>
              </a:rPr>
              <a:t>'</a:t>
            </a:r>
            <a:r>
              <a:rPr lang="en-GB" sz="3200" b="0" dirty="0">
                <a:solidFill>
                  <a:srgbClr val="24292E"/>
                </a:solidFill>
                <a:effectLst/>
                <a:latin typeface="FiraCode-Retina" panose="020B0809050000020004" pitchFamily="49" charset="0"/>
              </a:rPr>
              <a:t>) </a:t>
            </a:r>
          </a:p>
          <a:p>
            <a:br>
              <a:rPr lang="en-GB" sz="3200" b="0" dirty="0">
                <a:solidFill>
                  <a:srgbClr val="24292E"/>
                </a:solidFill>
                <a:effectLst/>
                <a:latin typeface="FiraCode-Retina" panose="020B0809050000020004" pitchFamily="49" charset="0"/>
              </a:rPr>
            </a:br>
            <a:r>
              <a:rPr lang="en-GB" sz="3200" b="0" dirty="0">
                <a:solidFill>
                  <a:srgbClr val="D73A49"/>
                </a:solidFill>
                <a:effectLst/>
                <a:latin typeface="FiraCode-Retina" panose="020B0809050000020004" pitchFamily="49" charset="0"/>
              </a:rPr>
              <a:t>def</a:t>
            </a:r>
            <a:r>
              <a:rPr lang="en-GB" sz="3200" b="0" dirty="0">
                <a:solidFill>
                  <a:srgbClr val="24292E"/>
                </a:solidFill>
                <a:effectLst/>
                <a:latin typeface="FiraCode-Retina" panose="020B0809050000020004" pitchFamily="49" charset="0"/>
              </a:rPr>
              <a:t> </a:t>
            </a:r>
            <a:r>
              <a:rPr lang="en-GB" sz="3200" b="0" dirty="0">
                <a:solidFill>
                  <a:srgbClr val="6F42C1"/>
                </a:solidFill>
                <a:effectLst/>
                <a:latin typeface="FiraCode-Retina" panose="020B0809050000020004" pitchFamily="49" charset="0"/>
              </a:rPr>
              <a:t>main</a:t>
            </a:r>
            <a:r>
              <a:rPr lang="en-GB" sz="3200" b="0" dirty="0">
                <a:solidFill>
                  <a:srgbClr val="24292E"/>
                </a:solidFill>
                <a:effectLst/>
                <a:latin typeface="FiraCode-Retina" panose="020B0809050000020004" pitchFamily="49" charset="0"/>
              </a:rPr>
              <a:t>(): </a:t>
            </a:r>
          </a:p>
          <a:p>
            <a:pPr lvl="2"/>
            <a:r>
              <a:rPr lang="en-GB" sz="3200" b="0" dirty="0" err="1">
                <a:solidFill>
                  <a:srgbClr val="24292E"/>
                </a:solidFill>
                <a:effectLst/>
                <a:latin typeface="FiraCode-Retina" panose="020B0809050000020004" pitchFamily="49" charset="0"/>
              </a:rPr>
              <a:t>num_cores</a:t>
            </a:r>
            <a:r>
              <a:rPr lang="en-GB" sz="3200" b="0" dirty="0">
                <a:solidFill>
                  <a:srgbClr val="24292E"/>
                </a:solidFill>
                <a:effectLst/>
                <a:latin typeface="FiraCode-Retina" panose="020B0809050000020004" pitchFamily="49" charset="0"/>
              </a:rPr>
              <a:t> </a:t>
            </a:r>
            <a:r>
              <a:rPr lang="en-GB" sz="3200" b="0" dirty="0">
                <a:solidFill>
                  <a:srgbClr val="D73A49"/>
                </a:solidFill>
                <a:effectLst/>
                <a:latin typeface="FiraCode-Retina" panose="020B0809050000020004" pitchFamily="49" charset="0"/>
              </a:rPr>
              <a:t>=</a:t>
            </a:r>
            <a:r>
              <a:rPr lang="en-GB" sz="3200" b="0" dirty="0">
                <a:solidFill>
                  <a:srgbClr val="24292E"/>
                </a:solidFill>
                <a:effectLst/>
                <a:latin typeface="FiraCode-Retina" panose="020B0809050000020004" pitchFamily="49" charset="0"/>
              </a:rPr>
              <a:t> </a:t>
            </a:r>
            <a:r>
              <a:rPr lang="en-GB" sz="3200" b="0" dirty="0" err="1">
                <a:solidFill>
                  <a:srgbClr val="6F42C1"/>
                </a:solidFill>
                <a:effectLst/>
                <a:latin typeface="FiraCode-Retina" panose="020B0809050000020004" pitchFamily="49" charset="0"/>
              </a:rPr>
              <a:t>mp</a:t>
            </a:r>
            <a:r>
              <a:rPr lang="en-GB" sz="3200" b="0" dirty="0" err="1">
                <a:solidFill>
                  <a:srgbClr val="24292E"/>
                </a:solidFill>
                <a:effectLst/>
                <a:latin typeface="FiraCode-Retina" panose="020B0809050000020004" pitchFamily="49" charset="0"/>
              </a:rPr>
              <a:t>.cpu_count</a:t>
            </a:r>
            <a:r>
              <a:rPr lang="en-GB" sz="3200" b="0" dirty="0">
                <a:solidFill>
                  <a:srgbClr val="24292E"/>
                </a:solidFill>
                <a:effectLst/>
                <a:latin typeface="FiraCode-Retina" panose="020B0809050000020004" pitchFamily="49" charset="0"/>
              </a:rPr>
              <a:t>() </a:t>
            </a:r>
          </a:p>
          <a:p>
            <a:pPr lvl="2"/>
            <a:r>
              <a:rPr lang="en-GB" sz="3200" b="0" dirty="0" err="1">
                <a:solidFill>
                  <a:srgbClr val="24292E"/>
                </a:solidFill>
                <a:effectLst/>
                <a:latin typeface="FiraCode-Retina" panose="020B0809050000020004" pitchFamily="49" charset="0"/>
              </a:rPr>
              <a:t>work_pool</a:t>
            </a:r>
            <a:r>
              <a:rPr lang="en-GB" sz="3200" b="0" dirty="0">
                <a:solidFill>
                  <a:srgbClr val="24292E"/>
                </a:solidFill>
                <a:effectLst/>
                <a:latin typeface="FiraCode-Retina" panose="020B0809050000020004" pitchFamily="49" charset="0"/>
              </a:rPr>
              <a:t> </a:t>
            </a:r>
            <a:r>
              <a:rPr lang="en-GB" sz="3200" b="0" dirty="0">
                <a:solidFill>
                  <a:srgbClr val="D73A49"/>
                </a:solidFill>
                <a:effectLst/>
                <a:latin typeface="FiraCode-Retina" panose="020B0809050000020004" pitchFamily="49" charset="0"/>
              </a:rPr>
              <a:t>=</a:t>
            </a:r>
            <a:r>
              <a:rPr lang="en-GB" sz="3200" b="0" dirty="0">
                <a:solidFill>
                  <a:srgbClr val="24292E"/>
                </a:solidFill>
                <a:effectLst/>
                <a:latin typeface="FiraCode-Retina" panose="020B0809050000020004" pitchFamily="49" charset="0"/>
              </a:rPr>
              <a:t> </a:t>
            </a:r>
            <a:r>
              <a:rPr lang="en-GB" sz="3200" b="0" dirty="0" err="1">
                <a:solidFill>
                  <a:srgbClr val="6F42C1"/>
                </a:solidFill>
                <a:effectLst/>
                <a:latin typeface="FiraCode-Retina" panose="020B0809050000020004" pitchFamily="49" charset="0"/>
              </a:rPr>
              <a:t>mp</a:t>
            </a:r>
            <a:r>
              <a:rPr lang="en-GB" sz="3200" b="0" dirty="0" err="1">
                <a:solidFill>
                  <a:srgbClr val="24292E"/>
                </a:solidFill>
                <a:effectLst/>
                <a:latin typeface="FiraCode-Retina" panose="020B0809050000020004" pitchFamily="49" charset="0"/>
              </a:rPr>
              <a:t>.Pool</a:t>
            </a:r>
            <a:r>
              <a:rPr lang="en-GB" sz="3200" b="0" dirty="0">
                <a:solidFill>
                  <a:srgbClr val="24292E"/>
                </a:solidFill>
                <a:effectLst/>
                <a:latin typeface="FiraCode-Retina" panose="020B0809050000020004" pitchFamily="49" charset="0"/>
              </a:rPr>
              <a:t>(</a:t>
            </a:r>
            <a:r>
              <a:rPr lang="en-GB" sz="3200" b="0" dirty="0" err="1">
                <a:solidFill>
                  <a:srgbClr val="24292E"/>
                </a:solidFill>
                <a:effectLst/>
                <a:latin typeface="FiraCode-Retina" panose="020B0809050000020004" pitchFamily="49" charset="0"/>
              </a:rPr>
              <a:t>num_cores</a:t>
            </a:r>
            <a:r>
              <a:rPr lang="en-GB" sz="3200" b="0" dirty="0">
                <a:solidFill>
                  <a:srgbClr val="24292E"/>
                </a:solidFill>
                <a:effectLst/>
                <a:latin typeface="FiraCode-Retina" panose="020B0809050000020004" pitchFamily="49" charset="0"/>
              </a:rPr>
              <a:t>) </a:t>
            </a:r>
          </a:p>
          <a:p>
            <a:pPr lvl="2"/>
            <a:r>
              <a:rPr lang="en-GB" sz="3200" b="0" dirty="0" err="1">
                <a:solidFill>
                  <a:srgbClr val="24292E"/>
                </a:solidFill>
                <a:effectLst/>
                <a:latin typeface="FiraCode-Retina" panose="020B0809050000020004" pitchFamily="49" charset="0"/>
              </a:rPr>
              <a:t>work_pool.</a:t>
            </a:r>
            <a:r>
              <a:rPr lang="en-GB" sz="3200" b="0" dirty="0" err="1">
                <a:solidFill>
                  <a:srgbClr val="6F42C1"/>
                </a:solidFill>
                <a:effectLst/>
                <a:latin typeface="FiraCode-Retina" panose="020B0809050000020004" pitchFamily="49" charset="0"/>
              </a:rPr>
              <a:t>starmap</a:t>
            </a:r>
            <a:r>
              <a:rPr lang="en-GB" sz="3200" b="0" dirty="0">
                <a:solidFill>
                  <a:srgbClr val="24292E"/>
                </a:solidFill>
                <a:effectLst/>
                <a:latin typeface="FiraCode-Retina" panose="020B0809050000020004" pitchFamily="49" charset="0"/>
              </a:rPr>
              <a:t>(</a:t>
            </a:r>
            <a:r>
              <a:rPr lang="en-GB" sz="3200" b="0" dirty="0" err="1">
                <a:solidFill>
                  <a:srgbClr val="6F42C1"/>
                </a:solidFill>
                <a:effectLst/>
                <a:latin typeface="FiraCode-Retina" panose="020B0809050000020004" pitchFamily="49" charset="0"/>
              </a:rPr>
              <a:t>worker_func</a:t>
            </a:r>
            <a:r>
              <a:rPr lang="en-GB" sz="3200" b="0" dirty="0">
                <a:solidFill>
                  <a:srgbClr val="24292E"/>
                </a:solidFill>
                <a:effectLst/>
                <a:latin typeface="FiraCode-Retina" panose="020B0809050000020004" pitchFamily="49" charset="0"/>
              </a:rPr>
              <a:t>, [(</a:t>
            </a:r>
            <a:r>
              <a:rPr lang="en-GB" sz="3200" b="0" dirty="0">
                <a:solidFill>
                  <a:srgbClr val="005CC5"/>
                </a:solidFill>
                <a:effectLst/>
                <a:latin typeface="FiraCode-Retina" panose="020B0809050000020004" pitchFamily="49" charset="0"/>
              </a:rPr>
              <a:t>1</a:t>
            </a:r>
            <a:r>
              <a:rPr lang="en-GB" sz="3200" b="0" dirty="0">
                <a:solidFill>
                  <a:srgbClr val="24292E"/>
                </a:solidFill>
                <a:effectLst/>
                <a:latin typeface="FiraCode-Retina" panose="020B0809050000020004" pitchFamily="49" charset="0"/>
              </a:rPr>
              <a:t>, </a:t>
            </a:r>
            <a:r>
              <a:rPr lang="en-GB" sz="3200" b="0" dirty="0">
                <a:solidFill>
                  <a:srgbClr val="005CC5"/>
                </a:solidFill>
                <a:effectLst/>
                <a:latin typeface="FiraCode-Retina" panose="020B0809050000020004" pitchFamily="49" charset="0"/>
              </a:rPr>
              <a:t>2</a:t>
            </a:r>
            <a:r>
              <a:rPr lang="en-GB" sz="3200" b="0" dirty="0">
                <a:solidFill>
                  <a:srgbClr val="24292E"/>
                </a:solidFill>
                <a:effectLst/>
                <a:latin typeface="FiraCode-Retina" panose="020B0809050000020004" pitchFamily="49" charset="0"/>
              </a:rPr>
              <a:t>, </a:t>
            </a:r>
            <a:r>
              <a:rPr lang="en-GB" sz="3200" b="0" dirty="0">
                <a:solidFill>
                  <a:srgbClr val="005CC5"/>
                </a:solidFill>
                <a:effectLst/>
                <a:latin typeface="FiraCode-Retina" panose="020B0809050000020004" pitchFamily="49" charset="0"/>
              </a:rPr>
              <a:t>3</a:t>
            </a:r>
            <a:r>
              <a:rPr lang="en-GB" sz="3200" b="0" dirty="0">
                <a:solidFill>
                  <a:srgbClr val="24292E"/>
                </a:solidFill>
                <a:effectLst/>
                <a:latin typeface="FiraCode-Retina" panose="020B0809050000020004" pitchFamily="49" charset="0"/>
              </a:rPr>
              <a:t>, </a:t>
            </a:r>
            <a:r>
              <a:rPr lang="en-GB" sz="3200" b="0" dirty="0">
                <a:solidFill>
                  <a:srgbClr val="005CC5"/>
                </a:solidFill>
                <a:effectLst/>
                <a:latin typeface="FiraCode-Retina" panose="020B0809050000020004" pitchFamily="49" charset="0"/>
              </a:rPr>
              <a:t>4</a:t>
            </a:r>
            <a:r>
              <a:rPr lang="en-GB" sz="3200" b="0" dirty="0">
                <a:solidFill>
                  <a:srgbClr val="24292E"/>
                </a:solidFill>
                <a:effectLst/>
                <a:latin typeface="FiraCode-Retina" panose="020B0809050000020004" pitchFamily="49" charset="0"/>
              </a:rPr>
              <a:t>), (</a:t>
            </a:r>
            <a:r>
              <a:rPr lang="en-GB" sz="3200" b="0" dirty="0">
                <a:solidFill>
                  <a:srgbClr val="005CC5"/>
                </a:solidFill>
                <a:effectLst/>
                <a:latin typeface="FiraCode-Retina" panose="020B0809050000020004" pitchFamily="49" charset="0"/>
              </a:rPr>
              <a:t>5</a:t>
            </a:r>
            <a:r>
              <a:rPr lang="en-GB" sz="3200" b="0" dirty="0">
                <a:solidFill>
                  <a:srgbClr val="24292E"/>
                </a:solidFill>
                <a:effectLst/>
                <a:latin typeface="FiraCode-Retina" panose="020B0809050000020004" pitchFamily="49" charset="0"/>
              </a:rPr>
              <a:t>, </a:t>
            </a:r>
            <a:r>
              <a:rPr lang="en-GB" sz="3200" b="0" dirty="0">
                <a:solidFill>
                  <a:srgbClr val="005CC5"/>
                </a:solidFill>
                <a:effectLst/>
                <a:latin typeface="FiraCode-Retina" panose="020B0809050000020004" pitchFamily="49" charset="0"/>
              </a:rPr>
              <a:t>6</a:t>
            </a:r>
            <a:r>
              <a:rPr lang="en-GB" sz="3200" b="0" dirty="0">
                <a:solidFill>
                  <a:srgbClr val="24292E"/>
                </a:solidFill>
                <a:effectLst/>
                <a:latin typeface="FiraCode-Retina" panose="020B0809050000020004" pitchFamily="49" charset="0"/>
              </a:rPr>
              <a:t>, </a:t>
            </a:r>
            <a:r>
              <a:rPr lang="en-GB" sz="3200" b="0" dirty="0">
                <a:solidFill>
                  <a:srgbClr val="005CC5"/>
                </a:solidFill>
                <a:effectLst/>
                <a:latin typeface="FiraCode-Retina" panose="020B0809050000020004" pitchFamily="49" charset="0"/>
              </a:rPr>
              <a:t>7</a:t>
            </a:r>
            <a:r>
              <a:rPr lang="en-GB" sz="3200" b="0" dirty="0">
                <a:solidFill>
                  <a:srgbClr val="24292E"/>
                </a:solidFill>
                <a:effectLst/>
                <a:latin typeface="FiraCode-Retina" panose="020B0809050000020004" pitchFamily="49" charset="0"/>
              </a:rPr>
              <a:t>, </a:t>
            </a:r>
            <a:r>
              <a:rPr lang="en-GB" sz="3200" b="0" dirty="0">
                <a:solidFill>
                  <a:srgbClr val="005CC5"/>
                </a:solidFill>
                <a:effectLst/>
                <a:latin typeface="FiraCode-Retina" panose="020B0809050000020004" pitchFamily="49" charset="0"/>
              </a:rPr>
              <a:t>8</a:t>
            </a:r>
            <a:r>
              <a:rPr lang="en-GB" sz="3200" b="0" dirty="0">
                <a:solidFill>
                  <a:srgbClr val="24292E"/>
                </a:solidFill>
                <a:effectLst/>
                <a:latin typeface="FiraCode-Retina" panose="020B0809050000020004" pitchFamily="49" charset="0"/>
              </a:rPr>
              <a:t>)]) </a:t>
            </a:r>
          </a:p>
          <a:p>
            <a:br>
              <a:rPr lang="en-GB" sz="3200" b="0" dirty="0">
                <a:solidFill>
                  <a:srgbClr val="24292E"/>
                </a:solidFill>
                <a:effectLst/>
                <a:latin typeface="FiraCode-Retina" panose="020B0809050000020004" pitchFamily="49" charset="0"/>
              </a:rPr>
            </a:br>
            <a:r>
              <a:rPr lang="en-GB" sz="3200" b="0" dirty="0">
                <a:solidFill>
                  <a:srgbClr val="D73A49"/>
                </a:solidFill>
                <a:effectLst/>
                <a:latin typeface="FiraCode-Retina" panose="020B0809050000020004" pitchFamily="49" charset="0"/>
              </a:rPr>
              <a:t>if</a:t>
            </a:r>
            <a:r>
              <a:rPr lang="en-GB" sz="3200" b="0" dirty="0">
                <a:solidFill>
                  <a:srgbClr val="24292E"/>
                </a:solidFill>
                <a:effectLst/>
                <a:latin typeface="FiraCode-Retina" panose="020B0809050000020004" pitchFamily="49" charset="0"/>
              </a:rPr>
              <a:t> __name__ </a:t>
            </a:r>
            <a:r>
              <a:rPr lang="en-GB" sz="3200" b="0" dirty="0">
                <a:solidFill>
                  <a:srgbClr val="D73A49"/>
                </a:solidFill>
                <a:effectLst/>
                <a:latin typeface="FiraCode-Retina" panose="020B0809050000020004" pitchFamily="49" charset="0"/>
              </a:rPr>
              <a:t>==</a:t>
            </a:r>
            <a:r>
              <a:rPr lang="en-GB" sz="3200" b="0" dirty="0">
                <a:solidFill>
                  <a:srgbClr val="24292E"/>
                </a:solidFill>
                <a:effectLst/>
                <a:latin typeface="FiraCode-Retina" panose="020B0809050000020004" pitchFamily="49" charset="0"/>
              </a:rPr>
              <a:t> </a:t>
            </a:r>
            <a:r>
              <a:rPr lang="en-GB" sz="3200" b="0" dirty="0">
                <a:solidFill>
                  <a:srgbClr val="032F62"/>
                </a:solidFill>
                <a:effectLst/>
                <a:latin typeface="FiraCode-Retina" panose="020B0809050000020004" pitchFamily="49" charset="0"/>
              </a:rPr>
              <a:t>'__main__'</a:t>
            </a:r>
            <a:r>
              <a:rPr lang="en-GB" sz="3200" b="0" dirty="0">
                <a:solidFill>
                  <a:srgbClr val="24292E"/>
                </a:solidFill>
                <a:effectLst/>
                <a:latin typeface="FiraCode-Retina" panose="020B0809050000020004" pitchFamily="49" charset="0"/>
              </a:rPr>
              <a:t>:</a:t>
            </a:r>
          </a:p>
          <a:p>
            <a:pPr lvl="2"/>
            <a:r>
              <a:rPr lang="en-GB" sz="3200" b="0" dirty="0">
                <a:solidFill>
                  <a:srgbClr val="6F42C1"/>
                </a:solidFill>
                <a:effectLst/>
                <a:latin typeface="FiraCode-Retina" panose="020B0809050000020004" pitchFamily="49" charset="0"/>
              </a:rPr>
              <a:t>main</a:t>
            </a:r>
            <a:r>
              <a:rPr lang="en-GB" sz="3200" b="0" dirty="0">
                <a:solidFill>
                  <a:srgbClr val="24292E"/>
                </a:solidFill>
                <a:effectLst/>
                <a:latin typeface="FiraCode-Retina" panose="020B0809050000020004" pitchFamily="49" charset="0"/>
              </a:rPr>
              <a:t>() </a:t>
            </a:r>
          </a:p>
          <a:p>
            <a:pPr lvl="2"/>
            <a:r>
              <a:rPr lang="en-GB" sz="3200" b="0" dirty="0">
                <a:solidFill>
                  <a:srgbClr val="6F42C1"/>
                </a:solidFill>
                <a:effectLst/>
                <a:latin typeface="FiraCode-Retina" panose="020B0809050000020004" pitchFamily="49" charset="0"/>
              </a:rPr>
              <a:t>print</a:t>
            </a:r>
            <a:r>
              <a:rPr lang="en-GB" sz="3200" b="0" dirty="0">
                <a:solidFill>
                  <a:srgbClr val="24292E"/>
                </a:solidFill>
                <a:effectLst/>
                <a:latin typeface="FiraCode-Retina" panose="020B0809050000020004" pitchFamily="49" charset="0"/>
              </a:rPr>
              <a:t>(</a:t>
            </a:r>
            <a:r>
              <a:rPr lang="en-GB" sz="3200" b="0" dirty="0">
                <a:solidFill>
                  <a:srgbClr val="032F62"/>
                </a:solidFill>
                <a:effectLst/>
                <a:latin typeface="FiraCode-Retina" panose="020B0809050000020004" pitchFamily="49" charset="0"/>
              </a:rPr>
              <a:t>'done'</a:t>
            </a:r>
            <a:r>
              <a:rPr lang="en-GB" sz="3200" b="0" dirty="0">
                <a:solidFill>
                  <a:srgbClr val="24292E"/>
                </a:solidFill>
                <a:effectLst/>
                <a:latin typeface="FiraCode-Retina" panose="020B0809050000020004" pitchFamily="49" charset="0"/>
              </a:rPr>
              <a:t>)</a:t>
            </a:r>
          </a:p>
          <a:p>
            <a:br>
              <a:rPr lang="en-GB" sz="3200" b="0" dirty="0">
                <a:solidFill>
                  <a:srgbClr val="24292E"/>
                </a:solidFill>
                <a:effectLst/>
                <a:latin typeface="FiraCode-Retina" panose="020B0809050000020004" pitchFamily="49" charset="0"/>
              </a:rPr>
            </a:br>
            <a:endParaRPr lang="en-GB" sz="3200" b="0" dirty="0">
              <a:solidFill>
                <a:srgbClr val="24292E"/>
              </a:solidFill>
              <a:effectLst/>
              <a:latin typeface="FiraCode-Retina" panose="020B0809050000020004" pitchFamily="49" charset="0"/>
            </a:endParaRPr>
          </a:p>
        </p:txBody>
      </p:sp>
      <p:sp>
        <p:nvSpPr>
          <p:cNvPr id="2" name="Title 2">
            <a:extLst>
              <a:ext uri="{FF2B5EF4-FFF2-40B4-BE49-F238E27FC236}">
                <a16:creationId xmlns:a16="http://schemas.microsoft.com/office/drawing/2014/main" id="{05870478-5F77-D735-EB0F-CD897650F8B1}"/>
              </a:ext>
            </a:extLst>
          </p:cNvPr>
          <p:cNvSpPr>
            <a:spLocks noGrp="1"/>
          </p:cNvSpPr>
          <p:nvPr>
            <p:ph type="title"/>
          </p:nvPr>
        </p:nvSpPr>
        <p:spPr>
          <a:xfrm>
            <a:off x="444496" y="282838"/>
            <a:ext cx="21971004" cy="1410086"/>
          </a:xfrm>
        </p:spPr>
        <p:txBody>
          <a:bodyPr>
            <a:normAutofit/>
          </a:bodyPr>
          <a:lstStyle/>
          <a:p>
            <a:r>
              <a:rPr lang="en-GB" sz="8000" err="1">
                <a:solidFill>
                  <a:schemeClr val="bg1"/>
                </a:solidFill>
                <a:latin typeface="+mn-lt"/>
              </a:rPr>
              <a:t>starmap</a:t>
            </a:r>
            <a:endParaRPr lang="en-GB" sz="8000">
              <a:solidFill>
                <a:schemeClr val="bg1"/>
              </a:solidFill>
              <a:latin typeface="+mn-lt"/>
            </a:endParaRPr>
          </a:p>
        </p:txBody>
      </p:sp>
      <p:pic>
        <p:nvPicPr>
          <p:cNvPr id="3" name="bangor_logo_c1_flush.pdf">
            <a:extLst>
              <a:ext uri="{FF2B5EF4-FFF2-40B4-BE49-F238E27FC236}">
                <a16:creationId xmlns:a16="http://schemas.microsoft.com/office/drawing/2014/main" id="{8DBBBC78-0B11-08B2-B654-B72141E5D7BC}"/>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216392956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E0C206-31E0-40F3-A5FA-8D3E350680BD}"/>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2" name="bangor_logo_c1_flush.pdf">
            <a:extLs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6468" y="12008837"/>
            <a:ext cx="3516186" cy="993991"/>
          </a:xfrm>
          <a:prstGeom prst="rect">
            <a:avLst/>
          </a:prstGeom>
          <a:ln w="12700">
            <a:miter lim="400000"/>
          </a:ln>
        </p:spPr>
      </p:pic>
      <p:sp>
        <p:nvSpPr>
          <p:cNvPr id="3" name="Slide Number Placeholder 2">
            <a:extLst>
              <a:ext uri="{FF2B5EF4-FFF2-40B4-BE49-F238E27FC236}">
                <a16:creationId xmlns:a16="http://schemas.microsoft.com/office/drawing/2014/main" id="{5B7134A2-8BCA-4B16-9046-7024075D7D4A}"/>
              </a:ext>
            </a:extLst>
          </p:cNvPr>
          <p:cNvSpPr>
            <a:spLocks noGrp="1"/>
          </p:cNvSpPr>
          <p:nvPr>
            <p:ph type="sldNum" sz="quarter" idx="2"/>
          </p:nvPr>
        </p:nvSpPr>
        <p:spPr/>
        <p:txBody>
          <a:bodyPr/>
          <a:lstStyle/>
          <a:p>
            <a:fld id="{86CB4B4D-7CA3-9044-876B-883B54F8677D}" type="slidenum">
              <a:rPr lang="en-GB" smtClean="0"/>
              <a:t>3</a:t>
            </a:fld>
            <a:endParaRPr lang="en-GB"/>
          </a:p>
        </p:txBody>
      </p:sp>
      <p:sp>
        <p:nvSpPr>
          <p:cNvPr id="7" name="TextBox 6">
            <a:extLst>
              <a:ext uri="{FF2B5EF4-FFF2-40B4-BE49-F238E27FC236}">
                <a16:creationId xmlns:a16="http://schemas.microsoft.com/office/drawing/2014/main" id="{B8AE02D1-9075-4BC1-8F20-2089F1B0BE05}"/>
              </a:ext>
            </a:extLst>
          </p:cNvPr>
          <p:cNvSpPr txBox="1"/>
          <p:nvPr/>
        </p:nvSpPr>
        <p:spPr>
          <a:xfrm>
            <a:off x="712191" y="2565158"/>
            <a:ext cx="21370212" cy="8710077"/>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GB" sz="4000">
                <a:hlinkClick r:id="rId4"/>
              </a:rPr>
              <a:t>Introduction to the Linux Shell</a:t>
            </a:r>
            <a:endParaRPr lang="en-GB" sz="4000"/>
          </a:p>
          <a:p>
            <a:pPr marL="1485900" lvl="2" indent="-571500">
              <a:buFont typeface="Arial" panose="020B0604020202020204" pitchFamily="34" charset="0"/>
              <a:buChar char="•"/>
            </a:pPr>
            <a:endParaRPr lang="en-GB" sz="2400"/>
          </a:p>
          <a:p>
            <a:pPr marL="571500" indent="-571500">
              <a:buFont typeface="Arial" panose="020B0604020202020204" pitchFamily="34" charset="0"/>
              <a:buChar char="•"/>
            </a:pPr>
            <a:r>
              <a:rPr lang="en-GB" sz="4000">
                <a:hlinkClick r:id="rId5"/>
              </a:rPr>
              <a:t>Version Control using Git</a:t>
            </a:r>
            <a:endParaRPr lang="en-GB" sz="4000"/>
          </a:p>
          <a:p>
            <a:pPr marL="571500" indent="-571500">
              <a:buFont typeface="Arial" panose="020B0604020202020204" pitchFamily="34" charset="0"/>
              <a:buChar char="•"/>
            </a:pPr>
            <a:endParaRPr lang="en-GB" sz="2400"/>
          </a:p>
          <a:p>
            <a:pPr marL="571500" indent="-571500">
              <a:buFont typeface="Arial" panose="020B0604020202020204" pitchFamily="34" charset="0"/>
              <a:buChar char="•"/>
            </a:pPr>
            <a:r>
              <a:rPr lang="en-GB" sz="4000">
                <a:hlinkClick r:id="rId6"/>
              </a:rPr>
              <a:t>Programming Principles and Practice using Python</a:t>
            </a:r>
            <a:endParaRPr lang="en-GB" sz="4000"/>
          </a:p>
          <a:p>
            <a:pPr marL="571500" indent="-571500">
              <a:buFont typeface="Arial" panose="020B0604020202020204" pitchFamily="34" charset="0"/>
              <a:buChar char="•"/>
            </a:pPr>
            <a:endParaRPr lang="en-GB" sz="2400"/>
          </a:p>
          <a:p>
            <a:pPr marL="571500" indent="-571500">
              <a:buFont typeface="Arial" panose="020B0604020202020204" pitchFamily="34" charset="0"/>
              <a:buChar char="•"/>
            </a:pPr>
            <a:r>
              <a:rPr lang="en-GB" sz="4000">
                <a:hlinkClick r:id="rId7"/>
              </a:rPr>
              <a:t>Advanced Python</a:t>
            </a:r>
            <a:endParaRPr lang="en-GB" sz="4000"/>
          </a:p>
          <a:p>
            <a:pPr marL="571500" indent="-571500">
              <a:buFont typeface="Arial" panose="020B0604020202020204" pitchFamily="34" charset="0"/>
              <a:buChar char="•"/>
            </a:pPr>
            <a:endParaRPr lang="en-GB" sz="2400"/>
          </a:p>
          <a:p>
            <a:pPr marL="571500" indent="-571500">
              <a:buFont typeface="Arial" panose="020B0604020202020204" pitchFamily="34" charset="0"/>
              <a:buChar char="•"/>
            </a:pPr>
            <a:r>
              <a:rPr lang="en-GB" sz="4000" b="1">
                <a:hlinkClick r:id="rId8"/>
              </a:rPr>
              <a:t>Parallel Processing in Python</a:t>
            </a:r>
            <a:endParaRPr lang="en-GB" sz="4000" b="1"/>
          </a:p>
          <a:p>
            <a:pPr marL="571500" indent="-571500">
              <a:buFont typeface="Arial" panose="020B0604020202020204" pitchFamily="34" charset="0"/>
              <a:buChar char="•"/>
            </a:pPr>
            <a:endParaRPr lang="en-GB" sz="2400"/>
          </a:p>
          <a:p>
            <a:pPr marL="571500" indent="-571500">
              <a:buFont typeface="Arial" panose="020B0604020202020204" pitchFamily="34" charset="0"/>
              <a:buChar char="•"/>
            </a:pPr>
            <a:r>
              <a:rPr lang="en-GB" sz="4000"/>
              <a:t>Machine learning with Python</a:t>
            </a: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Introduction to MATLAB</a:t>
            </a:r>
          </a:p>
          <a:p>
            <a:pPr marL="571500" indent="-571500">
              <a:buFont typeface="Arial" panose="020B0604020202020204" pitchFamily="34" charset="0"/>
              <a:buChar char="•"/>
            </a:pPr>
            <a:endParaRPr lang="en-GB" sz="2800"/>
          </a:p>
          <a:p>
            <a:pPr marL="571500" indent="-571500">
              <a:buFont typeface="Arial" panose="020B0604020202020204" pitchFamily="34" charset="0"/>
              <a:buChar char="•"/>
            </a:pPr>
            <a:r>
              <a:rPr lang="en-GB" sz="4000"/>
              <a:t>Introduction to R</a:t>
            </a:r>
            <a:endParaRPr lang="en-GB" sz="4000">
              <a:cs typeface="Calibri" panose="020F0502020204030204"/>
            </a:endParaRPr>
          </a:p>
          <a:p>
            <a:pPr marL="571500" indent="-571500">
              <a:buFont typeface="Arial" panose="020B0604020202020204" pitchFamily="34" charset="0"/>
              <a:buChar char="•"/>
            </a:pPr>
            <a:endParaRPr lang="en-GB" sz="2400"/>
          </a:p>
          <a:p>
            <a:r>
              <a:rPr lang="en-GB" sz="4000"/>
              <a:t>See and discuss on the Yammer group and suggestions for new training courses welcome!</a:t>
            </a:r>
            <a:endParaRPr lang="en-GB" sz="4000">
              <a:cs typeface="Calibri" panose="020F0502020204030204"/>
            </a:endParaRPr>
          </a:p>
        </p:txBody>
      </p:sp>
      <p:pic>
        <p:nvPicPr>
          <p:cNvPr id="8" name="Picture 2">
            <a:extLst>
              <a:ext uri="{FF2B5EF4-FFF2-40B4-BE49-F238E27FC236}">
                <a16:creationId xmlns:a16="http://schemas.microsoft.com/office/drawing/2014/main" id="{8522D295-992F-44ED-8165-D203DD85BFDF}"/>
              </a:ext>
              <a:ext uri="{C183D7F6-B498-43B3-948B-1728B52AA6E4}">
                <adec:decorative xmlns:adec="http://schemas.microsoft.com/office/drawing/2017/decorative" val="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189970" y="2699785"/>
            <a:ext cx="5075633" cy="170499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112E7892-86D9-443E-94F7-B71C0803DB6C}"/>
              </a:ext>
              <a:ext uri="{C183D7F6-B498-43B3-948B-1728B52AA6E4}">
                <adec:decorative xmlns:adec="http://schemas.microsoft.com/office/drawing/2017/decorative" val="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02334" y="4119355"/>
            <a:ext cx="1968061" cy="176876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F4FCCA45-C43D-4C1A-AB64-DB3714F133EA}"/>
              </a:ext>
              <a:ext uri="{C183D7F6-B498-43B3-948B-1728B52AA6E4}">
                <adec:decorative xmlns:adec="http://schemas.microsoft.com/office/drawing/2017/decorative" val="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878246" y="8142396"/>
            <a:ext cx="2106403" cy="210640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27E3F980-EECF-4ED9-893C-17C721849A24}"/>
              </a:ext>
              <a:ext uri="{C183D7F6-B498-43B3-948B-1728B52AA6E4}">
                <adec:decorative xmlns:adec="http://schemas.microsoft.com/office/drawing/2017/decorative" val="1"/>
              </a:ext>
            </a:extLst>
          </p:cNvPr>
          <p:cNvPicPr>
            <a:picLocks noChangeAspect="1" noChangeArrowheads="1"/>
          </p:cNvPicPr>
          <p:nvPr/>
        </p:nvPicPr>
        <p:blipFill rotWithShape="1">
          <a:blip r:embed="rId12">
            <a:alphaModFix/>
            <a:extLst>
              <a:ext uri="{28A0092B-C50C-407E-A947-70E740481C1C}">
                <a14:useLocalDpi xmlns:a14="http://schemas.microsoft.com/office/drawing/2010/main" val="0"/>
              </a:ext>
            </a:extLst>
          </a:blip>
          <a:srcRect l="9884" t="7660" r="6984" b="9501"/>
          <a:stretch/>
        </p:blipFill>
        <p:spPr bwMode="auto">
          <a:xfrm>
            <a:off x="20416375" y="3885452"/>
            <a:ext cx="2244526" cy="223657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a:extLst>
              <a:ext uri="{FF2B5EF4-FFF2-40B4-BE49-F238E27FC236}">
                <a16:creationId xmlns:a16="http://schemas.microsoft.com/office/drawing/2014/main" id="{A3B48591-5371-41F5-9A59-B4E4DDED9C84}"/>
              </a:ext>
              <a:ext uri="{C183D7F6-B498-43B3-948B-1728B52AA6E4}">
                <adec:decorative xmlns:adec="http://schemas.microsoft.com/office/drawing/2017/decorative" val="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765373" y="7488868"/>
            <a:ext cx="2428875" cy="18859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4D49775F-9B3A-4A99-A65E-0C1037EE2A0C}"/>
              </a:ext>
              <a:ext uri="{C183D7F6-B498-43B3-948B-1728B52AA6E4}">
                <adec:decorative xmlns:adec="http://schemas.microsoft.com/office/drawing/2017/decorative" val="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860427" y="6787478"/>
            <a:ext cx="1647113" cy="1950949"/>
          </a:xfrm>
          <a:prstGeom prst="rect">
            <a:avLst/>
          </a:prstGeom>
          <a:noFill/>
          <a:extLst>
            <a:ext uri="{909E8E84-426E-40DD-AFC4-6F175D3DCCD1}">
              <a14:hiddenFill xmlns:a14="http://schemas.microsoft.com/office/drawing/2010/main">
                <a:solidFill>
                  <a:srgbClr val="FFFFFF"/>
                </a:solidFill>
              </a14:hiddenFill>
            </a:ext>
          </a:extLst>
        </p:spPr>
      </p:pic>
      <p:pic>
        <p:nvPicPr>
          <p:cNvPr id="14" name="Bangor_Logo_A1 copy.pdf">
            <a:extLst>
              <a:ext uri="{FF2B5EF4-FFF2-40B4-BE49-F238E27FC236}">
                <a16:creationId xmlns:a16="http://schemas.microsoft.com/office/drawing/2014/main" id="{8345477B-8C50-421F-A617-81C723C2C326}"/>
              </a:ext>
              <a:ext uri="{C183D7F6-B498-43B3-948B-1728B52AA6E4}">
                <adec:decorative xmlns:adec="http://schemas.microsoft.com/office/drawing/2017/decorative" val="1"/>
              </a:ext>
            </a:extLst>
          </p:cNvPr>
          <p:cNvPicPr>
            <a:picLocks noChangeAspect="1"/>
          </p:cNvPicPr>
          <p:nvPr/>
        </p:nvPicPr>
        <p:blipFill>
          <a:blip r:embed="rId15"/>
          <a:stretch>
            <a:fillRect/>
          </a:stretch>
        </p:blipFill>
        <p:spPr>
          <a:xfrm>
            <a:off x="15744685" y="4457539"/>
            <a:ext cx="4227627" cy="3409990"/>
          </a:xfrm>
          <a:prstGeom prst="rect">
            <a:avLst/>
          </a:prstGeom>
          <a:ln w="12700">
            <a:miter lim="400000"/>
          </a:ln>
        </p:spPr>
      </p:pic>
      <p:sp>
        <p:nvSpPr>
          <p:cNvPr id="2" name="Title 2">
            <a:extLst>
              <a:ext uri="{FF2B5EF4-FFF2-40B4-BE49-F238E27FC236}">
                <a16:creationId xmlns:a16="http://schemas.microsoft.com/office/drawing/2014/main" id="{7B9B84A0-5A03-F510-A023-AB4F0F4DE474}"/>
              </a:ext>
            </a:extLst>
          </p:cNvPr>
          <p:cNvSpPr>
            <a:spLocks noGrp="1"/>
          </p:cNvSpPr>
          <p:nvPr>
            <p:ph type="title"/>
          </p:nvPr>
        </p:nvSpPr>
        <p:spPr>
          <a:xfrm>
            <a:off x="444496" y="282838"/>
            <a:ext cx="21971004" cy="1410086"/>
          </a:xfrm>
        </p:spPr>
        <p:txBody>
          <a:bodyPr>
            <a:normAutofit/>
          </a:bodyPr>
          <a:lstStyle/>
          <a:p>
            <a:r>
              <a:rPr lang="en-GB" sz="8000">
                <a:solidFill>
                  <a:schemeClr val="bg1"/>
                </a:solidFill>
                <a:latin typeface="+mn-lt"/>
              </a:rPr>
              <a:t>Training Workshops</a:t>
            </a:r>
          </a:p>
        </p:txBody>
      </p:sp>
    </p:spTree>
    <p:extLst>
      <p:ext uri="{BB962C8B-B14F-4D97-AF65-F5344CB8AC3E}">
        <p14:creationId xmlns:p14="http://schemas.microsoft.com/office/powerpoint/2010/main" val="3518782899"/>
      </p:ext>
    </p:extLst>
  </p:cSld>
  <p:clrMapOvr>
    <a:masterClrMapping/>
  </p:clrMapOvr>
  <p:transition spd="med"/>
  <p:extLst>
    <p:ext uri="{6950BFC3-D8DA-4A85-94F7-54DA5524770B}">
      <p188:commentRel xmlns:p188="http://schemas.microsoft.com/office/powerpoint/2018/8/main" r:id="rId2"/>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C18AD2-1B20-4A5C-8EB5-35EF60E07BB9}"/>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B411338-AB1E-4D76-BCEC-4EE99571CFF2}"/>
              </a:ext>
            </a:extLst>
          </p:cNvPr>
          <p:cNvSpPr txBox="1"/>
          <p:nvPr/>
        </p:nvSpPr>
        <p:spPr>
          <a:xfrm>
            <a:off x="996468" y="2910598"/>
            <a:ext cx="23095173" cy="7383560"/>
          </a:xfrm>
          <a:prstGeom prst="rect">
            <a:avLst/>
          </a:prstGeom>
          <a:noFill/>
        </p:spPr>
        <p:txBody>
          <a:bodyPr wrap="square" rtlCol="0">
            <a:spAutoFit/>
          </a:bodyPr>
          <a:lstStyle/>
          <a:p>
            <a:pPr algn="l">
              <a:lnSpc>
                <a:spcPct val="150000"/>
              </a:lnSpc>
            </a:pPr>
            <a:r>
              <a:rPr lang="en-GB" sz="4000" dirty="0">
                <a:solidFill>
                  <a:srgbClr val="374151"/>
                </a:solidFill>
                <a:latin typeface="Söhne"/>
              </a:rPr>
              <a:t>I</a:t>
            </a:r>
            <a:r>
              <a:rPr lang="en-GB" sz="4000" b="0" i="0" u="none" strike="noStrike" dirty="0">
                <a:solidFill>
                  <a:srgbClr val="374151"/>
                </a:solidFill>
                <a:effectLst/>
                <a:latin typeface="Söhne"/>
              </a:rPr>
              <a:t>n parallel processing, there are two types of execution:</a:t>
            </a:r>
          </a:p>
          <a:p>
            <a:pPr marL="1028700" lvl="1" indent="-571500">
              <a:lnSpc>
                <a:spcPct val="150000"/>
              </a:lnSpc>
              <a:buFontTx/>
              <a:buChar char="-"/>
            </a:pPr>
            <a:r>
              <a:rPr lang="en-GB" sz="4000" b="0" i="0" u="none" strike="noStrike" dirty="0">
                <a:solidFill>
                  <a:srgbClr val="374151"/>
                </a:solidFill>
                <a:effectLst/>
                <a:latin typeface="Söhne"/>
              </a:rPr>
              <a:t>Synchronous</a:t>
            </a:r>
            <a:endParaRPr lang="en-GB" sz="4000" dirty="0">
              <a:solidFill>
                <a:srgbClr val="374151"/>
              </a:solidFill>
              <a:latin typeface="Söhne"/>
            </a:endParaRPr>
          </a:p>
          <a:p>
            <a:pPr marL="1028700" lvl="1" indent="-571500">
              <a:lnSpc>
                <a:spcPct val="150000"/>
              </a:lnSpc>
              <a:buFontTx/>
              <a:buChar char="-"/>
            </a:pPr>
            <a:r>
              <a:rPr lang="en-GB" sz="4000" b="0" i="0" u="none" strike="noStrike" dirty="0">
                <a:solidFill>
                  <a:srgbClr val="374151"/>
                </a:solidFill>
                <a:effectLst/>
                <a:latin typeface="Söhne"/>
              </a:rPr>
              <a:t>Asynchronous</a:t>
            </a:r>
          </a:p>
          <a:p>
            <a:pPr>
              <a:lnSpc>
                <a:spcPct val="150000"/>
              </a:lnSpc>
            </a:pPr>
            <a:r>
              <a:rPr lang="en-GB" sz="4000" b="0" i="0" u="none" strike="noStrike" dirty="0">
                <a:solidFill>
                  <a:srgbClr val="374151"/>
                </a:solidFill>
                <a:effectLst/>
                <a:latin typeface="Söhne"/>
              </a:rPr>
              <a:t>Synchronous execution:</a:t>
            </a:r>
          </a:p>
          <a:p>
            <a:pPr marL="1028700" lvl="1" indent="-571500">
              <a:lnSpc>
                <a:spcPct val="150000"/>
              </a:lnSpc>
              <a:buFontTx/>
              <a:buChar char="-"/>
            </a:pPr>
            <a:r>
              <a:rPr lang="en-GB" sz="4000" b="0" i="0" u="none" strike="noStrike" dirty="0">
                <a:solidFill>
                  <a:srgbClr val="374151"/>
                </a:solidFill>
                <a:effectLst/>
                <a:latin typeface="Söhne"/>
              </a:rPr>
              <a:t>Processes are completed in the same order in which they were started.</a:t>
            </a:r>
          </a:p>
          <a:p>
            <a:pPr>
              <a:lnSpc>
                <a:spcPct val="150000"/>
              </a:lnSpc>
            </a:pPr>
            <a:r>
              <a:rPr lang="en-GB" sz="4000" b="0" i="0" u="none" strike="noStrike" dirty="0">
                <a:solidFill>
                  <a:srgbClr val="374151"/>
                </a:solidFill>
                <a:effectLst/>
                <a:latin typeface="Söhne"/>
              </a:rPr>
              <a:t>Asynchronous execution:</a:t>
            </a:r>
          </a:p>
          <a:p>
            <a:pPr marL="1028700" lvl="1" indent="-571500">
              <a:lnSpc>
                <a:spcPct val="150000"/>
              </a:lnSpc>
              <a:buFontTx/>
              <a:buChar char="-"/>
            </a:pPr>
            <a:r>
              <a:rPr lang="en-GB" sz="4000" b="0" i="0" u="none" strike="noStrike" dirty="0">
                <a:solidFill>
                  <a:srgbClr val="374151"/>
                </a:solidFill>
                <a:effectLst/>
                <a:latin typeface="Söhne"/>
              </a:rPr>
              <a:t>Processes may not be completed in the same order in which they were started.</a:t>
            </a:r>
          </a:p>
          <a:p>
            <a:pPr marL="1028700" lvl="1" indent="-571500">
              <a:lnSpc>
                <a:spcPct val="150000"/>
              </a:lnSpc>
              <a:buFontTx/>
              <a:buChar char="-"/>
            </a:pPr>
            <a:r>
              <a:rPr lang="en-GB" sz="4000" b="0" i="0" u="none" strike="noStrike" dirty="0">
                <a:solidFill>
                  <a:srgbClr val="374151"/>
                </a:solidFill>
                <a:effectLst/>
                <a:latin typeface="Söhne"/>
              </a:rPr>
              <a:t>May process the items quicker.</a:t>
            </a:r>
          </a:p>
        </p:txBody>
      </p:sp>
      <p:sp>
        <p:nvSpPr>
          <p:cNvPr id="2" name="Title 2">
            <a:extLst>
              <a:ext uri="{FF2B5EF4-FFF2-40B4-BE49-F238E27FC236}">
                <a16:creationId xmlns:a16="http://schemas.microsoft.com/office/drawing/2014/main" id="{84C85654-9A11-6EC4-5F67-0689DC224382}"/>
              </a:ext>
            </a:extLst>
          </p:cNvPr>
          <p:cNvSpPr>
            <a:spLocks noGrp="1"/>
          </p:cNvSpPr>
          <p:nvPr>
            <p:ph type="title"/>
          </p:nvPr>
        </p:nvSpPr>
        <p:spPr>
          <a:xfrm>
            <a:off x="444496" y="282838"/>
            <a:ext cx="21971004" cy="1410086"/>
          </a:xfrm>
        </p:spPr>
        <p:txBody>
          <a:bodyPr>
            <a:normAutofit/>
          </a:bodyPr>
          <a:lstStyle/>
          <a:p>
            <a:r>
              <a:rPr lang="en-GB" sz="8000" dirty="0">
                <a:solidFill>
                  <a:schemeClr val="bg1"/>
                </a:solidFill>
                <a:latin typeface="+mn-lt"/>
              </a:rPr>
              <a:t>What is synchronous and asynchronous</a:t>
            </a:r>
          </a:p>
        </p:txBody>
      </p:sp>
      <p:pic>
        <p:nvPicPr>
          <p:cNvPr id="3" name="bangor_logo_c1_flush.pdf">
            <a:extLst>
              <a:ext uri="{FF2B5EF4-FFF2-40B4-BE49-F238E27FC236}">
                <a16:creationId xmlns:a16="http://schemas.microsoft.com/office/drawing/2014/main" id="{CD60D27F-59B1-8EA6-A6DD-B1C05D11539D}"/>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2787073562"/>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C18AD2-1B20-4A5C-8EB5-35EF60E07BB9}"/>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B411338-AB1E-4D76-BCEC-4EE99571CFF2}"/>
              </a:ext>
            </a:extLst>
          </p:cNvPr>
          <p:cNvSpPr txBox="1"/>
          <p:nvPr/>
        </p:nvSpPr>
        <p:spPr>
          <a:xfrm>
            <a:off x="1382154" y="3113798"/>
            <a:ext cx="21619692" cy="6460230"/>
          </a:xfrm>
          <a:prstGeom prst="rect">
            <a:avLst/>
          </a:prstGeom>
          <a:noFill/>
        </p:spPr>
        <p:txBody>
          <a:bodyPr wrap="square" rtlCol="0">
            <a:spAutoFit/>
          </a:bodyPr>
          <a:lstStyle/>
          <a:p>
            <a:pPr algn="l">
              <a:lnSpc>
                <a:spcPct val="150000"/>
              </a:lnSpc>
            </a:pPr>
            <a:r>
              <a:rPr lang="en-GB" sz="4000" b="0" i="0" u="none" strike="noStrike" dirty="0">
                <a:solidFill>
                  <a:srgbClr val="374151"/>
                </a:solidFill>
                <a:effectLst/>
                <a:latin typeface="Söhne"/>
              </a:rPr>
              <a:t>In a parallel processing environment, it's possible for multiple processes to access and modify the same data simultaneously. This can cause problems if one process modifies the data while another process is still using it, leading to unexpected results and errors.</a:t>
            </a:r>
          </a:p>
          <a:p>
            <a:pPr algn="l">
              <a:lnSpc>
                <a:spcPct val="150000"/>
              </a:lnSpc>
            </a:pPr>
            <a:endParaRPr lang="en-GB" sz="4000" b="0" i="0" u="none" strike="noStrike" dirty="0">
              <a:solidFill>
                <a:srgbClr val="374151"/>
              </a:solidFill>
              <a:effectLst/>
              <a:latin typeface="Söhne"/>
            </a:endParaRPr>
          </a:p>
          <a:p>
            <a:pPr algn="l">
              <a:lnSpc>
                <a:spcPct val="150000"/>
              </a:lnSpc>
            </a:pPr>
            <a:r>
              <a:rPr lang="en-GB" sz="4000" b="0" i="0" u="none" strike="noStrike" dirty="0">
                <a:solidFill>
                  <a:srgbClr val="374151"/>
                </a:solidFill>
                <a:effectLst/>
                <a:latin typeface="Söhne"/>
              </a:rPr>
              <a:t>To avoid these issues, we can use locks to ensure that only one process at a time can access and modify the data. A lock is a synchronisation primitive that allows multiple processes to coordinate their access to shared resources.</a:t>
            </a:r>
          </a:p>
        </p:txBody>
      </p:sp>
      <p:sp>
        <p:nvSpPr>
          <p:cNvPr id="2" name="Title 2">
            <a:extLst>
              <a:ext uri="{FF2B5EF4-FFF2-40B4-BE49-F238E27FC236}">
                <a16:creationId xmlns:a16="http://schemas.microsoft.com/office/drawing/2014/main" id="{84C85654-9A11-6EC4-5F67-0689DC224382}"/>
              </a:ext>
            </a:extLst>
          </p:cNvPr>
          <p:cNvSpPr>
            <a:spLocks noGrp="1"/>
          </p:cNvSpPr>
          <p:nvPr>
            <p:ph type="title"/>
          </p:nvPr>
        </p:nvSpPr>
        <p:spPr>
          <a:xfrm>
            <a:off x="444496" y="282838"/>
            <a:ext cx="21971004" cy="1410086"/>
          </a:xfrm>
        </p:spPr>
        <p:txBody>
          <a:bodyPr>
            <a:normAutofit/>
          </a:bodyPr>
          <a:lstStyle/>
          <a:p>
            <a:r>
              <a:rPr lang="en-GB" sz="8000" dirty="0">
                <a:solidFill>
                  <a:schemeClr val="bg1"/>
                </a:solidFill>
                <a:latin typeface="+mn-lt"/>
              </a:rPr>
              <a:t>Locks</a:t>
            </a:r>
          </a:p>
        </p:txBody>
      </p:sp>
      <p:pic>
        <p:nvPicPr>
          <p:cNvPr id="3" name="bangor_logo_c1_flush.pdf">
            <a:extLst>
              <a:ext uri="{FF2B5EF4-FFF2-40B4-BE49-F238E27FC236}">
                <a16:creationId xmlns:a16="http://schemas.microsoft.com/office/drawing/2014/main" id="{CD60D27F-59B1-8EA6-A6DD-B1C05D11539D}"/>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1931573970"/>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C18AD2-1B20-4A5C-8EB5-35EF60E07BB9}"/>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B411338-AB1E-4D76-BCEC-4EE99571CFF2}"/>
              </a:ext>
            </a:extLst>
          </p:cNvPr>
          <p:cNvSpPr txBox="1"/>
          <p:nvPr/>
        </p:nvSpPr>
        <p:spPr>
          <a:xfrm>
            <a:off x="4512654" y="2786034"/>
            <a:ext cx="15929266" cy="9941183"/>
          </a:xfrm>
          <a:prstGeom prst="rect">
            <a:avLst/>
          </a:prstGeom>
          <a:noFill/>
        </p:spPr>
        <p:txBody>
          <a:bodyPr wrap="square" rtlCol="0">
            <a:spAutoFit/>
          </a:bodyPr>
          <a:lstStyle/>
          <a:p>
            <a:r>
              <a:rPr lang="en-GB" sz="3200" b="0" dirty="0">
                <a:solidFill>
                  <a:srgbClr val="D73A49"/>
                </a:solidFill>
                <a:effectLst/>
                <a:latin typeface="FiraCode-Retina" panose="020B0809050000020004" pitchFamily="49" charset="0"/>
              </a:rPr>
              <a:t>from</a:t>
            </a:r>
            <a:r>
              <a:rPr lang="en-GB" sz="3200" b="0" dirty="0">
                <a:solidFill>
                  <a:srgbClr val="24292E"/>
                </a:solidFill>
                <a:effectLst/>
                <a:latin typeface="FiraCode-Retina" panose="020B0809050000020004" pitchFamily="49" charset="0"/>
              </a:rPr>
              <a:t> </a:t>
            </a:r>
            <a:r>
              <a:rPr lang="en-GB" sz="3200" b="0" dirty="0">
                <a:solidFill>
                  <a:srgbClr val="6F42C1"/>
                </a:solidFill>
                <a:effectLst/>
                <a:latin typeface="FiraCode-Retina" panose="020B0809050000020004" pitchFamily="49" charset="0"/>
              </a:rPr>
              <a:t>multiprocessing</a:t>
            </a:r>
            <a:r>
              <a:rPr lang="en-GB" sz="3200" b="0" dirty="0">
                <a:solidFill>
                  <a:srgbClr val="24292E"/>
                </a:solidFill>
                <a:effectLst/>
                <a:latin typeface="FiraCode-Retina" panose="020B0809050000020004" pitchFamily="49" charset="0"/>
              </a:rPr>
              <a:t> </a:t>
            </a:r>
            <a:r>
              <a:rPr lang="en-GB" sz="3200" b="0" dirty="0">
                <a:solidFill>
                  <a:srgbClr val="D73A49"/>
                </a:solidFill>
                <a:effectLst/>
                <a:latin typeface="FiraCode-Retina" panose="020B0809050000020004" pitchFamily="49" charset="0"/>
              </a:rPr>
              <a:t>import</a:t>
            </a:r>
            <a:r>
              <a:rPr lang="en-GB" sz="3200" b="0" dirty="0">
                <a:solidFill>
                  <a:srgbClr val="24292E"/>
                </a:solidFill>
                <a:effectLst/>
                <a:latin typeface="FiraCode-Retina" panose="020B0809050000020004" pitchFamily="49" charset="0"/>
              </a:rPr>
              <a:t> </a:t>
            </a:r>
            <a:r>
              <a:rPr lang="en-GB" sz="3200" b="0" dirty="0">
                <a:solidFill>
                  <a:srgbClr val="6F42C1"/>
                </a:solidFill>
                <a:effectLst/>
                <a:latin typeface="FiraCode-Retina" panose="020B0809050000020004" pitchFamily="49" charset="0"/>
              </a:rPr>
              <a:t>Process</a:t>
            </a:r>
            <a:r>
              <a:rPr lang="en-GB" sz="3200" b="0" dirty="0">
                <a:solidFill>
                  <a:srgbClr val="24292E"/>
                </a:solidFill>
                <a:effectLst/>
                <a:latin typeface="FiraCode-Retina" panose="020B0809050000020004" pitchFamily="49" charset="0"/>
              </a:rPr>
              <a:t>, Lock </a:t>
            </a:r>
          </a:p>
          <a:p>
            <a:br>
              <a:rPr lang="en-GB" sz="3200" b="0" dirty="0">
                <a:solidFill>
                  <a:srgbClr val="24292E"/>
                </a:solidFill>
                <a:effectLst/>
                <a:latin typeface="FiraCode-Retina" panose="020B0809050000020004" pitchFamily="49" charset="0"/>
              </a:rPr>
            </a:br>
            <a:r>
              <a:rPr lang="en-GB" sz="3200" b="0" dirty="0">
                <a:solidFill>
                  <a:srgbClr val="D73A49"/>
                </a:solidFill>
                <a:effectLst/>
                <a:latin typeface="FiraCode-Retina" panose="020B0809050000020004" pitchFamily="49" charset="0"/>
              </a:rPr>
              <a:t>def</a:t>
            </a:r>
            <a:r>
              <a:rPr lang="en-GB" sz="3200" b="0" dirty="0">
                <a:solidFill>
                  <a:srgbClr val="24292E"/>
                </a:solidFill>
                <a:effectLst/>
                <a:latin typeface="FiraCode-Retina" panose="020B0809050000020004" pitchFamily="49" charset="0"/>
              </a:rPr>
              <a:t> </a:t>
            </a:r>
            <a:r>
              <a:rPr lang="en-GB" sz="3200" b="0" dirty="0" err="1">
                <a:solidFill>
                  <a:srgbClr val="6F42C1"/>
                </a:solidFill>
                <a:effectLst/>
                <a:latin typeface="FiraCode-Retina" panose="020B0809050000020004" pitchFamily="49" charset="0"/>
              </a:rPr>
              <a:t>func</a:t>
            </a:r>
            <a:r>
              <a:rPr lang="en-GB" sz="3200" b="0" dirty="0">
                <a:solidFill>
                  <a:srgbClr val="24292E"/>
                </a:solidFill>
                <a:effectLst/>
                <a:latin typeface="FiraCode-Retina" panose="020B0809050000020004" pitchFamily="49" charset="0"/>
              </a:rPr>
              <a:t>(</a:t>
            </a:r>
            <a:r>
              <a:rPr lang="en-GB" sz="3200" b="0" dirty="0">
                <a:solidFill>
                  <a:srgbClr val="E36209"/>
                </a:solidFill>
                <a:effectLst/>
                <a:latin typeface="FiraCode-Retina" panose="020B0809050000020004" pitchFamily="49" charset="0"/>
              </a:rPr>
              <a:t>lock</a:t>
            </a:r>
            <a:r>
              <a:rPr lang="en-GB" sz="3200" b="0" dirty="0">
                <a:solidFill>
                  <a:srgbClr val="24292E"/>
                </a:solidFill>
                <a:effectLst/>
                <a:latin typeface="FiraCode-Retina" panose="020B0809050000020004" pitchFamily="49" charset="0"/>
              </a:rPr>
              <a:t>, </a:t>
            </a:r>
            <a:r>
              <a:rPr lang="en-GB" sz="3200" b="0" dirty="0" err="1">
                <a:solidFill>
                  <a:srgbClr val="E36209"/>
                </a:solidFill>
                <a:effectLst/>
                <a:latin typeface="FiraCode-Retina" panose="020B0809050000020004" pitchFamily="49" charset="0"/>
              </a:rPr>
              <a:t>num</a:t>
            </a:r>
            <a:r>
              <a:rPr lang="en-GB" sz="3200" b="0" dirty="0">
                <a:solidFill>
                  <a:srgbClr val="24292E"/>
                </a:solidFill>
                <a:effectLst/>
                <a:latin typeface="FiraCode-Retina" panose="020B0809050000020004" pitchFamily="49" charset="0"/>
              </a:rPr>
              <a:t>): </a:t>
            </a:r>
          </a:p>
          <a:p>
            <a:pPr lvl="2"/>
            <a:r>
              <a:rPr lang="en-GB" sz="3200" b="0" dirty="0" err="1">
                <a:solidFill>
                  <a:srgbClr val="E36209"/>
                </a:solidFill>
                <a:effectLst/>
                <a:latin typeface="FiraCode-Retina" panose="020B0809050000020004" pitchFamily="49" charset="0"/>
              </a:rPr>
              <a:t>lock</a:t>
            </a:r>
            <a:r>
              <a:rPr lang="en-GB" sz="3200" b="0" dirty="0" err="1">
                <a:solidFill>
                  <a:srgbClr val="24292E"/>
                </a:solidFill>
                <a:effectLst/>
                <a:latin typeface="FiraCode-Retina" panose="020B0809050000020004" pitchFamily="49" charset="0"/>
              </a:rPr>
              <a:t>.acquire</a:t>
            </a:r>
            <a:r>
              <a:rPr lang="en-GB" sz="3200" b="0" dirty="0">
                <a:solidFill>
                  <a:srgbClr val="24292E"/>
                </a:solidFill>
                <a:effectLst/>
                <a:latin typeface="FiraCode-Retina" panose="020B0809050000020004" pitchFamily="49" charset="0"/>
              </a:rPr>
              <a:t>() </a:t>
            </a:r>
          </a:p>
          <a:p>
            <a:pPr lvl="2"/>
            <a:r>
              <a:rPr lang="en-GB" sz="3200" b="0" dirty="0">
                <a:solidFill>
                  <a:srgbClr val="D73A49"/>
                </a:solidFill>
                <a:effectLst/>
                <a:latin typeface="FiraCode-Retina" panose="020B0809050000020004" pitchFamily="49" charset="0"/>
              </a:rPr>
              <a:t>try</a:t>
            </a:r>
            <a:r>
              <a:rPr lang="en-GB" sz="3200" b="0" dirty="0">
                <a:solidFill>
                  <a:srgbClr val="24292E"/>
                </a:solidFill>
                <a:effectLst/>
                <a:latin typeface="FiraCode-Retina" panose="020B0809050000020004" pitchFamily="49" charset="0"/>
              </a:rPr>
              <a:t>: </a:t>
            </a:r>
          </a:p>
          <a:p>
            <a:pPr lvl="2"/>
            <a:r>
              <a:rPr lang="en-GB" sz="3200" b="0" dirty="0">
                <a:solidFill>
                  <a:srgbClr val="6F42C1"/>
                </a:solidFill>
                <a:effectLst/>
                <a:latin typeface="FiraCode-Retina" panose="020B0809050000020004" pitchFamily="49" charset="0"/>
              </a:rPr>
              <a:t>		print</a:t>
            </a:r>
            <a:r>
              <a:rPr lang="en-GB" sz="3200" b="0" dirty="0">
                <a:solidFill>
                  <a:srgbClr val="24292E"/>
                </a:solidFill>
                <a:effectLst/>
                <a:latin typeface="FiraCode-Retina" panose="020B0809050000020004" pitchFamily="49" charset="0"/>
              </a:rPr>
              <a:t>(</a:t>
            </a:r>
            <a:r>
              <a:rPr lang="en-GB" sz="3200" b="0" dirty="0" err="1">
                <a:solidFill>
                  <a:srgbClr val="D73A49"/>
                </a:solidFill>
                <a:effectLst/>
                <a:latin typeface="FiraCode-Retina" panose="020B0809050000020004" pitchFamily="49" charset="0"/>
              </a:rPr>
              <a:t>f</a:t>
            </a:r>
            <a:r>
              <a:rPr lang="en-GB" sz="3200" b="0" dirty="0" err="1">
                <a:solidFill>
                  <a:srgbClr val="032F62"/>
                </a:solidFill>
                <a:effectLst/>
                <a:latin typeface="FiraCode-Retina" panose="020B0809050000020004" pitchFamily="49" charset="0"/>
              </a:rPr>
              <a:t>'The</a:t>
            </a:r>
            <a:r>
              <a:rPr lang="en-GB" sz="3200" b="0" dirty="0">
                <a:solidFill>
                  <a:srgbClr val="032F62"/>
                </a:solidFill>
                <a:effectLst/>
                <a:latin typeface="FiraCode-Retina" panose="020B0809050000020004" pitchFamily="49" charset="0"/>
              </a:rPr>
              <a:t> sentence is not mixed up. </a:t>
            </a:r>
            <a:r>
              <a:rPr lang="en-GB" sz="3200" b="0" dirty="0">
                <a:solidFill>
                  <a:srgbClr val="005CC5"/>
                </a:solidFill>
                <a:effectLst/>
                <a:latin typeface="FiraCode-Retina" panose="020B0809050000020004" pitchFamily="49" charset="0"/>
              </a:rPr>
              <a:t>{</a:t>
            </a:r>
            <a:r>
              <a:rPr lang="en-GB" sz="3200" b="0" dirty="0" err="1">
                <a:solidFill>
                  <a:srgbClr val="E36209"/>
                </a:solidFill>
                <a:effectLst/>
                <a:latin typeface="FiraCode-Retina" panose="020B0809050000020004" pitchFamily="49" charset="0"/>
              </a:rPr>
              <a:t>num</a:t>
            </a:r>
            <a:r>
              <a:rPr lang="en-GB" sz="3200" b="0" dirty="0">
                <a:solidFill>
                  <a:srgbClr val="005CC5"/>
                </a:solidFill>
                <a:effectLst/>
                <a:latin typeface="FiraCode-Retina" panose="020B0809050000020004" pitchFamily="49" charset="0"/>
              </a:rPr>
              <a:t>}</a:t>
            </a:r>
            <a:r>
              <a:rPr lang="en-GB" sz="3200" b="0" dirty="0">
                <a:solidFill>
                  <a:srgbClr val="032F62"/>
                </a:solidFill>
                <a:effectLst/>
                <a:latin typeface="FiraCode-Retina" panose="020B0809050000020004" pitchFamily="49" charset="0"/>
              </a:rPr>
              <a:t>'</a:t>
            </a:r>
            <a:r>
              <a:rPr lang="en-GB" sz="3200" b="0" dirty="0">
                <a:solidFill>
                  <a:srgbClr val="24292E"/>
                </a:solidFill>
                <a:effectLst/>
                <a:latin typeface="FiraCode-Retina" panose="020B0809050000020004" pitchFamily="49" charset="0"/>
              </a:rPr>
              <a:t>) </a:t>
            </a:r>
          </a:p>
          <a:p>
            <a:pPr lvl="2"/>
            <a:r>
              <a:rPr lang="en-GB" sz="3200" b="0" dirty="0">
                <a:solidFill>
                  <a:srgbClr val="D73A49"/>
                </a:solidFill>
                <a:effectLst/>
                <a:latin typeface="FiraCode-Retina" panose="020B0809050000020004" pitchFamily="49" charset="0"/>
              </a:rPr>
              <a:t>finally</a:t>
            </a:r>
            <a:r>
              <a:rPr lang="en-GB" sz="3200" b="0" dirty="0">
                <a:solidFill>
                  <a:srgbClr val="24292E"/>
                </a:solidFill>
                <a:effectLst/>
                <a:latin typeface="FiraCode-Retina" panose="020B0809050000020004" pitchFamily="49" charset="0"/>
              </a:rPr>
              <a:t>: </a:t>
            </a:r>
          </a:p>
          <a:p>
            <a:pPr lvl="2"/>
            <a:r>
              <a:rPr lang="en-GB" sz="3200" b="0" dirty="0">
                <a:solidFill>
                  <a:srgbClr val="E36209"/>
                </a:solidFill>
                <a:effectLst/>
                <a:latin typeface="FiraCode-Retina" panose="020B0809050000020004" pitchFamily="49" charset="0"/>
              </a:rPr>
              <a:t>		</a:t>
            </a:r>
            <a:r>
              <a:rPr lang="en-GB" sz="3200" b="0" dirty="0" err="1">
                <a:solidFill>
                  <a:srgbClr val="E36209"/>
                </a:solidFill>
                <a:effectLst/>
                <a:latin typeface="FiraCode-Retina" panose="020B0809050000020004" pitchFamily="49" charset="0"/>
              </a:rPr>
              <a:t>lock</a:t>
            </a:r>
            <a:r>
              <a:rPr lang="en-GB" sz="3200" b="0" dirty="0" err="1">
                <a:solidFill>
                  <a:srgbClr val="24292E"/>
                </a:solidFill>
                <a:effectLst/>
                <a:latin typeface="FiraCode-Retina" panose="020B0809050000020004" pitchFamily="49" charset="0"/>
              </a:rPr>
              <a:t>.release</a:t>
            </a:r>
            <a:r>
              <a:rPr lang="en-GB" sz="3200" b="0" dirty="0">
                <a:solidFill>
                  <a:srgbClr val="24292E"/>
                </a:solidFill>
                <a:effectLst/>
                <a:latin typeface="FiraCode-Retina" panose="020B0809050000020004" pitchFamily="49" charset="0"/>
              </a:rPr>
              <a:t>() </a:t>
            </a:r>
          </a:p>
          <a:p>
            <a:br>
              <a:rPr lang="en-GB" sz="3200" b="0" dirty="0">
                <a:solidFill>
                  <a:srgbClr val="24292E"/>
                </a:solidFill>
                <a:effectLst/>
                <a:latin typeface="FiraCode-Retina" panose="020B0809050000020004" pitchFamily="49" charset="0"/>
              </a:rPr>
            </a:br>
            <a:r>
              <a:rPr lang="en-GB" sz="3200" b="0" dirty="0">
                <a:solidFill>
                  <a:srgbClr val="D73A49"/>
                </a:solidFill>
                <a:effectLst/>
                <a:latin typeface="FiraCode-Retina" panose="020B0809050000020004" pitchFamily="49" charset="0"/>
              </a:rPr>
              <a:t>def</a:t>
            </a:r>
            <a:r>
              <a:rPr lang="en-GB" sz="3200" b="0" dirty="0">
                <a:solidFill>
                  <a:srgbClr val="24292E"/>
                </a:solidFill>
                <a:effectLst/>
                <a:latin typeface="FiraCode-Retina" panose="020B0809050000020004" pitchFamily="49" charset="0"/>
              </a:rPr>
              <a:t> </a:t>
            </a:r>
            <a:r>
              <a:rPr lang="en-GB" sz="3200" b="0" dirty="0">
                <a:solidFill>
                  <a:srgbClr val="6F42C1"/>
                </a:solidFill>
                <a:effectLst/>
                <a:latin typeface="FiraCode-Retina" panose="020B0809050000020004" pitchFamily="49" charset="0"/>
              </a:rPr>
              <a:t>main</a:t>
            </a:r>
            <a:r>
              <a:rPr lang="en-GB" sz="3200" b="0" dirty="0">
                <a:solidFill>
                  <a:srgbClr val="24292E"/>
                </a:solidFill>
                <a:effectLst/>
                <a:latin typeface="FiraCode-Retina" panose="020B0809050000020004" pitchFamily="49" charset="0"/>
              </a:rPr>
              <a:t>(): </a:t>
            </a:r>
          </a:p>
          <a:p>
            <a:r>
              <a:rPr lang="en-GB" sz="3200" b="0" dirty="0">
                <a:solidFill>
                  <a:srgbClr val="24292E"/>
                </a:solidFill>
                <a:effectLst/>
                <a:latin typeface="FiraCode-Retina" panose="020B0809050000020004" pitchFamily="49" charset="0"/>
              </a:rPr>
              <a:t>		lock </a:t>
            </a:r>
            <a:r>
              <a:rPr lang="en-GB" sz="3200" b="0" dirty="0">
                <a:solidFill>
                  <a:srgbClr val="D73A49"/>
                </a:solidFill>
                <a:effectLst/>
                <a:latin typeface="FiraCode-Retina" panose="020B0809050000020004" pitchFamily="49" charset="0"/>
              </a:rPr>
              <a:t>=</a:t>
            </a:r>
            <a:r>
              <a:rPr lang="en-GB" sz="3200" b="0" dirty="0">
                <a:solidFill>
                  <a:srgbClr val="24292E"/>
                </a:solidFill>
                <a:effectLst/>
                <a:latin typeface="FiraCode-Retina" panose="020B0809050000020004" pitchFamily="49" charset="0"/>
              </a:rPr>
              <a:t> Lock() </a:t>
            </a:r>
          </a:p>
          <a:p>
            <a:r>
              <a:rPr lang="en-GB" sz="3200" b="0" dirty="0">
                <a:solidFill>
                  <a:srgbClr val="D73A49"/>
                </a:solidFill>
                <a:effectLst/>
                <a:latin typeface="FiraCode-Retina" panose="020B0809050000020004" pitchFamily="49" charset="0"/>
              </a:rPr>
              <a:t>		for</a:t>
            </a:r>
            <a:r>
              <a:rPr lang="en-GB" sz="3200" b="0" dirty="0">
                <a:solidFill>
                  <a:srgbClr val="24292E"/>
                </a:solidFill>
                <a:effectLst/>
                <a:latin typeface="FiraCode-Retina" panose="020B0809050000020004" pitchFamily="49" charset="0"/>
              </a:rPr>
              <a:t> </a:t>
            </a:r>
            <a:r>
              <a:rPr lang="en-GB" sz="3200" b="0" dirty="0" err="1">
                <a:solidFill>
                  <a:srgbClr val="24292E"/>
                </a:solidFill>
                <a:effectLst/>
                <a:latin typeface="FiraCode-Retina" panose="020B0809050000020004" pitchFamily="49" charset="0"/>
              </a:rPr>
              <a:t>num</a:t>
            </a:r>
            <a:r>
              <a:rPr lang="en-GB" sz="3200" b="0" dirty="0">
                <a:solidFill>
                  <a:srgbClr val="24292E"/>
                </a:solidFill>
                <a:effectLst/>
                <a:latin typeface="FiraCode-Retina" panose="020B0809050000020004" pitchFamily="49" charset="0"/>
              </a:rPr>
              <a:t> </a:t>
            </a:r>
            <a:r>
              <a:rPr lang="en-GB" sz="3200" b="0" dirty="0">
                <a:solidFill>
                  <a:srgbClr val="D73A49"/>
                </a:solidFill>
                <a:effectLst/>
                <a:latin typeface="FiraCode-Retina" panose="020B0809050000020004" pitchFamily="49" charset="0"/>
              </a:rPr>
              <a:t>in</a:t>
            </a:r>
            <a:r>
              <a:rPr lang="en-GB" sz="3200" b="0" dirty="0">
                <a:solidFill>
                  <a:srgbClr val="24292E"/>
                </a:solidFill>
                <a:effectLst/>
                <a:latin typeface="FiraCode-Retina" panose="020B0809050000020004" pitchFamily="49" charset="0"/>
              </a:rPr>
              <a:t> </a:t>
            </a:r>
            <a:r>
              <a:rPr lang="en-GB" sz="3200" b="0" dirty="0">
                <a:solidFill>
                  <a:srgbClr val="6F42C1"/>
                </a:solidFill>
                <a:effectLst/>
                <a:latin typeface="FiraCode-Retina" panose="020B0809050000020004" pitchFamily="49" charset="0"/>
              </a:rPr>
              <a:t>range</a:t>
            </a:r>
            <a:r>
              <a:rPr lang="en-GB" sz="3200" b="0" dirty="0">
                <a:solidFill>
                  <a:srgbClr val="24292E"/>
                </a:solidFill>
                <a:effectLst/>
                <a:latin typeface="FiraCode-Retina" panose="020B0809050000020004" pitchFamily="49" charset="0"/>
              </a:rPr>
              <a:t>(</a:t>
            </a:r>
            <a:r>
              <a:rPr lang="en-GB" sz="3200" b="0" dirty="0">
                <a:solidFill>
                  <a:srgbClr val="005CC5"/>
                </a:solidFill>
                <a:effectLst/>
                <a:latin typeface="FiraCode-Retina" panose="020B0809050000020004" pitchFamily="49" charset="0"/>
              </a:rPr>
              <a:t>10</a:t>
            </a:r>
            <a:r>
              <a:rPr lang="en-GB" sz="3200" b="0" dirty="0">
                <a:solidFill>
                  <a:srgbClr val="24292E"/>
                </a:solidFill>
                <a:effectLst/>
                <a:latin typeface="FiraCode-Retina" panose="020B0809050000020004" pitchFamily="49" charset="0"/>
              </a:rPr>
              <a:t>): </a:t>
            </a:r>
          </a:p>
          <a:p>
            <a:r>
              <a:rPr lang="en-GB" sz="3200" b="0" dirty="0">
                <a:solidFill>
                  <a:srgbClr val="6F42C1"/>
                </a:solidFill>
                <a:effectLst/>
                <a:latin typeface="FiraCode-Retina" panose="020B0809050000020004" pitchFamily="49" charset="0"/>
              </a:rPr>
              <a:t>				Process</a:t>
            </a:r>
            <a:r>
              <a:rPr lang="en-GB" sz="3200" b="0" dirty="0">
                <a:solidFill>
                  <a:srgbClr val="24292E"/>
                </a:solidFill>
                <a:effectLst/>
                <a:latin typeface="FiraCode-Retina" panose="020B0809050000020004" pitchFamily="49" charset="0"/>
              </a:rPr>
              <a:t>(</a:t>
            </a:r>
            <a:r>
              <a:rPr lang="en-GB" sz="3200" b="0" dirty="0">
                <a:solidFill>
                  <a:srgbClr val="E36209"/>
                </a:solidFill>
                <a:effectLst/>
                <a:latin typeface="FiraCode-Retina" panose="020B0809050000020004" pitchFamily="49" charset="0"/>
              </a:rPr>
              <a:t>target</a:t>
            </a:r>
            <a:r>
              <a:rPr lang="en-GB" sz="3200" b="0" dirty="0">
                <a:solidFill>
                  <a:srgbClr val="D73A49"/>
                </a:solidFill>
                <a:effectLst/>
                <a:latin typeface="FiraCode-Retina" panose="020B0809050000020004" pitchFamily="49" charset="0"/>
              </a:rPr>
              <a:t>=</a:t>
            </a:r>
            <a:r>
              <a:rPr lang="en-GB" sz="3200" b="0" dirty="0" err="1">
                <a:solidFill>
                  <a:srgbClr val="6F42C1"/>
                </a:solidFill>
                <a:effectLst/>
                <a:latin typeface="FiraCode-Retina" panose="020B0809050000020004" pitchFamily="49" charset="0"/>
              </a:rPr>
              <a:t>func</a:t>
            </a:r>
            <a:r>
              <a:rPr lang="en-GB" sz="3200" b="0" dirty="0">
                <a:solidFill>
                  <a:srgbClr val="24292E"/>
                </a:solidFill>
                <a:effectLst/>
                <a:latin typeface="FiraCode-Retina" panose="020B0809050000020004" pitchFamily="49" charset="0"/>
              </a:rPr>
              <a:t>, </a:t>
            </a:r>
            <a:r>
              <a:rPr lang="en-GB" sz="3200" b="0" dirty="0" err="1">
                <a:solidFill>
                  <a:srgbClr val="E36209"/>
                </a:solidFill>
                <a:effectLst/>
                <a:latin typeface="FiraCode-Retina" panose="020B0809050000020004" pitchFamily="49" charset="0"/>
              </a:rPr>
              <a:t>args</a:t>
            </a:r>
            <a:r>
              <a:rPr lang="en-GB" sz="3200" b="0" dirty="0">
                <a:solidFill>
                  <a:srgbClr val="D73A49"/>
                </a:solidFill>
                <a:effectLst/>
                <a:latin typeface="FiraCode-Retina" panose="020B0809050000020004" pitchFamily="49" charset="0"/>
              </a:rPr>
              <a:t>=</a:t>
            </a:r>
            <a:r>
              <a:rPr lang="en-GB" sz="3200" b="0" dirty="0">
                <a:solidFill>
                  <a:srgbClr val="24292E"/>
                </a:solidFill>
                <a:effectLst/>
                <a:latin typeface="FiraCode-Retina" panose="020B0809050000020004" pitchFamily="49" charset="0"/>
              </a:rPr>
              <a:t>(lock, </a:t>
            </a:r>
            <a:r>
              <a:rPr lang="en-GB" sz="3200" b="0" dirty="0" err="1">
                <a:solidFill>
                  <a:srgbClr val="24292E"/>
                </a:solidFill>
                <a:effectLst/>
                <a:latin typeface="FiraCode-Retina" panose="020B0809050000020004" pitchFamily="49" charset="0"/>
              </a:rPr>
              <a:t>num</a:t>
            </a:r>
            <a:r>
              <a:rPr lang="en-GB" sz="3200" b="0" dirty="0">
                <a:solidFill>
                  <a:srgbClr val="24292E"/>
                </a:solidFill>
                <a:effectLst/>
                <a:latin typeface="FiraCode-Retina" panose="020B0809050000020004" pitchFamily="49" charset="0"/>
              </a:rPr>
              <a:t>)).</a:t>
            </a:r>
            <a:r>
              <a:rPr lang="en-GB" sz="3200" b="0" dirty="0">
                <a:solidFill>
                  <a:srgbClr val="6F42C1"/>
                </a:solidFill>
                <a:effectLst/>
                <a:latin typeface="FiraCode-Retina" panose="020B0809050000020004" pitchFamily="49" charset="0"/>
              </a:rPr>
              <a:t>start</a:t>
            </a:r>
            <a:r>
              <a:rPr lang="en-GB" sz="3200" b="0" dirty="0">
                <a:solidFill>
                  <a:srgbClr val="24292E"/>
                </a:solidFill>
                <a:effectLst/>
                <a:latin typeface="FiraCode-Retina" panose="020B0809050000020004" pitchFamily="49" charset="0"/>
              </a:rPr>
              <a:t>() </a:t>
            </a:r>
          </a:p>
          <a:p>
            <a:br>
              <a:rPr lang="en-GB" sz="3200" b="0" dirty="0">
                <a:solidFill>
                  <a:srgbClr val="24292E"/>
                </a:solidFill>
                <a:effectLst/>
                <a:latin typeface="FiraCode-Retina" panose="020B0809050000020004" pitchFamily="49" charset="0"/>
              </a:rPr>
            </a:br>
            <a:r>
              <a:rPr lang="en-GB" sz="3200" b="0" dirty="0">
                <a:solidFill>
                  <a:srgbClr val="D73A49"/>
                </a:solidFill>
                <a:effectLst/>
                <a:latin typeface="FiraCode-Retina" panose="020B0809050000020004" pitchFamily="49" charset="0"/>
              </a:rPr>
              <a:t>if</a:t>
            </a:r>
            <a:r>
              <a:rPr lang="en-GB" sz="3200" b="0" dirty="0">
                <a:solidFill>
                  <a:srgbClr val="24292E"/>
                </a:solidFill>
                <a:effectLst/>
                <a:latin typeface="FiraCode-Retina" panose="020B0809050000020004" pitchFamily="49" charset="0"/>
              </a:rPr>
              <a:t> __name__ </a:t>
            </a:r>
            <a:r>
              <a:rPr lang="en-GB" sz="3200" b="0" dirty="0">
                <a:solidFill>
                  <a:srgbClr val="D73A49"/>
                </a:solidFill>
                <a:effectLst/>
                <a:latin typeface="FiraCode-Retina" panose="020B0809050000020004" pitchFamily="49" charset="0"/>
              </a:rPr>
              <a:t>==</a:t>
            </a:r>
            <a:r>
              <a:rPr lang="en-GB" sz="3200" b="0" dirty="0">
                <a:solidFill>
                  <a:srgbClr val="24292E"/>
                </a:solidFill>
                <a:effectLst/>
                <a:latin typeface="FiraCode-Retina" panose="020B0809050000020004" pitchFamily="49" charset="0"/>
              </a:rPr>
              <a:t> </a:t>
            </a:r>
            <a:r>
              <a:rPr lang="en-GB" sz="3200" b="0" dirty="0">
                <a:solidFill>
                  <a:srgbClr val="032F62"/>
                </a:solidFill>
                <a:effectLst/>
                <a:latin typeface="FiraCode-Retina" panose="020B0809050000020004" pitchFamily="49" charset="0"/>
              </a:rPr>
              <a:t>'__main__’</a:t>
            </a:r>
            <a:r>
              <a:rPr lang="en-GB" sz="3200" b="0" dirty="0">
                <a:solidFill>
                  <a:srgbClr val="24292E"/>
                </a:solidFill>
                <a:effectLst/>
                <a:latin typeface="FiraCode-Retina" panose="020B0809050000020004" pitchFamily="49" charset="0"/>
              </a:rPr>
              <a:t>:</a:t>
            </a:r>
          </a:p>
          <a:p>
            <a:r>
              <a:rPr lang="en-GB" sz="3200" b="0" dirty="0">
                <a:solidFill>
                  <a:srgbClr val="6F42C1"/>
                </a:solidFill>
                <a:effectLst/>
                <a:latin typeface="FiraCode-Retina" panose="020B0809050000020004" pitchFamily="49" charset="0"/>
              </a:rPr>
              <a:t>		main</a:t>
            </a:r>
            <a:r>
              <a:rPr lang="en-GB" sz="3200" b="0" dirty="0">
                <a:solidFill>
                  <a:srgbClr val="24292E"/>
                </a:solidFill>
                <a:effectLst/>
                <a:latin typeface="FiraCode-Retina" panose="020B0809050000020004" pitchFamily="49" charset="0"/>
              </a:rPr>
              <a:t>() </a:t>
            </a:r>
          </a:p>
          <a:p>
            <a:endParaRPr lang="en-GB" sz="3200" dirty="0">
              <a:solidFill>
                <a:srgbClr val="24292E"/>
              </a:solidFill>
              <a:latin typeface="FiraCode-Retina" panose="020B0809050000020004" pitchFamily="49" charset="0"/>
            </a:endParaRPr>
          </a:p>
          <a:p>
            <a:r>
              <a:rPr lang="en-GB" sz="3200" b="0" dirty="0">
                <a:solidFill>
                  <a:srgbClr val="24292E"/>
                </a:solidFill>
                <a:effectLst/>
                <a:latin typeface="FiraCode-Retina" panose="020B0809050000020004" pitchFamily="49" charset="0"/>
              </a:rPr>
              <a:t># See </a:t>
            </a:r>
            <a:r>
              <a:rPr lang="en-GB" sz="3200" b="0" dirty="0" err="1">
                <a:solidFill>
                  <a:srgbClr val="24292E"/>
                </a:solidFill>
                <a:effectLst/>
                <a:latin typeface="FiraCode-Retina" panose="020B0809050000020004" pitchFamily="49" charset="0"/>
              </a:rPr>
              <a:t>lock_example</a:t>
            </a:r>
            <a:r>
              <a:rPr lang="en-GB" sz="3200" dirty="0" err="1">
                <a:solidFill>
                  <a:srgbClr val="24292E"/>
                </a:solidFill>
                <a:latin typeface="FiraCode-Retina" panose="020B0809050000020004" pitchFamily="49" charset="0"/>
              </a:rPr>
              <a:t>.py</a:t>
            </a:r>
            <a:endParaRPr lang="en-GB" sz="3200" b="0" dirty="0">
              <a:solidFill>
                <a:srgbClr val="24292E"/>
              </a:solidFill>
              <a:effectLst/>
              <a:latin typeface="FiraCode-Retina" panose="020B0809050000020004" pitchFamily="49" charset="0"/>
            </a:endParaRPr>
          </a:p>
          <a:p>
            <a:br>
              <a:rPr lang="en-GB" sz="3200" b="0" dirty="0">
                <a:solidFill>
                  <a:srgbClr val="24292E"/>
                </a:solidFill>
                <a:effectLst/>
                <a:latin typeface="FiraCode-Retina" panose="020B0809050000020004" pitchFamily="49" charset="0"/>
              </a:rPr>
            </a:br>
            <a:endParaRPr lang="en-GB" sz="3200" b="0" dirty="0">
              <a:solidFill>
                <a:srgbClr val="24292E"/>
              </a:solidFill>
              <a:effectLst/>
              <a:latin typeface="FiraCode-Retina" panose="020B0809050000020004" pitchFamily="49" charset="0"/>
            </a:endParaRPr>
          </a:p>
        </p:txBody>
      </p:sp>
      <p:sp>
        <p:nvSpPr>
          <p:cNvPr id="2" name="Title 2">
            <a:extLst>
              <a:ext uri="{FF2B5EF4-FFF2-40B4-BE49-F238E27FC236}">
                <a16:creationId xmlns:a16="http://schemas.microsoft.com/office/drawing/2014/main" id="{FF33759C-0078-2C1E-C944-F600E4F2462C}"/>
              </a:ext>
            </a:extLst>
          </p:cNvPr>
          <p:cNvSpPr>
            <a:spLocks noGrp="1"/>
          </p:cNvSpPr>
          <p:nvPr>
            <p:ph type="title"/>
          </p:nvPr>
        </p:nvSpPr>
        <p:spPr>
          <a:xfrm>
            <a:off x="444496" y="282838"/>
            <a:ext cx="21971004" cy="1410086"/>
          </a:xfrm>
        </p:spPr>
        <p:txBody>
          <a:bodyPr>
            <a:normAutofit/>
          </a:bodyPr>
          <a:lstStyle/>
          <a:p>
            <a:r>
              <a:rPr lang="en-GB" sz="8000">
                <a:solidFill>
                  <a:schemeClr val="bg1"/>
                </a:solidFill>
                <a:latin typeface="+mn-lt"/>
              </a:rPr>
              <a:t>Locks</a:t>
            </a:r>
          </a:p>
        </p:txBody>
      </p:sp>
      <p:pic>
        <p:nvPicPr>
          <p:cNvPr id="4" name="bangor_logo_c1_flush.pdf">
            <a:extLst>
              <a:ext uri="{FF2B5EF4-FFF2-40B4-BE49-F238E27FC236}">
                <a16:creationId xmlns:a16="http://schemas.microsoft.com/office/drawing/2014/main" id="{E8A7C4D3-D2DC-EE59-323A-9E6A0035E9DF}"/>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1215769712"/>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C18AD2-1B20-4A5C-8EB5-35EF60E07BB9}"/>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B411338-AB1E-4D76-BCEC-4EE99571CFF2}"/>
              </a:ext>
            </a:extLst>
          </p:cNvPr>
          <p:cNvSpPr txBox="1"/>
          <p:nvPr/>
        </p:nvSpPr>
        <p:spPr>
          <a:xfrm>
            <a:off x="1382154" y="3113798"/>
            <a:ext cx="21619692" cy="4613571"/>
          </a:xfrm>
          <a:prstGeom prst="rect">
            <a:avLst/>
          </a:prstGeom>
          <a:noFill/>
        </p:spPr>
        <p:txBody>
          <a:bodyPr wrap="square" rtlCol="0">
            <a:spAutoFit/>
          </a:bodyPr>
          <a:lstStyle/>
          <a:p>
            <a:pPr algn="l">
              <a:lnSpc>
                <a:spcPct val="150000"/>
              </a:lnSpc>
            </a:pPr>
            <a:r>
              <a:rPr lang="en-GB" sz="4000" b="0" i="0" u="none" strike="noStrike" dirty="0">
                <a:solidFill>
                  <a:srgbClr val="374151"/>
                </a:solidFill>
                <a:effectLst/>
                <a:latin typeface="Söhne"/>
              </a:rPr>
              <a:t>The </a:t>
            </a:r>
            <a:r>
              <a:rPr lang="en-GB" sz="4000" b="1" dirty="0"/>
              <a:t>main()</a:t>
            </a:r>
            <a:r>
              <a:rPr lang="en-GB" sz="4000" b="0" i="0" u="none" strike="noStrike" dirty="0">
                <a:solidFill>
                  <a:srgbClr val="374151"/>
                </a:solidFill>
                <a:effectLst/>
                <a:latin typeface="Söhne"/>
              </a:rPr>
              <a:t> function creates a </a:t>
            </a:r>
            <a:r>
              <a:rPr lang="en-GB" sz="4000" b="1" dirty="0"/>
              <a:t>Lock</a:t>
            </a:r>
            <a:r>
              <a:rPr lang="en-GB" sz="4000" b="0" i="0" u="none" strike="noStrike" dirty="0">
                <a:solidFill>
                  <a:srgbClr val="374151"/>
                </a:solidFill>
                <a:effectLst/>
                <a:latin typeface="Söhne"/>
              </a:rPr>
              <a:t> object and passes it to each child process. </a:t>
            </a:r>
          </a:p>
          <a:p>
            <a:pPr algn="l">
              <a:lnSpc>
                <a:spcPct val="150000"/>
              </a:lnSpc>
            </a:pPr>
            <a:endParaRPr lang="en-GB" sz="4000" dirty="0">
              <a:solidFill>
                <a:srgbClr val="374151"/>
              </a:solidFill>
              <a:latin typeface="Söhne"/>
            </a:endParaRPr>
          </a:p>
          <a:p>
            <a:pPr algn="l">
              <a:lnSpc>
                <a:spcPct val="150000"/>
              </a:lnSpc>
            </a:pPr>
            <a:r>
              <a:rPr lang="en-GB" sz="4000" b="0" i="0" u="none" strike="noStrike" dirty="0">
                <a:solidFill>
                  <a:srgbClr val="374151"/>
                </a:solidFill>
                <a:effectLst/>
                <a:latin typeface="Söhne"/>
              </a:rPr>
              <a:t>The </a:t>
            </a:r>
            <a:r>
              <a:rPr lang="en-GB" sz="4000" b="1" dirty="0" err="1"/>
              <a:t>func</a:t>
            </a:r>
            <a:r>
              <a:rPr lang="en-GB" sz="4000" b="1" dirty="0"/>
              <a:t>()</a:t>
            </a:r>
            <a:r>
              <a:rPr lang="en-GB" sz="4000" b="1" i="0" u="none" strike="noStrike" dirty="0">
                <a:solidFill>
                  <a:srgbClr val="374151"/>
                </a:solidFill>
                <a:effectLst/>
                <a:latin typeface="Söhne"/>
              </a:rPr>
              <a:t> </a:t>
            </a:r>
            <a:r>
              <a:rPr lang="en-GB" sz="4000" b="0" i="0" u="none" strike="noStrike" dirty="0">
                <a:solidFill>
                  <a:srgbClr val="374151"/>
                </a:solidFill>
                <a:effectLst/>
                <a:latin typeface="Söhne"/>
              </a:rPr>
              <a:t>function acquires the lock before printing its message, and releases it afterwards. This ensures that only one process can print its message at a time, and prevents the messages from getting mixed up.</a:t>
            </a:r>
          </a:p>
        </p:txBody>
      </p:sp>
      <p:sp>
        <p:nvSpPr>
          <p:cNvPr id="2" name="Title 2">
            <a:extLst>
              <a:ext uri="{FF2B5EF4-FFF2-40B4-BE49-F238E27FC236}">
                <a16:creationId xmlns:a16="http://schemas.microsoft.com/office/drawing/2014/main" id="{84C85654-9A11-6EC4-5F67-0689DC224382}"/>
              </a:ext>
            </a:extLst>
          </p:cNvPr>
          <p:cNvSpPr>
            <a:spLocks noGrp="1"/>
          </p:cNvSpPr>
          <p:nvPr>
            <p:ph type="title"/>
          </p:nvPr>
        </p:nvSpPr>
        <p:spPr>
          <a:xfrm>
            <a:off x="444496" y="282838"/>
            <a:ext cx="21971004" cy="1410086"/>
          </a:xfrm>
        </p:spPr>
        <p:txBody>
          <a:bodyPr>
            <a:normAutofit/>
          </a:bodyPr>
          <a:lstStyle/>
          <a:p>
            <a:r>
              <a:rPr lang="en-GB" sz="8000" dirty="0">
                <a:solidFill>
                  <a:schemeClr val="bg1"/>
                </a:solidFill>
                <a:latin typeface="+mn-lt"/>
              </a:rPr>
              <a:t>Locks</a:t>
            </a:r>
          </a:p>
        </p:txBody>
      </p:sp>
      <p:pic>
        <p:nvPicPr>
          <p:cNvPr id="3" name="bangor_logo_c1_flush.pdf">
            <a:extLst>
              <a:ext uri="{FF2B5EF4-FFF2-40B4-BE49-F238E27FC236}">
                <a16:creationId xmlns:a16="http://schemas.microsoft.com/office/drawing/2014/main" id="{CD60D27F-59B1-8EA6-A6DD-B1C05D11539D}"/>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977177582"/>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C18AD2-1B20-4A5C-8EB5-35EF60E07BB9}"/>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B411338-AB1E-4D76-BCEC-4EE99571CFF2}"/>
              </a:ext>
            </a:extLst>
          </p:cNvPr>
          <p:cNvSpPr txBox="1"/>
          <p:nvPr/>
        </p:nvSpPr>
        <p:spPr>
          <a:xfrm>
            <a:off x="1280553" y="2971558"/>
            <a:ext cx="20847927" cy="6460230"/>
          </a:xfrm>
          <a:prstGeom prst="rect">
            <a:avLst/>
          </a:prstGeom>
          <a:noFill/>
        </p:spPr>
        <p:txBody>
          <a:bodyPr wrap="square" rtlCol="0">
            <a:spAutoFit/>
          </a:bodyPr>
          <a:lstStyle/>
          <a:p>
            <a:pPr algn="l">
              <a:lnSpc>
                <a:spcPct val="150000"/>
              </a:lnSpc>
            </a:pPr>
            <a:r>
              <a:rPr lang="en-GB" sz="4000" b="0" i="0" u="none" strike="noStrike" dirty="0">
                <a:solidFill>
                  <a:srgbClr val="374151"/>
                </a:solidFill>
                <a:effectLst/>
                <a:latin typeface="Söhne"/>
              </a:rPr>
              <a:t>multiprocessing has two main classes for parallel execution: Pool and Process</a:t>
            </a:r>
          </a:p>
          <a:p>
            <a:pPr algn="l">
              <a:lnSpc>
                <a:spcPct val="150000"/>
              </a:lnSpc>
            </a:pPr>
            <a:endParaRPr lang="en-GB" sz="4000" b="0" i="0" u="none" strike="noStrike" dirty="0">
              <a:solidFill>
                <a:srgbClr val="374151"/>
              </a:solidFill>
              <a:effectLst/>
              <a:latin typeface="Söhne"/>
            </a:endParaRPr>
          </a:p>
          <a:p>
            <a:pPr algn="l">
              <a:lnSpc>
                <a:spcPct val="150000"/>
              </a:lnSpc>
            </a:pPr>
            <a:r>
              <a:rPr lang="en-GB" sz="4000" b="1" dirty="0">
                <a:solidFill>
                  <a:srgbClr val="374151"/>
                </a:solidFill>
                <a:latin typeface="Söhne"/>
              </a:rPr>
              <a:t>	- </a:t>
            </a:r>
            <a:r>
              <a:rPr lang="en-GB" sz="4000" b="1" i="0" u="none" strike="noStrike" dirty="0">
                <a:solidFill>
                  <a:srgbClr val="374151"/>
                </a:solidFill>
                <a:effectLst/>
                <a:latin typeface="Söhne"/>
              </a:rPr>
              <a:t>Pool</a:t>
            </a:r>
            <a:r>
              <a:rPr lang="en-GB" sz="4000" b="0" i="0" u="none" strike="noStrike" dirty="0">
                <a:solidFill>
                  <a:srgbClr val="374151"/>
                </a:solidFill>
                <a:effectLst/>
                <a:latin typeface="Söhne"/>
              </a:rPr>
              <a:t> is useful for running the same function multiple times in parallel</a:t>
            </a:r>
          </a:p>
          <a:p>
            <a:pPr algn="l">
              <a:lnSpc>
                <a:spcPct val="150000"/>
              </a:lnSpc>
            </a:pPr>
            <a:endParaRPr lang="en-GB" sz="4000" dirty="0">
              <a:solidFill>
                <a:srgbClr val="374151"/>
              </a:solidFill>
              <a:latin typeface="Söhne"/>
            </a:endParaRPr>
          </a:p>
          <a:p>
            <a:pPr algn="l">
              <a:lnSpc>
                <a:spcPct val="150000"/>
              </a:lnSpc>
            </a:pPr>
            <a:r>
              <a:rPr lang="en-GB" sz="4000" b="1" i="0" u="none" strike="noStrike" dirty="0">
                <a:solidFill>
                  <a:srgbClr val="374151"/>
                </a:solidFill>
                <a:effectLst/>
                <a:latin typeface="Söhne"/>
              </a:rPr>
              <a:t>	- Process</a:t>
            </a:r>
            <a:r>
              <a:rPr lang="en-GB" sz="4000" b="0" i="0" u="none" strike="noStrike" dirty="0">
                <a:solidFill>
                  <a:srgbClr val="374151"/>
                </a:solidFill>
                <a:effectLst/>
                <a:latin typeface="Söhne"/>
              </a:rPr>
              <a:t> allows for more control over individual processes and their communication</a:t>
            </a:r>
          </a:p>
          <a:p>
            <a:pPr algn="l">
              <a:lnSpc>
                <a:spcPct val="150000"/>
              </a:lnSpc>
            </a:pPr>
            <a:endParaRPr lang="en-GB" sz="4000" dirty="0">
              <a:solidFill>
                <a:srgbClr val="374151"/>
              </a:solidFill>
              <a:latin typeface="Söhne"/>
            </a:endParaRPr>
          </a:p>
          <a:p>
            <a:pPr algn="l">
              <a:lnSpc>
                <a:spcPct val="150000"/>
              </a:lnSpc>
            </a:pPr>
            <a:r>
              <a:rPr lang="en-GB" sz="4000" b="0" i="0" u="none" strike="noStrike" dirty="0">
                <a:solidFill>
                  <a:srgbClr val="374151"/>
                </a:solidFill>
                <a:effectLst/>
                <a:latin typeface="Söhne"/>
              </a:rPr>
              <a:t>If you need help adding parallel features to your code, don't hesitate to ask for assistance.</a:t>
            </a:r>
          </a:p>
        </p:txBody>
      </p:sp>
      <p:sp>
        <p:nvSpPr>
          <p:cNvPr id="2" name="Title 2">
            <a:extLst>
              <a:ext uri="{FF2B5EF4-FFF2-40B4-BE49-F238E27FC236}">
                <a16:creationId xmlns:a16="http://schemas.microsoft.com/office/drawing/2014/main" id="{09BBA4D0-3323-D0E4-1B6F-F8DF2B8B4C8E}"/>
              </a:ext>
            </a:extLst>
          </p:cNvPr>
          <p:cNvSpPr>
            <a:spLocks noGrp="1"/>
          </p:cNvSpPr>
          <p:nvPr>
            <p:ph type="title"/>
          </p:nvPr>
        </p:nvSpPr>
        <p:spPr>
          <a:xfrm>
            <a:off x="444496" y="282838"/>
            <a:ext cx="21971004" cy="1410086"/>
          </a:xfrm>
        </p:spPr>
        <p:txBody>
          <a:bodyPr>
            <a:normAutofit/>
          </a:bodyPr>
          <a:lstStyle/>
          <a:p>
            <a:r>
              <a:rPr lang="en-GB" sz="8000" dirty="0">
                <a:solidFill>
                  <a:schemeClr val="bg1"/>
                </a:solidFill>
                <a:latin typeface="+mn-lt"/>
              </a:rPr>
              <a:t>Pool and Process</a:t>
            </a:r>
          </a:p>
        </p:txBody>
      </p:sp>
      <p:pic>
        <p:nvPicPr>
          <p:cNvPr id="3" name="bangor_logo_c1_flush.pdf">
            <a:extLst>
              <a:ext uri="{FF2B5EF4-FFF2-40B4-BE49-F238E27FC236}">
                <a16:creationId xmlns:a16="http://schemas.microsoft.com/office/drawing/2014/main" id="{9DD20BA6-7E0D-2D08-2C35-E5C64057DE7B}"/>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771560612"/>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C18AD2-1B20-4A5C-8EB5-35EF60E07BB9}"/>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B411338-AB1E-4D76-BCEC-4EE99571CFF2}"/>
              </a:ext>
            </a:extLst>
          </p:cNvPr>
          <p:cNvSpPr txBox="1"/>
          <p:nvPr/>
        </p:nvSpPr>
        <p:spPr>
          <a:xfrm>
            <a:off x="996468" y="2605798"/>
            <a:ext cx="23095173" cy="7948330"/>
          </a:xfrm>
          <a:prstGeom prst="rect">
            <a:avLst/>
          </a:prstGeom>
          <a:noFill/>
        </p:spPr>
        <p:txBody>
          <a:bodyPr wrap="square" rtlCol="0">
            <a:spAutoFit/>
          </a:bodyPr>
          <a:lstStyle/>
          <a:p>
            <a:pPr marL="571500" indent="-571500">
              <a:buFont typeface="Arial" panose="020B0604020202020204" pitchFamily="34" charset="0"/>
              <a:buChar char="•"/>
            </a:pPr>
            <a:r>
              <a:rPr lang="en-GB" sz="4000" dirty="0"/>
              <a:t>Login </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dirty="0"/>
              <a:t>Modules </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dirty="0"/>
              <a:t>Python Shell </a:t>
            </a:r>
          </a:p>
          <a:p>
            <a:endParaRPr lang="en-GB" sz="4000" dirty="0"/>
          </a:p>
          <a:p>
            <a:pPr marL="571500" indent="-571500">
              <a:buFont typeface="Arial" panose="020B0604020202020204" pitchFamily="34" charset="0"/>
              <a:buChar char="•"/>
            </a:pPr>
            <a:r>
              <a:rPr lang="en-GB" sz="4000" dirty="0"/>
              <a:t>Queue </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dirty="0"/>
              <a:t>Home / Scratch </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dirty="0"/>
              <a:t>Requesting resources </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4000" dirty="0"/>
              <a:t>GNU parallel:</a:t>
            </a:r>
          </a:p>
          <a:p>
            <a:pPr marL="571500" indent="-571500">
              <a:buFont typeface="Arial" panose="020B0604020202020204" pitchFamily="34" charset="0"/>
              <a:buChar char="•"/>
            </a:pPr>
            <a:endParaRPr lang="en-GB" sz="1050" dirty="0"/>
          </a:p>
          <a:p>
            <a:pPr marL="1485900" lvl="2" indent="-571500">
              <a:buFont typeface="Courier New" panose="02070309020205020404" pitchFamily="49" charset="0"/>
              <a:buChar char="o"/>
            </a:pPr>
            <a:r>
              <a:rPr lang="en-GB" sz="4000" dirty="0"/>
              <a:t>Store a file of commands - Automatic management of resource pool</a:t>
            </a:r>
            <a:endParaRPr lang="en-GB" dirty="0">
              <a:latin typeface="Courier New" panose="02070309020205020404" pitchFamily="49" charset="0"/>
              <a:cs typeface="Courier New" panose="02070309020205020404" pitchFamily="49" charset="0"/>
            </a:endParaRPr>
          </a:p>
        </p:txBody>
      </p:sp>
      <p:sp>
        <p:nvSpPr>
          <p:cNvPr id="2" name="Title 2">
            <a:extLst>
              <a:ext uri="{FF2B5EF4-FFF2-40B4-BE49-F238E27FC236}">
                <a16:creationId xmlns:a16="http://schemas.microsoft.com/office/drawing/2014/main" id="{5ABB7EBF-D89D-7E94-6070-7B6AB8583A15}"/>
              </a:ext>
            </a:extLst>
          </p:cNvPr>
          <p:cNvSpPr>
            <a:spLocks noGrp="1"/>
          </p:cNvSpPr>
          <p:nvPr>
            <p:ph type="title"/>
          </p:nvPr>
        </p:nvSpPr>
        <p:spPr>
          <a:xfrm>
            <a:off x="444496" y="282838"/>
            <a:ext cx="21971004" cy="1410086"/>
          </a:xfrm>
        </p:spPr>
        <p:txBody>
          <a:bodyPr>
            <a:normAutofit/>
          </a:bodyPr>
          <a:lstStyle/>
          <a:p>
            <a:r>
              <a:rPr lang="en-GB" sz="8000">
                <a:solidFill>
                  <a:schemeClr val="bg1"/>
                </a:solidFill>
                <a:latin typeface="+mn-lt"/>
              </a:rPr>
              <a:t>Supercomputing Wales</a:t>
            </a:r>
          </a:p>
        </p:txBody>
      </p:sp>
      <p:pic>
        <p:nvPicPr>
          <p:cNvPr id="3" name="bangor_logo_c1_flush.pdf">
            <a:extLst>
              <a:ext uri="{FF2B5EF4-FFF2-40B4-BE49-F238E27FC236}">
                <a16:creationId xmlns:a16="http://schemas.microsoft.com/office/drawing/2014/main" id="{4F317909-8492-E344-32DB-E077CF9C1B9A}"/>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3225910629"/>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C18AD2-1B20-4A5C-8EB5-35EF60E07BB9}"/>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B411338-AB1E-4D76-BCEC-4EE99571CFF2}"/>
              </a:ext>
            </a:extLst>
          </p:cNvPr>
          <p:cNvSpPr txBox="1"/>
          <p:nvPr/>
        </p:nvSpPr>
        <p:spPr>
          <a:xfrm>
            <a:off x="4512654" y="2748038"/>
            <a:ext cx="19578986" cy="9448740"/>
          </a:xfrm>
          <a:prstGeom prst="rect">
            <a:avLst/>
          </a:prstGeom>
          <a:noFill/>
        </p:spPr>
        <p:txBody>
          <a:bodyPr wrap="square" rtlCol="0">
            <a:spAutoFit/>
          </a:bodyPr>
          <a:lstStyle/>
          <a:p>
            <a:r>
              <a:rPr lang="en-GB" sz="3200" b="0" dirty="0">
                <a:solidFill>
                  <a:srgbClr val="6A737D"/>
                </a:solidFill>
                <a:effectLst/>
                <a:latin typeface="FiraCode-Retina" panose="020B0809050000020004" pitchFamily="49" charset="0"/>
              </a:rPr>
              <a:t>#!/</a:t>
            </a:r>
            <a:r>
              <a:rPr lang="en-GB" sz="3200" b="0" dirty="0" err="1">
                <a:solidFill>
                  <a:srgbClr val="6A737D"/>
                </a:solidFill>
                <a:effectLst/>
                <a:latin typeface="FiraCode-Retina" panose="020B0809050000020004" pitchFamily="49" charset="0"/>
              </a:rPr>
              <a:t>usr</a:t>
            </a:r>
            <a:r>
              <a:rPr lang="en-GB" sz="3200" b="0" dirty="0">
                <a:solidFill>
                  <a:srgbClr val="6A737D"/>
                </a:solidFill>
                <a:effectLst/>
                <a:latin typeface="FiraCode-Retina" panose="020B0809050000020004" pitchFamily="49" charset="0"/>
              </a:rPr>
              <a:t>/bin/env bash </a:t>
            </a:r>
            <a:endParaRPr lang="en-GB" sz="3200" b="0" dirty="0">
              <a:solidFill>
                <a:srgbClr val="24292E"/>
              </a:solidFill>
              <a:effectLst/>
              <a:latin typeface="FiraCode-Retina" panose="020B0809050000020004" pitchFamily="49" charset="0"/>
            </a:endParaRPr>
          </a:p>
          <a:p>
            <a:endParaRPr lang="en-GB" sz="3200" dirty="0">
              <a:solidFill>
                <a:srgbClr val="24292E"/>
              </a:solidFill>
              <a:latin typeface="FiraCode-Retina" panose="020B0809050000020004" pitchFamily="49" charset="0"/>
            </a:endParaRPr>
          </a:p>
          <a:p>
            <a:r>
              <a:rPr lang="en-GB" sz="3200" b="0" dirty="0">
                <a:solidFill>
                  <a:srgbClr val="6A737D"/>
                </a:solidFill>
                <a:effectLst/>
                <a:latin typeface="FiraCode-Retina" panose="020B0809050000020004" pitchFamily="49" charset="0"/>
              </a:rPr>
              <a:t># Usage: sbatch </a:t>
            </a:r>
            <a:r>
              <a:rPr lang="en-GB" sz="3200" b="0" dirty="0" err="1">
                <a:solidFill>
                  <a:srgbClr val="6A737D"/>
                </a:solidFill>
                <a:effectLst/>
                <a:latin typeface="FiraCode-Retina" panose="020B0809050000020004" pitchFamily="49" charset="0"/>
              </a:rPr>
              <a:t>run.slurm</a:t>
            </a:r>
            <a:r>
              <a:rPr lang="en-GB" sz="3200" b="0" dirty="0">
                <a:solidFill>
                  <a:srgbClr val="6A737D"/>
                </a:solidFill>
                <a:effectLst/>
                <a:latin typeface="FiraCode-Retina" panose="020B0809050000020004" pitchFamily="49" charset="0"/>
              </a:rPr>
              <a:t> </a:t>
            </a:r>
            <a:endParaRPr lang="en-GB" sz="3200" b="0" dirty="0">
              <a:solidFill>
                <a:srgbClr val="24292E"/>
              </a:solidFill>
              <a:effectLst/>
              <a:latin typeface="FiraCode-Retina" panose="020B0809050000020004" pitchFamily="49" charset="0"/>
            </a:endParaRPr>
          </a:p>
          <a:p>
            <a:br>
              <a:rPr lang="en-GB" sz="3200" b="0" dirty="0">
                <a:solidFill>
                  <a:srgbClr val="24292E"/>
                </a:solidFill>
                <a:effectLst/>
                <a:latin typeface="FiraCode-Retina" panose="020B0809050000020004" pitchFamily="49" charset="0"/>
              </a:rPr>
            </a:br>
            <a:r>
              <a:rPr lang="en-GB" sz="3200" b="0" dirty="0">
                <a:solidFill>
                  <a:srgbClr val="6A737D"/>
                </a:solidFill>
                <a:effectLst/>
                <a:latin typeface="FiraCode-Retina" panose="020B0809050000020004" pitchFamily="49" charset="0"/>
              </a:rPr>
              <a:t>#SBATCH -job-name=map </a:t>
            </a:r>
          </a:p>
          <a:p>
            <a:endParaRPr lang="en-GB" sz="3200" b="0" dirty="0">
              <a:solidFill>
                <a:srgbClr val="24292E"/>
              </a:solidFill>
              <a:effectLst/>
              <a:latin typeface="FiraCode-Retina" panose="020B0809050000020004" pitchFamily="49" charset="0"/>
            </a:endParaRPr>
          </a:p>
          <a:p>
            <a:r>
              <a:rPr lang="en-GB" sz="3200" b="0" dirty="0">
                <a:solidFill>
                  <a:srgbClr val="6A737D"/>
                </a:solidFill>
                <a:effectLst/>
                <a:latin typeface="FiraCode-Retina" panose="020B0809050000020004" pitchFamily="49" charset="0"/>
              </a:rPr>
              <a:t>#SBATCH -output=logs/map.%</a:t>
            </a:r>
            <a:r>
              <a:rPr lang="en-GB" sz="3200" b="0" dirty="0" err="1">
                <a:solidFill>
                  <a:srgbClr val="6A737D"/>
                </a:solidFill>
                <a:effectLst/>
                <a:latin typeface="FiraCode-Retina" panose="020B0809050000020004" pitchFamily="49" charset="0"/>
              </a:rPr>
              <a:t>J.out</a:t>
            </a:r>
            <a:r>
              <a:rPr lang="en-GB" sz="3200" b="0" dirty="0">
                <a:solidFill>
                  <a:srgbClr val="6A737D"/>
                </a:solidFill>
                <a:effectLst/>
                <a:latin typeface="FiraCode-Retina" panose="020B0809050000020004" pitchFamily="49" charset="0"/>
              </a:rPr>
              <a:t> </a:t>
            </a:r>
            <a:endParaRPr lang="en-GB" sz="3200" b="0" dirty="0">
              <a:solidFill>
                <a:srgbClr val="24292E"/>
              </a:solidFill>
              <a:effectLst/>
              <a:latin typeface="FiraCode-Retina" panose="020B0809050000020004" pitchFamily="49" charset="0"/>
            </a:endParaRPr>
          </a:p>
          <a:p>
            <a:r>
              <a:rPr lang="en-GB" sz="3200" b="0" dirty="0">
                <a:solidFill>
                  <a:srgbClr val="6A737D"/>
                </a:solidFill>
                <a:effectLst/>
                <a:latin typeface="FiraCode-Retina" panose="020B0809050000020004" pitchFamily="49" charset="0"/>
              </a:rPr>
              <a:t>#SBATCH -error=logs/map.%</a:t>
            </a:r>
            <a:r>
              <a:rPr lang="en-GB" sz="3200" b="0" dirty="0" err="1">
                <a:solidFill>
                  <a:srgbClr val="6A737D"/>
                </a:solidFill>
                <a:effectLst/>
                <a:latin typeface="FiraCode-Retina" panose="020B0809050000020004" pitchFamily="49" charset="0"/>
              </a:rPr>
              <a:t>J.err</a:t>
            </a:r>
            <a:r>
              <a:rPr lang="en-GB" sz="3200" b="0" dirty="0">
                <a:solidFill>
                  <a:srgbClr val="6A737D"/>
                </a:solidFill>
                <a:effectLst/>
                <a:latin typeface="FiraCode-Retina" panose="020B0809050000020004" pitchFamily="49" charset="0"/>
              </a:rPr>
              <a:t> </a:t>
            </a:r>
          </a:p>
          <a:p>
            <a:endParaRPr lang="en-GB" sz="3200" dirty="0">
              <a:solidFill>
                <a:srgbClr val="24292E"/>
              </a:solidFill>
              <a:latin typeface="FiraCode-Retina" panose="020B0809050000020004" pitchFamily="49" charset="0"/>
            </a:endParaRPr>
          </a:p>
          <a:p>
            <a:r>
              <a:rPr lang="en-GB" sz="3200" b="0" dirty="0">
                <a:solidFill>
                  <a:srgbClr val="6A737D"/>
                </a:solidFill>
                <a:effectLst/>
                <a:latin typeface="FiraCode-Retina" panose="020B0809050000020004" pitchFamily="49" charset="0"/>
              </a:rPr>
              <a:t>#SBATCH -nodes=1 </a:t>
            </a:r>
            <a:endParaRPr lang="en-GB" sz="3200" b="0" dirty="0">
              <a:solidFill>
                <a:srgbClr val="24292E"/>
              </a:solidFill>
              <a:effectLst/>
              <a:latin typeface="FiraCode-Retina" panose="020B0809050000020004" pitchFamily="49" charset="0"/>
            </a:endParaRPr>
          </a:p>
          <a:p>
            <a:r>
              <a:rPr lang="en-GB" sz="3200" b="0" dirty="0">
                <a:solidFill>
                  <a:srgbClr val="6A737D"/>
                </a:solidFill>
                <a:effectLst/>
                <a:latin typeface="FiraCode-Retina" panose="020B0809050000020004" pitchFamily="49" charset="0"/>
              </a:rPr>
              <a:t>#SBATCH -</a:t>
            </a:r>
            <a:r>
              <a:rPr lang="en-GB" sz="3200" b="0" dirty="0" err="1">
                <a:solidFill>
                  <a:srgbClr val="6A737D"/>
                </a:solidFill>
                <a:effectLst/>
                <a:latin typeface="FiraCode-Retina" panose="020B0809050000020004" pitchFamily="49" charset="0"/>
              </a:rPr>
              <a:t>ntasks</a:t>
            </a:r>
            <a:r>
              <a:rPr lang="en-GB" sz="3200" b="0" dirty="0">
                <a:solidFill>
                  <a:srgbClr val="6A737D"/>
                </a:solidFill>
                <a:effectLst/>
                <a:latin typeface="FiraCode-Retina" panose="020B0809050000020004" pitchFamily="49" charset="0"/>
              </a:rPr>
              <a:t>=1 </a:t>
            </a:r>
            <a:endParaRPr lang="en-GB" sz="3200" b="0" dirty="0">
              <a:solidFill>
                <a:srgbClr val="24292E"/>
              </a:solidFill>
              <a:effectLst/>
              <a:latin typeface="FiraCode-Retina" panose="020B0809050000020004" pitchFamily="49" charset="0"/>
            </a:endParaRPr>
          </a:p>
          <a:p>
            <a:r>
              <a:rPr lang="en-GB" sz="3200" b="0" dirty="0">
                <a:solidFill>
                  <a:srgbClr val="6A737D"/>
                </a:solidFill>
                <a:effectLst/>
                <a:latin typeface="FiraCode-Retina" panose="020B0809050000020004" pitchFamily="49" charset="0"/>
              </a:rPr>
              <a:t>#SBATCH -</a:t>
            </a:r>
            <a:r>
              <a:rPr lang="en-GB" sz="3200" b="0" dirty="0" err="1">
                <a:solidFill>
                  <a:srgbClr val="6A737D"/>
                </a:solidFill>
                <a:effectLst/>
                <a:latin typeface="FiraCode-Retina" panose="020B0809050000020004" pitchFamily="49" charset="0"/>
              </a:rPr>
              <a:t>cpus</a:t>
            </a:r>
            <a:r>
              <a:rPr lang="en-GB" sz="3200" b="0" dirty="0">
                <a:solidFill>
                  <a:srgbClr val="6A737D"/>
                </a:solidFill>
                <a:effectLst/>
                <a:latin typeface="FiraCode-Retina" panose="020B0809050000020004" pitchFamily="49" charset="0"/>
              </a:rPr>
              <a:t>-per-task=4</a:t>
            </a:r>
          </a:p>
          <a:p>
            <a:br>
              <a:rPr lang="en-GB" sz="3200" b="0" dirty="0">
                <a:solidFill>
                  <a:srgbClr val="24292E"/>
                </a:solidFill>
                <a:effectLst/>
                <a:latin typeface="FiraCode-Retina" panose="020B0809050000020004" pitchFamily="49" charset="0"/>
              </a:rPr>
            </a:br>
            <a:r>
              <a:rPr lang="en-GB" sz="3200" b="0" dirty="0">
                <a:solidFill>
                  <a:srgbClr val="6F42C1"/>
                </a:solidFill>
                <a:effectLst/>
                <a:latin typeface="FiraCode-Retina" panose="020B0809050000020004" pitchFamily="49" charset="0"/>
              </a:rPr>
              <a:t>module</a:t>
            </a:r>
            <a:r>
              <a:rPr lang="en-GB" sz="3200" b="0" dirty="0">
                <a:solidFill>
                  <a:srgbClr val="24292E"/>
                </a:solidFill>
                <a:effectLst/>
                <a:latin typeface="FiraCode-Retina" panose="020B0809050000020004" pitchFamily="49" charset="0"/>
              </a:rPr>
              <a:t> </a:t>
            </a:r>
            <a:r>
              <a:rPr lang="en-GB" sz="3200" b="0" dirty="0">
                <a:solidFill>
                  <a:srgbClr val="032F62"/>
                </a:solidFill>
                <a:effectLst/>
                <a:latin typeface="FiraCode-Retina" panose="020B0809050000020004" pitchFamily="49" charset="0"/>
              </a:rPr>
              <a:t>purge</a:t>
            </a:r>
            <a:r>
              <a:rPr lang="en-GB" sz="3200" b="0" dirty="0">
                <a:solidFill>
                  <a:srgbClr val="24292E"/>
                </a:solidFill>
                <a:effectLst/>
                <a:latin typeface="FiraCode-Retina" panose="020B0809050000020004" pitchFamily="49" charset="0"/>
              </a:rPr>
              <a:t> </a:t>
            </a:r>
          </a:p>
          <a:p>
            <a:r>
              <a:rPr lang="en-GB" sz="3200" b="0" dirty="0">
                <a:solidFill>
                  <a:srgbClr val="6F42C1"/>
                </a:solidFill>
                <a:effectLst/>
                <a:latin typeface="FiraCode-Retina" panose="020B0809050000020004" pitchFamily="49" charset="0"/>
              </a:rPr>
              <a:t>module</a:t>
            </a:r>
            <a:r>
              <a:rPr lang="en-GB" sz="3200" b="0" dirty="0">
                <a:solidFill>
                  <a:srgbClr val="24292E"/>
                </a:solidFill>
                <a:effectLst/>
                <a:latin typeface="FiraCode-Retina" panose="020B0809050000020004" pitchFamily="49" charset="0"/>
              </a:rPr>
              <a:t> </a:t>
            </a:r>
            <a:r>
              <a:rPr lang="en-GB" sz="3200" b="0" dirty="0">
                <a:solidFill>
                  <a:srgbClr val="032F62"/>
                </a:solidFill>
                <a:effectLst/>
                <a:latin typeface="FiraCode-Retina" panose="020B0809050000020004" pitchFamily="49" charset="0"/>
              </a:rPr>
              <a:t>load</a:t>
            </a:r>
            <a:r>
              <a:rPr lang="en-GB" sz="3200" b="0" dirty="0">
                <a:solidFill>
                  <a:srgbClr val="24292E"/>
                </a:solidFill>
                <a:effectLst/>
                <a:latin typeface="FiraCode-Retina" panose="020B0809050000020004" pitchFamily="49" charset="0"/>
              </a:rPr>
              <a:t> </a:t>
            </a:r>
            <a:r>
              <a:rPr lang="en-GB" sz="3200" b="0" dirty="0">
                <a:solidFill>
                  <a:srgbClr val="032F62"/>
                </a:solidFill>
                <a:effectLst/>
                <a:latin typeface="FiraCode-Retina" panose="020B0809050000020004" pitchFamily="49" charset="0"/>
              </a:rPr>
              <a:t>python/3.7.0</a:t>
            </a:r>
            <a:r>
              <a:rPr lang="en-GB" sz="3200" b="0" dirty="0">
                <a:solidFill>
                  <a:srgbClr val="24292E"/>
                </a:solidFill>
                <a:effectLst/>
                <a:latin typeface="FiraCode-Retina" panose="020B0809050000020004" pitchFamily="49" charset="0"/>
              </a:rPr>
              <a:t> </a:t>
            </a:r>
          </a:p>
          <a:p>
            <a:br>
              <a:rPr lang="en-GB" sz="3200" b="0" dirty="0">
                <a:solidFill>
                  <a:srgbClr val="24292E"/>
                </a:solidFill>
                <a:effectLst/>
                <a:latin typeface="FiraCode-Retina" panose="020B0809050000020004" pitchFamily="49" charset="0"/>
              </a:rPr>
            </a:br>
            <a:r>
              <a:rPr lang="en-GB" sz="3200" b="0" dirty="0">
                <a:solidFill>
                  <a:srgbClr val="6F42C1"/>
                </a:solidFill>
                <a:effectLst/>
                <a:latin typeface="FiraCode-Retina" panose="020B0809050000020004" pitchFamily="49" charset="0"/>
              </a:rPr>
              <a:t>python3</a:t>
            </a:r>
            <a:r>
              <a:rPr lang="en-GB" sz="3200" b="0" dirty="0">
                <a:solidFill>
                  <a:srgbClr val="24292E"/>
                </a:solidFill>
                <a:effectLst/>
                <a:latin typeface="FiraCode-Retina" panose="020B0809050000020004" pitchFamily="49" charset="0"/>
              </a:rPr>
              <a:t> </a:t>
            </a:r>
            <a:r>
              <a:rPr lang="en-GB" sz="3200" b="0" dirty="0" err="1">
                <a:solidFill>
                  <a:srgbClr val="032F62"/>
                </a:solidFill>
                <a:effectLst/>
                <a:latin typeface="FiraCode-Retina" panose="020B0809050000020004" pitchFamily="49" charset="0"/>
              </a:rPr>
              <a:t>main.py</a:t>
            </a:r>
            <a:r>
              <a:rPr lang="en-GB" sz="3200" b="0" dirty="0">
                <a:solidFill>
                  <a:srgbClr val="24292E"/>
                </a:solidFill>
                <a:effectLst/>
                <a:latin typeface="FiraCode-Retina" panose="020B0809050000020004" pitchFamily="49" charset="0"/>
              </a:rPr>
              <a:t> </a:t>
            </a:r>
          </a:p>
          <a:p>
            <a:br>
              <a:rPr lang="en-GB" sz="3200" b="0" dirty="0">
                <a:solidFill>
                  <a:srgbClr val="24292E"/>
                </a:solidFill>
                <a:effectLst/>
                <a:latin typeface="FiraCode-Retina" panose="020B0809050000020004" pitchFamily="49" charset="0"/>
              </a:rPr>
            </a:br>
            <a:endParaRPr lang="en-GB" sz="3200" b="0" dirty="0">
              <a:solidFill>
                <a:srgbClr val="24292E"/>
              </a:solidFill>
              <a:effectLst/>
              <a:latin typeface="FiraCode-Retina" panose="020B0809050000020004" pitchFamily="49" charset="0"/>
            </a:endParaRPr>
          </a:p>
        </p:txBody>
      </p:sp>
      <p:sp>
        <p:nvSpPr>
          <p:cNvPr id="2" name="Title 2">
            <a:extLst>
              <a:ext uri="{FF2B5EF4-FFF2-40B4-BE49-F238E27FC236}">
                <a16:creationId xmlns:a16="http://schemas.microsoft.com/office/drawing/2014/main" id="{61EAEC90-8A9A-8928-BB14-78B3C170DF3D}"/>
              </a:ext>
            </a:extLst>
          </p:cNvPr>
          <p:cNvSpPr>
            <a:spLocks noGrp="1"/>
          </p:cNvSpPr>
          <p:nvPr>
            <p:ph type="title"/>
          </p:nvPr>
        </p:nvSpPr>
        <p:spPr>
          <a:xfrm>
            <a:off x="444496" y="282838"/>
            <a:ext cx="21971004" cy="1410086"/>
          </a:xfrm>
        </p:spPr>
        <p:txBody>
          <a:bodyPr>
            <a:normAutofit/>
          </a:bodyPr>
          <a:lstStyle/>
          <a:p>
            <a:r>
              <a:rPr lang="en-GB" sz="8000">
                <a:solidFill>
                  <a:schemeClr val="bg1"/>
                </a:solidFill>
                <a:latin typeface="+mn-lt"/>
              </a:rPr>
              <a:t>Multiprocessing </a:t>
            </a:r>
            <a:r>
              <a:rPr lang="en-GB" sz="8000" err="1">
                <a:solidFill>
                  <a:schemeClr val="bg1"/>
                </a:solidFill>
                <a:latin typeface="+mn-lt"/>
              </a:rPr>
              <a:t>slurm</a:t>
            </a:r>
            <a:r>
              <a:rPr lang="en-GB" sz="8000">
                <a:solidFill>
                  <a:schemeClr val="bg1"/>
                </a:solidFill>
                <a:latin typeface="+mn-lt"/>
              </a:rPr>
              <a:t> script</a:t>
            </a:r>
          </a:p>
        </p:txBody>
      </p:sp>
      <p:pic>
        <p:nvPicPr>
          <p:cNvPr id="3" name="bangor_logo_c1_flush.pdf">
            <a:extLst>
              <a:ext uri="{FF2B5EF4-FFF2-40B4-BE49-F238E27FC236}">
                <a16:creationId xmlns:a16="http://schemas.microsoft.com/office/drawing/2014/main" id="{94A04B1F-6BA8-9F2E-2C00-35347C79EBC9}"/>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3595250180"/>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C18AD2-1B20-4A5C-8EB5-35EF60E07BB9}"/>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B411338-AB1E-4D76-BCEC-4EE99571CFF2}"/>
              </a:ext>
            </a:extLst>
          </p:cNvPr>
          <p:cNvSpPr txBox="1"/>
          <p:nvPr/>
        </p:nvSpPr>
        <p:spPr>
          <a:xfrm>
            <a:off x="4512654" y="2808998"/>
            <a:ext cx="19578986" cy="9448740"/>
          </a:xfrm>
          <a:prstGeom prst="rect">
            <a:avLst/>
          </a:prstGeom>
          <a:noFill/>
        </p:spPr>
        <p:txBody>
          <a:bodyPr wrap="square" rtlCol="0">
            <a:spAutoFit/>
          </a:bodyPr>
          <a:lstStyle/>
          <a:p>
            <a:r>
              <a:rPr lang="en-GB" sz="3200" b="0" dirty="0">
                <a:solidFill>
                  <a:srgbClr val="D73A49"/>
                </a:solidFill>
                <a:effectLst/>
                <a:latin typeface="FiraCode-Retina" panose="020B0809050000020004" pitchFamily="49" charset="0"/>
              </a:rPr>
              <a:t>import</a:t>
            </a:r>
            <a:r>
              <a:rPr lang="en-GB" sz="3200" b="0" dirty="0">
                <a:solidFill>
                  <a:srgbClr val="24292E"/>
                </a:solidFill>
                <a:effectLst/>
                <a:latin typeface="FiraCode-Retina" panose="020B0809050000020004" pitchFamily="49" charset="0"/>
              </a:rPr>
              <a:t> </a:t>
            </a:r>
            <a:r>
              <a:rPr lang="en-GB" sz="3200" b="0" dirty="0" err="1">
                <a:solidFill>
                  <a:srgbClr val="6F42C1"/>
                </a:solidFill>
                <a:effectLst/>
                <a:latin typeface="FiraCode-Retina" panose="020B0809050000020004" pitchFamily="49" charset="0"/>
              </a:rPr>
              <a:t>os</a:t>
            </a:r>
            <a:r>
              <a:rPr lang="en-GB" sz="3200" b="0" dirty="0">
                <a:solidFill>
                  <a:srgbClr val="24292E"/>
                </a:solidFill>
                <a:effectLst/>
                <a:latin typeface="FiraCode-Retina" panose="020B0809050000020004" pitchFamily="49" charset="0"/>
              </a:rPr>
              <a:t> </a:t>
            </a:r>
          </a:p>
          <a:p>
            <a:r>
              <a:rPr lang="en-GB" sz="3200" b="0" dirty="0">
                <a:solidFill>
                  <a:srgbClr val="D73A49"/>
                </a:solidFill>
                <a:effectLst/>
                <a:latin typeface="FiraCode-Retina" panose="020B0809050000020004" pitchFamily="49" charset="0"/>
              </a:rPr>
              <a:t>import</a:t>
            </a:r>
            <a:r>
              <a:rPr lang="en-GB" sz="3200" b="0" dirty="0">
                <a:solidFill>
                  <a:srgbClr val="24292E"/>
                </a:solidFill>
                <a:effectLst/>
                <a:latin typeface="FiraCode-Retina" panose="020B0809050000020004" pitchFamily="49" charset="0"/>
              </a:rPr>
              <a:t> </a:t>
            </a:r>
            <a:r>
              <a:rPr lang="en-GB" sz="3200" b="0" dirty="0">
                <a:solidFill>
                  <a:srgbClr val="6F42C1"/>
                </a:solidFill>
                <a:effectLst/>
                <a:latin typeface="FiraCode-Retina" panose="020B0809050000020004" pitchFamily="49" charset="0"/>
              </a:rPr>
              <a:t>multiprocessing</a:t>
            </a:r>
            <a:r>
              <a:rPr lang="en-GB" sz="3200" b="0" dirty="0">
                <a:solidFill>
                  <a:srgbClr val="24292E"/>
                </a:solidFill>
                <a:effectLst/>
                <a:latin typeface="FiraCode-Retina" panose="020B0809050000020004" pitchFamily="49" charset="0"/>
              </a:rPr>
              <a:t> </a:t>
            </a:r>
            <a:r>
              <a:rPr lang="en-GB" sz="3200" b="0" dirty="0">
                <a:solidFill>
                  <a:srgbClr val="D73A49"/>
                </a:solidFill>
                <a:effectLst/>
                <a:latin typeface="FiraCode-Retina" panose="020B0809050000020004" pitchFamily="49" charset="0"/>
              </a:rPr>
              <a:t>as</a:t>
            </a:r>
            <a:r>
              <a:rPr lang="en-GB" sz="3200" b="0" dirty="0">
                <a:solidFill>
                  <a:srgbClr val="24292E"/>
                </a:solidFill>
                <a:effectLst/>
                <a:latin typeface="FiraCode-Retina" panose="020B0809050000020004" pitchFamily="49" charset="0"/>
              </a:rPr>
              <a:t> </a:t>
            </a:r>
            <a:r>
              <a:rPr lang="en-GB" sz="3200" b="0" dirty="0" err="1">
                <a:solidFill>
                  <a:srgbClr val="6F42C1"/>
                </a:solidFill>
                <a:effectLst/>
                <a:latin typeface="FiraCode-Retina" panose="020B0809050000020004" pitchFamily="49" charset="0"/>
              </a:rPr>
              <a:t>mp</a:t>
            </a:r>
            <a:r>
              <a:rPr lang="en-GB" sz="3200" b="0" dirty="0">
                <a:solidFill>
                  <a:srgbClr val="24292E"/>
                </a:solidFill>
                <a:effectLst/>
                <a:latin typeface="FiraCode-Retina" panose="020B0809050000020004" pitchFamily="49" charset="0"/>
              </a:rPr>
              <a:t> </a:t>
            </a:r>
          </a:p>
          <a:p>
            <a:br>
              <a:rPr lang="en-GB" sz="3200" b="0" dirty="0">
                <a:solidFill>
                  <a:srgbClr val="24292E"/>
                </a:solidFill>
                <a:effectLst/>
                <a:latin typeface="FiraCode-Retina" panose="020B0809050000020004" pitchFamily="49" charset="0"/>
              </a:rPr>
            </a:br>
            <a:r>
              <a:rPr lang="en-GB" sz="3200" b="0" dirty="0">
                <a:solidFill>
                  <a:srgbClr val="D73A49"/>
                </a:solidFill>
                <a:effectLst/>
                <a:latin typeface="FiraCode-Retina" panose="020B0809050000020004" pitchFamily="49" charset="0"/>
              </a:rPr>
              <a:t>def</a:t>
            </a:r>
            <a:r>
              <a:rPr lang="en-GB" sz="3200" b="0" dirty="0">
                <a:solidFill>
                  <a:srgbClr val="24292E"/>
                </a:solidFill>
                <a:effectLst/>
                <a:latin typeface="FiraCode-Retina" panose="020B0809050000020004" pitchFamily="49" charset="0"/>
              </a:rPr>
              <a:t> </a:t>
            </a:r>
            <a:r>
              <a:rPr lang="en-GB" sz="3200" b="0" dirty="0" err="1">
                <a:solidFill>
                  <a:srgbClr val="6F42C1"/>
                </a:solidFill>
                <a:effectLst/>
                <a:latin typeface="FiraCode-Retina" panose="020B0809050000020004" pitchFamily="49" charset="0"/>
              </a:rPr>
              <a:t>worker_func</a:t>
            </a:r>
            <a:r>
              <a:rPr lang="en-GB" sz="3200" b="0" dirty="0">
                <a:solidFill>
                  <a:srgbClr val="24292E"/>
                </a:solidFill>
                <a:effectLst/>
                <a:latin typeface="FiraCode-Retina" panose="020B0809050000020004" pitchFamily="49" charset="0"/>
              </a:rPr>
              <a:t>(</a:t>
            </a:r>
            <a:r>
              <a:rPr lang="en-GB" sz="3200" b="0" dirty="0">
                <a:solidFill>
                  <a:srgbClr val="E36209"/>
                </a:solidFill>
                <a:effectLst/>
                <a:latin typeface="FiraCode-Retina" panose="020B0809050000020004" pitchFamily="49" charset="0"/>
              </a:rPr>
              <a:t>data</a:t>
            </a:r>
            <a:r>
              <a:rPr lang="en-GB" sz="3200" b="0" dirty="0">
                <a:solidFill>
                  <a:srgbClr val="24292E"/>
                </a:solidFill>
                <a:effectLst/>
                <a:latin typeface="FiraCode-Retina" panose="020B0809050000020004" pitchFamily="49" charset="0"/>
              </a:rPr>
              <a:t>): </a:t>
            </a:r>
          </a:p>
          <a:p>
            <a:pPr lvl="2"/>
            <a:r>
              <a:rPr lang="en-GB" sz="3200" b="0" dirty="0" err="1">
                <a:solidFill>
                  <a:srgbClr val="24292E"/>
                </a:solidFill>
                <a:effectLst/>
                <a:latin typeface="FiraCode-Retina" panose="020B0809050000020004" pitchFamily="49" charset="0"/>
              </a:rPr>
              <a:t>process_id</a:t>
            </a:r>
            <a:r>
              <a:rPr lang="en-GB" sz="3200" b="0" dirty="0">
                <a:solidFill>
                  <a:srgbClr val="24292E"/>
                </a:solidFill>
                <a:effectLst/>
                <a:latin typeface="FiraCode-Retina" panose="020B0809050000020004" pitchFamily="49" charset="0"/>
              </a:rPr>
              <a:t> </a:t>
            </a:r>
            <a:r>
              <a:rPr lang="en-GB" sz="3200" b="0" dirty="0">
                <a:solidFill>
                  <a:srgbClr val="D73A49"/>
                </a:solidFill>
                <a:effectLst/>
                <a:latin typeface="FiraCode-Retina" panose="020B0809050000020004" pitchFamily="49" charset="0"/>
              </a:rPr>
              <a:t>=</a:t>
            </a:r>
            <a:r>
              <a:rPr lang="en-GB" sz="3200" b="0" dirty="0">
                <a:solidFill>
                  <a:srgbClr val="24292E"/>
                </a:solidFill>
                <a:effectLst/>
                <a:latin typeface="FiraCode-Retina" panose="020B0809050000020004" pitchFamily="49" charset="0"/>
              </a:rPr>
              <a:t> </a:t>
            </a:r>
            <a:r>
              <a:rPr lang="en-GB" sz="3200" b="0" dirty="0" err="1">
                <a:solidFill>
                  <a:srgbClr val="6F42C1"/>
                </a:solidFill>
                <a:effectLst/>
                <a:latin typeface="FiraCode-Retina" panose="020B0809050000020004" pitchFamily="49" charset="0"/>
              </a:rPr>
              <a:t>mp</a:t>
            </a:r>
            <a:r>
              <a:rPr lang="en-GB" sz="3200" b="0" dirty="0" err="1">
                <a:solidFill>
                  <a:srgbClr val="24292E"/>
                </a:solidFill>
                <a:effectLst/>
                <a:latin typeface="FiraCode-Retina" panose="020B0809050000020004" pitchFamily="49" charset="0"/>
              </a:rPr>
              <a:t>.</a:t>
            </a:r>
            <a:r>
              <a:rPr lang="en-GB" sz="3200" b="0" dirty="0" err="1">
                <a:solidFill>
                  <a:srgbClr val="6F42C1"/>
                </a:solidFill>
                <a:effectLst/>
                <a:latin typeface="FiraCode-Retina" panose="020B0809050000020004" pitchFamily="49" charset="0"/>
              </a:rPr>
              <a:t>current_process</a:t>
            </a:r>
            <a:r>
              <a:rPr lang="en-GB" sz="3200" b="0" dirty="0">
                <a:solidFill>
                  <a:srgbClr val="24292E"/>
                </a:solidFill>
                <a:effectLst/>
                <a:latin typeface="FiraCode-Retina" panose="020B0809050000020004" pitchFamily="49" charset="0"/>
              </a:rPr>
              <a:t>() </a:t>
            </a:r>
          </a:p>
          <a:p>
            <a:pPr lvl="2"/>
            <a:r>
              <a:rPr lang="en-GB" sz="3200" b="0" dirty="0">
                <a:solidFill>
                  <a:srgbClr val="6F42C1"/>
                </a:solidFill>
                <a:effectLst/>
                <a:latin typeface="FiraCode-Retina" panose="020B0809050000020004" pitchFamily="49" charset="0"/>
              </a:rPr>
              <a:t>print</a:t>
            </a:r>
            <a:r>
              <a:rPr lang="en-GB" sz="3200" b="0" dirty="0">
                <a:solidFill>
                  <a:srgbClr val="24292E"/>
                </a:solidFill>
                <a:effectLst/>
                <a:latin typeface="FiraCode-Retina" panose="020B0809050000020004" pitchFamily="49" charset="0"/>
              </a:rPr>
              <a:t>(</a:t>
            </a:r>
            <a:r>
              <a:rPr lang="en-GB" sz="3200" b="0" dirty="0" err="1">
                <a:solidFill>
                  <a:srgbClr val="D73A49"/>
                </a:solidFill>
                <a:effectLst/>
                <a:latin typeface="FiraCode-Retina" panose="020B0809050000020004" pitchFamily="49" charset="0"/>
              </a:rPr>
              <a:t>f</a:t>
            </a:r>
            <a:r>
              <a:rPr lang="en-GB" sz="3200" b="0" dirty="0" err="1">
                <a:solidFill>
                  <a:srgbClr val="032F62"/>
                </a:solidFill>
                <a:effectLst/>
                <a:latin typeface="FiraCode-Retina" panose="020B0809050000020004" pitchFamily="49" charset="0"/>
              </a:rPr>
              <a:t>'worker_func</a:t>
            </a:r>
            <a:r>
              <a:rPr lang="en-GB" sz="3200" b="0" dirty="0">
                <a:solidFill>
                  <a:srgbClr val="032F62"/>
                </a:solidFill>
                <a:effectLst/>
                <a:latin typeface="FiraCode-Retina" panose="020B0809050000020004" pitchFamily="49" charset="0"/>
              </a:rPr>
              <a:t> is running on process </a:t>
            </a:r>
            <a:r>
              <a:rPr lang="en-GB" sz="3200" b="0" dirty="0">
                <a:solidFill>
                  <a:srgbClr val="005CC5"/>
                </a:solidFill>
                <a:effectLst/>
                <a:latin typeface="FiraCode-Retina" panose="020B0809050000020004" pitchFamily="49" charset="0"/>
              </a:rPr>
              <a:t>{</a:t>
            </a:r>
            <a:r>
              <a:rPr lang="en-GB" sz="3200" b="0" dirty="0" err="1">
                <a:solidFill>
                  <a:srgbClr val="24292E"/>
                </a:solidFill>
                <a:effectLst/>
                <a:latin typeface="FiraCode-Retina" panose="020B0809050000020004" pitchFamily="49" charset="0"/>
              </a:rPr>
              <a:t>process_id</a:t>
            </a:r>
            <a:r>
              <a:rPr lang="en-GB" sz="3200" b="0" dirty="0">
                <a:solidFill>
                  <a:srgbClr val="005CC5"/>
                </a:solidFill>
                <a:effectLst/>
                <a:latin typeface="FiraCode-Retina" panose="020B0809050000020004" pitchFamily="49" charset="0"/>
              </a:rPr>
              <a:t>}</a:t>
            </a:r>
            <a:r>
              <a:rPr lang="en-GB" sz="3200" b="0" dirty="0">
                <a:solidFill>
                  <a:srgbClr val="032F62"/>
                </a:solidFill>
                <a:effectLst/>
                <a:latin typeface="FiraCode-Retina" panose="020B0809050000020004" pitchFamily="49" charset="0"/>
              </a:rPr>
              <a:t>, data=</a:t>
            </a:r>
            <a:r>
              <a:rPr lang="en-GB" sz="3200" b="0" dirty="0">
                <a:solidFill>
                  <a:srgbClr val="005CC5"/>
                </a:solidFill>
                <a:effectLst/>
                <a:latin typeface="FiraCode-Retina" panose="020B0809050000020004" pitchFamily="49" charset="0"/>
              </a:rPr>
              <a:t>{</a:t>
            </a:r>
            <a:r>
              <a:rPr lang="en-GB" sz="3200" b="0" dirty="0">
                <a:solidFill>
                  <a:srgbClr val="E36209"/>
                </a:solidFill>
                <a:effectLst/>
                <a:latin typeface="FiraCode-Retina" panose="020B0809050000020004" pitchFamily="49" charset="0"/>
              </a:rPr>
              <a:t>data</a:t>
            </a:r>
            <a:r>
              <a:rPr lang="en-GB" sz="3200" b="0" dirty="0">
                <a:solidFill>
                  <a:srgbClr val="005CC5"/>
                </a:solidFill>
                <a:effectLst/>
                <a:latin typeface="FiraCode-Retina" panose="020B0809050000020004" pitchFamily="49" charset="0"/>
              </a:rPr>
              <a:t>}</a:t>
            </a:r>
            <a:r>
              <a:rPr lang="en-GB" sz="3200" b="0" dirty="0">
                <a:solidFill>
                  <a:srgbClr val="032F62"/>
                </a:solidFill>
                <a:effectLst/>
                <a:latin typeface="FiraCode-Retina" panose="020B0809050000020004" pitchFamily="49" charset="0"/>
              </a:rPr>
              <a:t>'</a:t>
            </a:r>
            <a:r>
              <a:rPr lang="en-GB" sz="3200" b="0" dirty="0">
                <a:solidFill>
                  <a:srgbClr val="24292E"/>
                </a:solidFill>
                <a:effectLst/>
                <a:latin typeface="FiraCode-Retina" panose="020B0809050000020004" pitchFamily="49" charset="0"/>
              </a:rPr>
              <a:t>) </a:t>
            </a:r>
          </a:p>
          <a:p>
            <a:br>
              <a:rPr lang="en-GB" sz="3200" b="0" dirty="0">
                <a:solidFill>
                  <a:srgbClr val="24292E"/>
                </a:solidFill>
                <a:effectLst/>
                <a:latin typeface="FiraCode-Retina" panose="020B0809050000020004" pitchFamily="49" charset="0"/>
              </a:rPr>
            </a:br>
            <a:r>
              <a:rPr lang="en-GB" sz="3200" b="0" dirty="0">
                <a:solidFill>
                  <a:srgbClr val="D73A49"/>
                </a:solidFill>
                <a:effectLst/>
                <a:latin typeface="FiraCode-Retina" panose="020B0809050000020004" pitchFamily="49" charset="0"/>
              </a:rPr>
              <a:t>def</a:t>
            </a:r>
            <a:r>
              <a:rPr lang="en-GB" sz="3200" b="0" dirty="0">
                <a:solidFill>
                  <a:srgbClr val="24292E"/>
                </a:solidFill>
                <a:effectLst/>
                <a:latin typeface="FiraCode-Retina" panose="020B0809050000020004" pitchFamily="49" charset="0"/>
              </a:rPr>
              <a:t> </a:t>
            </a:r>
            <a:r>
              <a:rPr lang="en-GB" sz="3200" b="0" dirty="0">
                <a:solidFill>
                  <a:srgbClr val="6F42C1"/>
                </a:solidFill>
                <a:effectLst/>
                <a:latin typeface="FiraCode-Retina" panose="020B0809050000020004" pitchFamily="49" charset="0"/>
              </a:rPr>
              <a:t>main</a:t>
            </a:r>
            <a:r>
              <a:rPr lang="en-GB" sz="3200" b="0" dirty="0">
                <a:solidFill>
                  <a:srgbClr val="24292E"/>
                </a:solidFill>
                <a:effectLst/>
                <a:latin typeface="FiraCode-Retina" panose="020B0809050000020004" pitchFamily="49" charset="0"/>
              </a:rPr>
              <a:t>(): </a:t>
            </a:r>
          </a:p>
          <a:p>
            <a:pPr lvl="2"/>
            <a:r>
              <a:rPr lang="en-GB" sz="3200" b="0" dirty="0">
                <a:solidFill>
                  <a:srgbClr val="6A737D"/>
                </a:solidFill>
                <a:effectLst/>
                <a:latin typeface="FiraCode-Retina" panose="020B0809050000020004" pitchFamily="49" charset="0"/>
              </a:rPr>
              <a:t># How many cores were assigned to the </a:t>
            </a:r>
            <a:r>
              <a:rPr lang="en-GB" sz="3200" b="0" dirty="0" err="1">
                <a:solidFill>
                  <a:srgbClr val="6A737D"/>
                </a:solidFill>
                <a:effectLst/>
                <a:latin typeface="FiraCode-Retina" panose="020B0809050000020004" pitchFamily="49" charset="0"/>
              </a:rPr>
              <a:t>slurm</a:t>
            </a:r>
            <a:r>
              <a:rPr lang="en-GB" sz="3200" b="0" dirty="0">
                <a:solidFill>
                  <a:srgbClr val="6A737D"/>
                </a:solidFill>
                <a:effectLst/>
                <a:latin typeface="FiraCode-Retina" panose="020B0809050000020004" pitchFamily="49" charset="0"/>
              </a:rPr>
              <a:t> job allocation? </a:t>
            </a:r>
            <a:endParaRPr lang="en-GB" sz="3200" b="0" dirty="0">
              <a:solidFill>
                <a:srgbClr val="24292E"/>
              </a:solidFill>
              <a:effectLst/>
              <a:latin typeface="FiraCode-Retina" panose="020B0809050000020004" pitchFamily="49" charset="0"/>
            </a:endParaRPr>
          </a:p>
          <a:p>
            <a:pPr lvl="2"/>
            <a:r>
              <a:rPr lang="en-GB" sz="3200" b="0" dirty="0" err="1">
                <a:solidFill>
                  <a:srgbClr val="24292E"/>
                </a:solidFill>
                <a:effectLst/>
                <a:latin typeface="FiraCode-Retina" panose="020B0809050000020004" pitchFamily="49" charset="0"/>
              </a:rPr>
              <a:t>num_cores</a:t>
            </a:r>
            <a:r>
              <a:rPr lang="en-GB" sz="3200" b="0" dirty="0">
                <a:solidFill>
                  <a:srgbClr val="24292E"/>
                </a:solidFill>
                <a:effectLst/>
                <a:latin typeface="FiraCode-Retina" panose="020B0809050000020004" pitchFamily="49" charset="0"/>
              </a:rPr>
              <a:t> </a:t>
            </a:r>
            <a:r>
              <a:rPr lang="en-GB" sz="3200" b="0" dirty="0">
                <a:solidFill>
                  <a:srgbClr val="D73A49"/>
                </a:solidFill>
                <a:effectLst/>
                <a:latin typeface="FiraCode-Retina" panose="020B0809050000020004" pitchFamily="49" charset="0"/>
              </a:rPr>
              <a:t>=</a:t>
            </a:r>
            <a:r>
              <a:rPr lang="en-GB" sz="3200" b="0" dirty="0">
                <a:solidFill>
                  <a:srgbClr val="24292E"/>
                </a:solidFill>
                <a:effectLst/>
                <a:latin typeface="FiraCode-Retina" panose="020B0809050000020004" pitchFamily="49" charset="0"/>
              </a:rPr>
              <a:t> </a:t>
            </a:r>
            <a:r>
              <a:rPr lang="en-GB" sz="3200" b="0" dirty="0">
                <a:solidFill>
                  <a:srgbClr val="6F42C1"/>
                </a:solidFill>
                <a:effectLst/>
                <a:latin typeface="FiraCode-Retina" panose="020B0809050000020004" pitchFamily="49" charset="0"/>
              </a:rPr>
              <a:t>int</a:t>
            </a:r>
            <a:r>
              <a:rPr lang="en-GB" sz="3200" b="0" dirty="0">
                <a:solidFill>
                  <a:srgbClr val="24292E"/>
                </a:solidFill>
                <a:effectLst/>
                <a:latin typeface="FiraCode-Retina" panose="020B0809050000020004" pitchFamily="49" charset="0"/>
              </a:rPr>
              <a:t>(</a:t>
            </a:r>
            <a:r>
              <a:rPr lang="en-GB" sz="3200" b="0" dirty="0" err="1">
                <a:solidFill>
                  <a:srgbClr val="6F42C1"/>
                </a:solidFill>
                <a:effectLst/>
                <a:latin typeface="FiraCode-Retina" panose="020B0809050000020004" pitchFamily="49" charset="0"/>
              </a:rPr>
              <a:t>os</a:t>
            </a:r>
            <a:r>
              <a:rPr lang="en-GB" sz="3200" b="0" dirty="0" err="1">
                <a:solidFill>
                  <a:srgbClr val="24292E"/>
                </a:solidFill>
                <a:effectLst/>
                <a:latin typeface="FiraCode-Retina" panose="020B0809050000020004" pitchFamily="49" charset="0"/>
              </a:rPr>
              <a:t>.</a:t>
            </a:r>
            <a:r>
              <a:rPr lang="en-GB" sz="3200" b="0" dirty="0" err="1">
                <a:solidFill>
                  <a:srgbClr val="6F42C1"/>
                </a:solidFill>
                <a:effectLst/>
                <a:latin typeface="FiraCode-Retina" panose="020B0809050000020004" pitchFamily="49" charset="0"/>
              </a:rPr>
              <a:t>getenv</a:t>
            </a:r>
            <a:r>
              <a:rPr lang="en-GB" sz="3200" b="0" dirty="0">
                <a:solidFill>
                  <a:srgbClr val="24292E"/>
                </a:solidFill>
                <a:effectLst/>
                <a:latin typeface="FiraCode-Retina" panose="020B0809050000020004" pitchFamily="49" charset="0"/>
              </a:rPr>
              <a:t>(</a:t>
            </a:r>
            <a:r>
              <a:rPr lang="en-GB" sz="3200" b="0" dirty="0">
                <a:solidFill>
                  <a:srgbClr val="032F62"/>
                </a:solidFill>
                <a:effectLst/>
                <a:latin typeface="FiraCode-Retina" panose="020B0809050000020004" pitchFamily="49" charset="0"/>
              </a:rPr>
              <a:t>'SLURM_CPUS_PER_TASK'</a:t>
            </a:r>
            <a:r>
              <a:rPr lang="en-GB" sz="3200" b="0" dirty="0">
                <a:solidFill>
                  <a:srgbClr val="24292E"/>
                </a:solidFill>
                <a:effectLst/>
                <a:latin typeface="FiraCode-Retina" panose="020B0809050000020004" pitchFamily="49" charset="0"/>
              </a:rPr>
              <a:t>)) </a:t>
            </a:r>
          </a:p>
          <a:p>
            <a:pPr lvl="2"/>
            <a:r>
              <a:rPr lang="en-GB" sz="3200" b="0" dirty="0">
                <a:solidFill>
                  <a:srgbClr val="6F42C1"/>
                </a:solidFill>
                <a:effectLst/>
                <a:latin typeface="FiraCode-Retina" panose="020B0809050000020004" pitchFamily="49" charset="0"/>
              </a:rPr>
              <a:t>print</a:t>
            </a:r>
            <a:r>
              <a:rPr lang="en-GB" sz="3200" b="0" dirty="0">
                <a:solidFill>
                  <a:srgbClr val="24292E"/>
                </a:solidFill>
                <a:effectLst/>
                <a:latin typeface="FiraCode-Retina" panose="020B0809050000020004" pitchFamily="49" charset="0"/>
              </a:rPr>
              <a:t>(</a:t>
            </a:r>
            <a:r>
              <a:rPr lang="en-GB" sz="3200" b="0" dirty="0" err="1">
                <a:solidFill>
                  <a:srgbClr val="D73A49"/>
                </a:solidFill>
                <a:effectLst/>
                <a:latin typeface="FiraCode-Retina" panose="020B0809050000020004" pitchFamily="49" charset="0"/>
              </a:rPr>
              <a:t>f</a:t>
            </a:r>
            <a:r>
              <a:rPr lang="en-GB" sz="3200" b="0" dirty="0" err="1">
                <a:solidFill>
                  <a:srgbClr val="032F62"/>
                </a:solidFill>
                <a:effectLst/>
                <a:latin typeface="FiraCode-Retina" panose="020B0809050000020004" pitchFamily="49" charset="0"/>
              </a:rPr>
              <a:t>'Found</a:t>
            </a:r>
            <a:r>
              <a:rPr lang="en-GB" sz="3200" b="0" dirty="0">
                <a:solidFill>
                  <a:srgbClr val="032F62"/>
                </a:solidFill>
                <a:effectLst/>
                <a:latin typeface="FiraCode-Retina" panose="020B0809050000020004" pitchFamily="49" charset="0"/>
              </a:rPr>
              <a:t> </a:t>
            </a:r>
            <a:r>
              <a:rPr lang="en-GB" sz="3200" b="0" dirty="0">
                <a:solidFill>
                  <a:srgbClr val="005CC5"/>
                </a:solidFill>
                <a:effectLst/>
                <a:latin typeface="FiraCode-Retina" panose="020B0809050000020004" pitchFamily="49" charset="0"/>
              </a:rPr>
              <a:t>{</a:t>
            </a:r>
            <a:r>
              <a:rPr lang="en-GB" sz="3200" b="0" dirty="0" err="1">
                <a:solidFill>
                  <a:srgbClr val="24292E"/>
                </a:solidFill>
                <a:effectLst/>
                <a:latin typeface="FiraCode-Retina" panose="020B0809050000020004" pitchFamily="49" charset="0"/>
              </a:rPr>
              <a:t>num_cores</a:t>
            </a:r>
            <a:r>
              <a:rPr lang="en-GB" sz="3200" b="0" dirty="0">
                <a:solidFill>
                  <a:srgbClr val="005CC5"/>
                </a:solidFill>
                <a:effectLst/>
                <a:latin typeface="FiraCode-Retina" panose="020B0809050000020004" pitchFamily="49" charset="0"/>
              </a:rPr>
              <a:t>}</a:t>
            </a:r>
            <a:r>
              <a:rPr lang="en-GB" sz="3200" b="0" dirty="0">
                <a:solidFill>
                  <a:srgbClr val="032F62"/>
                </a:solidFill>
                <a:effectLst/>
                <a:latin typeface="FiraCode-Retina" panose="020B0809050000020004" pitchFamily="49" charset="0"/>
              </a:rPr>
              <a:t> cores'</a:t>
            </a:r>
            <a:r>
              <a:rPr lang="en-GB" sz="3200" b="0" dirty="0">
                <a:solidFill>
                  <a:srgbClr val="24292E"/>
                </a:solidFill>
                <a:effectLst/>
                <a:latin typeface="FiraCode-Retina" panose="020B0809050000020004" pitchFamily="49" charset="0"/>
              </a:rPr>
              <a:t>) </a:t>
            </a:r>
          </a:p>
          <a:p>
            <a:pPr lvl="2"/>
            <a:r>
              <a:rPr lang="en-GB" sz="3200" b="0" dirty="0">
                <a:solidFill>
                  <a:srgbClr val="24292E"/>
                </a:solidFill>
                <a:effectLst/>
                <a:latin typeface="FiraCode-Retina" panose="020B0809050000020004" pitchFamily="49" charset="0"/>
              </a:rPr>
              <a:t>pool </a:t>
            </a:r>
            <a:r>
              <a:rPr lang="en-GB" sz="3200" b="0" dirty="0">
                <a:solidFill>
                  <a:srgbClr val="D73A49"/>
                </a:solidFill>
                <a:effectLst/>
                <a:latin typeface="FiraCode-Retina" panose="020B0809050000020004" pitchFamily="49" charset="0"/>
              </a:rPr>
              <a:t>=</a:t>
            </a:r>
            <a:r>
              <a:rPr lang="en-GB" sz="3200" b="0" dirty="0">
                <a:solidFill>
                  <a:srgbClr val="24292E"/>
                </a:solidFill>
                <a:effectLst/>
                <a:latin typeface="FiraCode-Retina" panose="020B0809050000020004" pitchFamily="49" charset="0"/>
              </a:rPr>
              <a:t> </a:t>
            </a:r>
            <a:r>
              <a:rPr lang="en-GB" sz="3200" b="0" dirty="0" err="1">
                <a:solidFill>
                  <a:srgbClr val="6F42C1"/>
                </a:solidFill>
                <a:effectLst/>
                <a:latin typeface="FiraCode-Retina" panose="020B0809050000020004" pitchFamily="49" charset="0"/>
              </a:rPr>
              <a:t>mp</a:t>
            </a:r>
            <a:r>
              <a:rPr lang="en-GB" sz="3200" b="0" dirty="0" err="1">
                <a:solidFill>
                  <a:srgbClr val="24292E"/>
                </a:solidFill>
                <a:effectLst/>
                <a:latin typeface="FiraCode-Retina" panose="020B0809050000020004" pitchFamily="49" charset="0"/>
              </a:rPr>
              <a:t>.Pool</a:t>
            </a:r>
            <a:r>
              <a:rPr lang="en-GB" sz="3200" b="0" dirty="0">
                <a:solidFill>
                  <a:srgbClr val="24292E"/>
                </a:solidFill>
                <a:effectLst/>
                <a:latin typeface="FiraCode-Retina" panose="020B0809050000020004" pitchFamily="49" charset="0"/>
              </a:rPr>
              <a:t>(</a:t>
            </a:r>
            <a:r>
              <a:rPr lang="en-GB" sz="3200" b="0" dirty="0" err="1">
                <a:solidFill>
                  <a:srgbClr val="24292E"/>
                </a:solidFill>
                <a:effectLst/>
                <a:latin typeface="FiraCode-Retina" panose="020B0809050000020004" pitchFamily="49" charset="0"/>
              </a:rPr>
              <a:t>num_cores</a:t>
            </a:r>
            <a:r>
              <a:rPr lang="en-GB" sz="3200" b="0" dirty="0">
                <a:solidFill>
                  <a:srgbClr val="24292E"/>
                </a:solidFill>
                <a:effectLst/>
                <a:latin typeface="FiraCode-Retina" panose="020B0809050000020004" pitchFamily="49" charset="0"/>
              </a:rPr>
              <a:t>)</a:t>
            </a:r>
          </a:p>
          <a:p>
            <a:pPr lvl="2"/>
            <a:r>
              <a:rPr lang="en-GB" sz="3200" b="0" dirty="0" err="1">
                <a:solidFill>
                  <a:srgbClr val="24292E"/>
                </a:solidFill>
                <a:effectLst/>
                <a:latin typeface="FiraCode-Retina" panose="020B0809050000020004" pitchFamily="49" charset="0"/>
              </a:rPr>
              <a:t>worker_data</a:t>
            </a:r>
            <a:r>
              <a:rPr lang="en-GB" sz="3200" b="0" dirty="0">
                <a:solidFill>
                  <a:srgbClr val="24292E"/>
                </a:solidFill>
                <a:effectLst/>
                <a:latin typeface="FiraCode-Retina" panose="020B0809050000020004" pitchFamily="49" charset="0"/>
              </a:rPr>
              <a:t> </a:t>
            </a:r>
            <a:r>
              <a:rPr lang="en-GB" sz="3200" b="0" dirty="0">
                <a:solidFill>
                  <a:srgbClr val="D73A49"/>
                </a:solidFill>
                <a:effectLst/>
                <a:latin typeface="FiraCode-Retina" panose="020B0809050000020004" pitchFamily="49" charset="0"/>
              </a:rPr>
              <a:t>=</a:t>
            </a:r>
            <a:r>
              <a:rPr lang="en-GB" sz="3200" b="0" dirty="0">
                <a:solidFill>
                  <a:srgbClr val="24292E"/>
                </a:solidFill>
                <a:effectLst/>
                <a:latin typeface="FiraCode-Retina" panose="020B0809050000020004" pitchFamily="49" charset="0"/>
              </a:rPr>
              <a:t> </a:t>
            </a:r>
            <a:r>
              <a:rPr lang="en-GB" sz="3200" b="0" dirty="0">
                <a:solidFill>
                  <a:srgbClr val="6F42C1"/>
                </a:solidFill>
                <a:effectLst/>
                <a:latin typeface="FiraCode-Retina" panose="020B0809050000020004" pitchFamily="49" charset="0"/>
              </a:rPr>
              <a:t>range</a:t>
            </a:r>
            <a:r>
              <a:rPr lang="en-GB" sz="3200" b="0" dirty="0">
                <a:solidFill>
                  <a:srgbClr val="24292E"/>
                </a:solidFill>
                <a:effectLst/>
                <a:latin typeface="FiraCode-Retina" panose="020B0809050000020004" pitchFamily="49" charset="0"/>
              </a:rPr>
              <a:t>(</a:t>
            </a:r>
            <a:r>
              <a:rPr lang="en-GB" sz="3200" b="0" dirty="0">
                <a:solidFill>
                  <a:srgbClr val="005CC5"/>
                </a:solidFill>
                <a:effectLst/>
                <a:latin typeface="FiraCode-Retina" panose="020B0809050000020004" pitchFamily="49" charset="0"/>
              </a:rPr>
              <a:t>10</a:t>
            </a:r>
            <a:r>
              <a:rPr lang="en-GB" sz="3200" b="0" dirty="0">
                <a:solidFill>
                  <a:srgbClr val="24292E"/>
                </a:solidFill>
                <a:effectLst/>
                <a:latin typeface="FiraCode-Retina" panose="020B0809050000020004" pitchFamily="49" charset="0"/>
              </a:rPr>
              <a:t>) </a:t>
            </a:r>
          </a:p>
          <a:p>
            <a:pPr lvl="2"/>
            <a:r>
              <a:rPr lang="en-GB" sz="3200" b="0" dirty="0" err="1">
                <a:solidFill>
                  <a:srgbClr val="24292E"/>
                </a:solidFill>
                <a:effectLst/>
                <a:latin typeface="FiraCode-Retina" panose="020B0809050000020004" pitchFamily="49" charset="0"/>
              </a:rPr>
              <a:t>pool.</a:t>
            </a:r>
            <a:r>
              <a:rPr lang="en-GB" sz="3200" b="0" dirty="0" err="1">
                <a:solidFill>
                  <a:srgbClr val="6F42C1"/>
                </a:solidFill>
                <a:effectLst/>
                <a:latin typeface="FiraCode-Retina" panose="020B0809050000020004" pitchFamily="49" charset="0"/>
              </a:rPr>
              <a:t>map</a:t>
            </a:r>
            <a:r>
              <a:rPr lang="en-GB" sz="3200" b="0" dirty="0">
                <a:solidFill>
                  <a:srgbClr val="24292E"/>
                </a:solidFill>
                <a:effectLst/>
                <a:latin typeface="FiraCode-Retina" panose="020B0809050000020004" pitchFamily="49" charset="0"/>
              </a:rPr>
              <a:t>(</a:t>
            </a:r>
            <a:r>
              <a:rPr lang="en-GB" sz="3200" b="0" dirty="0" err="1">
                <a:solidFill>
                  <a:srgbClr val="6F42C1"/>
                </a:solidFill>
                <a:effectLst/>
                <a:latin typeface="FiraCode-Retina" panose="020B0809050000020004" pitchFamily="49" charset="0"/>
              </a:rPr>
              <a:t>worker_func</a:t>
            </a:r>
            <a:r>
              <a:rPr lang="en-GB" sz="3200" b="0" dirty="0">
                <a:solidFill>
                  <a:srgbClr val="24292E"/>
                </a:solidFill>
                <a:effectLst/>
                <a:latin typeface="FiraCode-Retina" panose="020B0809050000020004" pitchFamily="49" charset="0"/>
              </a:rPr>
              <a:t>, </a:t>
            </a:r>
            <a:r>
              <a:rPr lang="en-GB" sz="3200" b="0" dirty="0" err="1">
                <a:solidFill>
                  <a:srgbClr val="24292E"/>
                </a:solidFill>
                <a:effectLst/>
                <a:latin typeface="FiraCode-Retina" panose="020B0809050000020004" pitchFamily="49" charset="0"/>
              </a:rPr>
              <a:t>worker_data</a:t>
            </a:r>
            <a:r>
              <a:rPr lang="en-GB" sz="3200" b="0" dirty="0">
                <a:solidFill>
                  <a:srgbClr val="24292E"/>
                </a:solidFill>
                <a:effectLst/>
                <a:latin typeface="FiraCode-Retina" panose="020B0809050000020004" pitchFamily="49" charset="0"/>
              </a:rPr>
              <a:t>) </a:t>
            </a:r>
          </a:p>
          <a:p>
            <a:br>
              <a:rPr lang="en-GB" sz="3200" b="0" dirty="0">
                <a:solidFill>
                  <a:srgbClr val="24292E"/>
                </a:solidFill>
                <a:effectLst/>
                <a:latin typeface="FiraCode-Retina" panose="020B0809050000020004" pitchFamily="49" charset="0"/>
              </a:rPr>
            </a:br>
            <a:r>
              <a:rPr lang="en-GB" sz="3200" b="0" dirty="0">
                <a:solidFill>
                  <a:srgbClr val="D73A49"/>
                </a:solidFill>
                <a:effectLst/>
                <a:latin typeface="FiraCode-Retina" panose="020B0809050000020004" pitchFamily="49" charset="0"/>
              </a:rPr>
              <a:t>if</a:t>
            </a:r>
            <a:r>
              <a:rPr lang="en-GB" sz="3200" b="0" dirty="0">
                <a:solidFill>
                  <a:srgbClr val="24292E"/>
                </a:solidFill>
                <a:effectLst/>
                <a:latin typeface="FiraCode-Retina" panose="020B0809050000020004" pitchFamily="49" charset="0"/>
              </a:rPr>
              <a:t> __name__ </a:t>
            </a:r>
            <a:r>
              <a:rPr lang="en-GB" sz="3200" b="0" dirty="0">
                <a:solidFill>
                  <a:srgbClr val="D73A49"/>
                </a:solidFill>
                <a:effectLst/>
                <a:latin typeface="FiraCode-Retina" panose="020B0809050000020004" pitchFamily="49" charset="0"/>
              </a:rPr>
              <a:t>==</a:t>
            </a:r>
            <a:r>
              <a:rPr lang="en-GB" sz="3200" b="0" dirty="0">
                <a:solidFill>
                  <a:srgbClr val="24292E"/>
                </a:solidFill>
                <a:effectLst/>
                <a:latin typeface="FiraCode-Retina" panose="020B0809050000020004" pitchFamily="49" charset="0"/>
              </a:rPr>
              <a:t> </a:t>
            </a:r>
            <a:r>
              <a:rPr lang="en-GB" sz="3200" b="0" dirty="0">
                <a:solidFill>
                  <a:srgbClr val="032F62"/>
                </a:solidFill>
                <a:effectLst/>
                <a:latin typeface="FiraCode-Retina" panose="020B0809050000020004" pitchFamily="49" charset="0"/>
              </a:rPr>
              <a:t>'__main__'</a:t>
            </a:r>
            <a:r>
              <a:rPr lang="en-GB" sz="3200" b="0" dirty="0">
                <a:solidFill>
                  <a:srgbClr val="24292E"/>
                </a:solidFill>
                <a:effectLst/>
                <a:latin typeface="FiraCode-Retina" panose="020B0809050000020004" pitchFamily="49" charset="0"/>
              </a:rPr>
              <a:t>: </a:t>
            </a:r>
          </a:p>
          <a:p>
            <a:pPr lvl="2"/>
            <a:r>
              <a:rPr lang="en-GB" sz="3200" b="0" dirty="0">
                <a:solidFill>
                  <a:srgbClr val="6F42C1"/>
                </a:solidFill>
                <a:effectLst/>
                <a:latin typeface="FiraCode-Retina" panose="020B0809050000020004" pitchFamily="49" charset="0"/>
              </a:rPr>
              <a:t>main</a:t>
            </a:r>
            <a:r>
              <a:rPr lang="en-GB" sz="3200" b="0" dirty="0">
                <a:solidFill>
                  <a:srgbClr val="24292E"/>
                </a:solidFill>
                <a:effectLst/>
                <a:latin typeface="FiraCode-Retina" panose="020B0809050000020004" pitchFamily="49" charset="0"/>
              </a:rPr>
              <a:t>() </a:t>
            </a:r>
          </a:p>
          <a:p>
            <a:br>
              <a:rPr lang="en-GB" sz="3200" b="0" dirty="0">
                <a:solidFill>
                  <a:srgbClr val="24292E"/>
                </a:solidFill>
                <a:effectLst/>
                <a:latin typeface="FiraCode-Retina" panose="020B0809050000020004" pitchFamily="49" charset="0"/>
              </a:rPr>
            </a:br>
            <a:endParaRPr lang="en-GB" sz="3200" b="0" dirty="0">
              <a:solidFill>
                <a:srgbClr val="24292E"/>
              </a:solidFill>
              <a:effectLst/>
              <a:latin typeface="FiraCode-Retina" panose="020B0809050000020004" pitchFamily="49" charset="0"/>
            </a:endParaRPr>
          </a:p>
        </p:txBody>
      </p:sp>
      <p:sp>
        <p:nvSpPr>
          <p:cNvPr id="2" name="Title 2">
            <a:extLst>
              <a:ext uri="{FF2B5EF4-FFF2-40B4-BE49-F238E27FC236}">
                <a16:creationId xmlns:a16="http://schemas.microsoft.com/office/drawing/2014/main" id="{50A18562-B3DA-0221-F605-7CA5846D2C52}"/>
              </a:ext>
            </a:extLst>
          </p:cNvPr>
          <p:cNvSpPr>
            <a:spLocks noGrp="1"/>
          </p:cNvSpPr>
          <p:nvPr>
            <p:ph type="title"/>
          </p:nvPr>
        </p:nvSpPr>
        <p:spPr>
          <a:xfrm>
            <a:off x="444496" y="282838"/>
            <a:ext cx="21971004" cy="1410086"/>
          </a:xfrm>
        </p:spPr>
        <p:txBody>
          <a:bodyPr>
            <a:normAutofit/>
          </a:bodyPr>
          <a:lstStyle/>
          <a:p>
            <a:r>
              <a:rPr lang="en-GB" sz="8000">
                <a:solidFill>
                  <a:schemeClr val="bg1"/>
                </a:solidFill>
                <a:latin typeface="+mn-lt"/>
              </a:rPr>
              <a:t>Multiprocessing Python script</a:t>
            </a:r>
          </a:p>
        </p:txBody>
      </p:sp>
      <p:pic>
        <p:nvPicPr>
          <p:cNvPr id="3" name="bangor_logo_c1_flush.pdf">
            <a:extLst>
              <a:ext uri="{FF2B5EF4-FFF2-40B4-BE49-F238E27FC236}">
                <a16:creationId xmlns:a16="http://schemas.microsoft.com/office/drawing/2014/main" id="{7286340A-10C6-11F3-9C55-F89899979E88}"/>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38492497"/>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C18AD2-1B20-4A5C-8EB5-35EF60E07BB9}"/>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B411338-AB1E-4D76-BCEC-4EE99571CFF2}"/>
              </a:ext>
            </a:extLst>
          </p:cNvPr>
          <p:cNvSpPr txBox="1"/>
          <p:nvPr/>
        </p:nvSpPr>
        <p:spPr>
          <a:xfrm>
            <a:off x="4512654" y="2321318"/>
            <a:ext cx="19578986" cy="10064294"/>
          </a:xfrm>
          <a:prstGeom prst="rect">
            <a:avLst/>
          </a:prstGeom>
          <a:noFill/>
        </p:spPr>
        <p:txBody>
          <a:bodyPr wrap="square" rtlCol="0">
            <a:spAutoFit/>
          </a:bodyPr>
          <a:lstStyle/>
          <a:p>
            <a:r>
              <a:rPr lang="en-GB" sz="3200" b="0" dirty="0">
                <a:solidFill>
                  <a:srgbClr val="6A737D"/>
                </a:solidFill>
                <a:effectLst/>
                <a:latin typeface="FiraCode-Retina" panose="020B0809050000020004" pitchFamily="49" charset="0"/>
              </a:rPr>
              <a:t>#!/</a:t>
            </a:r>
            <a:r>
              <a:rPr lang="en-GB" sz="3200" b="0" dirty="0" err="1">
                <a:solidFill>
                  <a:srgbClr val="6A737D"/>
                </a:solidFill>
                <a:effectLst/>
                <a:latin typeface="FiraCode-Retina" panose="020B0809050000020004" pitchFamily="49" charset="0"/>
              </a:rPr>
              <a:t>usr</a:t>
            </a:r>
            <a:r>
              <a:rPr lang="en-GB" sz="3200" b="0" dirty="0">
                <a:solidFill>
                  <a:srgbClr val="6A737D"/>
                </a:solidFill>
                <a:effectLst/>
                <a:latin typeface="FiraCode-Retina" panose="020B0809050000020004" pitchFamily="49" charset="0"/>
              </a:rPr>
              <a:t>/bin/env bash </a:t>
            </a:r>
            <a:endParaRPr lang="en-GB" sz="3200" b="0" dirty="0">
              <a:solidFill>
                <a:srgbClr val="24292E"/>
              </a:solidFill>
              <a:effectLst/>
              <a:latin typeface="FiraCode-Retina" panose="020B0809050000020004" pitchFamily="49" charset="0"/>
            </a:endParaRPr>
          </a:p>
          <a:p>
            <a:br>
              <a:rPr lang="en-GB" sz="3200" b="0" dirty="0">
                <a:solidFill>
                  <a:srgbClr val="24292E"/>
                </a:solidFill>
                <a:effectLst/>
                <a:latin typeface="FiraCode-Retina" panose="020B0809050000020004" pitchFamily="49" charset="0"/>
              </a:rPr>
            </a:br>
            <a:r>
              <a:rPr lang="en-GB" sz="3200" b="0" dirty="0">
                <a:solidFill>
                  <a:srgbClr val="6A737D"/>
                </a:solidFill>
                <a:effectLst/>
                <a:latin typeface="FiraCode-Retina" panose="020B0809050000020004" pitchFamily="49" charset="0"/>
              </a:rPr>
              <a:t>#SBATCH -job-name=parallel </a:t>
            </a:r>
            <a:endParaRPr lang="en-GB" sz="3200" b="0" dirty="0">
              <a:solidFill>
                <a:srgbClr val="24292E"/>
              </a:solidFill>
              <a:effectLst/>
              <a:latin typeface="FiraCode-Retina" panose="020B0809050000020004" pitchFamily="49" charset="0"/>
            </a:endParaRPr>
          </a:p>
          <a:p>
            <a:br>
              <a:rPr lang="en-GB" sz="3200" b="0" dirty="0">
                <a:solidFill>
                  <a:srgbClr val="24292E"/>
                </a:solidFill>
                <a:effectLst/>
                <a:latin typeface="FiraCode-Retina" panose="020B0809050000020004" pitchFamily="49" charset="0"/>
              </a:rPr>
            </a:br>
            <a:r>
              <a:rPr lang="en-GB" sz="3200" b="0" dirty="0">
                <a:solidFill>
                  <a:srgbClr val="6A737D"/>
                </a:solidFill>
                <a:effectLst/>
                <a:latin typeface="FiraCode-Retina" panose="020B0809050000020004" pitchFamily="49" charset="0"/>
              </a:rPr>
              <a:t>#SBATCH -output=%</a:t>
            </a:r>
            <a:r>
              <a:rPr lang="en-GB" sz="3200" b="0" dirty="0" err="1">
                <a:solidFill>
                  <a:srgbClr val="6A737D"/>
                </a:solidFill>
                <a:effectLst/>
                <a:latin typeface="FiraCode-Retina" panose="020B0809050000020004" pitchFamily="49" charset="0"/>
              </a:rPr>
              <a:t>J.out</a:t>
            </a:r>
            <a:r>
              <a:rPr lang="en-GB" sz="3200" b="0" dirty="0">
                <a:solidFill>
                  <a:srgbClr val="6A737D"/>
                </a:solidFill>
                <a:effectLst/>
                <a:latin typeface="FiraCode-Retina" panose="020B0809050000020004" pitchFamily="49" charset="0"/>
              </a:rPr>
              <a:t> </a:t>
            </a:r>
            <a:endParaRPr lang="en-GB" sz="3200" b="0" dirty="0">
              <a:solidFill>
                <a:srgbClr val="24292E"/>
              </a:solidFill>
              <a:effectLst/>
              <a:latin typeface="FiraCode-Retina" panose="020B0809050000020004" pitchFamily="49" charset="0"/>
            </a:endParaRPr>
          </a:p>
          <a:p>
            <a:r>
              <a:rPr lang="en-GB" sz="3200" b="0" dirty="0">
                <a:solidFill>
                  <a:srgbClr val="6A737D"/>
                </a:solidFill>
                <a:effectLst/>
                <a:latin typeface="FiraCode-Retina" panose="020B0809050000020004" pitchFamily="49" charset="0"/>
              </a:rPr>
              <a:t>#SBATCH -error=%</a:t>
            </a:r>
            <a:r>
              <a:rPr lang="en-GB" sz="3200" b="0" dirty="0" err="1">
                <a:solidFill>
                  <a:srgbClr val="6A737D"/>
                </a:solidFill>
                <a:effectLst/>
                <a:latin typeface="FiraCode-Retina" panose="020B0809050000020004" pitchFamily="49" charset="0"/>
              </a:rPr>
              <a:t>J.err</a:t>
            </a:r>
            <a:r>
              <a:rPr lang="en-GB" sz="3200" b="0" dirty="0">
                <a:solidFill>
                  <a:srgbClr val="6A737D"/>
                </a:solidFill>
                <a:effectLst/>
                <a:latin typeface="FiraCode-Retina" panose="020B0809050000020004" pitchFamily="49" charset="0"/>
              </a:rPr>
              <a:t> </a:t>
            </a:r>
            <a:endParaRPr lang="en-GB" sz="3200" b="0" dirty="0">
              <a:solidFill>
                <a:srgbClr val="24292E"/>
              </a:solidFill>
              <a:effectLst/>
              <a:latin typeface="FiraCode-Retina" panose="020B0809050000020004" pitchFamily="49" charset="0"/>
            </a:endParaRPr>
          </a:p>
          <a:p>
            <a:br>
              <a:rPr lang="en-GB" sz="3200" b="0" dirty="0">
                <a:solidFill>
                  <a:srgbClr val="24292E"/>
                </a:solidFill>
                <a:effectLst/>
                <a:latin typeface="FiraCode-Retina" panose="020B0809050000020004" pitchFamily="49" charset="0"/>
              </a:rPr>
            </a:br>
            <a:r>
              <a:rPr lang="en-GB" sz="3200" b="0" dirty="0">
                <a:solidFill>
                  <a:srgbClr val="6A737D"/>
                </a:solidFill>
                <a:effectLst/>
                <a:latin typeface="FiraCode-Retina" panose="020B0809050000020004" pitchFamily="49" charset="0"/>
              </a:rPr>
              <a:t>#SBATCH -nodes=1 </a:t>
            </a:r>
            <a:endParaRPr lang="en-GB" sz="3200" b="0" dirty="0">
              <a:solidFill>
                <a:srgbClr val="24292E"/>
              </a:solidFill>
              <a:effectLst/>
              <a:latin typeface="FiraCode-Retina" panose="020B0809050000020004" pitchFamily="49" charset="0"/>
            </a:endParaRPr>
          </a:p>
          <a:p>
            <a:r>
              <a:rPr lang="en-GB" sz="3200" b="0" dirty="0">
                <a:solidFill>
                  <a:srgbClr val="6A737D"/>
                </a:solidFill>
                <a:effectLst/>
                <a:latin typeface="FiraCode-Retina" panose="020B0809050000020004" pitchFamily="49" charset="0"/>
              </a:rPr>
              <a:t>#SBATCH -</a:t>
            </a:r>
            <a:r>
              <a:rPr lang="en-GB" sz="3200" b="0" dirty="0" err="1">
                <a:solidFill>
                  <a:srgbClr val="6A737D"/>
                </a:solidFill>
                <a:effectLst/>
                <a:latin typeface="FiraCode-Retina" panose="020B0809050000020004" pitchFamily="49" charset="0"/>
              </a:rPr>
              <a:t>ntasks</a:t>
            </a:r>
            <a:r>
              <a:rPr lang="en-GB" sz="3200" b="0" dirty="0">
                <a:solidFill>
                  <a:srgbClr val="6A737D"/>
                </a:solidFill>
                <a:effectLst/>
                <a:latin typeface="FiraCode-Retina" panose="020B0809050000020004" pitchFamily="49" charset="0"/>
              </a:rPr>
              <a:t>=1 </a:t>
            </a:r>
            <a:endParaRPr lang="en-GB" sz="3200" b="0" dirty="0">
              <a:solidFill>
                <a:srgbClr val="24292E"/>
              </a:solidFill>
              <a:effectLst/>
              <a:latin typeface="FiraCode-Retina" panose="020B0809050000020004" pitchFamily="49" charset="0"/>
            </a:endParaRPr>
          </a:p>
          <a:p>
            <a:r>
              <a:rPr lang="en-GB" sz="3200" b="0" dirty="0">
                <a:solidFill>
                  <a:srgbClr val="6A737D"/>
                </a:solidFill>
                <a:effectLst/>
                <a:latin typeface="FiraCode-Retina" panose="020B0809050000020004" pitchFamily="49" charset="0"/>
              </a:rPr>
              <a:t>#SBATCH -</a:t>
            </a:r>
            <a:r>
              <a:rPr lang="en-GB" sz="3200" b="0" dirty="0" err="1">
                <a:solidFill>
                  <a:srgbClr val="6A737D"/>
                </a:solidFill>
                <a:effectLst/>
                <a:latin typeface="FiraCode-Retina" panose="020B0809050000020004" pitchFamily="49" charset="0"/>
              </a:rPr>
              <a:t>cpus</a:t>
            </a:r>
            <a:r>
              <a:rPr lang="en-GB" sz="3200" b="0" dirty="0">
                <a:solidFill>
                  <a:srgbClr val="6A737D"/>
                </a:solidFill>
                <a:effectLst/>
                <a:latin typeface="FiraCode-Retina" panose="020B0809050000020004" pitchFamily="49" charset="0"/>
              </a:rPr>
              <a:t>-per-task=4 </a:t>
            </a:r>
            <a:endParaRPr lang="en-GB" sz="3200" b="0" dirty="0">
              <a:solidFill>
                <a:srgbClr val="24292E"/>
              </a:solidFill>
              <a:effectLst/>
              <a:latin typeface="FiraCode-Retina" panose="020B0809050000020004" pitchFamily="49" charset="0"/>
            </a:endParaRPr>
          </a:p>
          <a:p>
            <a:br>
              <a:rPr lang="en-GB" sz="3200" b="0" dirty="0">
                <a:solidFill>
                  <a:srgbClr val="24292E"/>
                </a:solidFill>
                <a:effectLst/>
                <a:latin typeface="FiraCode-Retina" panose="020B0809050000020004" pitchFamily="49" charset="0"/>
              </a:rPr>
            </a:br>
            <a:r>
              <a:rPr lang="en-GB" sz="3200" b="0" dirty="0">
                <a:solidFill>
                  <a:srgbClr val="6F42C1"/>
                </a:solidFill>
                <a:effectLst/>
                <a:latin typeface="FiraCode-Retina" panose="020B0809050000020004" pitchFamily="49" charset="0"/>
              </a:rPr>
              <a:t>module</a:t>
            </a:r>
            <a:r>
              <a:rPr lang="en-GB" sz="3200" b="0" dirty="0">
                <a:solidFill>
                  <a:srgbClr val="24292E"/>
                </a:solidFill>
                <a:effectLst/>
                <a:latin typeface="FiraCode-Retina" panose="020B0809050000020004" pitchFamily="49" charset="0"/>
              </a:rPr>
              <a:t> </a:t>
            </a:r>
            <a:r>
              <a:rPr lang="en-GB" sz="3200" b="0" dirty="0">
                <a:solidFill>
                  <a:srgbClr val="032F62"/>
                </a:solidFill>
                <a:effectLst/>
                <a:latin typeface="FiraCode-Retina" panose="020B0809050000020004" pitchFamily="49" charset="0"/>
              </a:rPr>
              <a:t>purge</a:t>
            </a:r>
            <a:r>
              <a:rPr lang="en-GB" sz="3200" b="0" dirty="0">
                <a:solidFill>
                  <a:srgbClr val="24292E"/>
                </a:solidFill>
                <a:effectLst/>
                <a:latin typeface="FiraCode-Retina" panose="020B0809050000020004" pitchFamily="49" charset="0"/>
              </a:rPr>
              <a:t> </a:t>
            </a:r>
          </a:p>
          <a:p>
            <a:r>
              <a:rPr lang="en-GB" sz="3200" b="0" dirty="0">
                <a:solidFill>
                  <a:srgbClr val="6F42C1"/>
                </a:solidFill>
                <a:effectLst/>
                <a:latin typeface="FiraCode-Retina" panose="020B0809050000020004" pitchFamily="49" charset="0"/>
              </a:rPr>
              <a:t>module</a:t>
            </a:r>
            <a:r>
              <a:rPr lang="en-GB" sz="3200" b="0" dirty="0">
                <a:solidFill>
                  <a:srgbClr val="24292E"/>
                </a:solidFill>
                <a:effectLst/>
                <a:latin typeface="FiraCode-Retina" panose="020B0809050000020004" pitchFamily="49" charset="0"/>
              </a:rPr>
              <a:t> </a:t>
            </a:r>
            <a:r>
              <a:rPr lang="en-GB" sz="3200" b="0" dirty="0">
                <a:solidFill>
                  <a:srgbClr val="032F62"/>
                </a:solidFill>
                <a:effectLst/>
                <a:latin typeface="FiraCode-Retina" panose="020B0809050000020004" pitchFamily="49" charset="0"/>
              </a:rPr>
              <a:t>load</a:t>
            </a:r>
            <a:r>
              <a:rPr lang="en-GB" sz="3200" b="0" dirty="0">
                <a:solidFill>
                  <a:srgbClr val="24292E"/>
                </a:solidFill>
                <a:effectLst/>
                <a:latin typeface="FiraCode-Retina" panose="020B0809050000020004" pitchFamily="49" charset="0"/>
              </a:rPr>
              <a:t> </a:t>
            </a:r>
            <a:r>
              <a:rPr lang="en-GB" sz="3200" b="0" dirty="0">
                <a:solidFill>
                  <a:srgbClr val="032F62"/>
                </a:solidFill>
                <a:effectLst/>
                <a:latin typeface="FiraCode-Retina" panose="020B0809050000020004" pitchFamily="49" charset="0"/>
              </a:rPr>
              <a:t>python/3.9.2</a:t>
            </a:r>
            <a:r>
              <a:rPr lang="en-GB" sz="3200" b="0" dirty="0">
                <a:solidFill>
                  <a:srgbClr val="24292E"/>
                </a:solidFill>
                <a:effectLst/>
                <a:latin typeface="FiraCode-Retina" panose="020B0809050000020004" pitchFamily="49" charset="0"/>
              </a:rPr>
              <a:t> </a:t>
            </a:r>
          </a:p>
          <a:p>
            <a:r>
              <a:rPr lang="en-GB" sz="3200" b="0" dirty="0">
                <a:solidFill>
                  <a:srgbClr val="6F42C1"/>
                </a:solidFill>
                <a:effectLst/>
                <a:latin typeface="FiraCode-Retina" panose="020B0809050000020004" pitchFamily="49" charset="0"/>
              </a:rPr>
              <a:t>module</a:t>
            </a:r>
            <a:r>
              <a:rPr lang="en-GB" sz="3200" b="0" dirty="0">
                <a:solidFill>
                  <a:srgbClr val="24292E"/>
                </a:solidFill>
                <a:effectLst/>
                <a:latin typeface="FiraCode-Retina" panose="020B0809050000020004" pitchFamily="49" charset="0"/>
              </a:rPr>
              <a:t> </a:t>
            </a:r>
            <a:r>
              <a:rPr lang="en-GB" sz="3200" b="0" dirty="0">
                <a:solidFill>
                  <a:srgbClr val="032F62"/>
                </a:solidFill>
                <a:effectLst/>
                <a:latin typeface="FiraCode-Retina" panose="020B0809050000020004" pitchFamily="49" charset="0"/>
              </a:rPr>
              <a:t>load</a:t>
            </a:r>
            <a:r>
              <a:rPr lang="en-GB" sz="3200" b="0" dirty="0">
                <a:solidFill>
                  <a:srgbClr val="24292E"/>
                </a:solidFill>
                <a:effectLst/>
                <a:latin typeface="FiraCode-Retina" panose="020B0809050000020004" pitchFamily="49" charset="0"/>
              </a:rPr>
              <a:t> </a:t>
            </a:r>
            <a:r>
              <a:rPr lang="en-GB" sz="3200" b="0" dirty="0">
                <a:solidFill>
                  <a:srgbClr val="032F62"/>
                </a:solidFill>
                <a:effectLst/>
                <a:latin typeface="FiraCode-Retina" panose="020B0809050000020004" pitchFamily="49" charset="0"/>
              </a:rPr>
              <a:t>parallel</a:t>
            </a:r>
            <a:r>
              <a:rPr lang="en-GB" sz="3200" b="0" dirty="0">
                <a:solidFill>
                  <a:srgbClr val="24292E"/>
                </a:solidFill>
                <a:effectLst/>
                <a:latin typeface="FiraCode-Retina" panose="020B0809050000020004" pitchFamily="49" charset="0"/>
              </a:rPr>
              <a:t> </a:t>
            </a:r>
          </a:p>
          <a:p>
            <a:br>
              <a:rPr lang="en-GB" sz="3200" b="0" dirty="0">
                <a:solidFill>
                  <a:srgbClr val="24292E"/>
                </a:solidFill>
                <a:effectLst/>
                <a:latin typeface="FiraCode-Retina" panose="020B0809050000020004" pitchFamily="49" charset="0"/>
              </a:rPr>
            </a:br>
            <a:r>
              <a:rPr lang="en-GB" sz="3200" b="0" dirty="0">
                <a:solidFill>
                  <a:srgbClr val="005CC5"/>
                </a:solidFill>
                <a:effectLst/>
                <a:latin typeface="FiraCode-Retina" panose="020B0809050000020004" pitchFamily="49" charset="0"/>
              </a:rPr>
              <a:t>echo</a:t>
            </a:r>
            <a:r>
              <a:rPr lang="en-GB" sz="3200" b="0" dirty="0">
                <a:solidFill>
                  <a:srgbClr val="24292E"/>
                </a:solidFill>
                <a:effectLst/>
                <a:latin typeface="FiraCode-Retina" panose="020B0809050000020004" pitchFamily="49" charset="0"/>
              </a:rPr>
              <a:t> </a:t>
            </a:r>
            <a:r>
              <a:rPr lang="en-GB" sz="3200" b="0" dirty="0">
                <a:solidFill>
                  <a:srgbClr val="032F62"/>
                </a:solidFill>
                <a:effectLst/>
                <a:latin typeface="FiraCode-Retina" panose="020B0809050000020004" pitchFamily="49" charset="0"/>
              </a:rPr>
              <a:t>"Start!"</a:t>
            </a:r>
            <a:r>
              <a:rPr lang="en-GB" sz="3200" b="0" dirty="0">
                <a:solidFill>
                  <a:srgbClr val="24292E"/>
                </a:solidFill>
                <a:effectLst/>
                <a:latin typeface="FiraCode-Retina" panose="020B0809050000020004" pitchFamily="49" charset="0"/>
              </a:rPr>
              <a:t> </a:t>
            </a:r>
          </a:p>
          <a:p>
            <a:r>
              <a:rPr lang="en-GB" sz="3200" b="0" dirty="0">
                <a:solidFill>
                  <a:srgbClr val="D73A49"/>
                </a:solidFill>
                <a:effectLst/>
                <a:latin typeface="FiraCode-Retina" panose="020B0809050000020004" pitchFamily="49" charset="0"/>
              </a:rPr>
              <a:t>time</a:t>
            </a:r>
            <a:r>
              <a:rPr lang="en-GB" sz="3200" b="0" dirty="0">
                <a:solidFill>
                  <a:srgbClr val="24292E"/>
                </a:solidFill>
                <a:effectLst/>
                <a:latin typeface="FiraCode-Retina" panose="020B0809050000020004" pitchFamily="49" charset="0"/>
              </a:rPr>
              <a:t> parallel </a:t>
            </a:r>
            <a:r>
              <a:rPr lang="en-GB" sz="3200" b="0" dirty="0">
                <a:solidFill>
                  <a:srgbClr val="D73A49"/>
                </a:solidFill>
                <a:effectLst/>
                <a:latin typeface="FiraCode-Retina" panose="020B0809050000020004" pitchFamily="49" charset="0"/>
              </a:rPr>
              <a:t>&lt;</a:t>
            </a:r>
            <a:r>
              <a:rPr lang="en-GB" sz="3200" b="0" dirty="0">
                <a:solidFill>
                  <a:srgbClr val="24292E"/>
                </a:solidFill>
                <a:effectLst/>
                <a:latin typeface="FiraCode-Retina" panose="020B0809050000020004" pitchFamily="49" charset="0"/>
              </a:rPr>
              <a:t> </a:t>
            </a:r>
            <a:r>
              <a:rPr lang="en-GB" sz="3200" b="0" dirty="0" err="1">
                <a:solidFill>
                  <a:srgbClr val="24292E"/>
                </a:solidFill>
                <a:effectLst/>
                <a:latin typeface="FiraCode-Retina" panose="020B0809050000020004" pitchFamily="49" charset="0"/>
              </a:rPr>
              <a:t>commands.txt</a:t>
            </a:r>
            <a:r>
              <a:rPr lang="en-GB" sz="3200" b="0" dirty="0">
                <a:solidFill>
                  <a:srgbClr val="24292E"/>
                </a:solidFill>
                <a:effectLst/>
                <a:latin typeface="FiraCode-Retina" panose="020B0809050000020004" pitchFamily="49" charset="0"/>
              </a:rPr>
              <a:t> </a:t>
            </a:r>
          </a:p>
          <a:p>
            <a:r>
              <a:rPr lang="en-GB" sz="3200" b="0" dirty="0">
                <a:solidFill>
                  <a:srgbClr val="005CC5"/>
                </a:solidFill>
                <a:effectLst/>
                <a:latin typeface="FiraCode-Retina" panose="020B0809050000020004" pitchFamily="49" charset="0"/>
              </a:rPr>
              <a:t>echo</a:t>
            </a:r>
            <a:r>
              <a:rPr lang="en-GB" sz="3200" b="0" dirty="0">
                <a:solidFill>
                  <a:srgbClr val="24292E"/>
                </a:solidFill>
                <a:effectLst/>
                <a:latin typeface="FiraCode-Retina" panose="020B0809050000020004" pitchFamily="49" charset="0"/>
              </a:rPr>
              <a:t> </a:t>
            </a:r>
            <a:r>
              <a:rPr lang="en-GB" sz="3200" b="0" dirty="0">
                <a:solidFill>
                  <a:srgbClr val="032F62"/>
                </a:solidFill>
                <a:effectLst/>
                <a:latin typeface="FiraCode-Retina" panose="020B0809050000020004" pitchFamily="49" charset="0"/>
              </a:rPr>
              <a:t>"Finished!"</a:t>
            </a:r>
            <a:r>
              <a:rPr lang="en-GB" sz="3200" b="0" dirty="0">
                <a:solidFill>
                  <a:srgbClr val="24292E"/>
                </a:solidFill>
                <a:effectLst/>
                <a:latin typeface="FiraCode-Retina" panose="020B0809050000020004" pitchFamily="49" charset="0"/>
              </a:rPr>
              <a:t> </a:t>
            </a:r>
          </a:p>
          <a:p>
            <a:br>
              <a:rPr lang="en-GB" sz="3600" b="0" dirty="0">
                <a:solidFill>
                  <a:srgbClr val="24292E"/>
                </a:solidFill>
                <a:effectLst/>
                <a:latin typeface="FiraCode-Retina" panose="020B0809050000020004" pitchFamily="49" charset="0"/>
              </a:rPr>
            </a:br>
            <a:endParaRPr lang="en-GB" sz="3600" b="0" dirty="0">
              <a:solidFill>
                <a:srgbClr val="24292E"/>
              </a:solidFill>
              <a:effectLst/>
              <a:latin typeface="FiraCode-Retina" panose="020B0809050000020004" pitchFamily="49" charset="0"/>
            </a:endParaRPr>
          </a:p>
        </p:txBody>
      </p:sp>
      <p:sp>
        <p:nvSpPr>
          <p:cNvPr id="2" name="Title 2">
            <a:extLst>
              <a:ext uri="{FF2B5EF4-FFF2-40B4-BE49-F238E27FC236}">
                <a16:creationId xmlns:a16="http://schemas.microsoft.com/office/drawing/2014/main" id="{E6518F30-764D-0B99-2AE6-6AA6C9248139}"/>
              </a:ext>
            </a:extLst>
          </p:cNvPr>
          <p:cNvSpPr>
            <a:spLocks noGrp="1"/>
          </p:cNvSpPr>
          <p:nvPr>
            <p:ph type="title"/>
          </p:nvPr>
        </p:nvSpPr>
        <p:spPr>
          <a:xfrm>
            <a:off x="444496" y="282838"/>
            <a:ext cx="21971004" cy="1410086"/>
          </a:xfrm>
        </p:spPr>
        <p:txBody>
          <a:bodyPr>
            <a:normAutofit/>
          </a:bodyPr>
          <a:lstStyle/>
          <a:p>
            <a:r>
              <a:rPr lang="en-GB" sz="8000">
                <a:solidFill>
                  <a:schemeClr val="bg1"/>
                </a:solidFill>
                <a:latin typeface="+mn-lt"/>
              </a:rPr>
              <a:t>GNU Parallel </a:t>
            </a:r>
            <a:r>
              <a:rPr lang="en-GB" sz="8000" err="1">
                <a:solidFill>
                  <a:schemeClr val="bg1"/>
                </a:solidFill>
                <a:latin typeface="+mn-lt"/>
              </a:rPr>
              <a:t>slurm</a:t>
            </a:r>
            <a:r>
              <a:rPr lang="en-GB" sz="8000">
                <a:solidFill>
                  <a:schemeClr val="bg1"/>
                </a:solidFill>
                <a:latin typeface="+mn-lt"/>
              </a:rPr>
              <a:t> Script</a:t>
            </a:r>
          </a:p>
        </p:txBody>
      </p:sp>
      <p:pic>
        <p:nvPicPr>
          <p:cNvPr id="3" name="bangor_logo_c1_flush.pdf">
            <a:extLst>
              <a:ext uri="{FF2B5EF4-FFF2-40B4-BE49-F238E27FC236}">
                <a16:creationId xmlns:a16="http://schemas.microsoft.com/office/drawing/2014/main" id="{6A4D7D28-4AAA-8173-A3CB-09D82C40F296}"/>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314403326"/>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C18AD2-1B20-4A5C-8EB5-35EF60E07BB9}"/>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B411338-AB1E-4D76-BCEC-4EE99571CFF2}"/>
              </a:ext>
            </a:extLst>
          </p:cNvPr>
          <p:cNvSpPr txBox="1"/>
          <p:nvPr/>
        </p:nvSpPr>
        <p:spPr>
          <a:xfrm>
            <a:off x="4986279" y="3303727"/>
            <a:ext cx="19397721" cy="4031873"/>
          </a:xfrm>
          <a:prstGeom prst="rect">
            <a:avLst/>
          </a:prstGeom>
          <a:noFill/>
        </p:spPr>
        <p:txBody>
          <a:bodyPr wrap="square" rtlCol="0">
            <a:spAutoFit/>
          </a:bodyPr>
          <a:lstStyle/>
          <a:p>
            <a:r>
              <a:rPr lang="en-GB" sz="3200" b="0" dirty="0">
                <a:solidFill>
                  <a:srgbClr val="6F42C1"/>
                </a:solidFill>
                <a:effectLst/>
                <a:latin typeface="FiraCode-Retina" panose="020B0809050000020004" pitchFamily="49" charset="0"/>
              </a:rPr>
              <a:t>python3</a:t>
            </a:r>
            <a:r>
              <a:rPr lang="en-GB" sz="3200" b="0" dirty="0">
                <a:solidFill>
                  <a:srgbClr val="24292E"/>
                </a:solidFill>
                <a:effectLst/>
                <a:latin typeface="FiraCode-Retina" panose="020B0809050000020004" pitchFamily="49" charset="0"/>
              </a:rPr>
              <a:t> </a:t>
            </a:r>
            <a:r>
              <a:rPr lang="en-GB" sz="3200" b="0" dirty="0">
                <a:solidFill>
                  <a:srgbClr val="005CC5"/>
                </a:solidFill>
                <a:effectLst/>
                <a:latin typeface="FiraCode-Retina" panose="020B0809050000020004" pitchFamily="49" charset="0"/>
              </a:rPr>
              <a:t>-c</a:t>
            </a:r>
            <a:r>
              <a:rPr lang="en-GB" sz="3200" b="0" dirty="0">
                <a:solidFill>
                  <a:srgbClr val="24292E"/>
                </a:solidFill>
                <a:effectLst/>
                <a:latin typeface="FiraCode-Retina" panose="020B0809050000020004" pitchFamily="49" charset="0"/>
              </a:rPr>
              <a:t> </a:t>
            </a:r>
            <a:r>
              <a:rPr lang="en-GB" sz="3200" b="0" dirty="0">
                <a:solidFill>
                  <a:srgbClr val="032F62"/>
                </a:solidFill>
                <a:effectLst/>
                <a:latin typeface="FiraCode-Retina" panose="020B0809050000020004" pitchFamily="49" charset="0"/>
              </a:rPr>
              <a:t>"print('Hello from line 1')"</a:t>
            </a:r>
            <a:r>
              <a:rPr lang="en-GB" sz="3200" b="0" dirty="0">
                <a:solidFill>
                  <a:srgbClr val="24292E"/>
                </a:solidFill>
                <a:effectLst/>
                <a:latin typeface="FiraCode-Retina" panose="020B0809050000020004" pitchFamily="49" charset="0"/>
              </a:rPr>
              <a:t> </a:t>
            </a:r>
          </a:p>
          <a:p>
            <a:r>
              <a:rPr lang="en-GB" sz="3200" b="0" dirty="0">
                <a:solidFill>
                  <a:srgbClr val="6F42C1"/>
                </a:solidFill>
                <a:effectLst/>
                <a:latin typeface="FiraCode-Retina" panose="020B0809050000020004" pitchFamily="49" charset="0"/>
              </a:rPr>
              <a:t>python3</a:t>
            </a:r>
            <a:r>
              <a:rPr lang="en-GB" sz="3200" b="0" dirty="0">
                <a:solidFill>
                  <a:srgbClr val="24292E"/>
                </a:solidFill>
                <a:effectLst/>
                <a:latin typeface="FiraCode-Retina" panose="020B0809050000020004" pitchFamily="49" charset="0"/>
              </a:rPr>
              <a:t> </a:t>
            </a:r>
            <a:r>
              <a:rPr lang="en-GB" sz="3200" b="0" dirty="0">
                <a:solidFill>
                  <a:srgbClr val="005CC5"/>
                </a:solidFill>
                <a:effectLst/>
                <a:latin typeface="FiraCode-Retina" panose="020B0809050000020004" pitchFamily="49" charset="0"/>
              </a:rPr>
              <a:t>-c</a:t>
            </a:r>
            <a:r>
              <a:rPr lang="en-GB" sz="3200" b="0" dirty="0">
                <a:solidFill>
                  <a:srgbClr val="24292E"/>
                </a:solidFill>
                <a:effectLst/>
                <a:latin typeface="FiraCode-Retina" panose="020B0809050000020004" pitchFamily="49" charset="0"/>
              </a:rPr>
              <a:t> </a:t>
            </a:r>
            <a:r>
              <a:rPr lang="en-GB" sz="3200" b="0" dirty="0">
                <a:solidFill>
                  <a:srgbClr val="032F62"/>
                </a:solidFill>
                <a:effectLst/>
                <a:latin typeface="FiraCode-Retina" panose="020B0809050000020004" pitchFamily="49" charset="0"/>
              </a:rPr>
              <a:t>"print('Hello from line 2')"</a:t>
            </a:r>
            <a:r>
              <a:rPr lang="en-GB" sz="3200" b="0" dirty="0">
                <a:solidFill>
                  <a:srgbClr val="24292E"/>
                </a:solidFill>
                <a:effectLst/>
                <a:latin typeface="FiraCode-Retina" panose="020B0809050000020004" pitchFamily="49" charset="0"/>
              </a:rPr>
              <a:t> </a:t>
            </a:r>
          </a:p>
          <a:p>
            <a:r>
              <a:rPr lang="en-GB" sz="3200" b="0" dirty="0">
                <a:solidFill>
                  <a:srgbClr val="6F42C1"/>
                </a:solidFill>
                <a:effectLst/>
                <a:latin typeface="FiraCode-Retina" panose="020B0809050000020004" pitchFamily="49" charset="0"/>
              </a:rPr>
              <a:t>python3</a:t>
            </a:r>
            <a:r>
              <a:rPr lang="en-GB" sz="3200" b="0" dirty="0">
                <a:solidFill>
                  <a:srgbClr val="24292E"/>
                </a:solidFill>
                <a:effectLst/>
                <a:latin typeface="FiraCode-Retina" panose="020B0809050000020004" pitchFamily="49" charset="0"/>
              </a:rPr>
              <a:t> </a:t>
            </a:r>
            <a:r>
              <a:rPr lang="en-GB" sz="3200" b="0" dirty="0">
                <a:solidFill>
                  <a:srgbClr val="005CC5"/>
                </a:solidFill>
                <a:effectLst/>
                <a:latin typeface="FiraCode-Retina" panose="020B0809050000020004" pitchFamily="49" charset="0"/>
              </a:rPr>
              <a:t>-c</a:t>
            </a:r>
            <a:r>
              <a:rPr lang="en-GB" sz="3200" b="0" dirty="0">
                <a:solidFill>
                  <a:srgbClr val="24292E"/>
                </a:solidFill>
                <a:effectLst/>
                <a:latin typeface="FiraCode-Retina" panose="020B0809050000020004" pitchFamily="49" charset="0"/>
              </a:rPr>
              <a:t> </a:t>
            </a:r>
            <a:r>
              <a:rPr lang="en-GB" sz="3200" b="0" dirty="0">
                <a:solidFill>
                  <a:srgbClr val="032F62"/>
                </a:solidFill>
                <a:effectLst/>
                <a:latin typeface="FiraCode-Retina" panose="020B0809050000020004" pitchFamily="49" charset="0"/>
              </a:rPr>
              <a:t>"print('Hello from line 3')"</a:t>
            </a:r>
            <a:r>
              <a:rPr lang="en-GB" sz="3200" b="0" dirty="0">
                <a:solidFill>
                  <a:srgbClr val="24292E"/>
                </a:solidFill>
                <a:effectLst/>
                <a:latin typeface="FiraCode-Retina" panose="020B0809050000020004" pitchFamily="49" charset="0"/>
              </a:rPr>
              <a:t> </a:t>
            </a:r>
          </a:p>
          <a:p>
            <a:r>
              <a:rPr lang="en-GB" sz="3200" b="0" dirty="0">
                <a:solidFill>
                  <a:srgbClr val="6F42C1"/>
                </a:solidFill>
                <a:effectLst/>
                <a:latin typeface="FiraCode-Retina" panose="020B0809050000020004" pitchFamily="49" charset="0"/>
              </a:rPr>
              <a:t>python3</a:t>
            </a:r>
            <a:r>
              <a:rPr lang="en-GB" sz="3200" b="0" dirty="0">
                <a:solidFill>
                  <a:srgbClr val="24292E"/>
                </a:solidFill>
                <a:effectLst/>
                <a:latin typeface="FiraCode-Retina" panose="020B0809050000020004" pitchFamily="49" charset="0"/>
              </a:rPr>
              <a:t> </a:t>
            </a:r>
            <a:r>
              <a:rPr lang="en-GB" sz="3200" b="0" dirty="0">
                <a:solidFill>
                  <a:srgbClr val="005CC5"/>
                </a:solidFill>
                <a:effectLst/>
                <a:latin typeface="FiraCode-Retina" panose="020B0809050000020004" pitchFamily="49" charset="0"/>
              </a:rPr>
              <a:t>-c</a:t>
            </a:r>
            <a:r>
              <a:rPr lang="en-GB" sz="3200" b="0" dirty="0">
                <a:solidFill>
                  <a:srgbClr val="24292E"/>
                </a:solidFill>
                <a:effectLst/>
                <a:latin typeface="FiraCode-Retina" panose="020B0809050000020004" pitchFamily="49" charset="0"/>
              </a:rPr>
              <a:t> </a:t>
            </a:r>
            <a:r>
              <a:rPr lang="en-GB" sz="3200" b="0" dirty="0">
                <a:solidFill>
                  <a:srgbClr val="032F62"/>
                </a:solidFill>
                <a:effectLst/>
                <a:latin typeface="FiraCode-Retina" panose="020B0809050000020004" pitchFamily="49" charset="0"/>
              </a:rPr>
              <a:t>"print('Hello from line 4')"</a:t>
            </a:r>
            <a:r>
              <a:rPr lang="en-GB" sz="3200" b="0" dirty="0">
                <a:solidFill>
                  <a:srgbClr val="24292E"/>
                </a:solidFill>
                <a:effectLst/>
                <a:latin typeface="FiraCode-Retina" panose="020B0809050000020004" pitchFamily="49" charset="0"/>
              </a:rPr>
              <a:t> </a:t>
            </a:r>
          </a:p>
          <a:p>
            <a:br>
              <a:rPr lang="en-GB" sz="3200" b="0" dirty="0">
                <a:solidFill>
                  <a:srgbClr val="24292E"/>
                </a:solidFill>
                <a:effectLst/>
                <a:latin typeface="FiraCode-Retina" panose="020B0809050000020004" pitchFamily="49" charset="0"/>
              </a:rPr>
            </a:br>
            <a:endParaRPr lang="en-GB" sz="3200" b="0" dirty="0">
              <a:solidFill>
                <a:srgbClr val="24292E"/>
              </a:solidFill>
              <a:effectLst/>
              <a:latin typeface="FiraCode-Retina" panose="020B0809050000020004" pitchFamily="49" charset="0"/>
            </a:endParaRPr>
          </a:p>
          <a:p>
            <a:br>
              <a:rPr lang="en-GB" sz="3200" b="0" dirty="0">
                <a:solidFill>
                  <a:srgbClr val="24292E"/>
                </a:solidFill>
                <a:effectLst/>
                <a:latin typeface="FiraCode-Retina" panose="020B0809050000020004" pitchFamily="49" charset="0"/>
              </a:rPr>
            </a:br>
            <a:endParaRPr lang="en-GB" sz="3200" b="0" dirty="0">
              <a:solidFill>
                <a:srgbClr val="24292E"/>
              </a:solidFill>
              <a:effectLst/>
              <a:latin typeface="FiraCode-Retina" panose="020B0809050000020004" pitchFamily="49" charset="0"/>
            </a:endParaRPr>
          </a:p>
        </p:txBody>
      </p:sp>
      <p:sp>
        <p:nvSpPr>
          <p:cNvPr id="2" name="Title 2">
            <a:extLst>
              <a:ext uri="{FF2B5EF4-FFF2-40B4-BE49-F238E27FC236}">
                <a16:creationId xmlns:a16="http://schemas.microsoft.com/office/drawing/2014/main" id="{874AFDA1-50DD-C3A7-1967-9D232ABF313C}"/>
              </a:ext>
            </a:extLst>
          </p:cNvPr>
          <p:cNvSpPr>
            <a:spLocks noGrp="1"/>
          </p:cNvSpPr>
          <p:nvPr>
            <p:ph type="title"/>
          </p:nvPr>
        </p:nvSpPr>
        <p:spPr>
          <a:xfrm>
            <a:off x="444496" y="282838"/>
            <a:ext cx="21971004" cy="1410086"/>
          </a:xfrm>
        </p:spPr>
        <p:txBody>
          <a:bodyPr>
            <a:normAutofit/>
          </a:bodyPr>
          <a:lstStyle/>
          <a:p>
            <a:r>
              <a:rPr lang="en-GB" sz="8000">
                <a:solidFill>
                  <a:schemeClr val="bg1"/>
                </a:solidFill>
                <a:latin typeface="+mn-lt"/>
              </a:rPr>
              <a:t>commands.txt</a:t>
            </a:r>
          </a:p>
        </p:txBody>
      </p:sp>
      <p:pic>
        <p:nvPicPr>
          <p:cNvPr id="3" name="bangor_logo_c1_flush.pdf">
            <a:extLst>
              <a:ext uri="{FF2B5EF4-FFF2-40B4-BE49-F238E27FC236}">
                <a16:creationId xmlns:a16="http://schemas.microsoft.com/office/drawing/2014/main" id="{850955BC-705A-CC05-E3C5-8514DD8B4D1F}"/>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80120002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C18AD2-1B20-4A5C-8EB5-35EF60E07BB9}"/>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B411338-AB1E-4D76-BCEC-4EE99571CFF2}"/>
              </a:ext>
            </a:extLst>
          </p:cNvPr>
          <p:cNvSpPr txBox="1"/>
          <p:nvPr/>
        </p:nvSpPr>
        <p:spPr>
          <a:xfrm>
            <a:off x="996468" y="2872426"/>
            <a:ext cx="21419032" cy="9633406"/>
          </a:xfrm>
          <a:prstGeom prst="rect">
            <a:avLst/>
          </a:prstGeom>
          <a:noFill/>
        </p:spPr>
        <p:txBody>
          <a:bodyPr wrap="square" rtlCol="0">
            <a:spAutoFit/>
          </a:bodyPr>
          <a:lstStyle/>
          <a:p>
            <a:pPr>
              <a:lnSpc>
                <a:spcPct val="150000"/>
              </a:lnSpc>
            </a:pPr>
            <a:r>
              <a:rPr lang="en-GB" sz="4000" b="0" i="0" u="none" strike="noStrike" dirty="0">
                <a:solidFill>
                  <a:srgbClr val="374151"/>
                </a:solidFill>
                <a:effectLst/>
                <a:latin typeface="Söhne"/>
              </a:rPr>
              <a:t>To follow along with the examples in this presentation, you will need to access the Bangor University Python environment. To do this, please follow these steps:</a:t>
            </a:r>
          </a:p>
          <a:p>
            <a:pPr>
              <a:lnSpc>
                <a:spcPct val="150000"/>
              </a:lnSpc>
            </a:pPr>
            <a:endParaRPr lang="en-GB" sz="4000" b="0" i="0" u="none" strike="noStrike" dirty="0">
              <a:solidFill>
                <a:srgbClr val="374151"/>
              </a:solidFill>
              <a:effectLst/>
              <a:latin typeface="Söhne"/>
            </a:endParaRPr>
          </a:p>
          <a:p>
            <a:pPr marL="742950" indent="-742950" algn="l">
              <a:lnSpc>
                <a:spcPct val="150000"/>
              </a:lnSpc>
              <a:buAutoNum type="arabicPeriod"/>
            </a:pPr>
            <a:r>
              <a:rPr lang="en-GB" sz="4000" b="0" i="0" u="none" strike="noStrike" dirty="0">
                <a:solidFill>
                  <a:srgbClr val="374151"/>
                </a:solidFill>
                <a:effectLst/>
                <a:latin typeface="Söhne"/>
              </a:rPr>
              <a:t>Visit </a:t>
            </a:r>
            <a:r>
              <a:rPr lang="en-GB" sz="4000" b="0" i="0" u="sng" strike="noStrike" dirty="0">
                <a:solidFill>
                  <a:srgbClr val="374151"/>
                </a:solidFill>
                <a:effectLst/>
                <a:latin typeface="Söhne"/>
                <a:hlinkClick r:id="rId2"/>
              </a:rPr>
              <a:t>https://jupyter.bangor.ac.uk/jupyter/hub/login</a:t>
            </a:r>
            <a:r>
              <a:rPr lang="en-GB" sz="4000" b="0" i="0" u="none" strike="noStrike" dirty="0">
                <a:solidFill>
                  <a:srgbClr val="374151"/>
                </a:solidFill>
                <a:effectLst/>
                <a:latin typeface="Söhne"/>
              </a:rPr>
              <a:t> in your web browser.</a:t>
            </a:r>
          </a:p>
          <a:p>
            <a:pPr marL="742950" indent="-742950" algn="l">
              <a:lnSpc>
                <a:spcPct val="150000"/>
              </a:lnSpc>
              <a:buAutoNum type="arabicPeriod"/>
            </a:pPr>
            <a:r>
              <a:rPr lang="en-GB" sz="4000" b="0" i="0" u="none" strike="noStrike" dirty="0">
                <a:solidFill>
                  <a:srgbClr val="374151"/>
                </a:solidFill>
                <a:effectLst/>
                <a:latin typeface="Söhne"/>
              </a:rPr>
              <a:t>Login using your Bangor University credentials.</a:t>
            </a:r>
          </a:p>
          <a:p>
            <a:pPr marL="742950" indent="-742950" algn="l">
              <a:lnSpc>
                <a:spcPct val="150000"/>
              </a:lnSpc>
              <a:buAutoNum type="arabicPeriod"/>
            </a:pPr>
            <a:r>
              <a:rPr lang="en-GB" sz="4000" b="0" i="0" u="none" strike="noStrike" dirty="0">
                <a:solidFill>
                  <a:srgbClr val="374151"/>
                </a:solidFill>
                <a:effectLst/>
                <a:latin typeface="Söhne"/>
              </a:rPr>
              <a:t>Click the "Python 3.8" notebook to launch the Python environment.</a:t>
            </a:r>
          </a:p>
          <a:p>
            <a:pPr algn="l">
              <a:lnSpc>
                <a:spcPct val="150000"/>
              </a:lnSpc>
            </a:pPr>
            <a:endParaRPr lang="en-GB" sz="4000" b="0" i="0" u="none" strike="noStrike" dirty="0">
              <a:solidFill>
                <a:srgbClr val="374151"/>
              </a:solidFill>
              <a:effectLst/>
              <a:latin typeface="Söhne"/>
            </a:endParaRPr>
          </a:p>
          <a:p>
            <a:pPr algn="l">
              <a:lnSpc>
                <a:spcPct val="150000"/>
              </a:lnSpc>
            </a:pPr>
            <a:r>
              <a:rPr lang="en-GB" sz="4000" b="0" i="0" u="none" strike="noStrike" dirty="0">
                <a:solidFill>
                  <a:srgbClr val="374151"/>
                </a:solidFill>
                <a:effectLst/>
                <a:latin typeface="Söhne"/>
              </a:rPr>
              <a:t>Note: If you have any trouble accessing the environment, please let us know and we will do our best to assist you.</a:t>
            </a:r>
          </a:p>
          <a:p>
            <a:pPr marL="571500" indent="-571500">
              <a:buFont typeface="Arial" panose="020B0604020202020204" pitchFamily="34" charset="0"/>
              <a:buChar char="•"/>
            </a:pPr>
            <a:endParaRPr lang="en-GB" sz="4000" dirty="0">
              <a:solidFill>
                <a:srgbClr val="374151"/>
              </a:solidFill>
              <a:latin typeface="Söhne"/>
            </a:endParaRPr>
          </a:p>
          <a:p>
            <a:pPr marL="571500" indent="-571500">
              <a:buFont typeface="Arial" panose="020B0604020202020204" pitchFamily="34" charset="0"/>
              <a:buChar char="•"/>
            </a:pPr>
            <a:endParaRPr lang="en-GB" sz="4000" dirty="0"/>
          </a:p>
        </p:txBody>
      </p:sp>
      <p:sp>
        <p:nvSpPr>
          <p:cNvPr id="2" name="Title 2">
            <a:extLst>
              <a:ext uri="{FF2B5EF4-FFF2-40B4-BE49-F238E27FC236}">
                <a16:creationId xmlns:a16="http://schemas.microsoft.com/office/drawing/2014/main" id="{29B80817-15F1-1B09-F072-66C1C0207DAC}"/>
              </a:ext>
            </a:extLst>
          </p:cNvPr>
          <p:cNvSpPr>
            <a:spLocks noGrp="1"/>
          </p:cNvSpPr>
          <p:nvPr>
            <p:ph type="title"/>
          </p:nvPr>
        </p:nvSpPr>
        <p:spPr>
          <a:xfrm>
            <a:off x="444496" y="282838"/>
            <a:ext cx="21971004" cy="1410086"/>
          </a:xfrm>
        </p:spPr>
        <p:txBody>
          <a:bodyPr>
            <a:normAutofit/>
          </a:bodyPr>
          <a:lstStyle/>
          <a:p>
            <a:r>
              <a:rPr lang="en-GB" sz="8000" b="0" i="0" u="none" strike="noStrike" dirty="0">
                <a:solidFill>
                  <a:schemeClr val="bg1"/>
                </a:solidFill>
                <a:effectLst/>
                <a:latin typeface="Söhne"/>
              </a:rPr>
              <a:t>Accessing the Bangor University Python Environment</a:t>
            </a:r>
            <a:endParaRPr lang="en-GB" sz="8000" dirty="0">
              <a:solidFill>
                <a:schemeClr val="bg1"/>
              </a:solidFill>
              <a:latin typeface="+mn-lt"/>
            </a:endParaRPr>
          </a:p>
        </p:txBody>
      </p:sp>
      <p:pic>
        <p:nvPicPr>
          <p:cNvPr id="3" name="bangor_logo_c1_flush.pdf">
            <a:extLst>
              <a:ext uri="{FF2B5EF4-FFF2-40B4-BE49-F238E27FC236}">
                <a16:creationId xmlns:a16="http://schemas.microsoft.com/office/drawing/2014/main" id="{FCE3E90E-25CE-B438-D313-07EF67FC54D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94672235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C18AD2-1B20-4A5C-8EB5-35EF60E07BB9}"/>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B411338-AB1E-4D76-BCEC-4EE99571CFF2}"/>
              </a:ext>
            </a:extLst>
          </p:cNvPr>
          <p:cNvSpPr txBox="1"/>
          <p:nvPr/>
        </p:nvSpPr>
        <p:spPr>
          <a:xfrm>
            <a:off x="996468" y="2796806"/>
            <a:ext cx="22625532" cy="7383560"/>
          </a:xfrm>
          <a:prstGeom prst="rect">
            <a:avLst/>
          </a:prstGeom>
          <a:noFill/>
        </p:spPr>
        <p:txBody>
          <a:bodyPr wrap="square" rtlCol="0">
            <a:spAutoFit/>
          </a:bodyPr>
          <a:lstStyle/>
          <a:p>
            <a:pPr algn="l">
              <a:lnSpc>
                <a:spcPct val="150000"/>
              </a:lnSpc>
            </a:pPr>
            <a:r>
              <a:rPr lang="en-GB" sz="4000" b="1" i="0" u="none" strike="noStrike" dirty="0">
                <a:solidFill>
                  <a:srgbClr val="374151"/>
                </a:solidFill>
                <a:effectLst/>
                <a:latin typeface="Söhne"/>
              </a:rPr>
              <a:t>What are processes and threads</a:t>
            </a:r>
          </a:p>
          <a:p>
            <a:pPr algn="l">
              <a:lnSpc>
                <a:spcPct val="150000"/>
              </a:lnSpc>
            </a:pPr>
            <a:r>
              <a:rPr lang="en-GB" sz="4000" b="1" dirty="0">
                <a:solidFill>
                  <a:srgbClr val="374151"/>
                </a:solidFill>
                <a:latin typeface="Söhne"/>
              </a:rPr>
              <a:t>	</a:t>
            </a:r>
            <a:r>
              <a:rPr lang="en-GB" sz="4000" b="0" i="0" u="none" strike="noStrike" dirty="0">
                <a:solidFill>
                  <a:srgbClr val="374151"/>
                </a:solidFill>
                <a:effectLst/>
                <a:latin typeface="Söhne"/>
              </a:rPr>
              <a:t>A brief introduction to the concepts of processes and threads, and how they relate to parallel processing.</a:t>
            </a:r>
          </a:p>
          <a:p>
            <a:pPr algn="l">
              <a:lnSpc>
                <a:spcPct val="150000"/>
              </a:lnSpc>
            </a:pPr>
            <a:r>
              <a:rPr lang="en-GB" sz="4000" b="1" i="0" u="none" strike="noStrike" dirty="0">
                <a:solidFill>
                  <a:srgbClr val="374151"/>
                </a:solidFill>
                <a:effectLst/>
                <a:latin typeface="Söhne"/>
              </a:rPr>
              <a:t>What is parallel processing</a:t>
            </a:r>
          </a:p>
          <a:p>
            <a:pPr algn="l">
              <a:lnSpc>
                <a:spcPct val="150000"/>
              </a:lnSpc>
            </a:pPr>
            <a:r>
              <a:rPr lang="en-GB" sz="4000" b="1" dirty="0">
                <a:solidFill>
                  <a:srgbClr val="374151"/>
                </a:solidFill>
                <a:latin typeface="Söhne"/>
              </a:rPr>
              <a:t>	</a:t>
            </a:r>
            <a:r>
              <a:rPr lang="en-GB" sz="4000" b="0" i="0" u="none" strike="noStrike" dirty="0">
                <a:solidFill>
                  <a:srgbClr val="374151"/>
                </a:solidFill>
                <a:effectLst/>
                <a:latin typeface="Söhne"/>
              </a:rPr>
              <a:t>An explanation of what parallel processing is, and how it can improve the performance of your code.</a:t>
            </a:r>
          </a:p>
          <a:p>
            <a:pPr algn="l">
              <a:lnSpc>
                <a:spcPct val="150000"/>
              </a:lnSpc>
            </a:pPr>
            <a:r>
              <a:rPr lang="en-GB" sz="4000" b="1" i="0" u="none" strike="noStrike" dirty="0">
                <a:solidFill>
                  <a:srgbClr val="374151"/>
                </a:solidFill>
                <a:effectLst/>
                <a:latin typeface="Söhne"/>
              </a:rPr>
              <a:t>Multiprocessing vs Multithreading</a:t>
            </a:r>
          </a:p>
          <a:p>
            <a:pPr algn="l">
              <a:lnSpc>
                <a:spcPct val="150000"/>
              </a:lnSpc>
            </a:pPr>
            <a:r>
              <a:rPr lang="en-GB" sz="4000" b="1" dirty="0">
                <a:solidFill>
                  <a:srgbClr val="374151"/>
                </a:solidFill>
                <a:latin typeface="Söhne"/>
              </a:rPr>
              <a:t>	</a:t>
            </a:r>
            <a:r>
              <a:rPr lang="en-GB" sz="4000" b="0" i="0" u="none" strike="noStrike" dirty="0">
                <a:solidFill>
                  <a:srgbClr val="374151"/>
                </a:solidFill>
                <a:effectLst/>
                <a:latin typeface="Söhne"/>
              </a:rPr>
              <a:t>A comparison of the two main approaches to parallel processing, and the pros and cons of each approach.</a:t>
            </a:r>
          </a:p>
          <a:p>
            <a:pPr algn="l">
              <a:lnSpc>
                <a:spcPct val="150000"/>
              </a:lnSpc>
            </a:pPr>
            <a:r>
              <a:rPr lang="en-GB" sz="4000" b="1" i="0" u="none" strike="noStrike" dirty="0">
                <a:solidFill>
                  <a:srgbClr val="374151"/>
                </a:solidFill>
                <a:effectLst/>
                <a:latin typeface="Söhne"/>
              </a:rPr>
              <a:t>CPU vs Core</a:t>
            </a:r>
            <a:r>
              <a:rPr lang="en-GB" sz="4000" dirty="0">
                <a:solidFill>
                  <a:srgbClr val="374151"/>
                </a:solidFill>
                <a:latin typeface="Söhne"/>
              </a:rPr>
              <a:t> </a:t>
            </a:r>
          </a:p>
          <a:p>
            <a:pPr algn="l">
              <a:lnSpc>
                <a:spcPct val="150000"/>
              </a:lnSpc>
            </a:pPr>
            <a:r>
              <a:rPr lang="en-GB" sz="4000" b="0" i="0" u="none" strike="noStrike" dirty="0">
                <a:solidFill>
                  <a:srgbClr val="374151"/>
                </a:solidFill>
                <a:effectLst/>
                <a:latin typeface="Söhne"/>
              </a:rPr>
              <a:t>	An overview of the differences between CPUs and cores, and how this relates to parallel processing.</a:t>
            </a:r>
          </a:p>
        </p:txBody>
      </p:sp>
      <p:sp>
        <p:nvSpPr>
          <p:cNvPr id="2" name="Title 2">
            <a:extLst>
              <a:ext uri="{FF2B5EF4-FFF2-40B4-BE49-F238E27FC236}">
                <a16:creationId xmlns:a16="http://schemas.microsoft.com/office/drawing/2014/main" id="{12C8347E-0266-D182-93ED-DE3F177B1040}"/>
              </a:ext>
            </a:extLst>
          </p:cNvPr>
          <p:cNvSpPr>
            <a:spLocks noGrp="1"/>
          </p:cNvSpPr>
          <p:nvPr>
            <p:ph type="title"/>
          </p:nvPr>
        </p:nvSpPr>
        <p:spPr>
          <a:xfrm>
            <a:off x="444496" y="282838"/>
            <a:ext cx="21971004" cy="1410086"/>
          </a:xfrm>
        </p:spPr>
        <p:txBody>
          <a:bodyPr>
            <a:normAutofit/>
          </a:bodyPr>
          <a:lstStyle/>
          <a:p>
            <a:r>
              <a:rPr lang="en-GB" sz="8000" b="0" i="0" u="none" strike="noStrike" dirty="0">
                <a:solidFill>
                  <a:schemeClr val="bg1"/>
                </a:solidFill>
                <a:effectLst/>
                <a:latin typeface="Söhne"/>
              </a:rPr>
              <a:t>Workshop Overview</a:t>
            </a:r>
            <a:endParaRPr lang="en-GB" sz="8000" dirty="0">
              <a:solidFill>
                <a:schemeClr val="bg1"/>
              </a:solidFill>
              <a:latin typeface="+mn-lt"/>
            </a:endParaRPr>
          </a:p>
        </p:txBody>
      </p:sp>
      <p:pic>
        <p:nvPicPr>
          <p:cNvPr id="3" name="bangor_logo_c1_flush.pdf">
            <a:extLst>
              <a:ext uri="{FF2B5EF4-FFF2-40B4-BE49-F238E27FC236}">
                <a16:creationId xmlns:a16="http://schemas.microsoft.com/office/drawing/2014/main" id="{FE69E608-ED56-D1D4-68B0-5F5ED135366B}"/>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389855366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C18AD2-1B20-4A5C-8EB5-35EF60E07BB9}"/>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B411338-AB1E-4D76-BCEC-4EE99571CFF2}"/>
              </a:ext>
            </a:extLst>
          </p:cNvPr>
          <p:cNvSpPr txBox="1"/>
          <p:nvPr/>
        </p:nvSpPr>
        <p:spPr>
          <a:xfrm>
            <a:off x="996468" y="2512113"/>
            <a:ext cx="22371532" cy="8306889"/>
          </a:xfrm>
          <a:prstGeom prst="rect">
            <a:avLst/>
          </a:prstGeom>
          <a:noFill/>
        </p:spPr>
        <p:txBody>
          <a:bodyPr wrap="square" rtlCol="0">
            <a:spAutoFit/>
          </a:bodyPr>
          <a:lstStyle/>
          <a:p>
            <a:pPr algn="l">
              <a:lnSpc>
                <a:spcPct val="150000"/>
              </a:lnSpc>
            </a:pPr>
            <a:r>
              <a:rPr lang="en-GB" sz="4000" b="1" i="0" u="none" strike="noStrike" dirty="0">
                <a:solidFill>
                  <a:srgbClr val="374151"/>
                </a:solidFill>
                <a:effectLst/>
                <a:latin typeface="Söhne"/>
              </a:rPr>
              <a:t>Determining available resources</a:t>
            </a:r>
          </a:p>
          <a:p>
            <a:pPr algn="l">
              <a:lnSpc>
                <a:spcPct val="150000"/>
              </a:lnSpc>
            </a:pPr>
            <a:r>
              <a:rPr lang="en-GB" sz="4000" b="1" dirty="0">
                <a:solidFill>
                  <a:srgbClr val="374151"/>
                </a:solidFill>
                <a:latin typeface="Söhne"/>
              </a:rPr>
              <a:t>	</a:t>
            </a:r>
            <a:r>
              <a:rPr lang="en-GB" sz="4000" b="0" i="0" u="none" strike="noStrike" dirty="0">
                <a:solidFill>
                  <a:srgbClr val="374151"/>
                </a:solidFill>
                <a:effectLst/>
                <a:latin typeface="Söhne"/>
              </a:rPr>
              <a:t>How to determine the available resources on your machine.</a:t>
            </a:r>
          </a:p>
          <a:p>
            <a:pPr algn="l">
              <a:lnSpc>
                <a:spcPct val="150000"/>
              </a:lnSpc>
            </a:pPr>
            <a:r>
              <a:rPr lang="en-GB" sz="4000" b="1" i="0" u="none" strike="noStrike" dirty="0">
                <a:solidFill>
                  <a:srgbClr val="374151"/>
                </a:solidFill>
                <a:effectLst/>
                <a:latin typeface="Söhne"/>
              </a:rPr>
              <a:t>Python's GIL problem</a:t>
            </a:r>
          </a:p>
          <a:p>
            <a:pPr algn="l">
              <a:lnSpc>
                <a:spcPct val="150000"/>
              </a:lnSpc>
            </a:pPr>
            <a:r>
              <a:rPr lang="en-GB" sz="4000" b="1" dirty="0">
                <a:solidFill>
                  <a:srgbClr val="374151"/>
                </a:solidFill>
                <a:latin typeface="Söhne"/>
              </a:rPr>
              <a:t>	</a:t>
            </a:r>
            <a:r>
              <a:rPr lang="en-GB" sz="4000" b="0" i="0" u="none" strike="noStrike" dirty="0">
                <a:solidFill>
                  <a:srgbClr val="374151"/>
                </a:solidFill>
                <a:effectLst/>
                <a:latin typeface="Söhne"/>
              </a:rPr>
              <a:t>An explanation of Python's Global Interpreter Lock (GIL), and how it can impact the performance of your 	Python code.</a:t>
            </a:r>
          </a:p>
          <a:p>
            <a:pPr algn="l">
              <a:lnSpc>
                <a:spcPct val="150000"/>
              </a:lnSpc>
            </a:pPr>
            <a:r>
              <a:rPr lang="en-GB" sz="4000" b="1" i="0" u="none" strike="noStrike" dirty="0">
                <a:solidFill>
                  <a:srgbClr val="374151"/>
                </a:solidFill>
                <a:effectLst/>
                <a:latin typeface="Söhne"/>
              </a:rPr>
              <a:t>Multiprocessing examples</a:t>
            </a:r>
            <a:endParaRPr lang="en-GB" sz="4000" dirty="0">
              <a:solidFill>
                <a:srgbClr val="374151"/>
              </a:solidFill>
              <a:latin typeface="Söhne"/>
            </a:endParaRPr>
          </a:p>
          <a:p>
            <a:pPr algn="l">
              <a:lnSpc>
                <a:spcPct val="150000"/>
              </a:lnSpc>
            </a:pPr>
            <a:r>
              <a:rPr lang="en-GB" sz="4000" b="0" i="0" u="none" strike="noStrike" dirty="0">
                <a:solidFill>
                  <a:srgbClr val="374151"/>
                </a:solidFill>
                <a:effectLst/>
                <a:latin typeface="Söhne"/>
              </a:rPr>
              <a:t>	Examples of how to use the multiprocessing module in Python to implement parallel processing.</a:t>
            </a:r>
          </a:p>
          <a:p>
            <a:pPr algn="l">
              <a:lnSpc>
                <a:spcPct val="150000"/>
              </a:lnSpc>
            </a:pPr>
            <a:r>
              <a:rPr lang="en-GB" sz="4000" b="1" i="0" u="none" strike="noStrike" dirty="0">
                <a:solidFill>
                  <a:srgbClr val="374151"/>
                </a:solidFill>
                <a:effectLst/>
                <a:latin typeface="Söhne"/>
              </a:rPr>
              <a:t>Using Supercomputing Wales</a:t>
            </a:r>
          </a:p>
          <a:p>
            <a:pPr algn="l">
              <a:lnSpc>
                <a:spcPct val="150000"/>
              </a:lnSpc>
            </a:pPr>
            <a:r>
              <a:rPr lang="en-GB" sz="4000" b="1" dirty="0">
                <a:solidFill>
                  <a:srgbClr val="374151"/>
                </a:solidFill>
                <a:latin typeface="Söhne"/>
              </a:rPr>
              <a:t>	</a:t>
            </a:r>
            <a:r>
              <a:rPr lang="en-GB" sz="4000" b="0" i="0" u="none" strike="noStrike" dirty="0">
                <a:solidFill>
                  <a:srgbClr val="374151"/>
                </a:solidFill>
                <a:effectLst/>
                <a:latin typeface="Söhne"/>
              </a:rPr>
              <a:t>An introduction to using Supercomputing Wales for parallel processing.</a:t>
            </a:r>
          </a:p>
        </p:txBody>
      </p:sp>
      <p:sp>
        <p:nvSpPr>
          <p:cNvPr id="2" name="Title 2">
            <a:extLst>
              <a:ext uri="{FF2B5EF4-FFF2-40B4-BE49-F238E27FC236}">
                <a16:creationId xmlns:a16="http://schemas.microsoft.com/office/drawing/2014/main" id="{12C8347E-0266-D182-93ED-DE3F177B1040}"/>
              </a:ext>
            </a:extLst>
          </p:cNvPr>
          <p:cNvSpPr>
            <a:spLocks noGrp="1"/>
          </p:cNvSpPr>
          <p:nvPr>
            <p:ph type="title"/>
          </p:nvPr>
        </p:nvSpPr>
        <p:spPr>
          <a:xfrm>
            <a:off x="444496" y="282838"/>
            <a:ext cx="21971004" cy="1410086"/>
          </a:xfrm>
        </p:spPr>
        <p:txBody>
          <a:bodyPr>
            <a:normAutofit/>
          </a:bodyPr>
          <a:lstStyle/>
          <a:p>
            <a:r>
              <a:rPr lang="en-GB" sz="8000" b="0" i="0" u="none" strike="noStrike" dirty="0">
                <a:solidFill>
                  <a:schemeClr val="bg1"/>
                </a:solidFill>
                <a:effectLst/>
                <a:latin typeface="Söhne"/>
              </a:rPr>
              <a:t>Workshop Overview</a:t>
            </a:r>
            <a:endParaRPr lang="en-GB" sz="8000" dirty="0">
              <a:solidFill>
                <a:schemeClr val="bg1"/>
              </a:solidFill>
              <a:latin typeface="+mn-lt"/>
            </a:endParaRPr>
          </a:p>
        </p:txBody>
      </p:sp>
      <p:pic>
        <p:nvPicPr>
          <p:cNvPr id="3" name="bangor_logo_c1_flush.pdf">
            <a:extLst>
              <a:ext uri="{FF2B5EF4-FFF2-40B4-BE49-F238E27FC236}">
                <a16:creationId xmlns:a16="http://schemas.microsoft.com/office/drawing/2014/main" id="{FE69E608-ED56-D1D4-68B0-5F5ED135366B}"/>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141175795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C18AD2-1B20-4A5C-8EB5-35EF60E07BB9}"/>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B411338-AB1E-4D76-BCEC-4EE99571CFF2}"/>
              </a:ext>
            </a:extLst>
          </p:cNvPr>
          <p:cNvSpPr txBox="1"/>
          <p:nvPr/>
        </p:nvSpPr>
        <p:spPr>
          <a:xfrm>
            <a:off x="996468" y="2595557"/>
            <a:ext cx="14040332" cy="8306889"/>
          </a:xfrm>
          <a:prstGeom prst="rect">
            <a:avLst/>
          </a:prstGeom>
          <a:noFill/>
        </p:spPr>
        <p:txBody>
          <a:bodyPr wrap="square" rtlCol="0">
            <a:spAutoFit/>
          </a:bodyPr>
          <a:lstStyle/>
          <a:p>
            <a:pPr algn="l">
              <a:lnSpc>
                <a:spcPct val="150000"/>
              </a:lnSpc>
            </a:pPr>
            <a:r>
              <a:rPr lang="en-GB" sz="4000" b="0" i="0" u="none" strike="noStrike" dirty="0">
                <a:solidFill>
                  <a:srgbClr val="374151"/>
                </a:solidFill>
                <a:effectLst/>
                <a:latin typeface="Söhne"/>
              </a:rPr>
              <a:t>A process is an instance of a running program that has its own memory space and system resources.</a:t>
            </a:r>
          </a:p>
          <a:p>
            <a:pPr algn="l">
              <a:lnSpc>
                <a:spcPct val="150000"/>
              </a:lnSpc>
            </a:pPr>
            <a:endParaRPr lang="en-GB" sz="4000" b="0" i="0" u="none" strike="noStrike" dirty="0">
              <a:solidFill>
                <a:srgbClr val="374151"/>
              </a:solidFill>
              <a:effectLst/>
              <a:latin typeface="Söhne"/>
            </a:endParaRPr>
          </a:p>
          <a:p>
            <a:pPr algn="l">
              <a:lnSpc>
                <a:spcPct val="150000"/>
              </a:lnSpc>
            </a:pPr>
            <a:r>
              <a:rPr lang="en-GB" sz="4000" b="0" i="0" u="none" strike="noStrike" dirty="0">
                <a:solidFill>
                  <a:srgbClr val="374151"/>
                </a:solidFill>
                <a:effectLst/>
                <a:latin typeface="Söhne"/>
              </a:rPr>
              <a:t>Threads are sub-processes that can handle sub-tasks within a process and share the same memory space and system resources as the parent process.</a:t>
            </a:r>
          </a:p>
          <a:p>
            <a:pPr algn="l">
              <a:lnSpc>
                <a:spcPct val="150000"/>
              </a:lnSpc>
            </a:pPr>
            <a:endParaRPr lang="en-GB" sz="4000" b="0" i="0" u="none" strike="noStrike" dirty="0">
              <a:solidFill>
                <a:srgbClr val="374151"/>
              </a:solidFill>
              <a:effectLst/>
              <a:latin typeface="Söhne"/>
            </a:endParaRPr>
          </a:p>
          <a:p>
            <a:pPr algn="l">
              <a:lnSpc>
                <a:spcPct val="150000"/>
              </a:lnSpc>
            </a:pPr>
            <a:r>
              <a:rPr lang="en-GB" sz="4000" dirty="0">
                <a:solidFill>
                  <a:srgbClr val="374151"/>
                </a:solidFill>
                <a:latin typeface="Söhne"/>
              </a:rPr>
              <a:t>I</a:t>
            </a:r>
            <a:r>
              <a:rPr lang="en-GB" sz="4000" b="0" i="0" u="none" strike="noStrike" dirty="0">
                <a:solidFill>
                  <a:srgbClr val="374151"/>
                </a:solidFill>
                <a:effectLst/>
                <a:latin typeface="Söhne"/>
              </a:rPr>
              <a:t>n Python you can use both the threading and the multiprocessing modules for implementing parallel processing.</a:t>
            </a:r>
          </a:p>
        </p:txBody>
      </p:sp>
      <p:pic>
        <p:nvPicPr>
          <p:cNvPr id="3" name="Picture 2">
            <a:extLst>
              <a:ext uri="{FF2B5EF4-FFF2-40B4-BE49-F238E27FC236}">
                <a16:creationId xmlns:a16="http://schemas.microsoft.com/office/drawing/2014/main" id="{AABD5580-4565-4F08-A66C-EA25241FB99B}"/>
              </a:ext>
            </a:extLst>
          </p:cNvPr>
          <p:cNvPicPr>
            <a:picLocks noChangeAspect="1"/>
          </p:cNvPicPr>
          <p:nvPr/>
        </p:nvPicPr>
        <p:blipFill>
          <a:blip r:embed="rId2"/>
          <a:stretch>
            <a:fillRect/>
          </a:stretch>
        </p:blipFill>
        <p:spPr>
          <a:xfrm>
            <a:off x="15840400" y="3186149"/>
            <a:ext cx="6891246" cy="7343702"/>
          </a:xfrm>
          <a:prstGeom prst="rect">
            <a:avLst/>
          </a:prstGeom>
        </p:spPr>
      </p:pic>
      <p:sp>
        <p:nvSpPr>
          <p:cNvPr id="2" name="Title 2">
            <a:extLst>
              <a:ext uri="{FF2B5EF4-FFF2-40B4-BE49-F238E27FC236}">
                <a16:creationId xmlns:a16="http://schemas.microsoft.com/office/drawing/2014/main" id="{933791B6-4456-C455-20C4-79E6A28A5579}"/>
              </a:ext>
            </a:extLst>
          </p:cNvPr>
          <p:cNvSpPr>
            <a:spLocks noGrp="1"/>
          </p:cNvSpPr>
          <p:nvPr>
            <p:ph type="title"/>
          </p:nvPr>
        </p:nvSpPr>
        <p:spPr>
          <a:xfrm>
            <a:off x="444496" y="282838"/>
            <a:ext cx="21971004" cy="1410086"/>
          </a:xfrm>
        </p:spPr>
        <p:txBody>
          <a:bodyPr>
            <a:normAutofit/>
          </a:bodyPr>
          <a:lstStyle/>
          <a:p>
            <a:r>
              <a:rPr lang="en-GB" sz="8000" dirty="0">
                <a:solidFill>
                  <a:schemeClr val="bg1"/>
                </a:solidFill>
                <a:latin typeface="+mn-lt"/>
              </a:rPr>
              <a:t>What are processes and threads</a:t>
            </a:r>
          </a:p>
        </p:txBody>
      </p:sp>
      <p:pic>
        <p:nvPicPr>
          <p:cNvPr id="4" name="bangor_logo_c1_flush.pdf">
            <a:extLst>
              <a:ext uri="{FF2B5EF4-FFF2-40B4-BE49-F238E27FC236}">
                <a16:creationId xmlns:a16="http://schemas.microsoft.com/office/drawing/2014/main" id="{25F7ED1B-4EC3-E282-E8B3-E1993026E9E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78540275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C18AD2-1B20-4A5C-8EB5-35EF60E07BB9}"/>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B411338-AB1E-4D76-BCEC-4EE99571CFF2}"/>
              </a:ext>
            </a:extLst>
          </p:cNvPr>
          <p:cNvSpPr txBox="1"/>
          <p:nvPr/>
        </p:nvSpPr>
        <p:spPr>
          <a:xfrm>
            <a:off x="996468" y="2321318"/>
            <a:ext cx="18213355" cy="9230219"/>
          </a:xfrm>
          <a:prstGeom prst="rect">
            <a:avLst/>
          </a:prstGeom>
          <a:noFill/>
        </p:spPr>
        <p:txBody>
          <a:bodyPr wrap="square" rtlCol="0">
            <a:spAutoFit/>
          </a:bodyPr>
          <a:lstStyle/>
          <a:p>
            <a:pPr algn="l">
              <a:lnSpc>
                <a:spcPct val="150000"/>
              </a:lnSpc>
            </a:pPr>
            <a:r>
              <a:rPr lang="en-GB" sz="4000" b="0" i="0" u="none" strike="noStrike" dirty="0">
                <a:solidFill>
                  <a:srgbClr val="374151"/>
                </a:solidFill>
                <a:effectLst/>
                <a:latin typeface="Söhne"/>
              </a:rPr>
              <a:t>Example: Text Editor</a:t>
            </a:r>
          </a:p>
          <a:p>
            <a:pPr marL="571500" indent="-571500" algn="l">
              <a:lnSpc>
                <a:spcPct val="150000"/>
              </a:lnSpc>
              <a:buFontTx/>
              <a:buChar char="-"/>
            </a:pPr>
            <a:r>
              <a:rPr lang="en-GB" sz="4000" b="0" i="0" u="none" strike="noStrike" dirty="0">
                <a:solidFill>
                  <a:srgbClr val="374151"/>
                </a:solidFill>
                <a:effectLst/>
                <a:latin typeface="Söhne"/>
              </a:rPr>
              <a:t>Opening a text editor creates a process in the background.</a:t>
            </a:r>
          </a:p>
          <a:p>
            <a:pPr marL="571500" indent="-571500" algn="l">
              <a:lnSpc>
                <a:spcPct val="150000"/>
              </a:lnSpc>
              <a:buFontTx/>
              <a:buChar char="-"/>
            </a:pPr>
            <a:r>
              <a:rPr lang="en-GB" sz="4000" b="0" i="0" u="none" strike="noStrike" dirty="0">
                <a:solidFill>
                  <a:srgbClr val="374151"/>
                </a:solidFill>
                <a:effectLst/>
                <a:latin typeface="Söhne"/>
              </a:rPr>
              <a:t>The process spawns multiple threads to handle sub-tasks.</a:t>
            </a:r>
          </a:p>
          <a:p>
            <a:pPr marL="571500" indent="-571500" algn="l">
              <a:lnSpc>
                <a:spcPct val="150000"/>
              </a:lnSpc>
              <a:buFontTx/>
              <a:buChar char="-"/>
            </a:pPr>
            <a:r>
              <a:rPr lang="en-GB" sz="4000" b="0" i="0" u="none" strike="noStrike" dirty="0">
                <a:solidFill>
                  <a:srgbClr val="374151"/>
                </a:solidFill>
                <a:effectLst/>
                <a:latin typeface="Söhne"/>
              </a:rPr>
              <a:t>Threads include:</a:t>
            </a:r>
          </a:p>
          <a:p>
            <a:pPr marL="1028700" lvl="1" indent="-571500">
              <a:lnSpc>
                <a:spcPct val="150000"/>
              </a:lnSpc>
              <a:buFontTx/>
              <a:buChar char="-"/>
            </a:pPr>
            <a:r>
              <a:rPr lang="en-GB" sz="4000" b="0" i="0" u="none" strike="noStrike" dirty="0">
                <a:solidFill>
                  <a:srgbClr val="374151"/>
                </a:solidFill>
                <a:effectLst/>
                <a:latin typeface="Söhne"/>
              </a:rPr>
              <a:t>One to read keystroke</a:t>
            </a:r>
          </a:p>
          <a:p>
            <a:pPr marL="1028700" lvl="1" indent="-571500">
              <a:lnSpc>
                <a:spcPct val="150000"/>
              </a:lnSpc>
              <a:buFontTx/>
              <a:buChar char="-"/>
            </a:pPr>
            <a:r>
              <a:rPr lang="en-GB" sz="4000" b="0" i="0" u="none" strike="noStrike" dirty="0">
                <a:solidFill>
                  <a:srgbClr val="374151"/>
                </a:solidFill>
                <a:effectLst/>
                <a:latin typeface="Söhne"/>
              </a:rPr>
              <a:t>One to display text</a:t>
            </a:r>
          </a:p>
          <a:p>
            <a:pPr marL="1028700" lvl="1" indent="-571500">
              <a:lnSpc>
                <a:spcPct val="150000"/>
              </a:lnSpc>
              <a:buFontTx/>
              <a:buChar char="-"/>
            </a:pPr>
            <a:r>
              <a:rPr lang="en-GB" sz="4000" b="0" i="0" u="none" strike="noStrike" dirty="0">
                <a:solidFill>
                  <a:srgbClr val="374151"/>
                </a:solidFill>
                <a:effectLst/>
                <a:latin typeface="Söhne"/>
              </a:rPr>
              <a:t>One to autosave your file</a:t>
            </a:r>
          </a:p>
          <a:p>
            <a:pPr marL="1028700" lvl="1" indent="-571500">
              <a:lnSpc>
                <a:spcPct val="150000"/>
              </a:lnSpc>
              <a:buFontTx/>
              <a:buChar char="-"/>
            </a:pPr>
            <a:r>
              <a:rPr lang="en-GB" sz="4000" b="0" i="0" u="none" strike="noStrike" dirty="0">
                <a:solidFill>
                  <a:srgbClr val="374151"/>
                </a:solidFill>
                <a:effectLst/>
                <a:latin typeface="Söhne"/>
              </a:rPr>
              <a:t>One to highlight spelling mistakes</a:t>
            </a:r>
          </a:p>
          <a:p>
            <a:pPr algn="l">
              <a:lnSpc>
                <a:spcPct val="150000"/>
              </a:lnSpc>
            </a:pPr>
            <a:r>
              <a:rPr lang="en-GB" sz="4000" b="0" i="0" u="none" strike="noStrike" dirty="0">
                <a:solidFill>
                  <a:srgbClr val="374151"/>
                </a:solidFill>
                <a:effectLst/>
                <a:latin typeface="Söhne"/>
              </a:rPr>
              <a:t>- Multiple threads take advantage of idle CPU time.</a:t>
            </a:r>
          </a:p>
          <a:p>
            <a:pPr algn="l">
              <a:lnSpc>
                <a:spcPct val="150000"/>
              </a:lnSpc>
            </a:pPr>
            <a:r>
              <a:rPr lang="en-GB" sz="4000" dirty="0">
                <a:solidFill>
                  <a:srgbClr val="374151"/>
                </a:solidFill>
                <a:latin typeface="Söhne"/>
              </a:rPr>
              <a:t>- I</a:t>
            </a:r>
            <a:r>
              <a:rPr lang="en-GB" sz="4000" b="0" i="0" u="none" strike="noStrike" dirty="0">
                <a:solidFill>
                  <a:srgbClr val="374151"/>
                </a:solidFill>
                <a:effectLst/>
                <a:latin typeface="Söhne"/>
              </a:rPr>
              <a:t>mproves application performance and provides a seamless user experience.</a:t>
            </a:r>
          </a:p>
        </p:txBody>
      </p:sp>
      <p:sp>
        <p:nvSpPr>
          <p:cNvPr id="2" name="Title 2">
            <a:extLst>
              <a:ext uri="{FF2B5EF4-FFF2-40B4-BE49-F238E27FC236}">
                <a16:creationId xmlns:a16="http://schemas.microsoft.com/office/drawing/2014/main" id="{23735BE1-DF22-E5FE-99E9-39CCD5A0330F}"/>
              </a:ext>
            </a:extLst>
          </p:cNvPr>
          <p:cNvSpPr>
            <a:spLocks noGrp="1"/>
          </p:cNvSpPr>
          <p:nvPr>
            <p:ph type="title"/>
          </p:nvPr>
        </p:nvSpPr>
        <p:spPr>
          <a:xfrm>
            <a:off x="444496" y="282838"/>
            <a:ext cx="21971004" cy="1410086"/>
          </a:xfrm>
        </p:spPr>
        <p:txBody>
          <a:bodyPr>
            <a:normAutofit/>
          </a:bodyPr>
          <a:lstStyle/>
          <a:p>
            <a:r>
              <a:rPr lang="en-GB" sz="8000" dirty="0">
                <a:solidFill>
                  <a:schemeClr val="bg1"/>
                </a:solidFill>
                <a:latin typeface="+mn-lt"/>
              </a:rPr>
              <a:t>Application example</a:t>
            </a:r>
          </a:p>
        </p:txBody>
      </p:sp>
      <p:pic>
        <p:nvPicPr>
          <p:cNvPr id="3" name="bangor_logo_c1_flush.pdf">
            <a:extLst>
              <a:ext uri="{FF2B5EF4-FFF2-40B4-BE49-F238E27FC236}">
                <a16:creationId xmlns:a16="http://schemas.microsoft.com/office/drawing/2014/main" id="{E76D8B0C-7FB0-89B0-39C6-E429AE231D75}"/>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96468" y="12008837"/>
            <a:ext cx="3516186" cy="993991"/>
          </a:xfrm>
          <a:prstGeom prst="rect">
            <a:avLst/>
          </a:prstGeom>
          <a:ln w="12700">
            <a:miter lim="400000"/>
          </a:ln>
        </p:spPr>
      </p:pic>
    </p:spTree>
    <p:extLst>
      <p:ext uri="{BB962C8B-B14F-4D97-AF65-F5344CB8AC3E}">
        <p14:creationId xmlns:p14="http://schemas.microsoft.com/office/powerpoint/2010/main" val="336419461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C18AD2-1B20-4A5C-8EB5-35EF60E07BB9}"/>
              </a:ext>
            </a:extLst>
          </p:cNvPr>
          <p:cNvSpPr/>
          <p:nvPr/>
        </p:nvSpPr>
        <p:spPr>
          <a:xfrm>
            <a:off x="0" y="0"/>
            <a:ext cx="24384000" cy="19594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B411338-AB1E-4D76-BCEC-4EE99571CFF2}"/>
              </a:ext>
            </a:extLst>
          </p:cNvPr>
          <p:cNvSpPr txBox="1"/>
          <p:nvPr/>
        </p:nvSpPr>
        <p:spPr>
          <a:xfrm>
            <a:off x="996468" y="2869958"/>
            <a:ext cx="18586932" cy="6460230"/>
          </a:xfrm>
          <a:prstGeom prst="rect">
            <a:avLst/>
          </a:prstGeom>
          <a:noFill/>
        </p:spPr>
        <p:txBody>
          <a:bodyPr wrap="square" rtlCol="0">
            <a:spAutoFit/>
          </a:bodyPr>
          <a:lstStyle/>
          <a:p>
            <a:pPr algn="l">
              <a:lnSpc>
                <a:spcPct val="150000"/>
              </a:lnSpc>
            </a:pPr>
            <a:r>
              <a:rPr lang="en-GB" sz="4000" b="1" i="0" u="none" strike="noStrike" dirty="0">
                <a:solidFill>
                  <a:srgbClr val="374151"/>
                </a:solidFill>
                <a:effectLst/>
                <a:latin typeface="Söhne"/>
              </a:rPr>
              <a:t>Multithreading</a:t>
            </a:r>
            <a:r>
              <a:rPr lang="en-GB" sz="4000" b="0" i="0" u="none" strike="noStrike" dirty="0">
                <a:solidFill>
                  <a:srgbClr val="374151"/>
                </a:solidFill>
                <a:effectLst/>
                <a:latin typeface="Söhne"/>
              </a:rPr>
              <a:t>: multiple threads within a single process.</a:t>
            </a:r>
          </a:p>
          <a:p>
            <a:pPr algn="l">
              <a:lnSpc>
                <a:spcPct val="150000"/>
              </a:lnSpc>
            </a:pPr>
            <a:r>
              <a:rPr lang="en-GB" sz="4000" b="1" i="0" u="none" strike="noStrike" dirty="0">
                <a:solidFill>
                  <a:srgbClr val="374151"/>
                </a:solidFill>
                <a:effectLst/>
                <a:latin typeface="Söhne"/>
              </a:rPr>
              <a:t>Multiprocessing</a:t>
            </a:r>
            <a:r>
              <a:rPr lang="en-GB" sz="4000" b="0" i="0" u="none" strike="noStrike" dirty="0">
                <a:solidFill>
                  <a:srgbClr val="374151"/>
                </a:solidFill>
                <a:effectLst/>
                <a:latin typeface="Söhne"/>
              </a:rPr>
              <a:t>: multiple processes running simultaneously.</a:t>
            </a:r>
          </a:p>
          <a:p>
            <a:pPr algn="l">
              <a:lnSpc>
                <a:spcPct val="150000"/>
              </a:lnSpc>
            </a:pPr>
            <a:endParaRPr lang="en-GB" sz="4000" b="0" i="0" u="none" strike="noStrike" dirty="0">
              <a:solidFill>
                <a:srgbClr val="374151"/>
              </a:solidFill>
              <a:effectLst/>
              <a:latin typeface="Söhne"/>
            </a:endParaRPr>
          </a:p>
          <a:p>
            <a:pPr marL="571500" indent="-571500" algn="l">
              <a:lnSpc>
                <a:spcPct val="150000"/>
              </a:lnSpc>
              <a:buFontTx/>
              <a:buChar char="-"/>
            </a:pPr>
            <a:r>
              <a:rPr lang="en-GB" sz="4000" b="0" i="0" u="none" strike="noStrike" dirty="0">
                <a:solidFill>
                  <a:srgbClr val="374151"/>
                </a:solidFill>
                <a:effectLst/>
                <a:latin typeface="Söhne"/>
              </a:rPr>
              <a:t>Both approaches can improve performance, but have different benefits.</a:t>
            </a:r>
          </a:p>
          <a:p>
            <a:pPr marL="571500" indent="-571500" algn="l">
              <a:lnSpc>
                <a:spcPct val="150000"/>
              </a:lnSpc>
              <a:buFontTx/>
              <a:buChar char="-"/>
            </a:pPr>
            <a:r>
              <a:rPr lang="en-GB" sz="4000" b="0" i="0" u="none" strike="noStrike" dirty="0">
                <a:solidFill>
                  <a:srgbClr val="374151"/>
                </a:solidFill>
                <a:effectLst/>
                <a:latin typeface="Söhne"/>
              </a:rPr>
              <a:t>This workshop focuses on multiprocessing with one thread per process.</a:t>
            </a:r>
          </a:p>
          <a:p>
            <a:pPr marL="571500" indent="-571500" algn="l">
              <a:lnSpc>
                <a:spcPct val="150000"/>
              </a:lnSpc>
              <a:buFontTx/>
              <a:buChar char="-"/>
            </a:pPr>
            <a:r>
              <a:rPr lang="en-GB" sz="4000" b="0" i="0" u="none" strike="noStrike" dirty="0">
                <a:solidFill>
                  <a:srgbClr val="374151"/>
                </a:solidFill>
                <a:effectLst/>
                <a:latin typeface="Söhne"/>
              </a:rPr>
              <a:t>Using multiple processes allows for efficient distribution of workload.</a:t>
            </a:r>
          </a:p>
          <a:p>
            <a:pPr marL="571500" indent="-571500" algn="l">
              <a:lnSpc>
                <a:spcPct val="150000"/>
              </a:lnSpc>
              <a:buFontTx/>
              <a:buChar char="-"/>
            </a:pPr>
            <a:r>
              <a:rPr lang="en-GB" sz="4000" b="0" i="0" u="none" strike="noStrike" dirty="0">
                <a:solidFill>
                  <a:srgbClr val="374151"/>
                </a:solidFill>
                <a:effectLst/>
                <a:latin typeface="Söhne"/>
              </a:rPr>
              <a:t>Particularly useful for CPU-bound tasks for faster and efficient computation.</a:t>
            </a:r>
          </a:p>
        </p:txBody>
      </p:sp>
      <p:pic>
        <p:nvPicPr>
          <p:cNvPr id="3" name="Picture 2">
            <a:extLst>
              <a:ext uri="{FF2B5EF4-FFF2-40B4-BE49-F238E27FC236}">
                <a16:creationId xmlns:a16="http://schemas.microsoft.com/office/drawing/2014/main" id="{69F03390-1B10-4AAD-95E2-5AADA0846C37}"/>
              </a:ext>
            </a:extLst>
          </p:cNvPr>
          <p:cNvPicPr>
            <a:picLocks noChangeAspect="1"/>
          </p:cNvPicPr>
          <p:nvPr/>
        </p:nvPicPr>
        <p:blipFill rotWithShape="1">
          <a:blip r:embed="rId2"/>
          <a:srcRect r="52271"/>
          <a:stretch/>
        </p:blipFill>
        <p:spPr>
          <a:xfrm>
            <a:off x="18260060" y="2548544"/>
            <a:ext cx="4155440" cy="4989122"/>
          </a:xfrm>
          <a:prstGeom prst="rect">
            <a:avLst/>
          </a:prstGeom>
        </p:spPr>
      </p:pic>
      <p:sp>
        <p:nvSpPr>
          <p:cNvPr id="2" name="Title 2">
            <a:extLst>
              <a:ext uri="{FF2B5EF4-FFF2-40B4-BE49-F238E27FC236}">
                <a16:creationId xmlns:a16="http://schemas.microsoft.com/office/drawing/2014/main" id="{46614EBF-54B2-D343-C929-449DA7E4AD1D}"/>
              </a:ext>
            </a:extLst>
          </p:cNvPr>
          <p:cNvSpPr>
            <a:spLocks noGrp="1"/>
          </p:cNvSpPr>
          <p:nvPr>
            <p:ph type="title"/>
          </p:nvPr>
        </p:nvSpPr>
        <p:spPr>
          <a:xfrm>
            <a:off x="444496" y="282838"/>
            <a:ext cx="21971004" cy="1410086"/>
          </a:xfrm>
        </p:spPr>
        <p:txBody>
          <a:bodyPr>
            <a:normAutofit/>
          </a:bodyPr>
          <a:lstStyle/>
          <a:p>
            <a:r>
              <a:rPr lang="en-GB" sz="8000" dirty="0">
                <a:solidFill>
                  <a:schemeClr val="bg1"/>
                </a:solidFill>
                <a:latin typeface="+mn-lt"/>
              </a:rPr>
              <a:t>Multithreading vs Multiprocessing</a:t>
            </a:r>
          </a:p>
        </p:txBody>
      </p:sp>
      <p:pic>
        <p:nvPicPr>
          <p:cNvPr id="4" name="bangor_logo_c1_flush.pdf">
            <a:extLst>
              <a:ext uri="{FF2B5EF4-FFF2-40B4-BE49-F238E27FC236}">
                <a16:creationId xmlns:a16="http://schemas.microsoft.com/office/drawing/2014/main" id="{3C31F530-E929-E6BE-AE2C-ECEF8C6684B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6468" y="12008837"/>
            <a:ext cx="3516186" cy="993991"/>
          </a:xfrm>
          <a:prstGeom prst="rect">
            <a:avLst/>
          </a:prstGeom>
          <a:ln w="12700">
            <a:miter lim="400000"/>
          </a:ln>
        </p:spPr>
      </p:pic>
      <p:pic>
        <p:nvPicPr>
          <p:cNvPr id="5" name="Picture 4">
            <a:extLst>
              <a:ext uri="{FF2B5EF4-FFF2-40B4-BE49-F238E27FC236}">
                <a16:creationId xmlns:a16="http://schemas.microsoft.com/office/drawing/2014/main" id="{790FEBA8-3F89-8D6F-3A02-412E361F9EB8}"/>
              </a:ext>
            </a:extLst>
          </p:cNvPr>
          <p:cNvPicPr>
            <a:picLocks noChangeAspect="1"/>
          </p:cNvPicPr>
          <p:nvPr/>
        </p:nvPicPr>
        <p:blipFill rotWithShape="1">
          <a:blip r:embed="rId2"/>
          <a:srcRect l="52271"/>
          <a:stretch/>
        </p:blipFill>
        <p:spPr>
          <a:xfrm>
            <a:off x="18260060" y="8013706"/>
            <a:ext cx="4155440" cy="4989122"/>
          </a:xfrm>
          <a:prstGeom prst="rect">
            <a:avLst/>
          </a:prstGeom>
        </p:spPr>
      </p:pic>
    </p:spTree>
    <p:extLst>
      <p:ext uri="{BB962C8B-B14F-4D97-AF65-F5344CB8AC3E}">
        <p14:creationId xmlns:p14="http://schemas.microsoft.com/office/powerpoint/2010/main" val="3817215099"/>
      </p:ext>
    </p:extLst>
  </p:cSld>
  <p:clrMapOvr>
    <a:masterClrMapping/>
  </p:clrMapOvr>
  <p:transition spd="med"/>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aca227bc-cc4f-4bbf-a0db-0faa75627347" xsi:nil="true"/>
    <lcf76f155ced4ddcb4097134ff3c332f xmlns="b82e95f0-de1f-4d05-a607-a83e41d6e7e4">
      <Terms xmlns="http://schemas.microsoft.com/office/infopath/2007/PartnerControls"/>
    </lcf76f155ced4ddcb4097134ff3c332f>
    <College_x002f_Dept xmlns="b82e95f0-de1f-4d05-a607-a83e41d6e7e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F2E40C8BCF45B48A95CA31B1269BB1C" ma:contentTypeVersion="20" ma:contentTypeDescription="Create a new document." ma:contentTypeScope="" ma:versionID="48020ce2d024b936cb20db477156eb54">
  <xsd:schema xmlns:xsd="http://www.w3.org/2001/XMLSchema" xmlns:xs="http://www.w3.org/2001/XMLSchema" xmlns:p="http://schemas.microsoft.com/office/2006/metadata/properties" xmlns:ns2="b82e95f0-de1f-4d05-a607-a83e41d6e7e4" xmlns:ns3="aca227bc-cc4f-4bbf-a0db-0faa75627347" targetNamespace="http://schemas.microsoft.com/office/2006/metadata/properties" ma:root="true" ma:fieldsID="dda61d0487cc7b73c6ce03545bd9d0c3" ns2:_="" ns3:_="">
    <xsd:import namespace="b82e95f0-de1f-4d05-a607-a83e41d6e7e4"/>
    <xsd:import namespace="aca227bc-cc4f-4bbf-a0db-0faa7562734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College_x002f_Dept"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2e95f0-de1f-4d05-a607-a83e41d6e7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College_x002f_Dept" ma:index="21" nillable="true" ma:displayName="College/Dept" ma:format="Dropdown" ma:internalName="College_x002f_Dept">
      <xsd:simpleType>
        <xsd:restriction base="dms:Text">
          <xsd:maxLength value="255"/>
        </xsd:restrictio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ff57f2e8-ceef-47a9-9ac7-74acf3aa48f2"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ca227bc-cc4f-4bbf-a0db-0faa75627347"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a65397a1-2d44-44c5-8031-64a8be2b3550}" ma:internalName="TaxCatchAll" ma:showField="CatchAllData" ma:web="aca227bc-cc4f-4bbf-a0db-0faa7562734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6C4FC1-EBB9-4F0D-B260-73C06C9E4F0C}">
  <ds:schemaRefs>
    <ds:schemaRef ds:uri="aca227bc-cc4f-4bbf-a0db-0faa75627347"/>
    <ds:schemaRef ds:uri="b82e95f0-de1f-4d05-a607-a83e41d6e7e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26AA084-EE18-4E42-9D1A-FE997AF642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82e95f0-de1f-4d05-a607-a83e41d6e7e4"/>
    <ds:schemaRef ds:uri="aca227bc-cc4f-4bbf-a0db-0faa7562734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CA07D6C-CDFD-4478-BC9C-76182EB30FF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939</TotalTime>
  <Words>3015</Words>
  <Application>Microsoft Macintosh PowerPoint</Application>
  <PresentationFormat>Custom</PresentationFormat>
  <Paragraphs>400</Paragraphs>
  <Slides>39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Calibri Light</vt:lpstr>
      <vt:lpstr>Courier New</vt:lpstr>
      <vt:lpstr>FiraCode-Retina</vt:lpstr>
      <vt:lpstr>Helvetica Neue</vt:lpstr>
      <vt:lpstr>Söhne</vt:lpstr>
      <vt:lpstr>Office Theme</vt:lpstr>
      <vt:lpstr>PowerPoint Presentation</vt:lpstr>
      <vt:lpstr>eResearch</vt:lpstr>
      <vt:lpstr>Training Workshops</vt:lpstr>
      <vt:lpstr>Accessing the Bangor University Python Environment</vt:lpstr>
      <vt:lpstr>Workshop Overview</vt:lpstr>
      <vt:lpstr>Workshop Overview</vt:lpstr>
      <vt:lpstr>What are processes and threads</vt:lpstr>
      <vt:lpstr>Application example</vt:lpstr>
      <vt:lpstr>Multithreading vs Multiprocessing</vt:lpstr>
      <vt:lpstr>CPU vs Core</vt:lpstr>
      <vt:lpstr>Global Interpreter Lock</vt:lpstr>
      <vt:lpstr>Global Interpreter Lock</vt:lpstr>
      <vt:lpstr>Multiple Processes</vt:lpstr>
      <vt:lpstr>When to use threads and processes</vt:lpstr>
      <vt:lpstr>When to use threads and processes</vt:lpstr>
      <vt:lpstr>What is parallel processing</vt:lpstr>
      <vt:lpstr>Process example</vt:lpstr>
      <vt:lpstr>Process example</vt:lpstr>
      <vt:lpstr>Process ID</vt:lpstr>
      <vt:lpstr>Determine available resources</vt:lpstr>
      <vt:lpstr>Determine available resources</vt:lpstr>
      <vt:lpstr>Multiprocessing</vt:lpstr>
      <vt:lpstr>Multiprocessing pool</vt:lpstr>
      <vt:lpstr>Multiprocessing pool</vt:lpstr>
      <vt:lpstr>Multiprocessing pool with process ID</vt:lpstr>
      <vt:lpstr>Launch multiple python programs</vt:lpstr>
      <vt:lpstr>Launch multiple python programs</vt:lpstr>
      <vt:lpstr>map vs imap</vt:lpstr>
      <vt:lpstr>starmap</vt:lpstr>
      <vt:lpstr>What is synchronous and asynchronous</vt:lpstr>
      <vt:lpstr>Locks</vt:lpstr>
      <vt:lpstr>Locks</vt:lpstr>
      <vt:lpstr>Locks</vt:lpstr>
      <vt:lpstr>Pool and Process</vt:lpstr>
      <vt:lpstr>Supercomputing Wales</vt:lpstr>
      <vt:lpstr>Multiprocessing slurm script</vt:lpstr>
      <vt:lpstr>Multiprocessing Python script</vt:lpstr>
      <vt:lpstr>GNU Parallel slurm Script</vt:lpstr>
      <vt:lpstr>commands.txt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Lorraine Westwood</dc:creator>
  <cp:lastModifiedBy>Aaron Owen (Staff)</cp:lastModifiedBy>
  <cp:revision>100</cp:revision>
  <dcterms:modified xsi:type="dcterms:W3CDTF">2023-03-15T08:38:44Z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0x0101003F2E40C8BCF45B48A95CA31B1269BB1C</vt:lpwstr>
  </property>
  <property fmtid="{D5CDD505-2E9C-101B-9397-08002B2CF9AE}" pid="3" name="MediaServiceImageTags">
    <vt:lpwstr/>
  </property>
</Properties>
</file>