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2_0.xml" ContentType="application/vnd.ms-powerpoint.comments+xml"/>
  <Override PartName="/ppt/comments/modernComment_106_0.xml" ContentType="application/vnd.ms-powerpoint.comments+xml"/>
  <Override PartName="/ppt/comments/modernComment_112_D1BC5DB3.xml" ContentType="application/vnd.ms-powerpoint.comments+xml"/>
  <Override PartName="/ppt/comments/modernComment_150_EF3537A5.xml" ContentType="application/vnd.ms-powerpoint.comments+xml"/>
  <Override PartName="/ppt/comments/modernComment_153_D5AE2428.xml" ContentType="application/vnd.ms-powerpoint.comments+xml"/>
  <Override PartName="/ppt/comments/modernComment_154_20E112B0.xml" ContentType="application/vnd.ms-powerpoint.comments+xml"/>
  <Override PartName="/ppt/comments/modernComment_115_A3ABFD71.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51_3C9EB90E.xml" ContentType="application/vnd.ms-powerpoint.comments+xml"/>
  <Override PartName="/ppt/notesSlides/notesSlide3.xml" ContentType="application/vnd.openxmlformats-officedocument.presentationml.notesSlide+xml"/>
  <Override PartName="/ppt/comments/modernComment_159_599E686.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17_ACE03E09.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9_5B1BDA3D.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1E_5D3FE4DD.xml" ContentType="application/vnd.ms-powerpoint.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20_A560B042.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modernComment_121_5951CE84.xml" ContentType="application/vnd.ms-powerpoint.comments+xml"/>
  <Override PartName="/ppt/notesSlides/notesSlide25.xml" ContentType="application/vnd.openxmlformats-officedocument.presentationml.notesSlide+xml"/>
  <Override PartName="/ppt/comments/modernComment_122_560FDC76.xml" ContentType="application/vnd.ms-powerpoint.comments+xml"/>
  <Override PartName="/ppt/notesSlides/notesSlide26.xml" ContentType="application/vnd.openxmlformats-officedocument.presentationml.notesSlide+xml"/>
  <Override PartName="/ppt/comments/modernComment_125_491DA655.xml" ContentType="application/vnd.ms-powerpoint.comments+xml"/>
  <Override PartName="/ppt/notesSlides/notesSlide27.xml" ContentType="application/vnd.openxmlformats-officedocument.presentationml.notesSlide+xml"/>
  <Override PartName="/ppt/comments/modernComment_126_95EB4D3B.xml" ContentType="application/vnd.ms-powerpoint.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modernComment_12C_63C58EE9.xml" ContentType="application/vnd.ms-powerpoint.comments+xml"/>
  <Override PartName="/ppt/notesSlides/notesSlide37.xml" ContentType="application/vnd.openxmlformats-officedocument.presentationml.notesSlide+xml"/>
  <Override PartName="/ppt/comments/modernComment_12E_97AD0D6D.xml" ContentType="application/vnd.ms-powerpoint.comments+xml"/>
  <Override PartName="/ppt/notesSlides/notesSlide38.xml" ContentType="application/vnd.openxmlformats-officedocument.presentationml.notesSlide+xml"/>
  <Override PartName="/ppt/comments/modernComment_160_182CA1CA.xml" ContentType="application/vnd.ms-powerpoint.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modernComment_130_A1AA32AA.xml" ContentType="application/vnd.ms-powerpoint.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modernComment_156_4F1709A9.xml" ContentType="application/vnd.ms-powerpoint.comments+xml"/>
  <Override PartName="/ppt/notesSlides/notesSlide45.xml" ContentType="application/vnd.openxmlformats-officedocument.presentationml.notesSlide+xml"/>
  <Override PartName="/ppt/comments/modernComment_132_F8C0B20D.xml" ContentType="application/vnd.ms-powerpoint.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modernComment_139_D6CD5921.xml" ContentType="application/vnd.ms-powerpoint.comments+xml"/>
  <Override PartName="/ppt/notesSlides/notesSlide54.xml" ContentType="application/vnd.openxmlformats-officedocument.presentationml.notesSlide+xml"/>
  <Override PartName="/ppt/comments/modernComment_13A_C22D2254.xml" ContentType="application/vnd.ms-powerpoint.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modernComment_13C_D58E8E6.xml" ContentType="application/vnd.ms-powerpoint.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omments/modernComment_143_B633243D.xml" ContentType="application/vnd.ms-powerpoint.comments+xml"/>
  <Override PartName="/ppt/notesSlides/notesSlide64.xml" ContentType="application/vnd.openxmlformats-officedocument.presentationml.notesSlide+xml"/>
  <Override PartName="/ppt/comments/modernComment_144_DAE8ABAB.xml" ContentType="application/vnd.ms-powerpoint.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4"/>
  </p:sldMasterIdLst>
  <p:notesMasterIdLst>
    <p:notesMasterId r:id="rId89"/>
  </p:notesMasterIdLst>
  <p:sldIdLst>
    <p:sldId id="258" r:id="rId5"/>
    <p:sldId id="262" r:id="rId6"/>
    <p:sldId id="274" r:id="rId7"/>
    <p:sldId id="336" r:id="rId8"/>
    <p:sldId id="339" r:id="rId9"/>
    <p:sldId id="340" r:id="rId10"/>
    <p:sldId id="275" r:id="rId11"/>
    <p:sldId id="276" r:id="rId12"/>
    <p:sldId id="277" r:id="rId13"/>
    <p:sldId id="278" r:id="rId14"/>
    <p:sldId id="337" r:id="rId15"/>
    <p:sldId id="345" r:id="rId16"/>
    <p:sldId id="353" r:id="rId17"/>
    <p:sldId id="354" r:id="rId18"/>
    <p:sldId id="355" r:id="rId19"/>
    <p:sldId id="356" r:id="rId20"/>
    <p:sldId id="357" r:id="rId21"/>
    <p:sldId id="279" r:id="rId22"/>
    <p:sldId id="350" r:id="rId23"/>
    <p:sldId id="280" r:id="rId24"/>
    <p:sldId id="281" r:id="rId25"/>
    <p:sldId id="346" r:id="rId26"/>
    <p:sldId id="282" r:id="rId27"/>
    <p:sldId id="283" r:id="rId28"/>
    <p:sldId id="284" r:id="rId29"/>
    <p:sldId id="285" r:id="rId30"/>
    <p:sldId id="286" r:id="rId31"/>
    <p:sldId id="347" r:id="rId32"/>
    <p:sldId id="359" r:id="rId33"/>
    <p:sldId id="287" r:id="rId34"/>
    <p:sldId id="288" r:id="rId35"/>
    <p:sldId id="348" r:id="rId36"/>
    <p:sldId id="289" r:id="rId37"/>
    <p:sldId id="290" r:id="rId38"/>
    <p:sldId id="293" r:id="rId39"/>
    <p:sldId id="294" r:id="rId40"/>
    <p:sldId id="291" r:id="rId41"/>
    <p:sldId id="292" r:id="rId42"/>
    <p:sldId id="295" r:id="rId43"/>
    <p:sldId id="296" r:id="rId44"/>
    <p:sldId id="297" r:id="rId45"/>
    <p:sldId id="298" r:id="rId46"/>
    <p:sldId id="301" r:id="rId47"/>
    <p:sldId id="299" r:id="rId48"/>
    <p:sldId id="300" r:id="rId49"/>
    <p:sldId id="302" r:id="rId50"/>
    <p:sldId id="352" r:id="rId51"/>
    <p:sldId id="351" r:id="rId52"/>
    <p:sldId id="303" r:id="rId53"/>
    <p:sldId id="349" r:id="rId54"/>
    <p:sldId id="304" r:id="rId55"/>
    <p:sldId id="305" r:id="rId56"/>
    <p:sldId id="342" r:id="rId57"/>
    <p:sldId id="306" r:id="rId58"/>
    <p:sldId id="307" r:id="rId59"/>
    <p:sldId id="309" r:id="rId60"/>
    <p:sldId id="341" r:id="rId61"/>
    <p:sldId id="308" r:id="rId62"/>
    <p:sldId id="310" r:id="rId63"/>
    <p:sldId id="311" r:id="rId64"/>
    <p:sldId id="312" r:id="rId65"/>
    <p:sldId id="313" r:id="rId66"/>
    <p:sldId id="314" r:id="rId67"/>
    <p:sldId id="315" r:id="rId68"/>
    <p:sldId id="316" r:id="rId69"/>
    <p:sldId id="317" r:id="rId70"/>
    <p:sldId id="343" r:id="rId71"/>
    <p:sldId id="318" r:id="rId72"/>
    <p:sldId id="319" r:id="rId73"/>
    <p:sldId id="321" r:id="rId74"/>
    <p:sldId id="322" r:id="rId75"/>
    <p:sldId id="323" r:id="rId76"/>
    <p:sldId id="324" r:id="rId77"/>
    <p:sldId id="332" r:id="rId78"/>
    <p:sldId id="334" r:id="rId79"/>
    <p:sldId id="335" r:id="rId80"/>
    <p:sldId id="325" r:id="rId81"/>
    <p:sldId id="333" r:id="rId82"/>
    <p:sldId id="326" r:id="rId83"/>
    <p:sldId id="327" r:id="rId84"/>
    <p:sldId id="328" r:id="rId85"/>
    <p:sldId id="329" r:id="rId86"/>
    <p:sldId id="330" r:id="rId87"/>
    <p:sldId id="338" r:id="rId88"/>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4C8D50-F257-108C-8306-E4F84F64935E}" name="Ade Fewings" initials="AF" userId="S::iss03c@bangor.ac.uk::a0b60827-dd17-4759-a039-c345c4efb516" providerId="AD"/>
  <p188:author id="{AC634CE8-8DF8-99DE-431A-4386B4A9CFFC}" name="Oliver Barbaresi" initials="OB" userId="S::lvb19bnh@bangor.ac.uk::878e3307-01de-4289-ad53-44b9c391232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orraine" initials="L" lastIdx="15" clrIdx="0">
    <p:extLst>
      <p:ext uri="{19B8F6BF-5375-455C-9EA6-DF929625EA0E}">
        <p15:presenceInfo xmlns:p15="http://schemas.microsoft.com/office/powerpoint/2012/main" userId="458a3664a57d69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3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9" autoAdjust="0"/>
    <p:restoredTop sz="94719"/>
  </p:normalViewPr>
  <p:slideViewPr>
    <p:cSldViewPr snapToGrid="0">
      <p:cViewPr varScale="1">
        <p:scale>
          <a:sx n="74" d="100"/>
          <a:sy n="74" d="100"/>
        </p:scale>
        <p:origin x="10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commentAuthors" Target="commentAuthors.xml"/><Relationship Id="rId95" Type="http://schemas.microsoft.com/office/2018/10/relationships/authors" Target="author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omments/modernComment_102_0.xml><?xml version="1.0" encoding="utf-8"?>
<p188:cmLst xmlns:a="http://schemas.openxmlformats.org/drawingml/2006/main" xmlns:r="http://schemas.openxmlformats.org/officeDocument/2006/relationships" xmlns:p188="http://schemas.microsoft.com/office/powerpoint/2018/8/main">
  <p188:cm id="{58E85A73-DBAF-4E43-965E-E2EBBEC510CC}" authorId="{544C8D50-F257-108C-8306-E4F84F64935E}" status="resolved" created="2022-08-25T08:22:19.733" complete="100000">
    <pc:sldMkLst xmlns:pc="http://schemas.microsoft.com/office/powerpoint/2013/main/command">
      <pc:docMk/>
      <pc:sldMk cId="0" sldId="258"/>
    </pc:sldMkLst>
    <p188:txBody>
      <a:bodyPr/>
      <a:lstStyle/>
      <a:p>
        <a:r>
          <a:rPr lang="en-GB"/>
          <a:t>Update &amp; standardise
</a:t>
        </a:r>
      </a:p>
    </p188:txBody>
  </p188:cm>
</p188:cmLst>
</file>

<file path=ppt/comments/modernComment_106_0.xml><?xml version="1.0" encoding="utf-8"?>
<p188:cmLst xmlns:a="http://schemas.openxmlformats.org/drawingml/2006/main" xmlns:r="http://schemas.openxmlformats.org/officeDocument/2006/relationships" xmlns:p188="http://schemas.microsoft.com/office/powerpoint/2018/8/main">
  <p188:cm id="{F56BAD66-6281-4A9B-9012-5F21F8FFE32A}" authorId="{544C8D50-F257-108C-8306-E4F84F64935E}" status="resolved" created="2022-08-25T08:22:44.889" complete="100000">
    <pc:sldMkLst xmlns:pc="http://schemas.microsoft.com/office/powerpoint/2013/main/command">
      <pc:docMk/>
      <pc:sldMk cId="0" sldId="262"/>
    </pc:sldMkLst>
    <p188:txBody>
      <a:bodyPr/>
      <a:lstStyle/>
      <a:p>
        <a:r>
          <a:rPr lang="en-GB"/>
          <a:t>Think about links to SharePoint and standardise.
</a:t>
        </a:r>
      </a:p>
    </p188:txBody>
  </p188:cm>
</p188:cmLst>
</file>

<file path=ppt/comments/modernComment_112_D1BC5DB3.xml><?xml version="1.0" encoding="utf-8"?>
<p188:cmLst xmlns:a="http://schemas.openxmlformats.org/drawingml/2006/main" xmlns:r="http://schemas.openxmlformats.org/officeDocument/2006/relationships" xmlns:p188="http://schemas.microsoft.com/office/powerpoint/2018/8/main">
  <p188:cm id="{ECF7F4DA-A9D2-4DE0-9A87-E61CB2C023EB}" authorId="{544C8D50-F257-108C-8306-E4F84F64935E}" status="resolved" created="2022-08-25T08:23:17.086" complete="100000">
    <pc:sldMkLst xmlns:pc="http://schemas.microsoft.com/office/powerpoint/2013/main/command">
      <pc:docMk/>
      <pc:sldMk cId="3518782899" sldId="274"/>
    </pc:sldMkLst>
    <p188:txBody>
      <a:bodyPr/>
      <a:lstStyle/>
      <a:p>
        <a:r>
          <a:rPr lang="en-GB"/>
          <a:t>Subserviant to sharepoint</a:t>
        </a:r>
      </a:p>
    </p188:txBody>
  </p188:cm>
</p188:cmLst>
</file>

<file path=ppt/comments/modernComment_115_A3ABFD71.xml><?xml version="1.0" encoding="utf-8"?>
<p188:cmLst xmlns:a="http://schemas.openxmlformats.org/drawingml/2006/main" xmlns:r="http://schemas.openxmlformats.org/officeDocument/2006/relationships" xmlns:p188="http://schemas.microsoft.com/office/powerpoint/2018/8/main">
  <p188:cm id="{03BD7F26-9F87-4C40-BD0C-0B868CB5BA16}" authorId="{544C8D50-F257-108C-8306-E4F84F64935E}" created="2022-08-25T08:27:12.846">
    <pc:sldMkLst xmlns:pc="http://schemas.microsoft.com/office/powerpoint/2013/main/command">
      <pc:docMk/>
      <pc:sldMk cId="2745957745" sldId="277"/>
    </pc:sldMkLst>
    <p188:txBody>
      <a:bodyPr/>
      <a:lstStyle/>
      <a:p>
        <a:r>
          <a:rPr lang="en-GB"/>
          <a:t>Introduce routes to access local and networked.</a:t>
        </a:r>
      </a:p>
    </p188:txBody>
  </p188:cm>
</p188:cmLst>
</file>

<file path=ppt/comments/modernComment_117_ACE03E09.xml><?xml version="1.0" encoding="utf-8"?>
<p188:cmLst xmlns:a="http://schemas.openxmlformats.org/drawingml/2006/main" xmlns:r="http://schemas.openxmlformats.org/officeDocument/2006/relationships" xmlns:p188="http://schemas.microsoft.com/office/powerpoint/2018/8/main">
  <p188:cm id="{C20F414A-4585-4D4E-A01B-4479A32FEF82}" authorId="{544C8D50-F257-108C-8306-E4F84F64935E}" status="resolved" created="2022-08-25T08:28:45.095" complete="100000">
    <pc:sldMkLst xmlns:pc="http://schemas.microsoft.com/office/powerpoint/2013/main/command">
      <pc:docMk/>
      <pc:sldMk cId="2900377097" sldId="279"/>
    </pc:sldMkLst>
    <p188:txBody>
      <a:bodyPr/>
      <a:lstStyle/>
      <a:p>
        <a:r>
          <a:rPr lang="en-GB"/>
          <a:t>Screenshot beneficial.</a:t>
        </a:r>
      </a:p>
    </p188:txBody>
  </p188:cm>
</p188:cmLst>
</file>

<file path=ppt/comments/modernComment_119_5B1BDA3D.xml><?xml version="1.0" encoding="utf-8"?>
<p188:cmLst xmlns:a="http://schemas.openxmlformats.org/drawingml/2006/main" xmlns:r="http://schemas.openxmlformats.org/officeDocument/2006/relationships" xmlns:p188="http://schemas.microsoft.com/office/powerpoint/2018/8/main">
  <p188:cm id="{A1DCD916-830C-40D7-8B4E-8D073E1B1AE7}" authorId="{544C8D50-F257-108C-8306-E4F84F64935E}" status="resolved" created="2022-08-25T08:29:34.611" complete="100000">
    <pc:sldMkLst xmlns:pc="http://schemas.microsoft.com/office/powerpoint/2013/main/command">
      <pc:docMk/>
      <pc:sldMk cId="1528551997" sldId="281"/>
    </pc:sldMkLst>
    <p188:replyLst>
      <p188:reply id="{9F1EC9F4-409B-490B-B7A0-94A885A816B6}" authorId="{544C8D50-F257-108C-8306-E4F84F64935E}" created="2022-08-25T08:29:54.572">
        <p188:txBody>
          <a:bodyPr/>
          <a:lstStyle/>
          <a:p>
            <a:r>
              <a:rPr lang="en-GB"/>
              <a:t>this slides covers a lot.</a:t>
            </a:r>
          </a:p>
        </p188:txBody>
      </p188:reply>
    </p188:replyLst>
    <p188:txBody>
      <a:bodyPr/>
      <a:lstStyle/>
      <a:p>
        <a:r>
          <a:rPr lang="en-GB"/>
          <a:t>Everything in linux is in the file system structure?</a:t>
        </a:r>
      </a:p>
    </p188:txBody>
  </p188:cm>
</p188:cmLst>
</file>

<file path=ppt/comments/modernComment_11E_5D3FE4DD.xml><?xml version="1.0" encoding="utf-8"?>
<p188:cmLst xmlns:a="http://schemas.openxmlformats.org/drawingml/2006/main" xmlns:r="http://schemas.openxmlformats.org/officeDocument/2006/relationships" xmlns:p188="http://schemas.microsoft.com/office/powerpoint/2018/8/main">
  <p188:cm id="{8373E452-58E0-4A2F-AD53-DAB24CE514DC}" authorId="{544C8D50-F257-108C-8306-E4F84F64935E}" created="2022-08-25T08:34:14.531">
    <pc:sldMkLst xmlns:pc="http://schemas.microsoft.com/office/powerpoint/2013/main/command">
      <pc:docMk/>
      <pc:sldMk cId="1564468445" sldId="286"/>
    </pc:sldMkLst>
    <p188:replyLst>
      <p188:reply id="{1BD5F451-C04C-4E3D-97E6-973D1B7F3054}" authorId="{AC634CE8-8DF8-99DE-431A-4386B4A9CFFC}" created="2022-08-26T09:13:32.048">
        <p188:txBody>
          <a:bodyPr/>
          <a:lstStyle/>
          <a:p>
            <a:r>
              <a:rPr lang="en-GB"/>
              <a:t>tried to install the tree command but am not super user so couldnt</a:t>
            </a:r>
          </a:p>
        </p188:txBody>
      </p188:reply>
      <p188:reply id="{68E1702A-6953-4D16-8C75-EA0AC7B73FBE}" authorId="{544C8D50-F257-108C-8306-E4F84F64935E}" created="2022-10-21T12:19:16.451">
        <p188:txBody>
          <a:bodyPr/>
          <a:lstStyle/>
          <a:p>
            <a:r>
              <a:rPr lang="en-GB"/>
              <a:t>I meant an actual diagram of the unix file system, like https://faculty.cs.niu.edu/~mcmahon/CS241/Notes/Images/file_structure1.png </a:t>
            </a:r>
          </a:p>
        </p188:txBody>
      </p188:reply>
    </p188:replyLst>
    <p188:txBody>
      <a:bodyPr/>
      <a:lstStyle/>
      <a:p>
        <a:r>
          <a:rPr lang="en-GB"/>
          <a:t>Would benefit from tree diagrams?   Show . and .. also</a:t>
        </a:r>
      </a:p>
    </p188:txBody>
  </p188:cm>
</p188:cmLst>
</file>

<file path=ppt/comments/modernComment_120_A560B042.xml><?xml version="1.0" encoding="utf-8"?>
<p188:cmLst xmlns:a="http://schemas.openxmlformats.org/drawingml/2006/main" xmlns:r="http://schemas.openxmlformats.org/officeDocument/2006/relationships" xmlns:p188="http://schemas.microsoft.com/office/powerpoint/2018/8/main">
  <p188:cm id="{A08B2A9E-B28E-4DA4-BE5B-12699E1F5154}" authorId="{544C8D50-F257-108C-8306-E4F84F64935E}" status="resolved" created="2022-08-25T08:34:48.626" complete="100000">
    <ac:deMkLst xmlns:ac="http://schemas.microsoft.com/office/drawing/2013/main/command">
      <pc:docMk xmlns:pc="http://schemas.microsoft.com/office/powerpoint/2013/main/command"/>
      <pc:sldMk xmlns:pc="http://schemas.microsoft.com/office/powerpoint/2013/main/command" cId="2774577218" sldId="288"/>
      <ac:spMk id="2" creationId="{BB4B86EE-6C28-4D49-94DE-EAA964110F67}"/>
    </ac:deMkLst>
    <p188:txBody>
      <a:bodyPr/>
      <a:lstStyle/>
      <a:p>
        <a:r>
          <a:rPr lang="en-GB"/>
          <a:t>What is camelCase?</a:t>
        </a:r>
      </a:p>
    </p188:txBody>
  </p188:cm>
</p188:cmLst>
</file>

<file path=ppt/comments/modernComment_121_5951CE84.xml><?xml version="1.0" encoding="utf-8"?>
<p188:cmLst xmlns:a="http://schemas.openxmlformats.org/drawingml/2006/main" xmlns:r="http://schemas.openxmlformats.org/officeDocument/2006/relationships" xmlns:p188="http://schemas.microsoft.com/office/powerpoint/2018/8/main">
  <p188:cm id="{F2657474-3C10-4365-9ED3-0098199C9F8B}" authorId="{544C8D50-F257-108C-8306-E4F84F64935E}" status="resolved" created="2022-08-25T08:35:28.720" complete="100000">
    <pc:sldMkLst xmlns:pc="http://schemas.microsoft.com/office/powerpoint/2013/main/command">
      <pc:docMk/>
      <pc:sldMk cId="1498533508" sldId="289"/>
    </pc:sldMkLst>
    <p188:txBody>
      <a:bodyPr/>
      <a:lstStyle/>
      <a:p>
        <a:r>
          <a:rPr lang="en-GB"/>
          <a:t>Challenge and Solution don't match?</a:t>
        </a:r>
      </a:p>
    </p188:txBody>
  </p188:cm>
</p188:cmLst>
</file>

<file path=ppt/comments/modernComment_122_560FDC76.xml><?xml version="1.0" encoding="utf-8"?>
<p188:cmLst xmlns:a="http://schemas.openxmlformats.org/drawingml/2006/main" xmlns:r="http://schemas.openxmlformats.org/officeDocument/2006/relationships" xmlns:p188="http://schemas.microsoft.com/office/powerpoint/2018/8/main">
  <p188:cm id="{024BB928-DE09-40B0-A08F-C9833EBFB8A1}" authorId="{544C8D50-F257-108C-8306-E4F84F64935E}" status="resolved" created="2022-08-25T08:36:56.313" complete="100000">
    <ac:deMkLst xmlns:ac="http://schemas.microsoft.com/office/drawing/2013/main/command">
      <pc:docMk xmlns:pc="http://schemas.microsoft.com/office/powerpoint/2013/main/command"/>
      <pc:sldMk xmlns:pc="http://schemas.microsoft.com/office/powerpoint/2013/main/command" cId="1443880054" sldId="290"/>
      <ac:spMk id="2" creationId="{BB4B86EE-6C28-4D49-94DE-EAA964110F67}"/>
    </ac:deMkLst>
    <p188:txBody>
      <a:bodyPr/>
      <a:lstStyle/>
      <a:p>
        <a:r>
          <a:rPr lang="en-GB"/>
          <a:t>Be even more careful!!!!</a:t>
        </a:r>
      </a:p>
    </p188:txBody>
  </p188:cm>
</p188:cmLst>
</file>

<file path=ppt/comments/modernComment_125_491DA655.xml><?xml version="1.0" encoding="utf-8"?>
<p188:cmLst xmlns:a="http://schemas.openxmlformats.org/drawingml/2006/main" xmlns:r="http://schemas.openxmlformats.org/officeDocument/2006/relationships" xmlns:p188="http://schemas.microsoft.com/office/powerpoint/2018/8/main">
  <p188:cm id="{BB4E2BC9-1BE6-4C10-AD13-5E46B8C4CB1E}" authorId="{544C8D50-F257-108C-8306-E4F84F64935E}" status="resolved" created="2022-08-25T08:38:42.929" complete="100000">
    <pc:sldMkLst xmlns:pc="http://schemas.microsoft.com/office/powerpoint/2013/main/command">
      <pc:docMk/>
      <pc:sldMk cId="1226679893" sldId="293"/>
    </pc:sldMkLst>
    <p188:txBody>
      <a:bodyPr/>
      <a:lstStyle/>
      <a:p>
        <a:r>
          <a:rPr lang="en-GB"/>
          <a:t>Should be above editing/viewing?</a:t>
        </a:r>
      </a:p>
    </p188:txBody>
  </p188:cm>
</p188:cmLst>
</file>

<file path=ppt/comments/modernComment_126_95EB4D3B.xml><?xml version="1.0" encoding="utf-8"?>
<p188:cmLst xmlns:a="http://schemas.openxmlformats.org/drawingml/2006/main" xmlns:r="http://schemas.openxmlformats.org/officeDocument/2006/relationships" xmlns:p188="http://schemas.microsoft.com/office/powerpoint/2018/8/main">
  <p188:cm id="{BA80E128-2F64-4795-92B1-8CF6C3E95886}" authorId="{544C8D50-F257-108C-8306-E4F84F64935E}" status="resolved" created="2022-08-25T08:38:49.578" complete="100000">
    <pc:sldMkLst xmlns:pc="http://schemas.microsoft.com/office/powerpoint/2013/main/command">
      <pc:docMk/>
      <pc:sldMk cId="2515225915" sldId="294"/>
    </pc:sldMkLst>
    <p188:txBody>
      <a:bodyPr/>
      <a:lstStyle/>
      <a:p>
        <a:r>
          <a:rPr lang="en-GB"/>
          <a:t>Should be above editing/viewing?
</a:t>
        </a:r>
      </a:p>
    </p188:txBody>
  </p188:cm>
</p188:cmLst>
</file>

<file path=ppt/comments/modernComment_12C_63C58EE9.xml><?xml version="1.0" encoding="utf-8"?>
<p188:cmLst xmlns:a="http://schemas.openxmlformats.org/drawingml/2006/main" xmlns:r="http://schemas.openxmlformats.org/officeDocument/2006/relationships" xmlns:p188="http://schemas.microsoft.com/office/powerpoint/2018/8/main">
  <p188:cm id="{6CD13F0F-526D-4857-92B3-33A4C2EB4F3D}" authorId="{544C8D50-F257-108C-8306-E4F84F64935E}" status="resolved" created="2022-08-25T08:39:39.019" complete="100000">
    <pc:sldMkLst xmlns:pc="http://schemas.microsoft.com/office/powerpoint/2013/main/command">
      <pc:docMk/>
      <pc:sldMk cId="1673891561" sldId="300"/>
    </pc:sldMkLst>
    <p188:txBody>
      <a:bodyPr/>
      <a:lstStyle/>
      <a:p>
        <a:r>
          <a:rPr lang="en-GB"/>
          <a:t>Have pipes been introduced?</a:t>
        </a:r>
      </a:p>
    </p188:txBody>
  </p188:cm>
</p188:cmLst>
</file>

<file path=ppt/comments/modernComment_12E_97AD0D6D.xml><?xml version="1.0" encoding="utf-8"?>
<p188:cmLst xmlns:a="http://schemas.openxmlformats.org/drawingml/2006/main" xmlns:r="http://schemas.openxmlformats.org/officeDocument/2006/relationships" xmlns:p188="http://schemas.microsoft.com/office/powerpoint/2018/8/main">
  <p188:cm id="{5FC91C66-711F-47E9-AAA4-53CAE554B360}" authorId="{544C8D50-F257-108C-8306-E4F84F64935E}" status="resolved" created="2022-08-25T08:40:46.752" complete="100000">
    <pc:sldMkLst xmlns:pc="http://schemas.microsoft.com/office/powerpoint/2013/main/command">
      <pc:docMk/>
      <pc:sldMk cId="2544700781" sldId="302"/>
    </pc:sldMkLst>
    <p188:txBody>
      <a:bodyPr/>
      <a:lstStyle/>
      <a:p>
        <a:r>
          <a:rPr lang="en-GB"/>
          <a:t>Perhaps explaining that processes have STDIN, STDOUT and STDERR would help and enable this all to fit together more?</a:t>
        </a:r>
      </a:p>
    </p188:txBody>
  </p188:cm>
</p188:cmLst>
</file>

<file path=ppt/comments/modernComment_130_A1AA32AA.xml><?xml version="1.0" encoding="utf-8"?>
<p188:cmLst xmlns:a="http://schemas.openxmlformats.org/drawingml/2006/main" xmlns:r="http://schemas.openxmlformats.org/officeDocument/2006/relationships" xmlns:p188="http://schemas.microsoft.com/office/powerpoint/2018/8/main">
  <p188:cm id="{485B1CA3-A607-42D1-8C0C-DDB23501BFD9}" authorId="{544C8D50-F257-108C-8306-E4F84F64935E}" status="resolved" created="2022-08-25T08:41:32.714" complete="100000">
    <pc:sldMkLst xmlns:pc="http://schemas.microsoft.com/office/powerpoint/2013/main/command">
      <pc:docMk/>
      <pc:sldMk cId="2712285866" sldId="304"/>
    </pc:sldMkLst>
    <p188:replyLst>
      <p188:reply id="{F3BE365E-5DD7-4C76-BD8E-D480267D6CAE}" authorId="{AC634CE8-8DF8-99DE-431A-4386B4A9CFFC}" created="2022-08-26T09:40:01.983">
        <p188:txBody>
          <a:bodyPr/>
          <a:lstStyle/>
          <a:p>
            <a:r>
              <a:rPr lang="en-GB"/>
              <a:t>added an extra slide to hoepfully explain better</a:t>
            </a:r>
          </a:p>
        </p188:txBody>
      </p188:reply>
    </p188:replyLst>
    <p188:txBody>
      <a:bodyPr/>
      <a:lstStyle/>
      <a:p>
        <a:r>
          <a:rPr lang="en-GB"/>
          <a:t>This feels a bit sudden.</a:t>
        </a:r>
      </a:p>
    </p188:txBody>
  </p188:cm>
</p188:cmLst>
</file>

<file path=ppt/comments/modernComment_132_F8C0B20D.xml><?xml version="1.0" encoding="utf-8"?>
<p188:cmLst xmlns:a="http://schemas.openxmlformats.org/drawingml/2006/main" xmlns:r="http://schemas.openxmlformats.org/officeDocument/2006/relationships" xmlns:p188="http://schemas.microsoft.com/office/powerpoint/2018/8/main">
  <p188:cm id="{B22BD7E0-4B82-4A6D-98F3-5426EFF4B3CC}" authorId="{544C8D50-F257-108C-8306-E4F84F64935E}" status="resolved" created="2022-08-25T08:42:52.224" complete="100000">
    <ac:deMkLst xmlns:ac="http://schemas.microsoft.com/office/drawing/2013/main/command">
      <pc:docMk xmlns:pc="http://schemas.microsoft.com/office/powerpoint/2013/main/command"/>
      <pc:sldMk xmlns:pc="http://schemas.microsoft.com/office/powerpoint/2013/main/command" cId="4173378061" sldId="306"/>
      <ac:spMk id="2" creationId="{BB4B86EE-6C28-4D49-94DE-EAA964110F67}"/>
    </ac:deMkLst>
    <p188:txBody>
      <a:bodyPr/>
      <a:lstStyle/>
      <a:p>
        <a:r>
          <a:rPr lang="en-GB"/>
          <a:t>Not converting a file, but giving it permissions.</a:t>
        </a:r>
      </a:p>
    </p188:txBody>
  </p188:cm>
</p188:cmLst>
</file>

<file path=ppt/comments/modernComment_139_D6CD5921.xml><?xml version="1.0" encoding="utf-8"?>
<p188:cmLst xmlns:a="http://schemas.openxmlformats.org/drawingml/2006/main" xmlns:r="http://schemas.openxmlformats.org/officeDocument/2006/relationships" xmlns:p188="http://schemas.microsoft.com/office/powerpoint/2018/8/main">
  <p188:cm id="{45E5B9FF-E9BF-453B-81FC-046608C41E8A}" authorId="{544C8D50-F257-108C-8306-E4F84F64935E}" status="resolved" created="2022-08-25T08:44:06.892" complete="100000">
    <ac:deMkLst xmlns:ac="http://schemas.microsoft.com/office/drawing/2013/main/command">
      <pc:docMk xmlns:pc="http://schemas.microsoft.com/office/powerpoint/2013/main/command"/>
      <pc:sldMk xmlns:pc="http://schemas.microsoft.com/office/powerpoint/2013/main/command" cId="3603781921" sldId="313"/>
      <ac:spMk id="2" creationId="{BB4B86EE-6C28-4D49-94DE-EAA964110F67}"/>
    </ac:deMkLst>
    <p188:txBody>
      <a:bodyPr/>
      <a:lstStyle/>
      <a:p>
        <a:r>
          <a:rPr lang="en-GB"/>
          <a:t>'fi' needed</a:t>
        </a:r>
      </a:p>
    </p188:txBody>
  </p188:cm>
</p188:cmLst>
</file>

<file path=ppt/comments/modernComment_13A_C22D2254.xml><?xml version="1.0" encoding="utf-8"?>
<p188:cmLst xmlns:a="http://schemas.openxmlformats.org/drawingml/2006/main" xmlns:r="http://schemas.openxmlformats.org/officeDocument/2006/relationships" xmlns:p188="http://schemas.microsoft.com/office/powerpoint/2018/8/main">
  <p188:cm id="{22101E4E-C5FA-4F20-A2DF-C57A7962F3DA}" authorId="{544C8D50-F257-108C-8306-E4F84F64935E}" status="resolved" created="2022-08-25T08:44:53.571" complete="100000">
    <pc:sldMkLst xmlns:pc="http://schemas.microsoft.com/office/powerpoint/2013/main/command">
      <pc:docMk/>
      <pc:sldMk cId="3257737812" sldId="314"/>
    </pc:sldMkLst>
    <p188:txBody>
      <a:bodyPr/>
      <a:lstStyle/>
      <a:p>
        <a:r>
          <a:rPr lang="en-GB"/>
          <a:t>'else' must be =10 ????</a:t>
        </a:r>
      </a:p>
    </p188:txBody>
  </p188:cm>
</p188:cmLst>
</file>

<file path=ppt/comments/modernComment_13C_D58E8E6.xml><?xml version="1.0" encoding="utf-8"?>
<p188:cmLst xmlns:a="http://schemas.openxmlformats.org/drawingml/2006/main" xmlns:r="http://schemas.openxmlformats.org/officeDocument/2006/relationships" xmlns:p188="http://schemas.microsoft.com/office/powerpoint/2018/8/main">
  <p188:cm id="{B8C24474-7F3C-49CE-A6AF-1AD8E538B12B}" authorId="{544C8D50-F257-108C-8306-E4F84F64935E}" created="2022-08-25T08:45:40.850">
    <pc:sldMkLst xmlns:pc="http://schemas.microsoft.com/office/powerpoint/2013/main/command">
      <pc:docMk/>
      <pc:sldMk cId="223930598" sldId="316"/>
    </pc:sldMkLst>
    <p188:txBody>
      <a:bodyPr/>
      <a:lstStyle/>
      <a:p>
        <a:r>
          <a:rPr lang="en-GB"/>
          <a:t>Examples of these statements, ideally formed into a continuous approach throughout, would be useful?</a:t>
        </a:r>
      </a:p>
    </p188:txBody>
  </p188:cm>
</p188:cmLst>
</file>

<file path=ppt/comments/modernComment_143_B633243D.xml><?xml version="1.0" encoding="utf-8"?>
<p188:cmLst xmlns:a="http://schemas.openxmlformats.org/drawingml/2006/main" xmlns:r="http://schemas.openxmlformats.org/officeDocument/2006/relationships" xmlns:p188="http://schemas.microsoft.com/office/powerpoint/2018/8/main">
  <p188:cm id="{6AC975EC-C144-41F6-A4EA-5C4468AC2181}" authorId="{544C8D50-F257-108C-8306-E4F84F64935E}" created="2022-08-25T08:47:54.487">
    <pc:sldMkLst xmlns:pc="http://schemas.microsoft.com/office/powerpoint/2013/main/command">
      <pc:docMk/>
      <pc:sldMk cId="3056804925" sldId="323"/>
    </pc:sldMkLst>
    <p188:txBody>
      <a:bodyPr/>
      <a:lstStyle/>
      <a:p>
        <a:r>
          <a:rPr lang="en-GB"/>
          <a:t>Could be developed further?</a:t>
        </a:r>
      </a:p>
    </p188:txBody>
  </p188:cm>
</p188:cmLst>
</file>

<file path=ppt/comments/modernComment_144_DAE8ABAB.xml><?xml version="1.0" encoding="utf-8"?>
<p188:cmLst xmlns:a="http://schemas.openxmlformats.org/drawingml/2006/main" xmlns:r="http://schemas.openxmlformats.org/officeDocument/2006/relationships" xmlns:p188="http://schemas.microsoft.com/office/powerpoint/2018/8/main">
  <p188:cm id="{FBCDF2AE-3B92-4F37-A3F4-8C68B12F81C6}" authorId="{544C8D50-F257-108C-8306-E4F84F64935E}" status="resolved" created="2022-08-25T08:48:21.108" complete="100000">
    <pc:sldMkLst xmlns:pc="http://schemas.microsoft.com/office/powerpoint/2013/main/command">
      <pc:docMk/>
      <pc:sldMk cId="3672681387" sldId="324"/>
    </pc:sldMkLst>
    <p188:txBody>
      <a:bodyPr/>
      <a:lstStyle/>
      <a:p>
        <a:r>
          <a:rPr lang="en-GB"/>
          <a:t>I wonder if SSH, SFTP, SCP should be encompassed more fully in their own section?</a:t>
        </a:r>
      </a:p>
    </p188:txBody>
  </p188:cm>
</p188:cmLst>
</file>

<file path=ppt/comments/modernComment_150_EF3537A5.xml><?xml version="1.0" encoding="utf-8"?>
<p188:cmLst xmlns:a="http://schemas.openxmlformats.org/drawingml/2006/main" xmlns:r="http://schemas.openxmlformats.org/officeDocument/2006/relationships" xmlns:p188="http://schemas.microsoft.com/office/powerpoint/2018/8/main">
  <p188:cm id="{86DB0C9B-51BE-453A-97A1-A8D08EE93CA4}" authorId="{544C8D50-F257-108C-8306-E4F84F64935E}" status="resolved" created="2022-08-25T08:24:14.440" complete="100000">
    <pc:sldMkLst xmlns:pc="http://schemas.microsoft.com/office/powerpoint/2013/main/command">
      <pc:docMk/>
      <pc:sldMk cId="4013242277" sldId="336"/>
    </pc:sldMkLst>
    <p188:replyLst>
      <p188:reply id="{6D0A2234-D0DA-4EFF-B5AB-D107282BA7FD}" authorId="{544C8D50-F257-108C-8306-E4F84F64935E}" created="2022-08-25T08:24:22.304">
        <p188:txBody>
          <a:bodyPr/>
          <a:lstStyle/>
          <a:p>
            <a:r>
              <a:rPr lang="en-GB"/>
              <a:t>onion chart?</a:t>
            </a:r>
          </a:p>
        </p188:txBody>
      </p188:reply>
    </p188:replyLst>
    <p188:txBody>
      <a:bodyPr/>
      <a:lstStyle/>
      <a:p>
        <a:r>
          <a:rPr lang="en-GB"/>
          <a:t>linux is the kernel</a:t>
        </a:r>
      </a:p>
    </p188:txBody>
  </p188:cm>
</p188:cmLst>
</file>

<file path=ppt/comments/modernComment_151_3C9EB90E.xml><?xml version="1.0" encoding="utf-8"?>
<p188:cmLst xmlns:a="http://schemas.openxmlformats.org/drawingml/2006/main" xmlns:r="http://schemas.openxmlformats.org/officeDocument/2006/relationships" xmlns:p188="http://schemas.microsoft.com/office/powerpoint/2018/8/main">
  <p188:cm id="{B7F2E28B-F648-47A6-8521-8DBDEF544183}" authorId="{544C8D50-F257-108C-8306-E4F84F64935E}" created="2022-10-21T12:14:18.318">
    <pc:sldMkLst xmlns:pc="http://schemas.microsoft.com/office/powerpoint/2013/main/command">
      <pc:docMk/>
      <pc:sldMk cId="1017035022" sldId="337"/>
    </pc:sldMkLst>
    <p188:replyLst>
      <p188:reply id="{65982C1C-0955-4C38-A719-7123C0D2B61B}" authorId="{AC634CE8-8DF8-99DE-431A-4386B4A9CFFC}" created="2022-10-21T15:02:42.766">
        <p188:txBody>
          <a:bodyPr/>
          <a:lstStyle/>
          <a:p>
            <a:r>
              <a:rPr lang="en-GB"/>
              <a:t>I couldn’t access ssh.bangor.ac.uk until I downloaded this which is why I added it, what else do you thin I need to add</a:t>
            </a:r>
          </a:p>
        </p188:txBody>
      </p188:reply>
    </p188:replyLst>
    <p188:txBody>
      <a:bodyPr/>
      <a:lstStyle/>
      <a:p>
        <a:r>
          <a:rPr lang="en-GB"/>
          <a:t>I would either remove this or consider it alongside something explaining how users login to ssh.bangor.ac.uk from outside the university network</a:t>
        </a:r>
      </a:p>
    </p188:txBody>
  </p188:cm>
</p188:cmLst>
</file>

<file path=ppt/comments/modernComment_153_D5AE2428.xml><?xml version="1.0" encoding="utf-8"?>
<p188:cmLst xmlns:a="http://schemas.openxmlformats.org/drawingml/2006/main" xmlns:r="http://schemas.openxmlformats.org/officeDocument/2006/relationships" xmlns:p188="http://schemas.microsoft.com/office/powerpoint/2018/8/main">
  <p188:cm id="{B54D1B0B-1390-4D02-AA51-0A7EB24D2443}" authorId="{544C8D50-F257-108C-8306-E4F84F64935E}" status="resolved" created="2022-08-25T08:25:09.974" complete="100000">
    <ac:txMkLst xmlns:ac="http://schemas.microsoft.com/office/drawing/2013/main/command">
      <pc:docMk xmlns:pc="http://schemas.microsoft.com/office/powerpoint/2013/main/command"/>
      <pc:sldMk xmlns:pc="http://schemas.microsoft.com/office/powerpoint/2013/main/command" cId="3584959528" sldId="339"/>
      <ac:spMk id="8" creationId="{72A4A224-4A37-430C-A455-4B2BA70B2966}"/>
      <ac:txMk cp="0">
        <ac:context len="526" hash="2549130825"/>
      </ac:txMk>
    </ac:txMkLst>
    <p188:pos x="9920348" y="6606074"/>
    <p188:txBody>
      <a:bodyPr/>
      <a:lstStyle/>
      <a:p>
        <a:r>
          <a:rPr lang="en-GB"/>
          <a:t>Answers to the question?</a:t>
        </a:r>
      </a:p>
    </p188:txBody>
  </p188:cm>
</p188:cmLst>
</file>

<file path=ppt/comments/modernComment_154_20E112B0.xml><?xml version="1.0" encoding="utf-8"?>
<p188:cmLst xmlns:a="http://schemas.openxmlformats.org/drawingml/2006/main" xmlns:r="http://schemas.openxmlformats.org/officeDocument/2006/relationships" xmlns:p188="http://schemas.microsoft.com/office/powerpoint/2018/8/main">
  <p188:cm id="{6B4D2484-AA36-4073-95DF-273A8AE18822}" authorId="{544C8D50-F257-108C-8306-E4F84F64935E}" status="resolved" created="2022-08-25T08:26:12.262" complete="100000">
    <pc:sldMkLst xmlns:pc="http://schemas.microsoft.com/office/powerpoint/2013/main/command">
      <pc:docMk/>
      <pc:sldMk cId="551621296" sldId="340"/>
    </pc:sldMkLst>
    <p188:txBody>
      <a:bodyPr/>
      <a:lstStyle/>
      <a:p>
        <a:r>
          <a:rPr lang="en-GB"/>
          <a:t>Rather than a putty interface, it's a textual interface, which can be connected by many methods, and PuTTy is one possibility.  Need to balance the accuracy and accessibility here.</a:t>
        </a:r>
      </a:p>
    </p188:txBody>
  </p188:cm>
</p188:cmLst>
</file>

<file path=ppt/comments/modernComment_156_4F1709A9.xml><?xml version="1.0" encoding="utf-8"?>
<p188:cmLst xmlns:a="http://schemas.openxmlformats.org/drawingml/2006/main" xmlns:r="http://schemas.openxmlformats.org/officeDocument/2006/relationships" xmlns:p188="http://schemas.microsoft.com/office/powerpoint/2018/8/main">
  <p188:cm id="{9FA1A830-3384-4404-B5E0-81DBB0513DD7}" authorId="{544C8D50-F257-108C-8306-E4F84F64935E}" status="resolved" created="2022-08-25T08:42:16.585" complete="100000">
    <ac:deMkLst xmlns:ac="http://schemas.microsoft.com/office/drawing/2013/main/command">
      <pc:docMk xmlns:pc="http://schemas.microsoft.com/office/powerpoint/2013/main/command"/>
      <pc:sldMk xmlns:pc="http://schemas.microsoft.com/office/powerpoint/2013/main/command" cId="1326909865" sldId="342"/>
      <ac:spMk id="2" creationId="{BB4B86EE-6C28-4D49-94DE-EAA964110F67}"/>
    </ac:deMkLst>
    <p188:replyLst>
      <p188:reply id="{ED2F583C-61CA-4026-A96A-420A2D3842ED}" authorId="{AC634CE8-8DF8-99DE-431A-4386B4A9CFFC}" created="2022-08-26T09:19:37.019">
        <p188:txBody>
          <a:bodyPr/>
          <a:lstStyle/>
          <a:p>
            <a:r>
              <a:rPr lang="en-GB"/>
              <a:t>slide 22 covers I think</a:t>
            </a:r>
          </a:p>
        </p188:txBody>
      </p188:reply>
    </p188:replyLst>
    <p188:txBody>
      <a:bodyPr/>
      <a:lstStyle/>
      <a:p>
        <a:r>
          <a:rPr lang="en-GB"/>
          <a:t>Have we covered file permissions and ownership by this point?</a:t>
        </a:r>
      </a:p>
    </p188:txBody>
  </p188:cm>
</p188:cmLst>
</file>

<file path=ppt/comments/modernComment_159_599E686.xml><?xml version="1.0" encoding="utf-8"?>
<p188:cmLst xmlns:a="http://schemas.openxmlformats.org/drawingml/2006/main" xmlns:r="http://schemas.openxmlformats.org/officeDocument/2006/relationships" xmlns:p188="http://schemas.microsoft.com/office/powerpoint/2018/8/main">
  <p188:cm id="{7FAB2DF4-92E5-445E-82BA-235B961850B0}" authorId="{544C8D50-F257-108C-8306-E4F84F64935E}" status="resolved" created="2022-10-21T12:14:40.100" complete="100000">
    <pc:sldMkLst xmlns:pc="http://schemas.microsoft.com/office/powerpoint/2013/main/command">
      <pc:docMk/>
      <pc:sldMk cId="93972102" sldId="345"/>
    </pc:sldMkLst>
    <p188:txBody>
      <a:bodyPr/>
      <a:lstStyle/>
      <a:p>
        <a:r>
          <a:rPr lang="en-GB"/>
          <a:t>And for those not using a university machine?</a:t>
        </a:r>
      </a:p>
    </p188:txBody>
  </p188:cm>
</p188:cmLst>
</file>

<file path=ppt/comments/modernComment_160_182CA1CA.xml><?xml version="1.0" encoding="utf-8"?>
<p188:cmLst xmlns:a="http://schemas.openxmlformats.org/drawingml/2006/main" xmlns:r="http://schemas.openxmlformats.org/officeDocument/2006/relationships" xmlns:p188="http://schemas.microsoft.com/office/powerpoint/2018/8/main">
  <p188:cm id="{3C1AA89B-252B-4001-914F-14D301C05E9F}" authorId="{544C8D50-F257-108C-8306-E4F84F64935E}" status="resolved" created="2022-10-21T12:52:16.885" complete="100000">
    <pc:sldMkLst xmlns:pc="http://schemas.microsoft.com/office/powerpoint/2013/main/command">
      <pc:docMk/>
      <pc:sldMk cId="405578186" sldId="352"/>
    </pc:sldMkLst>
    <p188:txBody>
      <a:bodyPr/>
      <a:lstStyle/>
      <a:p>
        <a:r>
          <a:rPr lang="en-GB"/>
          <a:t>I don't think this is strictly true.  $? is the return code of the prior command, but that doesn't have to imply stdout or stderr - that choice is up to the command.
Fundamentally, I think the methods to do the Exercise on slide 43 (i.e. use of the command-line redirection operators &lt; &gt; &gt;&gt; 2&gt; ) need to be explained here instead of this.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76303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6346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15226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09500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66658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93386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96534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91551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342530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8747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545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01587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24377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73489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44144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91061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29459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0215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06801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104144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2533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07136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50072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36870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24578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94771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1635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5246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41903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94094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364974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97213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3593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587278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39818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4676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880335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60408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273125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838459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57330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835723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98516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86296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667149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2885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991431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44077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314026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32431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575611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538372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10169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610238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4685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006738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103110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274405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368275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7520409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132752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965906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117576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0603070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570385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54451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7345610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838288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18409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757663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826267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536801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4894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44405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19159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GB"/>
              <a:t>Click to edit Master title style</a:t>
            </a:r>
            <a:endParaRPr lang="en-US"/>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3901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0848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2423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13"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998803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06415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GB"/>
              <a:t>Click to edit Master title style</a:t>
            </a:r>
            <a:endParaRPr lang="en-US"/>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7381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76400" y="3651250"/>
            <a:ext cx="10363200"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2344400" y="3651250"/>
            <a:ext cx="10363200"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95573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GB"/>
              <a:t>Click to edit Master title style</a:t>
            </a:r>
            <a:endParaRPr lang="en-US"/>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98717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01214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11317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GB"/>
              <a:t>Click to edit Master title style</a:t>
            </a:r>
            <a:endParaRPr lang="en-US"/>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72205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GB"/>
              <a:t>Click to edit Master title style</a:t>
            </a:r>
            <a:endParaRPr lang="en-US"/>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GB"/>
              <a:t>Click icon to add picture</a:t>
            </a:r>
            <a:endParaRPr lang="en-US"/>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9723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6CB4B4D-7CA3-9044-876B-883B54F8677D}" type="slidenum">
              <a:rPr lang="en-GB" smtClean="0"/>
              <a:t>‹#›</a:t>
            </a:fld>
            <a:endParaRPr lang="en-GB"/>
          </a:p>
        </p:txBody>
      </p:sp>
    </p:spTree>
    <p:extLst>
      <p:ext uri="{BB962C8B-B14F-4D97-AF65-F5344CB8AC3E}">
        <p14:creationId xmlns:p14="http://schemas.microsoft.com/office/powerpoint/2010/main" val="38312343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2_0.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51_3C9EB90E.xm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mailto:servicedesk@bangor.ac.uk"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59_599E686.xml"/><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chiark.greenend.org.uk/~sgtatham/putty/latest.html" TargetMode="External"/><Relationship Id="rId5" Type="http://schemas.openxmlformats.org/officeDocument/2006/relationships/hyperlink" Target="http://127.0.0.1:59100/altiris/softwareportal/portal/?MachineGuid=%7b68E9AD9C-988D-46CF-A2F0-953B92C0CFB0%7d&amp;MachineName=WNB2000164&amp;Platform=Win64"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6.jpeg"/><Relationship Id="rId4" Type="http://schemas.openxmlformats.org/officeDocument/2006/relationships/image" Target="../media/image18.jpeg"/><Relationship Id="rId9" Type="http://schemas.microsoft.com/office/2007/relationships/hdphoto" Target="../media/hdphoto2.wdp"/></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6.jpeg"/><Relationship Id="rId10" Type="http://schemas.openxmlformats.org/officeDocument/2006/relationships/image" Target="../media/image17.png"/><Relationship Id="rId4" Type="http://schemas.openxmlformats.org/officeDocument/2006/relationships/image" Target="../media/image18.jpeg"/><Relationship Id="rId9"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microsoft.com/office/2018/10/relationships/comments" Target="../comments/modernComment_117_ACE03E09.xml"/><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6_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microsoft.com/office/2018/10/relationships/comments" Target="../comments/modernComment_119_5B1BDA3D.xm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microsoft.com/office/2018/10/relationships/comments" Target="../comments/modernComment_11E_5D3FE4DD.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26.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microsoft.com/office/2018/10/relationships/comments" Target="../comments/modernComment_112_D1BC5DB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microsoft.com/office/2018/10/relationships/comments" Target="../comments/modernComment_120_A560B042.xm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microsoft.com/office/2018/10/relationships/comments" Target="../comments/modernComment_121_5951CE84.xm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microsoft.com/office/2018/10/relationships/comments" Target="../comments/modernComment_122_560FDC76.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microsoft.com/office/2007/relationships/hdphoto" Target="../media/hdphoto4.wdp"/><Relationship Id="rId5" Type="http://schemas.openxmlformats.org/officeDocument/2006/relationships/image" Target="../media/image27.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microsoft.com/office/2018/10/relationships/comments" Target="../comments/modernComment_125_491DA655.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microsoft.com/office/2007/relationships/hdphoto" Target="../media/hdphoto4.wdp"/><Relationship Id="rId5" Type="http://schemas.openxmlformats.org/officeDocument/2006/relationships/image" Target="../media/image27.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microsoft.com/office/2018/10/relationships/comments" Target="../comments/modernComment_126_95EB4D3B.xml"/><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50_EF3537A5.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microsoft.com/office/2018/10/relationships/comments" Target="../comments/modernComment_12C_63C58EE9.xm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microsoft.com/office/2018/10/relationships/comments" Target="../comments/modernComment_12E_97AD0D6D.xml"/><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microsoft.com/office/2018/10/relationships/comments" Target="../comments/modernComment_160_182CA1CA.xml"/><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53_D5AE242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microsoft.com/office/2018/10/relationships/comments" Target="../comments/modernComment_130_A1AA32AA.xm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microsoft.com/office/2018/10/relationships/comments" Target="../comments/modernComment_156_4F1709A9.xml"/><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microsoft.com/office/2018/10/relationships/comments" Target="../comments/modernComment_132_F8C0B20D.xml"/><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54_20E112B0.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microsoft.com/office/2007/relationships/hdphoto" Target="../media/hdphoto4.wdp"/><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microsoft.com/office/2018/10/relationships/comments" Target="../comments/modernComment_139_D6CD5921.xml"/><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microsoft.com/office/2018/10/relationships/comments" Target="../comments/modernComment_13A_C22D2254.xml"/><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microsoft.com/office/2018/10/relationships/comments" Target="../comments/modernComment_13C_D58E8E6.xml"/><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microsoft.com/office/2018/10/relationships/comments" Target="../comments/modernComment_143_B633243D.xml"/><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microsoft.com/office/2018/10/relationships/comments" Target="../comments/modernComment_144_DAE8ABAB.xml"/><Relationship Id="rId2" Type="http://schemas.openxmlformats.org/officeDocument/2006/relationships/notesSlide" Target="../notesSlides/notesSlide64.xml"/><Relationship Id="rId1" Type="http://schemas.openxmlformats.org/officeDocument/2006/relationships/slideLayout" Target="../slideLayouts/slideLayout12.xml"/><Relationship Id="rId5" Type="http://schemas.openxmlformats.org/officeDocument/2006/relationships/image" Target="../media/image29.jpe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2.xml"/><Relationship Id="rId4" Type="http://schemas.openxmlformats.org/officeDocument/2006/relationships/image" Target="../media/image30.jpe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5_A3ABFD71.xml"/><Relationship Id="rId1" Type="http://schemas.openxmlformats.org/officeDocument/2006/relationships/slideLayout" Target="../slideLayouts/slideLayout12.xml"/><Relationship Id="rId4" Type="http://schemas.openxmlformats.org/officeDocument/2006/relationships/hyperlink" Target="https://jupyter.bangor.ac.uk/jupy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reedom to create."/>
          <p:cNvSpPr txBox="1"/>
          <p:nvPr/>
        </p:nvSpPr>
        <p:spPr>
          <a:xfrm>
            <a:off x="12140670" y="9720130"/>
            <a:ext cx="102656"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000">
                <a:solidFill>
                  <a:srgbClr val="FFFFFF"/>
                </a:solidFill>
                <a:latin typeface="Arial"/>
                <a:ea typeface="Arial"/>
                <a:cs typeface="Arial"/>
                <a:sym typeface="Arial"/>
              </a:defRPr>
            </a:lvl1pPr>
          </a:lstStyle>
          <a:p>
            <a:pPr algn="ctr"/>
            <a:endParaRPr dirty="0">
              <a:solidFill>
                <a:schemeClr val="tx1"/>
              </a:solidFill>
            </a:endParaRPr>
          </a:p>
        </p:txBody>
      </p:sp>
      <p:pic>
        <p:nvPicPr>
          <p:cNvPr id="7" name="Bangor_Logo_A1 copy.pdf" descr="Bangor_Logo_A1 copy.pdf">
            <a:extLst>
              <a:ext uri="{FF2B5EF4-FFF2-40B4-BE49-F238E27FC236}">
                <a16:creationId xmlns:a16="http://schemas.microsoft.com/office/drawing/2014/main" id="{E87C4777-3A91-F34F-92A6-DDE70E631565}"/>
              </a:ext>
            </a:extLst>
          </p:cNvPr>
          <p:cNvPicPr>
            <a:picLocks noChangeAspect="1"/>
          </p:cNvPicPr>
          <p:nvPr/>
        </p:nvPicPr>
        <p:blipFill>
          <a:blip r:embed="rId3"/>
          <a:stretch>
            <a:fillRect/>
          </a:stretch>
        </p:blipFill>
        <p:spPr>
          <a:xfrm>
            <a:off x="9716066" y="3123836"/>
            <a:ext cx="4849208" cy="3911356"/>
          </a:xfrm>
          <a:prstGeom prst="rect">
            <a:avLst/>
          </a:prstGeom>
          <a:ln w="12700">
            <a:miter lim="400000"/>
          </a:ln>
        </p:spPr>
      </p:pic>
      <p:sp>
        <p:nvSpPr>
          <p:cNvPr id="2" name="TextBox 1">
            <a:extLst>
              <a:ext uri="{FF2B5EF4-FFF2-40B4-BE49-F238E27FC236}">
                <a16:creationId xmlns:a16="http://schemas.microsoft.com/office/drawing/2014/main" id="{FEED518D-8E4C-4E3F-98A8-F409B2FD0F75}"/>
              </a:ext>
            </a:extLst>
          </p:cNvPr>
          <p:cNvSpPr txBox="1"/>
          <p:nvPr/>
        </p:nvSpPr>
        <p:spPr>
          <a:xfrm>
            <a:off x="6274844" y="9555982"/>
            <a:ext cx="11936964" cy="1200329"/>
          </a:xfrm>
          <a:prstGeom prst="rect">
            <a:avLst/>
          </a:prstGeom>
          <a:noFill/>
        </p:spPr>
        <p:txBody>
          <a:bodyPr wrap="square" rtlCol="0">
            <a:spAutoFit/>
          </a:bodyPr>
          <a:lstStyle/>
          <a:p>
            <a:r>
              <a:rPr lang="en-GB" sz="7200" b="1" dirty="0">
                <a:solidFill>
                  <a:schemeClr val="tx2"/>
                </a:solidFill>
              </a:rPr>
              <a:t>Introduction to the Linux Shell</a:t>
            </a:r>
          </a:p>
        </p:txBody>
      </p:sp>
      <p:sp>
        <p:nvSpPr>
          <p:cNvPr id="3" name="Slide Number Placeholder 2">
            <a:extLst>
              <a:ext uri="{FF2B5EF4-FFF2-40B4-BE49-F238E27FC236}">
                <a16:creationId xmlns:a16="http://schemas.microsoft.com/office/drawing/2014/main" id="{E44FA72E-EB69-4F06-9190-1E743BB7DC71}"/>
              </a:ext>
            </a:extLst>
          </p:cNvPr>
          <p:cNvSpPr>
            <a:spLocks noGrp="1"/>
          </p:cNvSpPr>
          <p:nvPr>
            <p:ph type="sldNum" sz="quarter" idx="2"/>
          </p:nvPr>
        </p:nvSpPr>
        <p:spPr/>
        <p:txBody>
          <a:bodyPr/>
          <a:lstStyle/>
          <a:p>
            <a:fld id="{86CB4B4D-7CA3-9044-876B-883B54F8677D}" type="slidenum">
              <a:rPr lang="en-GB" smtClean="0"/>
              <a:t>1</a:t>
            </a:fld>
            <a:endParaRPr lang="en-GB"/>
          </a:p>
        </p:txBody>
      </p:sp>
    </p:spTree>
  </p:cSld>
  <p:clrMapOvr>
    <a:masterClrMapping/>
  </p:clrMapOvr>
  <p:transition spd="med"/>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Option 2: Access a Linux machine</a:t>
            </a:r>
          </a:p>
        </p:txBody>
      </p:sp>
      <p:sp>
        <p:nvSpPr>
          <p:cNvPr id="2" name="TextBox 1">
            <a:extLst>
              <a:ext uri="{FF2B5EF4-FFF2-40B4-BE49-F238E27FC236}">
                <a16:creationId xmlns:a16="http://schemas.microsoft.com/office/drawing/2014/main" id="{BB4B86EE-6C28-4D49-94DE-EAA964110F67}"/>
              </a:ext>
            </a:extLst>
          </p:cNvPr>
          <p:cNvSpPr txBox="1"/>
          <p:nvPr/>
        </p:nvSpPr>
        <p:spPr>
          <a:xfrm>
            <a:off x="716549" y="2626072"/>
            <a:ext cx="22833564" cy="8306889"/>
          </a:xfrm>
          <a:prstGeom prst="rect">
            <a:avLst/>
          </a:prstGeom>
          <a:noFill/>
        </p:spPr>
        <p:txBody>
          <a:bodyPr wrap="square" rtlCol="0">
            <a:spAutoFit/>
          </a:bodyPr>
          <a:lstStyle/>
          <a:p>
            <a:pPr algn="l">
              <a:lnSpc>
                <a:spcPct val="150000"/>
              </a:lnSpc>
              <a:buFont typeface="+mj-lt"/>
              <a:buAutoNum type="arabicPeriod"/>
            </a:pPr>
            <a:r>
              <a:rPr lang="en-GB" sz="4000" b="0" i="0" dirty="0">
                <a:solidFill>
                  <a:schemeClr val="tx2"/>
                </a:solidFill>
                <a:effectLst/>
                <a:latin typeface="+mj-lt"/>
              </a:rPr>
              <a:t> Open the "Putty" application.</a:t>
            </a:r>
          </a:p>
          <a:p>
            <a:pPr algn="l">
              <a:lnSpc>
                <a:spcPct val="150000"/>
              </a:lnSpc>
              <a:buFont typeface="+mj-lt"/>
              <a:buAutoNum type="arabicPeriod"/>
            </a:pPr>
            <a:r>
              <a:rPr lang="en-GB" sz="4000" b="0" i="0" dirty="0">
                <a:solidFill>
                  <a:schemeClr val="tx2"/>
                </a:solidFill>
                <a:effectLst/>
                <a:latin typeface="+mj-lt"/>
              </a:rPr>
              <a:t> In the "Host Name" field, enter "</a:t>
            </a:r>
            <a:r>
              <a:rPr lang="en-GB" sz="4000" b="1" i="0" dirty="0" err="1">
                <a:solidFill>
                  <a:schemeClr val="tx2"/>
                </a:solidFill>
                <a:effectLst/>
                <a:latin typeface="+mj-lt"/>
              </a:rPr>
              <a:t>ssh.bangor.ac.uk</a:t>
            </a:r>
            <a:r>
              <a:rPr lang="en-GB" sz="4000" b="0" i="0" dirty="0">
                <a:solidFill>
                  <a:schemeClr val="tx2"/>
                </a:solidFill>
                <a:effectLst/>
                <a:latin typeface="+mj-lt"/>
              </a:rPr>
              <a:t>".</a:t>
            </a:r>
          </a:p>
          <a:p>
            <a:pPr algn="l">
              <a:lnSpc>
                <a:spcPct val="150000"/>
              </a:lnSpc>
              <a:buFont typeface="+mj-lt"/>
              <a:buAutoNum type="arabicPeriod"/>
            </a:pPr>
            <a:r>
              <a:rPr lang="en-GB" sz="4000" b="0" i="0" dirty="0">
                <a:solidFill>
                  <a:schemeClr val="tx2"/>
                </a:solidFill>
                <a:effectLst/>
                <a:latin typeface="+mj-lt"/>
              </a:rPr>
              <a:t> Click "Open".</a:t>
            </a:r>
          </a:p>
          <a:p>
            <a:pPr algn="l">
              <a:lnSpc>
                <a:spcPct val="150000"/>
              </a:lnSpc>
              <a:buFont typeface="+mj-lt"/>
              <a:buAutoNum type="arabicPeriod"/>
            </a:pPr>
            <a:r>
              <a:rPr lang="en-GB" sz="4000" b="0" i="0" dirty="0">
                <a:solidFill>
                  <a:schemeClr val="tx2"/>
                </a:solidFill>
                <a:effectLst/>
                <a:latin typeface="+mj-lt"/>
              </a:rPr>
              <a:t> Enter your Bangor University username and password when prompted and hit enter.</a:t>
            </a:r>
          </a:p>
          <a:p>
            <a:pPr algn="l">
              <a:lnSpc>
                <a:spcPct val="150000"/>
              </a:lnSpc>
              <a:buFont typeface="+mj-lt"/>
              <a:buAutoNum type="arabicPeriod"/>
            </a:pPr>
            <a:r>
              <a:rPr lang="en-GB" sz="4000" b="0" i="0" dirty="0">
                <a:solidFill>
                  <a:schemeClr val="tx2"/>
                </a:solidFill>
                <a:effectLst/>
                <a:latin typeface="+mj-lt"/>
              </a:rPr>
              <a:t> Type "</a:t>
            </a:r>
            <a:r>
              <a:rPr lang="en-GB" sz="4000" b="0" i="0" dirty="0" err="1">
                <a:solidFill>
                  <a:schemeClr val="tx2"/>
                </a:solidFill>
                <a:effectLst/>
                <a:latin typeface="+mj-lt"/>
              </a:rPr>
              <a:t>ssh</a:t>
            </a:r>
            <a:r>
              <a:rPr lang="en-GB" sz="4000" b="0" i="0" dirty="0">
                <a:solidFill>
                  <a:schemeClr val="tx2"/>
                </a:solidFill>
                <a:effectLst/>
                <a:latin typeface="+mj-lt"/>
              </a:rPr>
              <a:t> compute" and hit enter.</a:t>
            </a:r>
          </a:p>
          <a:p>
            <a:pPr algn="l">
              <a:lnSpc>
                <a:spcPct val="150000"/>
              </a:lnSpc>
              <a:buFont typeface="+mj-lt"/>
              <a:buAutoNum type="arabicPeriod"/>
            </a:pPr>
            <a:r>
              <a:rPr lang="en-GB" sz="4000" b="0" i="0" dirty="0">
                <a:solidFill>
                  <a:schemeClr val="tx2"/>
                </a:solidFill>
                <a:effectLst/>
                <a:latin typeface="+mj-lt"/>
              </a:rPr>
              <a:t> Check if you can see the last login credentials, which should be displayed as </a:t>
            </a:r>
          </a:p>
          <a:p>
            <a:pPr lvl="1">
              <a:lnSpc>
                <a:spcPct val="150000"/>
              </a:lnSpc>
            </a:pPr>
            <a:r>
              <a:rPr lang="en-GB" sz="4000" b="0" i="0" dirty="0">
                <a:solidFill>
                  <a:schemeClr val="tx2"/>
                </a:solidFill>
                <a:effectLst/>
                <a:latin typeface="+mj-lt"/>
              </a:rPr>
              <a:t>"Last login: Mon Aug 15 10:10:43 2022 from …………"</a:t>
            </a:r>
          </a:p>
          <a:p>
            <a:pPr algn="l">
              <a:lnSpc>
                <a:spcPct val="150000"/>
              </a:lnSpc>
              <a:buFont typeface="+mj-lt"/>
              <a:buAutoNum type="arabicPeriod"/>
            </a:pPr>
            <a:r>
              <a:rPr lang="en-GB" sz="4000" b="0" i="0" dirty="0">
                <a:solidFill>
                  <a:schemeClr val="tx2"/>
                </a:solidFill>
                <a:effectLst/>
                <a:latin typeface="+mj-lt"/>
              </a:rPr>
              <a:t> You should be presented with a prompt, indicating that the shell is ready to accept input.</a:t>
            </a:r>
          </a:p>
          <a:p>
            <a:pPr algn="l">
              <a:lnSpc>
                <a:spcPct val="150000"/>
              </a:lnSpc>
            </a:pPr>
            <a:r>
              <a:rPr lang="en-GB" sz="4000" b="0" i="0" dirty="0">
                <a:solidFill>
                  <a:schemeClr val="tx2"/>
                </a:solidFill>
                <a:effectLst/>
                <a:latin typeface="+mj-lt"/>
              </a:rPr>
              <a:t>If you encounter any issues, please refer to the next slide for troubleshooting tips.</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10</a:t>
            </a:fld>
            <a:endParaRPr lang="en-GB" sz="3200" dirty="0"/>
          </a:p>
        </p:txBody>
      </p:sp>
    </p:spTree>
    <p:extLst>
      <p:ext uri="{BB962C8B-B14F-4D97-AF65-F5344CB8AC3E}">
        <p14:creationId xmlns:p14="http://schemas.microsoft.com/office/powerpoint/2010/main" val="11177242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Option 2: Access a Linux machine</a:t>
            </a:r>
          </a:p>
        </p:txBody>
      </p:sp>
      <p:sp>
        <p:nvSpPr>
          <p:cNvPr id="2" name="TextBox 1">
            <a:extLst>
              <a:ext uri="{FF2B5EF4-FFF2-40B4-BE49-F238E27FC236}">
                <a16:creationId xmlns:a16="http://schemas.microsoft.com/office/drawing/2014/main" id="{BB4B86EE-6C28-4D49-94DE-EAA964110F67}"/>
              </a:ext>
            </a:extLst>
          </p:cNvPr>
          <p:cNvSpPr txBox="1"/>
          <p:nvPr/>
        </p:nvSpPr>
        <p:spPr>
          <a:xfrm>
            <a:off x="679226" y="2575742"/>
            <a:ext cx="22370555" cy="5536900"/>
          </a:xfrm>
          <a:prstGeom prst="rect">
            <a:avLst/>
          </a:prstGeom>
          <a:noFill/>
        </p:spPr>
        <p:txBody>
          <a:bodyPr wrap="square" rtlCol="0">
            <a:spAutoFit/>
          </a:bodyPr>
          <a:lstStyle/>
          <a:p>
            <a:pPr algn="l">
              <a:lnSpc>
                <a:spcPct val="150000"/>
              </a:lnSpc>
              <a:buFont typeface="+mj-lt"/>
              <a:buAutoNum type="arabicPeriod"/>
            </a:pPr>
            <a:r>
              <a:rPr lang="en-GB" sz="4000" b="0" i="0" dirty="0">
                <a:solidFill>
                  <a:schemeClr val="tx2"/>
                </a:solidFill>
                <a:effectLst/>
                <a:latin typeface="+mj-lt"/>
              </a:rPr>
              <a:t>Download the "Microsoft Authenticator" app from the app store on your mobile device.</a:t>
            </a:r>
          </a:p>
          <a:p>
            <a:pPr algn="l">
              <a:lnSpc>
                <a:spcPct val="150000"/>
              </a:lnSpc>
              <a:buFont typeface="+mj-lt"/>
              <a:buAutoNum type="arabicPeriod"/>
            </a:pPr>
            <a:r>
              <a:rPr lang="en-GB" sz="4000" b="0" i="0" dirty="0">
                <a:solidFill>
                  <a:schemeClr val="tx2"/>
                </a:solidFill>
                <a:effectLst/>
                <a:latin typeface="+mj-lt"/>
              </a:rPr>
              <a:t> Select "University or School account" on the app.</a:t>
            </a:r>
          </a:p>
          <a:p>
            <a:pPr algn="l">
              <a:lnSpc>
                <a:spcPct val="150000"/>
              </a:lnSpc>
              <a:buFont typeface="+mj-lt"/>
              <a:buAutoNum type="arabicPeriod"/>
            </a:pPr>
            <a:r>
              <a:rPr lang="en-GB" sz="4000" b="0" i="0" dirty="0">
                <a:solidFill>
                  <a:schemeClr val="tx2"/>
                </a:solidFill>
                <a:effectLst/>
                <a:latin typeface="+mj-lt"/>
              </a:rPr>
              <a:t> Enter your Bangor University login details.</a:t>
            </a:r>
          </a:p>
          <a:p>
            <a:pPr algn="l">
              <a:lnSpc>
                <a:spcPct val="150000"/>
              </a:lnSpc>
              <a:buFont typeface="+mj-lt"/>
              <a:buAutoNum type="arabicPeriod"/>
            </a:pPr>
            <a:r>
              <a:rPr lang="en-GB" sz="4000" b="0" i="0" dirty="0">
                <a:solidFill>
                  <a:schemeClr val="tx2"/>
                </a:solidFill>
                <a:effectLst/>
                <a:latin typeface="+mj-lt"/>
              </a:rPr>
              <a:t> After entering your username and password into the Linux machine, you should receive a notification on the app to allow the login to continue.</a:t>
            </a:r>
          </a:p>
          <a:p>
            <a:pPr algn="l">
              <a:lnSpc>
                <a:spcPct val="150000"/>
              </a:lnSpc>
              <a:buFont typeface="+mj-lt"/>
              <a:buAutoNum type="arabicPeriod"/>
            </a:pPr>
            <a:r>
              <a:rPr lang="en-GB" sz="4000" b="0" i="0" dirty="0">
                <a:solidFill>
                  <a:schemeClr val="tx2"/>
                </a:solidFill>
                <a:effectLst/>
                <a:latin typeface="+mj-lt"/>
              </a:rPr>
              <a:t> If you still cannot access the Linux machine, please contact </a:t>
            </a:r>
            <a:r>
              <a:rPr lang="en-GB" sz="4000" b="0" i="0" u="sng" dirty="0">
                <a:solidFill>
                  <a:schemeClr val="tx2"/>
                </a:solidFill>
                <a:effectLst/>
                <a:latin typeface="+mj-lt"/>
                <a:hlinkClick r:id="rId5">
                  <a:extLst>
                    <a:ext uri="{A12FA001-AC4F-418D-AE19-62706E023703}">
                      <ahyp:hlinkClr xmlns:ahyp="http://schemas.microsoft.com/office/drawing/2018/hyperlinkcolor" val="tx"/>
                    </a:ext>
                  </a:extLst>
                </a:hlinkClick>
              </a:rPr>
              <a:t>servicedesk@bangor.ac.uk</a:t>
            </a:r>
            <a:r>
              <a:rPr lang="en-GB" sz="4000" b="0" i="0" dirty="0">
                <a:solidFill>
                  <a:schemeClr val="tx2"/>
                </a:solidFill>
                <a:effectLst/>
                <a:latin typeface="+mj-lt"/>
              </a:rPr>
              <a:t> for assistance.</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11</a:t>
            </a:fld>
            <a:endParaRPr lang="en-GB" sz="3200" dirty="0"/>
          </a:p>
        </p:txBody>
      </p:sp>
    </p:spTree>
    <p:extLst>
      <p:ext uri="{BB962C8B-B14F-4D97-AF65-F5344CB8AC3E}">
        <p14:creationId xmlns:p14="http://schemas.microsoft.com/office/powerpoint/2010/main" val="1017035022"/>
      </p:ext>
    </p:extLst>
  </p:cSld>
  <p:clrMapOvr>
    <a:masterClrMapping/>
  </p:clrMapOvr>
  <p:transition spd="med"/>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Option 2: Access a Linux machine</a:t>
            </a:r>
          </a:p>
        </p:txBody>
      </p:sp>
      <p:sp>
        <p:nvSpPr>
          <p:cNvPr id="2" name="TextBox 1">
            <a:extLst>
              <a:ext uri="{FF2B5EF4-FFF2-40B4-BE49-F238E27FC236}">
                <a16:creationId xmlns:a16="http://schemas.microsoft.com/office/drawing/2014/main" id="{BB4B86EE-6C28-4D49-94DE-EAA964110F67}"/>
              </a:ext>
            </a:extLst>
          </p:cNvPr>
          <p:cNvSpPr txBox="1"/>
          <p:nvPr/>
        </p:nvSpPr>
        <p:spPr>
          <a:xfrm>
            <a:off x="733802" y="2502963"/>
            <a:ext cx="22391064" cy="1843582"/>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4000" dirty="0">
                <a:solidFill>
                  <a:schemeClr val="tx2"/>
                </a:solidFill>
                <a:latin typeface="+mj-lt"/>
              </a:rPr>
              <a:t>If Putty is not installed, you can go to the </a:t>
            </a:r>
            <a:r>
              <a:rPr lang="en-GB" sz="4000" dirty="0">
                <a:solidFill>
                  <a:schemeClr val="tx2"/>
                </a:solidFill>
                <a:latin typeface="+mj-lt"/>
                <a:hlinkClick r:id="rId5">
                  <a:extLst>
                    <a:ext uri="{A12FA001-AC4F-418D-AE19-62706E023703}">
                      <ahyp:hlinkClr xmlns:ahyp="http://schemas.microsoft.com/office/drawing/2018/hyperlinkcolor" val="tx"/>
                    </a:ext>
                  </a:extLst>
                </a:hlinkClick>
              </a:rPr>
              <a:t>Bangor University software portal </a:t>
            </a:r>
            <a:r>
              <a:rPr lang="en-GB" sz="4000" dirty="0">
                <a:solidFill>
                  <a:schemeClr val="tx2"/>
                </a:solidFill>
                <a:latin typeface="+mj-lt"/>
              </a:rPr>
              <a:t>and install</a:t>
            </a:r>
          </a:p>
          <a:p>
            <a:pPr marL="571500" indent="-571500">
              <a:lnSpc>
                <a:spcPct val="150000"/>
              </a:lnSpc>
              <a:buFont typeface="Arial" panose="020B0604020202020204" pitchFamily="34" charset="0"/>
              <a:buChar char="•"/>
            </a:pPr>
            <a:r>
              <a:rPr lang="en-GB" sz="4000" dirty="0">
                <a:solidFill>
                  <a:schemeClr val="tx2"/>
                </a:solidFill>
                <a:latin typeface="+mj-lt"/>
              </a:rPr>
              <a:t>If you do not have a Bangor University machine go to follow this </a:t>
            </a:r>
            <a:r>
              <a:rPr lang="en-GB" sz="4000" dirty="0">
                <a:solidFill>
                  <a:schemeClr val="tx2"/>
                </a:solidFill>
                <a:latin typeface="+mj-lt"/>
                <a:hlinkClick r:id="rId6">
                  <a:extLst>
                    <a:ext uri="{A12FA001-AC4F-418D-AE19-62706E023703}">
                      <ahyp:hlinkClr xmlns:ahyp="http://schemas.microsoft.com/office/drawing/2018/hyperlinkcolor" val="tx"/>
                    </a:ext>
                  </a:extLst>
                </a:hlinkClick>
              </a:rPr>
              <a:t>link</a:t>
            </a:r>
            <a:r>
              <a:rPr lang="en-GB" sz="4000" dirty="0">
                <a:solidFill>
                  <a:schemeClr val="tx2"/>
                </a:solidFill>
                <a:latin typeface="+mj-lt"/>
              </a:rPr>
              <a:t> and select the 64-bit 86 option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12</a:t>
            </a:fld>
            <a:endParaRPr lang="en-GB" sz="3200" dirty="0"/>
          </a:p>
        </p:txBody>
      </p:sp>
      <p:pic>
        <p:nvPicPr>
          <p:cNvPr id="7" name="Picture 6">
            <a:extLst>
              <a:ext uri="{FF2B5EF4-FFF2-40B4-BE49-F238E27FC236}">
                <a16:creationId xmlns:a16="http://schemas.microsoft.com/office/drawing/2014/main" id="{2EC0E8C8-4D83-8C93-7ABA-386FE06150A9}"/>
              </a:ext>
            </a:extLst>
          </p:cNvPr>
          <p:cNvPicPr>
            <a:picLocks noChangeAspect="1"/>
          </p:cNvPicPr>
          <p:nvPr/>
        </p:nvPicPr>
        <p:blipFill>
          <a:blip r:embed="rId7"/>
          <a:stretch>
            <a:fillRect/>
          </a:stretch>
        </p:blipFill>
        <p:spPr>
          <a:xfrm>
            <a:off x="4794456" y="5045874"/>
            <a:ext cx="15494873" cy="6770800"/>
          </a:xfrm>
          <a:prstGeom prst="rect">
            <a:avLst/>
          </a:prstGeom>
        </p:spPr>
      </p:pic>
      <p:sp>
        <p:nvSpPr>
          <p:cNvPr id="8" name="Rectangle 7">
            <a:extLst>
              <a:ext uri="{FF2B5EF4-FFF2-40B4-BE49-F238E27FC236}">
                <a16:creationId xmlns:a16="http://schemas.microsoft.com/office/drawing/2014/main" id="{4ED29F29-8368-FAE7-2422-971ADB611635}"/>
              </a:ext>
            </a:extLst>
          </p:cNvPr>
          <p:cNvSpPr/>
          <p:nvPr/>
        </p:nvSpPr>
        <p:spPr>
          <a:xfrm>
            <a:off x="6160086" y="9423791"/>
            <a:ext cx="2499360" cy="304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972102"/>
      </p:ext>
    </p:extLst>
  </p:cSld>
  <p:clrMapOvr>
    <a:masterClrMapping/>
  </p:clrMapOvr>
  <p:transition spd="med"/>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Machine Communication- SSH</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148803" cy="5536900"/>
          </a:xfrm>
          <a:prstGeom prst="rect">
            <a:avLst/>
          </a:prstGeom>
          <a:noFill/>
        </p:spPr>
        <p:txBody>
          <a:bodyPr wrap="square" rtlCol="0">
            <a:spAutoFit/>
          </a:bodyPr>
          <a:lstStyle/>
          <a:p>
            <a:pPr marL="1028700" lvl="1" indent="-571500">
              <a:lnSpc>
                <a:spcPct val="150000"/>
              </a:lnSpc>
              <a:buFont typeface="Arial" panose="020B0604020202020204" pitchFamily="34" charset="0"/>
              <a:buChar char="•"/>
            </a:pPr>
            <a:r>
              <a:rPr lang="en-GB" sz="4000" dirty="0">
                <a:solidFill>
                  <a:schemeClr val="tx2"/>
                </a:solidFill>
                <a:latin typeface="+mj-lt"/>
              </a:rPr>
              <a:t>The essence of secure shell or SSH is to enable access or communication to other machines in a secure way</a:t>
            </a:r>
            <a:endParaRPr lang="en-GB" sz="4000" dirty="0">
              <a:solidFill>
                <a:schemeClr val="tx2"/>
              </a:solidFill>
              <a:latin typeface="+mj-lt"/>
              <a:cs typeface="Courier New" panose="02070309020205020404" pitchFamily="49" charset="0"/>
            </a:endParaRPr>
          </a:p>
          <a:p>
            <a:pPr marL="1028700" lvl="1" indent="-571500">
              <a:lnSpc>
                <a:spcPct val="150000"/>
              </a:lnSpc>
              <a:buFont typeface="Arial" panose="020B0604020202020204" pitchFamily="34" charset="0"/>
              <a:buChar char="•"/>
            </a:pPr>
            <a:r>
              <a:rPr lang="en-GB" sz="4000" dirty="0">
                <a:solidFill>
                  <a:schemeClr val="tx2"/>
                </a:solidFill>
                <a:latin typeface="+mj-lt"/>
                <a:cs typeface="Courier New" panose="02070309020205020404" pitchFamily="49" charset="0"/>
              </a:rPr>
              <a:t>SSH was developed from a previous communication network called Telnet which was developed in the 1960’s but was not very secure and could be intercepted relatively easily as well as not being encrypted</a:t>
            </a:r>
          </a:p>
          <a:p>
            <a:pPr marL="1028700" lvl="1" indent="-571500">
              <a:lnSpc>
                <a:spcPct val="150000"/>
              </a:lnSpc>
              <a:buFont typeface="Arial" panose="020B0604020202020204" pitchFamily="34" charset="0"/>
              <a:buChar char="•"/>
            </a:pPr>
            <a:r>
              <a:rPr lang="en-GB" sz="4000" dirty="0">
                <a:solidFill>
                  <a:schemeClr val="tx2"/>
                </a:solidFill>
                <a:latin typeface="+mj-lt"/>
                <a:cs typeface="Courier New" panose="02070309020205020404" pitchFamily="49" charset="0"/>
              </a:rPr>
              <a:t>Encryption essentially means that the information is converted into a cyphertext which isn’t understandable by a person or machine until a specific key is used to convert it back to understandable information</a:t>
            </a:r>
          </a:p>
          <a:p>
            <a:pPr marL="1028700" lvl="1" indent="-571500">
              <a:lnSpc>
                <a:spcPct val="150000"/>
              </a:lnSpc>
              <a:buFont typeface="Arial" panose="020B0604020202020204" pitchFamily="34" charset="0"/>
              <a:buChar char="•"/>
            </a:pPr>
            <a:r>
              <a:rPr lang="en-GB" sz="4000" dirty="0">
                <a:solidFill>
                  <a:schemeClr val="tx2"/>
                </a:solidFill>
                <a:latin typeface="+mj-lt"/>
                <a:cs typeface="Courier New" panose="02070309020205020404" pitchFamily="49" charset="0"/>
              </a:rPr>
              <a:t>Passwords and/or public/private keys are used to ensure secure communication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13</a:t>
            </a:fld>
            <a:endParaRPr lang="en-GB" sz="3200" dirty="0"/>
          </a:p>
        </p:txBody>
      </p:sp>
    </p:spTree>
    <p:extLst>
      <p:ext uri="{BB962C8B-B14F-4D97-AF65-F5344CB8AC3E}">
        <p14:creationId xmlns:p14="http://schemas.microsoft.com/office/powerpoint/2010/main" val="107715058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Machine Communication: SSH</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277423"/>
            <a:ext cx="21234091" cy="6460230"/>
          </a:xfrm>
          <a:prstGeom prst="rect">
            <a:avLst/>
          </a:prstGeom>
          <a:noFill/>
        </p:spPr>
        <p:txBody>
          <a:bodyPr wrap="square" rtlCol="0">
            <a:spAutoFit/>
          </a:bodyPr>
          <a:lstStyle/>
          <a:p>
            <a:pPr marL="1028700" lvl="1" indent="-571500">
              <a:lnSpc>
                <a:spcPct val="150000"/>
              </a:lnSpc>
              <a:buFont typeface="Arial" panose="020B0604020202020204" pitchFamily="34" charset="0"/>
              <a:buChar char="•"/>
            </a:pPr>
            <a:r>
              <a:rPr lang="en-GB" sz="4000" dirty="0">
                <a:solidFill>
                  <a:schemeClr val="tx2"/>
                </a:solidFill>
                <a:latin typeface="+mj-lt"/>
              </a:rPr>
              <a:t>The way this works can be described with the following analogy, say we would like to get information from one machine to another (or server)</a:t>
            </a:r>
          </a:p>
          <a:p>
            <a:pPr marL="1028700" lvl="1" indent="-571500">
              <a:lnSpc>
                <a:spcPct val="150000"/>
              </a:lnSpc>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lvl="1">
              <a:lnSpc>
                <a:spcPct val="150000"/>
              </a:lnSpc>
            </a:pPr>
            <a:endParaRPr lang="en-GB" sz="4000" dirty="0">
              <a:solidFill>
                <a:schemeClr val="tx2"/>
              </a:solidFill>
              <a:latin typeface="+mj-lt"/>
              <a:cs typeface="Courier New" panose="02070309020205020404" pitchFamily="49" charset="0"/>
            </a:endParaRPr>
          </a:p>
          <a:p>
            <a:pPr lvl="1">
              <a:lnSpc>
                <a:spcPct val="150000"/>
              </a:lnSpc>
            </a:pPr>
            <a:endParaRPr lang="en-GB" sz="3600" dirty="0">
              <a:solidFill>
                <a:schemeClr val="tx2"/>
              </a:solidFill>
              <a:latin typeface="+mj-lt"/>
              <a:cs typeface="Courier New" panose="02070309020205020404" pitchFamily="49" charset="0"/>
            </a:endParaRPr>
          </a:p>
          <a:p>
            <a:pPr marL="1028700" lvl="1" indent="-571500">
              <a:lnSpc>
                <a:spcPct val="150000"/>
              </a:lnSpc>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lnSpc>
                <a:spcPct val="150000"/>
              </a:lnSpc>
              <a:buFont typeface="Arial" panose="020B0604020202020204" pitchFamily="34" charset="0"/>
              <a:buChar char="•"/>
            </a:pPr>
            <a:r>
              <a:rPr lang="en-GB" sz="4000" dirty="0">
                <a:solidFill>
                  <a:schemeClr val="tx2"/>
                </a:solidFill>
                <a:latin typeface="+mj-lt"/>
                <a:cs typeface="Courier New" panose="02070309020205020404" pitchFamily="49" charset="0"/>
              </a:rPr>
              <a:t>Firstly, the data is encrypted on the local (senders) machine</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14</a:t>
            </a:fld>
            <a:endParaRPr lang="en-GB" sz="3200" dirty="0"/>
          </a:p>
        </p:txBody>
      </p:sp>
      <p:pic>
        <p:nvPicPr>
          <p:cNvPr id="1026" name="Picture 2" descr="Box Cardboard Closed - Free vector graphic on Pixabay">
            <a:extLst>
              <a:ext uri="{FF2B5EF4-FFF2-40B4-BE49-F238E27FC236}">
                <a16:creationId xmlns:a16="http://schemas.microsoft.com/office/drawing/2014/main" id="{DADBD26A-ECBF-E050-28AE-F46B953C6E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9143" y="4908992"/>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 cartoon flat cardboard box on white Vector Image">
            <a:extLst>
              <a:ext uri="{FF2B5EF4-FFF2-40B4-BE49-F238E27FC236}">
                <a16:creationId xmlns:a16="http://schemas.microsoft.com/office/drawing/2014/main" id="{962C770F-1BE7-E03E-DB52-464A9F935CC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909"/>
          <a:stretch/>
        </p:blipFill>
        <p:spPr bwMode="auto">
          <a:xfrm>
            <a:off x="17006656" y="3998230"/>
            <a:ext cx="3604677" cy="35030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aptop - A Vector Cartoon Illustration Of A Computer Laptop. Royalty Free  SVG, Cliparts, Vectors, And Stock Illustration. Image 118556689.">
            <a:extLst>
              <a:ext uri="{FF2B5EF4-FFF2-40B4-BE49-F238E27FC236}">
                <a16:creationId xmlns:a16="http://schemas.microsoft.com/office/drawing/2014/main" id="{C9CD26B7-F750-1444-CCF8-ABBBE9E81F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749" y="4291360"/>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Laptop - A Vector Cartoon Illustration Of A Computer Laptop. Royalty Free  SVG, Cliparts, Vectors, And Stock Illustration. Image 118556689.">
            <a:extLst>
              <a:ext uri="{FF2B5EF4-FFF2-40B4-BE49-F238E27FC236}">
                <a16:creationId xmlns:a16="http://schemas.microsoft.com/office/drawing/2014/main" id="{9E61C228-E9E3-CAAB-3901-66B5906D44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01746" y="4390994"/>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6BA79F31-B6C1-E59B-A75C-B125CBB1840C}"/>
              </a:ext>
            </a:extLst>
          </p:cNvPr>
          <p:cNvSpPr/>
          <p:nvPr/>
        </p:nvSpPr>
        <p:spPr>
          <a:xfrm>
            <a:off x="9755488" y="5213981"/>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2" descr="Box Cardboard Closed - Free vector graphic on Pixabay">
            <a:extLst>
              <a:ext uri="{FF2B5EF4-FFF2-40B4-BE49-F238E27FC236}">
                <a16:creationId xmlns:a16="http://schemas.microsoft.com/office/drawing/2014/main" id="{DA1F325D-FA7E-104F-8263-1430574D65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144" y="9388375"/>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Laptop - A Vector Cartoon Illustration Of A Computer Laptop. Royalty Free  SVG, Cliparts, Vectors, And Stock Illustration. Image 118556689.">
            <a:extLst>
              <a:ext uri="{FF2B5EF4-FFF2-40B4-BE49-F238E27FC236}">
                <a16:creationId xmlns:a16="http://schemas.microsoft.com/office/drawing/2014/main" id="{A9C116E8-5EFB-013E-2634-5A03B3AC45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9675" y="8465754"/>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Laptop - A Vector Cartoon Illustration Of A Computer Laptop. Royalty Free  SVG, Cliparts, Vectors, And Stock Illustration. Image 118556689.">
            <a:extLst>
              <a:ext uri="{FF2B5EF4-FFF2-40B4-BE49-F238E27FC236}">
                <a16:creationId xmlns:a16="http://schemas.microsoft.com/office/drawing/2014/main" id="{8A1569CD-589C-3F48-524C-2C42EA240C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96331" y="8496418"/>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24A9E0A8-9D00-F57A-D573-CA1DDF63549A}"/>
              </a:ext>
            </a:extLst>
          </p:cNvPr>
          <p:cNvSpPr/>
          <p:nvPr/>
        </p:nvSpPr>
        <p:spPr>
          <a:xfrm>
            <a:off x="9659414" y="9388375"/>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descr="Child Cartoon png download - 512*512 - Free Transparent Lock png Download.  - CleanPNG / KissPNG">
            <a:extLst>
              <a:ext uri="{FF2B5EF4-FFF2-40B4-BE49-F238E27FC236}">
                <a16:creationId xmlns:a16="http://schemas.microsoft.com/office/drawing/2014/main" id="{49F94774-9F2C-62EB-2D6A-4FBBDC203039}"/>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5878365" y="8806090"/>
            <a:ext cx="1044922" cy="137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77952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Machine Communication: SSH</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1234091" cy="5016758"/>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solidFill>
                  <a:schemeClr val="tx2"/>
                </a:solidFill>
                <a:latin typeface="+mj-lt"/>
              </a:rPr>
              <a:t>The data is then sent to the receiving machine/server using the corresponding IP address’s </a:t>
            </a:r>
          </a:p>
          <a:p>
            <a:pPr marL="1028700" lvl="1"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r>
              <a:rPr lang="en-GB" sz="4000" dirty="0">
                <a:solidFill>
                  <a:schemeClr val="tx2"/>
                </a:solidFill>
                <a:latin typeface="+mj-lt"/>
                <a:cs typeface="Courier New" panose="02070309020205020404" pitchFamily="49" charset="0"/>
              </a:rPr>
              <a:t>The receiver does not have the key to have access to the data, but encrypts it with its own key</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15</a:t>
            </a:fld>
            <a:endParaRPr lang="en-GB" sz="3200" dirty="0"/>
          </a:p>
        </p:txBody>
      </p:sp>
      <p:pic>
        <p:nvPicPr>
          <p:cNvPr id="16" name="Picture 2" descr="Box Cardboard Closed - Free vector graphic on Pixabay">
            <a:extLst>
              <a:ext uri="{FF2B5EF4-FFF2-40B4-BE49-F238E27FC236}">
                <a16:creationId xmlns:a16="http://schemas.microsoft.com/office/drawing/2014/main" id="{DA1F325D-FA7E-104F-8263-1430574D65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09680" y="4148920"/>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Laptop - A Vector Cartoon Illustration Of A Computer Laptop. Royalty Free  SVG, Cliparts, Vectors, And Stock Illustration. Image 118556689.">
            <a:extLst>
              <a:ext uri="{FF2B5EF4-FFF2-40B4-BE49-F238E27FC236}">
                <a16:creationId xmlns:a16="http://schemas.microsoft.com/office/drawing/2014/main" id="{A9C116E8-5EFB-013E-2634-5A03B3AC45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8092" y="3272049"/>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Laptop - A Vector Cartoon Illustration Of A Computer Laptop. Royalty Free  SVG, Cliparts, Vectors, And Stock Illustration. Image 118556689.">
            <a:extLst>
              <a:ext uri="{FF2B5EF4-FFF2-40B4-BE49-F238E27FC236}">
                <a16:creationId xmlns:a16="http://schemas.microsoft.com/office/drawing/2014/main" id="{8A1569CD-589C-3F48-524C-2C42EA240C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85474" y="3317799"/>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24A9E0A8-9D00-F57A-D573-CA1DDF63549A}"/>
              </a:ext>
            </a:extLst>
          </p:cNvPr>
          <p:cNvSpPr/>
          <p:nvPr/>
        </p:nvSpPr>
        <p:spPr>
          <a:xfrm>
            <a:off x="10517831" y="4194670"/>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descr="Child Cartoon png download - 512*512 - Free Transparent Lock png Download.  - CleanPNG / KissPNG">
            <a:extLst>
              <a:ext uri="{FF2B5EF4-FFF2-40B4-BE49-F238E27FC236}">
                <a16:creationId xmlns:a16="http://schemas.microsoft.com/office/drawing/2014/main" id="{49F94774-9F2C-62EB-2D6A-4FBBDC203039}"/>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17515901" y="3566635"/>
            <a:ext cx="1044922" cy="13744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ox Cardboard Closed - Free vector graphic on Pixabay">
            <a:extLst>
              <a:ext uri="{FF2B5EF4-FFF2-40B4-BE49-F238E27FC236}">
                <a16:creationId xmlns:a16="http://schemas.microsoft.com/office/drawing/2014/main" id="{93DA236B-134C-0849-6595-0D67FDDC1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8178" y="8959162"/>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aptop - A Vector Cartoon Illustration Of A Computer Laptop. Royalty Free  SVG, Cliparts, Vectors, And Stock Illustration. Image 118556689.">
            <a:extLst>
              <a:ext uri="{FF2B5EF4-FFF2-40B4-BE49-F238E27FC236}">
                <a16:creationId xmlns:a16="http://schemas.microsoft.com/office/drawing/2014/main" id="{F08EC7C1-FFC7-5E35-D991-23B14FF07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590" y="8082291"/>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Laptop - A Vector Cartoon Illustration Of A Computer Laptop. Royalty Free  SVG, Cliparts, Vectors, And Stock Illustration. Image 118556689.">
            <a:extLst>
              <a:ext uri="{FF2B5EF4-FFF2-40B4-BE49-F238E27FC236}">
                <a16:creationId xmlns:a16="http://schemas.microsoft.com/office/drawing/2014/main" id="{40F42BAF-696E-2D31-6D09-A46530D1C6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63972" y="8128041"/>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5CF30156-F683-0238-4201-019CEB6C0E73}"/>
              </a:ext>
            </a:extLst>
          </p:cNvPr>
          <p:cNvSpPr/>
          <p:nvPr/>
        </p:nvSpPr>
        <p:spPr>
          <a:xfrm>
            <a:off x="11096329" y="9004912"/>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6" descr="Child Cartoon png download - 512*512 - Free Transparent Lock png Download.  - CleanPNG / KissPNG">
            <a:extLst>
              <a:ext uri="{FF2B5EF4-FFF2-40B4-BE49-F238E27FC236}">
                <a16:creationId xmlns:a16="http://schemas.microsoft.com/office/drawing/2014/main" id="{DBFF8E63-ED76-69F1-DCF0-918DA8FDEEC0}"/>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18094399" y="8376877"/>
            <a:ext cx="1044922" cy="13744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hild Cartoon png download - 512*512 - Free Transparent Lock png Download.  - CleanPNG / KissPNG">
            <a:extLst>
              <a:ext uri="{FF2B5EF4-FFF2-40B4-BE49-F238E27FC236}">
                <a16:creationId xmlns:a16="http://schemas.microsoft.com/office/drawing/2014/main" id="{2624D38C-A252-054E-AB1D-F55AF6888DB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19383373" y="8376877"/>
            <a:ext cx="1044922" cy="137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21335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Machine Communication: SSH</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545618" cy="5536900"/>
          </a:xfrm>
          <a:prstGeom prst="rect">
            <a:avLst/>
          </a:prstGeom>
          <a:noFill/>
        </p:spPr>
        <p:txBody>
          <a:bodyPr wrap="square" rtlCol="0">
            <a:spAutoFit/>
          </a:bodyPr>
          <a:lstStyle/>
          <a:p>
            <a:pPr marL="1028700" lvl="1" indent="-571500">
              <a:lnSpc>
                <a:spcPct val="150000"/>
              </a:lnSpc>
              <a:buFont typeface="Arial" panose="020B0604020202020204" pitchFamily="34" charset="0"/>
              <a:buChar char="•"/>
            </a:pPr>
            <a:r>
              <a:rPr lang="en-GB" sz="4000" dirty="0">
                <a:solidFill>
                  <a:schemeClr val="tx2"/>
                </a:solidFill>
                <a:latin typeface="+mj-lt"/>
              </a:rPr>
              <a:t>The information is then sent back to the original sender which can unlock the original lock with its own key</a:t>
            </a:r>
          </a:p>
          <a:p>
            <a:pPr marL="1028700" lvl="1" indent="-571500">
              <a:lnSpc>
                <a:spcPct val="150000"/>
              </a:lnSpc>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lnSpc>
                <a:spcPct val="150000"/>
              </a:lnSpc>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lvl="1">
              <a:lnSpc>
                <a:spcPct val="150000"/>
              </a:lnSpc>
            </a:pPr>
            <a:endParaRPr lang="en-GB" sz="4000" dirty="0">
              <a:solidFill>
                <a:schemeClr val="tx2"/>
              </a:solidFill>
              <a:latin typeface="+mj-lt"/>
              <a:cs typeface="Courier New" panose="02070309020205020404" pitchFamily="49" charset="0"/>
            </a:endParaRPr>
          </a:p>
          <a:p>
            <a:pPr marL="1028700" lvl="1" indent="-571500">
              <a:lnSpc>
                <a:spcPct val="150000"/>
              </a:lnSpc>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lnSpc>
                <a:spcPct val="150000"/>
              </a:lnSpc>
              <a:buFont typeface="Arial" panose="020B0604020202020204" pitchFamily="34" charset="0"/>
              <a:buChar char="•"/>
            </a:pPr>
            <a:r>
              <a:rPr lang="en-GB" sz="4000" dirty="0">
                <a:solidFill>
                  <a:schemeClr val="tx2"/>
                </a:solidFill>
                <a:latin typeface="+mj-lt"/>
                <a:cs typeface="Courier New" panose="02070309020205020404" pitchFamily="49" charset="0"/>
              </a:rPr>
              <a:t>And then sends the information back to the receiver now with only its own lock</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16</a:t>
            </a:fld>
            <a:endParaRPr lang="en-GB" sz="3200" dirty="0"/>
          </a:p>
        </p:txBody>
      </p:sp>
      <p:pic>
        <p:nvPicPr>
          <p:cNvPr id="17" name="Picture 10" descr="Laptop - A Vector Cartoon Illustration Of A Computer Laptop. Royalty Free  SVG, Cliparts, Vectors, And Stock Illustration. Image 118556689.">
            <a:extLst>
              <a:ext uri="{FF2B5EF4-FFF2-40B4-BE49-F238E27FC236}">
                <a16:creationId xmlns:a16="http://schemas.microsoft.com/office/drawing/2014/main" id="{A9C116E8-5EFB-013E-2634-5A03B3AC4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493" y="3908439"/>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Laptop - A Vector Cartoon Illustration Of A Computer Laptop. Royalty Free  SVG, Cliparts, Vectors, And Stock Illustration. Image 118556689.">
            <a:extLst>
              <a:ext uri="{FF2B5EF4-FFF2-40B4-BE49-F238E27FC236}">
                <a16:creationId xmlns:a16="http://schemas.microsoft.com/office/drawing/2014/main" id="{8A1569CD-589C-3F48-524C-2C42EA240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10875" y="3954189"/>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24A9E0A8-9D00-F57A-D573-CA1DDF63549A}"/>
              </a:ext>
            </a:extLst>
          </p:cNvPr>
          <p:cNvSpPr/>
          <p:nvPr/>
        </p:nvSpPr>
        <p:spPr>
          <a:xfrm>
            <a:off x="10743232" y="4831060"/>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2" descr="Box Cardboard Closed - Free vector graphic on Pixabay">
            <a:extLst>
              <a:ext uri="{FF2B5EF4-FFF2-40B4-BE49-F238E27FC236}">
                <a16:creationId xmlns:a16="http://schemas.microsoft.com/office/drawing/2014/main" id="{93DA236B-134C-0849-6595-0D67FDDC1F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9831" y="4829158"/>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aptop - A Vector Cartoon Illustration Of A Computer Laptop. Royalty Free  SVG, Cliparts, Vectors, And Stock Illustration. Image 118556689.">
            <a:extLst>
              <a:ext uri="{FF2B5EF4-FFF2-40B4-BE49-F238E27FC236}">
                <a16:creationId xmlns:a16="http://schemas.microsoft.com/office/drawing/2014/main" id="{F08EC7C1-FFC7-5E35-D991-23B14FF07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590" y="8082291"/>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Laptop - A Vector Cartoon Illustration Of A Computer Laptop. Royalty Free  SVG, Cliparts, Vectors, And Stock Illustration. Image 118556689.">
            <a:extLst>
              <a:ext uri="{FF2B5EF4-FFF2-40B4-BE49-F238E27FC236}">
                <a16:creationId xmlns:a16="http://schemas.microsoft.com/office/drawing/2014/main" id="{40F42BAF-696E-2D31-6D09-A46530D1C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3972" y="8128041"/>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5CF30156-F683-0238-4201-019CEB6C0E73}"/>
              </a:ext>
            </a:extLst>
          </p:cNvPr>
          <p:cNvSpPr/>
          <p:nvPr/>
        </p:nvSpPr>
        <p:spPr>
          <a:xfrm>
            <a:off x="11096329" y="9004912"/>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6" descr="Child Cartoon png download - 512*512 - Free Transparent Lock png Download.  - CleanPNG / KissPNG">
            <a:extLst>
              <a:ext uri="{FF2B5EF4-FFF2-40B4-BE49-F238E27FC236}">
                <a16:creationId xmlns:a16="http://schemas.microsoft.com/office/drawing/2014/main" id="{DBFF8E63-ED76-69F1-DCF0-918DA8FDEEC0}"/>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6756052" y="4246873"/>
            <a:ext cx="1044922" cy="13744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hild Cartoon png download - 512*512 - Free Transparent Lock png Download.  - CleanPNG / KissPNG">
            <a:extLst>
              <a:ext uri="{FF2B5EF4-FFF2-40B4-BE49-F238E27FC236}">
                <a16:creationId xmlns:a16="http://schemas.microsoft.com/office/drawing/2014/main" id="{2624D38C-A252-054E-AB1D-F55AF6888DB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8045026" y="4246873"/>
            <a:ext cx="1044922" cy="13744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oint, Analysis, graphic, Communication, Key, Cartoon, line icon">
            <a:extLst>
              <a:ext uri="{FF2B5EF4-FFF2-40B4-BE49-F238E27FC236}">
                <a16:creationId xmlns:a16="http://schemas.microsoft.com/office/drawing/2014/main" id="{DA95D7E0-F242-A5A1-5C8C-5C7C6451BE87}"/>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8889" b="82667" l="20000" r="88000">
                        <a14:foregroundMark x1="88444" y1="32889" x2="88444" y2="32889"/>
                        <a14:foregroundMark x1="20000" y1="75556" x2="20000" y2="75556"/>
                      </a14:backgroundRemoval>
                    </a14:imgEffect>
                  </a14:imgLayer>
                </a14:imgProps>
              </a:ext>
              <a:ext uri="{28A0092B-C50C-407E-A947-70E740481C1C}">
                <a14:useLocalDpi xmlns:a14="http://schemas.microsoft.com/office/drawing/2010/main" val="0"/>
              </a:ext>
            </a:extLst>
          </a:blip>
          <a:srcRect l="16499" r="5645" b="7322"/>
          <a:stretch/>
        </p:blipFill>
        <p:spPr bwMode="auto">
          <a:xfrm>
            <a:off x="6698192" y="5189695"/>
            <a:ext cx="1202066" cy="14309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ox Cardboard Closed - Free vector graphic on Pixabay">
            <a:extLst>
              <a:ext uri="{FF2B5EF4-FFF2-40B4-BE49-F238E27FC236}">
                <a16:creationId xmlns:a16="http://schemas.microsoft.com/office/drawing/2014/main" id="{709BEBB3-C497-A6B1-B9C0-3CA5E32AB8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43141" y="9089862"/>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hild Cartoon png download - 512*512 - Free Transparent Lock png Download.  - CleanPNG / KissPNG">
            <a:extLst>
              <a:ext uri="{FF2B5EF4-FFF2-40B4-BE49-F238E27FC236}">
                <a16:creationId xmlns:a16="http://schemas.microsoft.com/office/drawing/2014/main" id="{743688D4-92B3-C938-325C-9E9EC5BF2758}"/>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19338336" y="8507577"/>
            <a:ext cx="1044922" cy="137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91843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Machine Communication: SSH</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1234091" cy="5016758"/>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solidFill>
                  <a:schemeClr val="tx2"/>
                </a:solidFill>
                <a:latin typeface="+mj-lt"/>
              </a:rPr>
              <a:t>The receiver has its own key to its own lock</a:t>
            </a:r>
          </a:p>
          <a:p>
            <a:pPr marL="1028700" lvl="1"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lvl="1"/>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r>
              <a:rPr lang="en-GB" sz="4000" dirty="0">
                <a:solidFill>
                  <a:schemeClr val="tx2"/>
                </a:solidFill>
                <a:latin typeface="+mj-lt"/>
                <a:cs typeface="Courier New" panose="02070309020205020404" pitchFamily="49" charset="0"/>
              </a:rPr>
              <a:t>Which means the information can then be accessed by the receiver</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17</a:t>
            </a:fld>
            <a:endParaRPr lang="en-GB" sz="3200" dirty="0"/>
          </a:p>
        </p:txBody>
      </p:sp>
      <p:pic>
        <p:nvPicPr>
          <p:cNvPr id="17" name="Picture 10" descr="Laptop - A Vector Cartoon Illustration Of A Computer Laptop. Royalty Free  SVG, Cliparts, Vectors, And Stock Illustration. Image 118556689.">
            <a:extLst>
              <a:ext uri="{FF2B5EF4-FFF2-40B4-BE49-F238E27FC236}">
                <a16:creationId xmlns:a16="http://schemas.microsoft.com/office/drawing/2014/main" id="{A9C116E8-5EFB-013E-2634-5A03B3AC4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0815" y="3360360"/>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Laptop - A Vector Cartoon Illustration Of A Computer Laptop. Royalty Free  SVG, Cliparts, Vectors, And Stock Illustration. Image 118556689.">
            <a:extLst>
              <a:ext uri="{FF2B5EF4-FFF2-40B4-BE49-F238E27FC236}">
                <a16:creationId xmlns:a16="http://schemas.microsoft.com/office/drawing/2014/main" id="{8A1569CD-589C-3F48-524C-2C42EA240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8197" y="3406110"/>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24A9E0A8-9D00-F57A-D573-CA1DDF63549A}"/>
              </a:ext>
            </a:extLst>
          </p:cNvPr>
          <p:cNvSpPr/>
          <p:nvPr/>
        </p:nvSpPr>
        <p:spPr>
          <a:xfrm>
            <a:off x="10780554" y="4282981"/>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Laptop - A Vector Cartoon Illustration Of A Computer Laptop. Royalty Free  SVG, Cliparts, Vectors, And Stock Illustration. Image 118556689.">
            <a:extLst>
              <a:ext uri="{FF2B5EF4-FFF2-40B4-BE49-F238E27FC236}">
                <a16:creationId xmlns:a16="http://schemas.microsoft.com/office/drawing/2014/main" id="{F08EC7C1-FFC7-5E35-D991-23B14FF07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491" y="7829055"/>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Laptop - A Vector Cartoon Illustration Of A Computer Laptop. Royalty Free  SVG, Cliparts, Vectors, And Stock Illustration. Image 118556689.">
            <a:extLst>
              <a:ext uri="{FF2B5EF4-FFF2-40B4-BE49-F238E27FC236}">
                <a16:creationId xmlns:a16="http://schemas.microsoft.com/office/drawing/2014/main" id="{40F42BAF-696E-2D31-6D09-A46530D1C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4873" y="7874805"/>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5CF30156-F683-0238-4201-019CEB6C0E73}"/>
              </a:ext>
            </a:extLst>
          </p:cNvPr>
          <p:cNvSpPr/>
          <p:nvPr/>
        </p:nvSpPr>
        <p:spPr>
          <a:xfrm>
            <a:off x="10447230" y="8751676"/>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2" descr="Box Cardboard Closed - Free vector graphic on Pixabay">
            <a:extLst>
              <a:ext uri="{FF2B5EF4-FFF2-40B4-BE49-F238E27FC236}">
                <a16:creationId xmlns:a16="http://schemas.microsoft.com/office/drawing/2014/main" id="{709BEBB3-C497-A6B1-B9C0-3CA5E32AB8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2869" y="4176043"/>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hild Cartoon png download - 512*512 - Free Transparent Lock png Download.  - CleanPNG / KissPNG">
            <a:extLst>
              <a:ext uri="{FF2B5EF4-FFF2-40B4-BE49-F238E27FC236}">
                <a16:creationId xmlns:a16="http://schemas.microsoft.com/office/drawing/2014/main" id="{743688D4-92B3-C938-325C-9E9EC5BF2758}"/>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19208064" y="3593758"/>
            <a:ext cx="1044922" cy="13744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point, Analysis, graphic, Communication, Key, Cartoon, line icon">
            <a:extLst>
              <a:ext uri="{FF2B5EF4-FFF2-40B4-BE49-F238E27FC236}">
                <a16:creationId xmlns:a16="http://schemas.microsoft.com/office/drawing/2014/main" id="{EBBCBD62-5C67-D7F5-A593-9689F2C961ED}"/>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8889" b="82667" l="20000" r="88000">
                        <a14:foregroundMark x1="88444" y1="32889" x2="88444" y2="32889"/>
                        <a14:foregroundMark x1="20000" y1="75556" x2="20000" y2="75556"/>
                      </a14:backgroundRemoval>
                    </a14:imgEffect>
                  </a14:imgLayer>
                </a14:imgProps>
              </a:ext>
              <a:ext uri="{28A0092B-C50C-407E-A947-70E740481C1C}">
                <a14:useLocalDpi xmlns:a14="http://schemas.microsoft.com/office/drawing/2010/main" val="0"/>
              </a:ext>
            </a:extLst>
          </a:blip>
          <a:srcRect l="16499" r="5645" b="7322"/>
          <a:stretch/>
        </p:blipFill>
        <p:spPr bwMode="auto">
          <a:xfrm>
            <a:off x="19338473" y="4769384"/>
            <a:ext cx="1202066" cy="14309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pen cartoon flat cardboard box on white Vector Image">
            <a:extLst>
              <a:ext uri="{FF2B5EF4-FFF2-40B4-BE49-F238E27FC236}">
                <a16:creationId xmlns:a16="http://schemas.microsoft.com/office/drawing/2014/main" id="{765D1E61-795B-8FEA-7430-AC4BF1EFB09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9909"/>
          <a:stretch/>
        </p:blipFill>
        <p:spPr bwMode="auto">
          <a:xfrm>
            <a:off x="17221200" y="7281277"/>
            <a:ext cx="3604677" cy="3503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3279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Explore</a:t>
            </a:r>
          </a:p>
        </p:txBody>
      </p:sp>
      <p:sp>
        <p:nvSpPr>
          <p:cNvPr id="2" name="TextBox 1">
            <a:extLst>
              <a:ext uri="{FF2B5EF4-FFF2-40B4-BE49-F238E27FC236}">
                <a16:creationId xmlns:a16="http://schemas.microsoft.com/office/drawing/2014/main" id="{BB4B86EE-6C28-4D49-94DE-EAA964110F67}"/>
              </a:ext>
            </a:extLst>
          </p:cNvPr>
          <p:cNvSpPr txBox="1"/>
          <p:nvPr/>
        </p:nvSpPr>
        <p:spPr>
          <a:xfrm>
            <a:off x="697887" y="2707762"/>
            <a:ext cx="22391064" cy="9710351"/>
          </a:xfrm>
          <a:prstGeom prst="rect">
            <a:avLst/>
          </a:prstGeom>
          <a:noFill/>
        </p:spPr>
        <p:txBody>
          <a:bodyPr wrap="square" rtlCol="0">
            <a:spAutoFit/>
          </a:bodyPr>
          <a:lstStyle/>
          <a:p>
            <a:r>
              <a:rPr lang="en-GB" sz="4000" dirty="0">
                <a:solidFill>
                  <a:schemeClr val="tx2"/>
                </a:solidFill>
                <a:latin typeface="+mj-lt"/>
              </a:rPr>
              <a:t>When you see an </a:t>
            </a:r>
            <a:r>
              <a:rPr lang="en-GB" sz="4000" b="1" dirty="0">
                <a:solidFill>
                  <a:schemeClr val="tx2"/>
                </a:solidFill>
                <a:latin typeface="+mj-lt"/>
              </a:rPr>
              <a:t>Exercise </a:t>
            </a:r>
            <a:r>
              <a:rPr lang="en-GB" sz="4000" dirty="0">
                <a:solidFill>
                  <a:schemeClr val="tx2"/>
                </a:solidFill>
                <a:latin typeface="+mj-lt"/>
              </a:rPr>
              <a:t>section, feel free to run the commands in the shell</a:t>
            </a:r>
          </a:p>
          <a:p>
            <a:endParaRPr lang="en-GB" sz="2400" dirty="0">
              <a:solidFill>
                <a:schemeClr val="tx2"/>
              </a:solidFill>
              <a:latin typeface="+mj-lt"/>
            </a:endParaRPr>
          </a:p>
          <a:p>
            <a:r>
              <a:rPr lang="en-GB" sz="4000" b="1" dirty="0">
                <a:solidFill>
                  <a:schemeClr val="tx2"/>
                </a:solidFill>
                <a:latin typeface="+mj-lt"/>
              </a:rPr>
              <a:t>Exercise</a:t>
            </a:r>
            <a:r>
              <a:rPr lang="en-GB" sz="4000" dirty="0">
                <a:solidFill>
                  <a:schemeClr val="tx2"/>
                </a:solidFill>
                <a:latin typeface="+mj-lt"/>
              </a:rPr>
              <a:t>:</a:t>
            </a:r>
          </a:p>
          <a:p>
            <a:endParaRPr lang="en-GB" sz="1100" dirty="0">
              <a:solidFill>
                <a:schemeClr val="tx2"/>
              </a:solidFill>
              <a:latin typeface="+mj-lt"/>
            </a:endParaRPr>
          </a:p>
          <a:p>
            <a:pPr marL="1028700" lvl="1" indent="-571500">
              <a:buFont typeface="Arial" panose="020B0604020202020204" pitchFamily="34" charset="0"/>
              <a:buChar char="•"/>
            </a:pPr>
            <a:r>
              <a:rPr lang="en-GB" sz="3600" dirty="0" err="1">
                <a:solidFill>
                  <a:schemeClr val="tx2"/>
                </a:solidFill>
                <a:latin typeface="+mj-lt"/>
                <a:cs typeface="Courier New" panose="02070309020205020404" pitchFamily="49" charset="0"/>
              </a:rPr>
              <a:t>cal</a:t>
            </a:r>
            <a:r>
              <a:rPr lang="en-GB" sz="4000" dirty="0">
                <a:solidFill>
                  <a:schemeClr val="tx2"/>
                </a:solidFill>
                <a:latin typeface="+mj-lt"/>
              </a:rPr>
              <a:t> - Display a calendar for the current month</a:t>
            </a:r>
          </a:p>
          <a:p>
            <a:pPr marL="1028700" lvl="1" indent="-571500">
              <a:buFont typeface="Arial" panose="020B0604020202020204" pitchFamily="34" charset="0"/>
              <a:buChar char="•"/>
            </a:pPr>
            <a:endParaRPr lang="en-GB" sz="4000" dirty="0">
              <a:solidFill>
                <a:schemeClr val="tx2"/>
              </a:solidFill>
              <a:latin typeface="+mj-lt"/>
            </a:endParaRPr>
          </a:p>
          <a:p>
            <a:pPr marL="1028700" lvl="1" indent="-571500">
              <a:buFont typeface="Arial" panose="020B0604020202020204" pitchFamily="34" charset="0"/>
              <a:buChar char="•"/>
            </a:pPr>
            <a:endParaRPr lang="en-GB" sz="4000" dirty="0">
              <a:solidFill>
                <a:schemeClr val="tx2"/>
              </a:solidFill>
              <a:latin typeface="+mj-lt"/>
            </a:endParaRPr>
          </a:p>
          <a:p>
            <a:pPr marL="1028700" lvl="1" indent="-571500">
              <a:buFont typeface="Arial" panose="020B0604020202020204" pitchFamily="34" charset="0"/>
              <a:buChar char="•"/>
            </a:pPr>
            <a:endParaRPr lang="en-GB" sz="4000" dirty="0">
              <a:solidFill>
                <a:schemeClr val="tx2"/>
              </a:solidFill>
              <a:latin typeface="+mj-lt"/>
            </a:endParaRPr>
          </a:p>
          <a:p>
            <a:pPr marL="1028700" lvl="1" indent="-571500">
              <a:buFont typeface="Arial" panose="020B0604020202020204" pitchFamily="34" charset="0"/>
              <a:buChar char="•"/>
            </a:pPr>
            <a:endParaRPr lang="en-GB" sz="4000" dirty="0">
              <a:solidFill>
                <a:schemeClr val="tx2"/>
              </a:solidFill>
              <a:latin typeface="+mj-lt"/>
            </a:endParaRPr>
          </a:p>
          <a:p>
            <a:pPr marL="1028700" lvl="1" indent="-571500">
              <a:buFont typeface="Arial" panose="020B0604020202020204" pitchFamily="34" charset="0"/>
              <a:buChar char="•"/>
            </a:pPr>
            <a:endParaRPr lang="en-GB" sz="4000" dirty="0">
              <a:solidFill>
                <a:schemeClr val="tx2"/>
              </a:solidFill>
              <a:latin typeface="+mj-lt"/>
            </a:endParaRPr>
          </a:p>
          <a:p>
            <a:pPr marL="1028700" lvl="1" indent="-571500">
              <a:buFont typeface="Arial" panose="020B0604020202020204" pitchFamily="34" charset="0"/>
              <a:buChar char="•"/>
            </a:pPr>
            <a:endParaRPr lang="en-GB" sz="4000" dirty="0">
              <a:solidFill>
                <a:schemeClr val="tx2"/>
              </a:solidFill>
              <a:latin typeface="+mj-lt"/>
            </a:endParaRP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dirty="0" err="1">
                <a:solidFill>
                  <a:schemeClr val="tx2"/>
                </a:solidFill>
                <a:latin typeface="+mj-lt"/>
                <a:cs typeface="Courier New" panose="02070309020205020404" pitchFamily="49" charset="0"/>
              </a:rPr>
              <a:t>cal</a:t>
            </a:r>
            <a:r>
              <a:rPr lang="en-GB" sz="3600" dirty="0">
                <a:solidFill>
                  <a:schemeClr val="tx2"/>
                </a:solidFill>
                <a:latin typeface="+mj-lt"/>
                <a:cs typeface="Courier New" panose="02070309020205020404" pitchFamily="49" charset="0"/>
              </a:rPr>
              <a:t> 23</a:t>
            </a:r>
            <a:r>
              <a:rPr lang="en-GB" sz="3600" dirty="0">
                <a:solidFill>
                  <a:schemeClr val="tx2"/>
                </a:solidFill>
                <a:latin typeface="+mj-lt"/>
              </a:rPr>
              <a:t> </a:t>
            </a:r>
            <a:r>
              <a:rPr lang="en-GB" sz="4000" dirty="0">
                <a:solidFill>
                  <a:schemeClr val="tx2"/>
                </a:solidFill>
                <a:latin typeface="+mj-lt"/>
              </a:rPr>
              <a:t>- 2023 Display a calendar for the year</a:t>
            </a:r>
          </a:p>
          <a:p>
            <a:pPr marL="1028700" lvl="1" indent="-571500">
              <a:buFont typeface="Arial" panose="020B0604020202020204" pitchFamily="34" charset="0"/>
              <a:buChar char="•"/>
            </a:pPr>
            <a:endParaRPr lang="en-GB" sz="1050" dirty="0">
              <a:solidFill>
                <a:schemeClr val="tx2"/>
              </a:solidFill>
              <a:latin typeface="+mj-lt"/>
            </a:endParaRPr>
          </a:p>
          <a:p>
            <a:pPr marL="1028700" lvl="1" indent="-571500">
              <a:buFont typeface="Arial" panose="020B0604020202020204" pitchFamily="34" charset="0"/>
              <a:buChar char="•"/>
            </a:pPr>
            <a:r>
              <a:rPr lang="en-GB" sz="3600" dirty="0">
                <a:solidFill>
                  <a:schemeClr val="tx2"/>
                </a:solidFill>
                <a:latin typeface="+mj-lt"/>
                <a:cs typeface="Courier New" panose="02070309020205020404" pitchFamily="49" charset="0"/>
              </a:rPr>
              <a:t>date</a:t>
            </a:r>
            <a:r>
              <a:rPr lang="en-GB" sz="4000" dirty="0">
                <a:solidFill>
                  <a:schemeClr val="tx2"/>
                </a:solidFill>
                <a:latin typeface="+mj-lt"/>
              </a:rPr>
              <a:t> - Print the system date and time</a:t>
            </a:r>
          </a:p>
          <a:p>
            <a:pPr marL="1028700" lvl="1" indent="-571500">
              <a:buFont typeface="Arial" panose="020B0604020202020204" pitchFamily="34" charset="0"/>
              <a:buChar char="•"/>
            </a:pPr>
            <a:endParaRPr lang="en-GB" sz="4000" dirty="0">
              <a:solidFill>
                <a:schemeClr val="tx2"/>
              </a:solidFill>
              <a:latin typeface="+mj-lt"/>
            </a:endParaRPr>
          </a:p>
          <a:p>
            <a:pPr marL="1028700" lvl="1" indent="-571500">
              <a:buFont typeface="Arial" panose="020B0604020202020204" pitchFamily="34" charset="0"/>
              <a:buChar char="•"/>
            </a:pPr>
            <a:endParaRPr lang="en-GB" sz="4000" dirty="0">
              <a:solidFill>
                <a:schemeClr val="tx2"/>
              </a:solidFill>
              <a:latin typeface="+mj-lt"/>
            </a:endParaRPr>
          </a:p>
          <a:p>
            <a:pPr marL="1028700" lvl="1" indent="-571500">
              <a:buFont typeface="Arial" panose="020B0604020202020204" pitchFamily="34" charset="0"/>
              <a:buChar char="•"/>
            </a:pPr>
            <a:endParaRPr lang="en-GB" sz="4000" dirty="0">
              <a:solidFill>
                <a:schemeClr val="tx2"/>
              </a:solidFill>
              <a:latin typeface="+mj-lt"/>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18</a:t>
            </a:fld>
            <a:endParaRPr lang="en-GB" sz="3200" dirty="0"/>
          </a:p>
        </p:txBody>
      </p:sp>
      <p:pic>
        <p:nvPicPr>
          <p:cNvPr id="7" name="Picture 6">
            <a:extLst>
              <a:ext uri="{FF2B5EF4-FFF2-40B4-BE49-F238E27FC236}">
                <a16:creationId xmlns:a16="http://schemas.microsoft.com/office/drawing/2014/main" id="{232D7E84-E3DA-48D3-9BDA-9D48BC4EFF17}"/>
              </a:ext>
            </a:extLst>
          </p:cNvPr>
          <p:cNvPicPr>
            <a:picLocks noChangeAspect="1"/>
          </p:cNvPicPr>
          <p:nvPr/>
        </p:nvPicPr>
        <p:blipFill>
          <a:blip r:embed="rId5"/>
          <a:stretch>
            <a:fillRect/>
          </a:stretch>
        </p:blipFill>
        <p:spPr>
          <a:xfrm>
            <a:off x="3581157" y="5153947"/>
            <a:ext cx="4166888" cy="3887664"/>
          </a:xfrm>
          <a:prstGeom prst="rect">
            <a:avLst/>
          </a:prstGeom>
        </p:spPr>
      </p:pic>
      <p:pic>
        <p:nvPicPr>
          <p:cNvPr id="8" name="Picture 7">
            <a:extLst>
              <a:ext uri="{FF2B5EF4-FFF2-40B4-BE49-F238E27FC236}">
                <a16:creationId xmlns:a16="http://schemas.microsoft.com/office/drawing/2014/main" id="{7CF1553D-CA9E-4E01-8E3F-CD3F015EE9E4}"/>
              </a:ext>
            </a:extLst>
          </p:cNvPr>
          <p:cNvPicPr>
            <a:picLocks noChangeAspect="1"/>
          </p:cNvPicPr>
          <p:nvPr/>
        </p:nvPicPr>
        <p:blipFill rotWithShape="1">
          <a:blip r:embed="rId6"/>
          <a:srcRect b="8371"/>
          <a:stretch/>
        </p:blipFill>
        <p:spPr>
          <a:xfrm>
            <a:off x="3460387" y="10557663"/>
            <a:ext cx="6190416" cy="1077007"/>
          </a:xfrm>
          <a:prstGeom prst="rect">
            <a:avLst/>
          </a:prstGeom>
        </p:spPr>
      </p:pic>
      <p:pic>
        <p:nvPicPr>
          <p:cNvPr id="9" name="Picture 8">
            <a:extLst>
              <a:ext uri="{FF2B5EF4-FFF2-40B4-BE49-F238E27FC236}">
                <a16:creationId xmlns:a16="http://schemas.microsoft.com/office/drawing/2014/main" id="{5E26A591-67F8-49C4-9D3B-23A1445AF9BF}"/>
              </a:ext>
            </a:extLst>
          </p:cNvPr>
          <p:cNvPicPr>
            <a:picLocks noChangeAspect="1"/>
          </p:cNvPicPr>
          <p:nvPr/>
        </p:nvPicPr>
        <p:blipFill>
          <a:blip r:embed="rId7"/>
          <a:stretch>
            <a:fillRect/>
          </a:stretch>
        </p:blipFill>
        <p:spPr>
          <a:xfrm>
            <a:off x="13678678" y="3680799"/>
            <a:ext cx="7124165" cy="8892574"/>
          </a:xfrm>
          <a:prstGeom prst="rect">
            <a:avLst/>
          </a:prstGeom>
        </p:spPr>
      </p:pic>
    </p:spTree>
    <p:extLst>
      <p:ext uri="{BB962C8B-B14F-4D97-AF65-F5344CB8AC3E}">
        <p14:creationId xmlns:p14="http://schemas.microsoft.com/office/powerpoint/2010/main" val="2900377097"/>
      </p:ext>
    </p:extLst>
  </p:cSld>
  <p:clrMapOvr>
    <a:masterClrMapping/>
  </p:clrMapOvr>
  <p:transition spd="med"/>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Explore</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19</a:t>
            </a:fld>
            <a:endParaRPr lang="en-GB" sz="3200" dirty="0"/>
          </a:p>
        </p:txBody>
      </p:sp>
      <p:sp>
        <p:nvSpPr>
          <p:cNvPr id="16" name="TextBox 15">
            <a:extLst>
              <a:ext uri="{FF2B5EF4-FFF2-40B4-BE49-F238E27FC236}">
                <a16:creationId xmlns:a16="http://schemas.microsoft.com/office/drawing/2014/main" id="{9F8DDBFC-373F-4F1B-A3B0-679A62DED0CB}"/>
              </a:ext>
            </a:extLst>
          </p:cNvPr>
          <p:cNvSpPr txBox="1"/>
          <p:nvPr/>
        </p:nvSpPr>
        <p:spPr>
          <a:xfrm>
            <a:off x="652296" y="2277423"/>
            <a:ext cx="22966829" cy="10864513"/>
          </a:xfrm>
          <a:prstGeom prst="rect">
            <a:avLst/>
          </a:prstGeom>
          <a:noFill/>
        </p:spPr>
        <p:txBody>
          <a:bodyPr wrap="square" lIns="91440" tIns="45720" rIns="91440" bIns="45720" anchor="t">
            <a:spAutoFit/>
          </a:bodyPr>
          <a:lstStyle/>
          <a:p>
            <a:pPr>
              <a:lnSpc>
                <a:spcPct val="150000"/>
              </a:lnSpc>
            </a:pPr>
            <a:r>
              <a:rPr lang="en-GB" sz="4000" b="1" dirty="0">
                <a:solidFill>
                  <a:schemeClr val="tx2"/>
                </a:solidFill>
                <a:latin typeface="+mj-lt"/>
              </a:rPr>
              <a:t>Exercise:</a:t>
            </a:r>
            <a:endParaRPr lang="en-GB" sz="4000" dirty="0">
              <a:solidFill>
                <a:schemeClr val="tx2"/>
              </a:solidFill>
              <a:latin typeface="+mj-lt"/>
            </a:endParaRPr>
          </a:p>
          <a:p>
            <a:pPr marL="1028700" lvl="1" indent="-571500">
              <a:lnSpc>
                <a:spcPct val="150000"/>
              </a:lnSpc>
              <a:buFont typeface="Arial" panose="020B0604020202020204" pitchFamily="34" charset="0"/>
              <a:buChar char="•"/>
            </a:pPr>
            <a:r>
              <a:rPr lang="en-GB" sz="4000" b="1" dirty="0">
                <a:solidFill>
                  <a:schemeClr val="tx2"/>
                </a:solidFill>
                <a:latin typeface="+mj-lt"/>
                <a:cs typeface="Courier New"/>
              </a:rPr>
              <a:t>w</a:t>
            </a:r>
            <a:r>
              <a:rPr lang="en-GB" sz="4000" dirty="0">
                <a:solidFill>
                  <a:schemeClr val="tx2"/>
                </a:solidFill>
                <a:latin typeface="+mj-lt"/>
              </a:rPr>
              <a:t> - See the information about current users</a:t>
            </a:r>
          </a:p>
          <a:p>
            <a:pPr marL="1028700" lvl="1" indent="-571500">
              <a:lnSpc>
                <a:spcPct val="150000"/>
              </a:lnSpc>
              <a:buFont typeface="Arial" panose="020B0604020202020204" pitchFamily="34" charset="0"/>
              <a:buChar char="•"/>
            </a:pPr>
            <a:r>
              <a:rPr lang="en-GB" sz="4000" b="1" dirty="0" err="1">
                <a:solidFill>
                  <a:schemeClr val="tx2"/>
                </a:solidFill>
                <a:latin typeface="+mj-lt"/>
                <a:cs typeface="Courier New"/>
              </a:rPr>
              <a:t>whoami</a:t>
            </a:r>
            <a:r>
              <a:rPr lang="en-GB" sz="4000" dirty="0">
                <a:solidFill>
                  <a:schemeClr val="tx2"/>
                </a:solidFill>
                <a:latin typeface="+mj-lt"/>
              </a:rPr>
              <a:t> - Print your user id</a:t>
            </a:r>
          </a:p>
          <a:p>
            <a:pPr marL="1028700" lvl="1" indent="-571500">
              <a:lnSpc>
                <a:spcPct val="150000"/>
              </a:lnSpc>
              <a:buFont typeface="Arial" panose="020B0604020202020204" pitchFamily="34" charset="0"/>
              <a:buChar char="•"/>
            </a:pPr>
            <a:r>
              <a:rPr lang="en-GB" sz="4000" b="1" dirty="0">
                <a:solidFill>
                  <a:schemeClr val="tx2"/>
                </a:solidFill>
                <a:latin typeface="+mj-lt"/>
                <a:cs typeface="Courier New"/>
              </a:rPr>
              <a:t>users</a:t>
            </a:r>
            <a:r>
              <a:rPr lang="en-GB" sz="4000" dirty="0">
                <a:solidFill>
                  <a:schemeClr val="tx2"/>
                </a:solidFill>
                <a:latin typeface="+mj-lt"/>
              </a:rPr>
              <a:t> - Who is logged in?</a:t>
            </a:r>
          </a:p>
          <a:p>
            <a:pPr marL="1028700" lvl="1" indent="-571500">
              <a:lnSpc>
                <a:spcPct val="150000"/>
              </a:lnSpc>
              <a:buFont typeface="Arial" panose="020B0604020202020204" pitchFamily="34" charset="0"/>
              <a:buChar char="•"/>
            </a:pPr>
            <a:r>
              <a:rPr lang="en-GB" sz="4000" b="1" dirty="0">
                <a:solidFill>
                  <a:schemeClr val="tx2"/>
                </a:solidFill>
                <a:latin typeface="+mj-lt"/>
                <a:cs typeface="Courier New"/>
              </a:rPr>
              <a:t>echo</a:t>
            </a:r>
            <a:r>
              <a:rPr lang="en-GB" sz="4000" b="1" dirty="0">
                <a:solidFill>
                  <a:schemeClr val="tx2"/>
                </a:solidFill>
                <a:latin typeface="+mj-lt"/>
              </a:rPr>
              <a:t> “Welcome to Bash” </a:t>
            </a:r>
            <a:r>
              <a:rPr lang="en-GB" sz="4000" dirty="0">
                <a:solidFill>
                  <a:schemeClr val="tx2"/>
                </a:solidFill>
                <a:latin typeface="+mj-lt"/>
              </a:rPr>
              <a:t>Print a message</a:t>
            </a:r>
          </a:p>
          <a:p>
            <a:pPr marL="1028700" lvl="1" indent="-571500">
              <a:lnSpc>
                <a:spcPct val="150000"/>
              </a:lnSpc>
              <a:buFont typeface="Arial" panose="020B0604020202020204" pitchFamily="34" charset="0"/>
              <a:buChar char="•"/>
            </a:pPr>
            <a:r>
              <a:rPr lang="en-GB" sz="4000" b="1" dirty="0">
                <a:solidFill>
                  <a:schemeClr val="tx2"/>
                </a:solidFill>
                <a:latin typeface="+mj-lt"/>
                <a:cs typeface="Courier New"/>
              </a:rPr>
              <a:t>clear</a:t>
            </a:r>
            <a:r>
              <a:rPr lang="en-GB" sz="4000" dirty="0">
                <a:solidFill>
                  <a:schemeClr val="tx2"/>
                </a:solidFill>
                <a:latin typeface="+mj-lt"/>
              </a:rPr>
              <a:t> or </a:t>
            </a:r>
            <a:r>
              <a:rPr lang="en-GB" sz="4000" i="1" dirty="0" err="1">
                <a:solidFill>
                  <a:schemeClr val="tx2"/>
                </a:solidFill>
                <a:latin typeface="+mj-lt"/>
              </a:rPr>
              <a:t>Ctrl+L</a:t>
            </a:r>
            <a:r>
              <a:rPr lang="en-GB" sz="4000" i="1" dirty="0">
                <a:solidFill>
                  <a:schemeClr val="tx2"/>
                </a:solidFill>
                <a:latin typeface="+mj-lt"/>
              </a:rPr>
              <a:t> - </a:t>
            </a:r>
            <a:r>
              <a:rPr lang="en-GB" sz="4000" dirty="0">
                <a:solidFill>
                  <a:schemeClr val="tx2"/>
                </a:solidFill>
                <a:latin typeface="+mj-lt"/>
              </a:rPr>
              <a:t>clear terminal</a:t>
            </a:r>
          </a:p>
          <a:p>
            <a:pPr marL="1028700" lvl="1" indent="-571500">
              <a:lnSpc>
                <a:spcPct val="150000"/>
              </a:lnSpc>
              <a:buFont typeface="Arial" panose="020B0604020202020204" pitchFamily="34" charset="0"/>
              <a:buChar char="•"/>
            </a:pPr>
            <a:r>
              <a:rPr lang="en-GB" sz="4000" b="1" dirty="0" err="1">
                <a:solidFill>
                  <a:schemeClr val="tx2"/>
                </a:solidFill>
                <a:latin typeface="+mj-lt"/>
                <a:cs typeface="Courier New"/>
              </a:rPr>
              <a:t>ks</a:t>
            </a:r>
            <a:r>
              <a:rPr lang="en-GB" sz="4000" dirty="0">
                <a:solidFill>
                  <a:schemeClr val="tx2"/>
                </a:solidFill>
                <a:latin typeface="+mj-lt"/>
              </a:rPr>
              <a:t> - Command not found? Usually means a user has mistyped the command</a:t>
            </a:r>
          </a:p>
          <a:p>
            <a:pPr>
              <a:lnSpc>
                <a:spcPct val="150000"/>
              </a:lnSpc>
            </a:pPr>
            <a:endParaRPr lang="en-GB" sz="4000" dirty="0">
              <a:solidFill>
                <a:schemeClr val="tx2"/>
              </a:solidFill>
              <a:latin typeface="+mj-lt"/>
            </a:endParaRPr>
          </a:p>
          <a:p>
            <a:pPr>
              <a:lnSpc>
                <a:spcPct val="150000"/>
              </a:lnSpc>
            </a:pPr>
            <a:r>
              <a:rPr lang="en-GB" sz="4000" dirty="0">
                <a:solidFill>
                  <a:schemeClr val="tx2"/>
                </a:solidFill>
                <a:latin typeface="+mj-lt"/>
              </a:rPr>
              <a:t>In the shell environment, you cannot use the mouse, the arrow keys only.</a:t>
            </a:r>
          </a:p>
          <a:p>
            <a:pPr>
              <a:lnSpc>
                <a:spcPct val="150000"/>
              </a:lnSpc>
            </a:pPr>
            <a:r>
              <a:rPr lang="en-GB" sz="4000" dirty="0">
                <a:solidFill>
                  <a:schemeClr val="tx2"/>
                </a:solidFill>
                <a:latin typeface="+mj-lt"/>
              </a:rPr>
              <a:t>Using the up and down arrows can be used to navigate through command history</a:t>
            </a:r>
          </a:p>
          <a:p>
            <a:pPr marL="1028700" lvl="1" indent="-571500">
              <a:lnSpc>
                <a:spcPct val="150000"/>
              </a:lnSpc>
              <a:buFont typeface="Arial" panose="020B0604020202020204" pitchFamily="34" charset="0"/>
              <a:buChar char="•"/>
            </a:pPr>
            <a:endParaRPr lang="en-GB" sz="4000" dirty="0">
              <a:solidFill>
                <a:schemeClr val="tx2"/>
              </a:solidFill>
              <a:latin typeface="+mj-lt"/>
              <a:cs typeface="Calibri"/>
            </a:endParaRPr>
          </a:p>
          <a:p>
            <a:endParaRPr lang="en-GB" sz="4000" dirty="0">
              <a:solidFill>
                <a:schemeClr val="tx2"/>
              </a:solidFill>
              <a:latin typeface="+mj-lt"/>
            </a:endParaRPr>
          </a:p>
        </p:txBody>
      </p:sp>
    </p:spTree>
    <p:extLst>
      <p:ext uri="{BB962C8B-B14F-4D97-AF65-F5344CB8AC3E}">
        <p14:creationId xmlns:p14="http://schemas.microsoft.com/office/powerpoint/2010/main" val="21394048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659111" y="416854"/>
            <a:ext cx="6189559" cy="1323439"/>
          </a:xfrm>
          <a:prstGeom prst="rect">
            <a:avLst/>
          </a:prstGeom>
          <a:noFill/>
        </p:spPr>
        <p:txBody>
          <a:bodyPr wrap="square" lIns="91440" tIns="45720" rIns="91440" bIns="45720" rtlCol="0" anchor="t">
            <a:spAutoFit/>
          </a:bodyPr>
          <a:lstStyle/>
          <a:p>
            <a:r>
              <a:rPr lang="en-GB" sz="8000" dirty="0">
                <a:solidFill>
                  <a:schemeClr val="bg1"/>
                </a:solidFill>
              </a:rPr>
              <a:t>eResearch</a:t>
            </a:r>
            <a:endParaRPr lang="en-GB" sz="6600">
              <a:solidFill>
                <a:schemeClr val="bg1"/>
              </a:solidFill>
            </a:endParaRPr>
          </a:p>
        </p:txBody>
      </p:sp>
      <p:sp>
        <p:nvSpPr>
          <p:cNvPr id="2" name="TextBox 1">
            <a:extLst>
              <a:ext uri="{FF2B5EF4-FFF2-40B4-BE49-F238E27FC236}">
                <a16:creationId xmlns:a16="http://schemas.microsoft.com/office/drawing/2014/main" id="{BB4B86EE-6C28-4D49-94DE-EAA964110F67}"/>
              </a:ext>
            </a:extLst>
          </p:cNvPr>
          <p:cNvSpPr txBox="1"/>
          <p:nvPr/>
        </p:nvSpPr>
        <p:spPr>
          <a:xfrm>
            <a:off x="659111" y="2646724"/>
            <a:ext cx="17198114" cy="7383560"/>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4000" dirty="0">
                <a:solidFill>
                  <a:srgbClr val="44536A"/>
                </a:solidFill>
                <a:latin typeface="+mj-lt"/>
              </a:rPr>
              <a:t>Supercomputing</a:t>
            </a:r>
            <a:r>
              <a:rPr lang="en-GB" sz="4000" dirty="0">
                <a:solidFill>
                  <a:schemeClr val="tx2"/>
                </a:solidFill>
                <a:latin typeface="+mj-lt"/>
              </a:rPr>
              <a:t> Wales</a:t>
            </a:r>
          </a:p>
          <a:p>
            <a:pPr marL="1485900" lvl="2" indent="-571500">
              <a:lnSpc>
                <a:spcPct val="150000"/>
              </a:lnSpc>
              <a:buFont typeface="Arial" panose="020B0604020202020204" pitchFamily="34" charset="0"/>
              <a:buChar char="•"/>
            </a:pPr>
            <a:r>
              <a:rPr lang="en-GB" sz="4000" dirty="0">
                <a:solidFill>
                  <a:schemeClr val="tx2"/>
                </a:solidFill>
                <a:latin typeface="+mj-lt"/>
              </a:rPr>
              <a:t> Available to researchers at Bangor </a:t>
            </a:r>
          </a:p>
          <a:p>
            <a:pPr marL="571500" indent="-571500">
              <a:lnSpc>
                <a:spcPct val="150000"/>
              </a:lnSpc>
              <a:buFont typeface="Arial" panose="020B0604020202020204" pitchFamily="34" charset="0"/>
              <a:buChar char="•"/>
            </a:pPr>
            <a:r>
              <a:rPr lang="en-GB" sz="4000" dirty="0">
                <a:solidFill>
                  <a:schemeClr val="tx2"/>
                </a:solidFill>
                <a:latin typeface="+mj-lt"/>
              </a:rPr>
              <a:t>Research Software Engineers</a:t>
            </a:r>
          </a:p>
          <a:p>
            <a:pPr marL="571500" indent="-571500">
              <a:lnSpc>
                <a:spcPct val="150000"/>
              </a:lnSpc>
              <a:buFont typeface="Arial" panose="020B0604020202020204" pitchFamily="34" charset="0"/>
              <a:buChar char="•"/>
            </a:pPr>
            <a:r>
              <a:rPr lang="en-GB" sz="4000" dirty="0">
                <a:solidFill>
                  <a:schemeClr val="tx2"/>
                </a:solidFill>
                <a:latin typeface="+mj-lt"/>
              </a:rPr>
              <a:t>Collate expert knowledge into an open and shared centralised repository</a:t>
            </a:r>
          </a:p>
          <a:p>
            <a:pPr marL="1485900" lvl="2" indent="-571500">
              <a:lnSpc>
                <a:spcPct val="150000"/>
              </a:lnSpc>
              <a:buFont typeface="Courier New" panose="02070309020205020404" pitchFamily="49" charset="0"/>
              <a:buChar char="o"/>
            </a:pPr>
            <a:r>
              <a:rPr lang="en-GB" sz="4000" dirty="0">
                <a:solidFill>
                  <a:schemeClr val="tx2"/>
                </a:solidFill>
                <a:latin typeface="+mj-lt"/>
              </a:rPr>
              <a:t> Yammer 	</a:t>
            </a:r>
          </a:p>
          <a:p>
            <a:pPr marL="1485900" lvl="2" indent="-571500">
              <a:lnSpc>
                <a:spcPct val="150000"/>
              </a:lnSpc>
              <a:buFont typeface="Courier New" panose="02070309020205020404" pitchFamily="49" charset="0"/>
              <a:buChar char="o"/>
            </a:pPr>
            <a:r>
              <a:rPr lang="en-GB" sz="4000" dirty="0">
                <a:solidFill>
                  <a:schemeClr val="tx2"/>
                </a:solidFill>
                <a:latin typeface="+mj-lt"/>
              </a:rPr>
              <a:t>GitHub Workshops</a:t>
            </a:r>
          </a:p>
          <a:p>
            <a:pPr marL="1485900" lvl="2" indent="-571500">
              <a:lnSpc>
                <a:spcPct val="150000"/>
              </a:lnSpc>
              <a:buFont typeface="Courier New" panose="02070309020205020404" pitchFamily="49" charset="0"/>
              <a:buChar char="o"/>
            </a:pPr>
            <a:r>
              <a:rPr lang="en-GB" sz="4000" dirty="0">
                <a:solidFill>
                  <a:schemeClr val="tx2"/>
                </a:solidFill>
                <a:latin typeface="+mj-lt"/>
              </a:rPr>
              <a:t>Projects </a:t>
            </a:r>
          </a:p>
          <a:p>
            <a:pPr marL="1485900" lvl="2" indent="-571500">
              <a:lnSpc>
                <a:spcPct val="150000"/>
              </a:lnSpc>
              <a:buFont typeface="Courier New" panose="02070309020205020404" pitchFamily="49" charset="0"/>
              <a:buChar char="o"/>
            </a:pPr>
            <a:r>
              <a:rPr lang="en-GB" sz="4000" dirty="0">
                <a:solidFill>
                  <a:schemeClr val="tx2"/>
                </a:solidFill>
                <a:latin typeface="+mj-lt"/>
              </a:rPr>
              <a:t>Acknowledgements</a:t>
            </a:r>
          </a:p>
        </p:txBody>
      </p:sp>
      <p:sp>
        <p:nvSpPr>
          <p:cNvPr id="6" name="Slide Number Placeholder 5">
            <a:extLst>
              <a:ext uri="{FF2B5EF4-FFF2-40B4-BE49-F238E27FC236}">
                <a16:creationId xmlns:a16="http://schemas.microsoft.com/office/drawing/2014/main" id="{DF4CA2E8-071E-4AAD-B3C8-134F105755AB}"/>
              </a:ext>
            </a:extLst>
          </p:cNvPr>
          <p:cNvSpPr>
            <a:spLocks noGrp="1"/>
          </p:cNvSpPr>
          <p:nvPr>
            <p:ph type="sldNum" sz="quarter" idx="2"/>
          </p:nvPr>
        </p:nvSpPr>
        <p:spPr>
          <a:xfrm>
            <a:off x="17221200" y="12712701"/>
            <a:ext cx="5486400" cy="730250"/>
          </a:xfrm>
        </p:spPr>
        <p:txBody>
          <a:bodyPr/>
          <a:lstStyle/>
          <a:p>
            <a:fld id="{86CB4B4D-7CA3-9044-876B-883B54F8677D}" type="slidenum">
              <a:rPr lang="en-GB" smtClean="0"/>
              <a:t>2</a:t>
            </a:fld>
            <a:endParaRPr lang="en-GB"/>
          </a:p>
        </p:txBody>
      </p:sp>
      <p:pic>
        <p:nvPicPr>
          <p:cNvPr id="5122" name="Picture 2" descr="Bangor University Digital Services">
            <a:extLst>
              <a:ext uri="{FF2B5EF4-FFF2-40B4-BE49-F238E27FC236}">
                <a16:creationId xmlns:a16="http://schemas.microsoft.com/office/drawing/2014/main" id="{F2DEF48C-60F1-4DB1-8CB8-28722756AD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6162" y="9320423"/>
            <a:ext cx="9621370" cy="3118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Getting help</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646495"/>
            <a:ext cx="22391064" cy="9230219"/>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4000" b="1" dirty="0">
                <a:solidFill>
                  <a:schemeClr val="tx2"/>
                </a:solidFill>
                <a:latin typeface="+mj-lt"/>
                <a:cs typeface="Courier New" panose="02070309020205020404" pitchFamily="49" charset="0"/>
              </a:rPr>
              <a:t>help</a:t>
            </a:r>
            <a:r>
              <a:rPr lang="en-GB" sz="4000" dirty="0">
                <a:solidFill>
                  <a:schemeClr val="tx2"/>
                </a:solidFill>
                <a:latin typeface="+mj-lt"/>
              </a:rPr>
              <a:t> - Provides information on commands in Bash</a:t>
            </a:r>
          </a:p>
          <a:p>
            <a:pPr marL="571500" indent="-571500">
              <a:lnSpc>
                <a:spcPct val="150000"/>
              </a:lnSpc>
              <a:buFont typeface="Arial" panose="020B0604020202020204" pitchFamily="34" charset="0"/>
              <a:buChar char="•"/>
            </a:pPr>
            <a:r>
              <a:rPr lang="en-GB" sz="4000" b="1" dirty="0">
                <a:solidFill>
                  <a:schemeClr val="tx2"/>
                </a:solidFill>
                <a:latin typeface="+mj-lt"/>
                <a:cs typeface="Courier New" panose="02070309020205020404" pitchFamily="49" charset="0"/>
              </a:rPr>
              <a:t>man</a:t>
            </a:r>
            <a:r>
              <a:rPr lang="en-GB" sz="4000" dirty="0">
                <a:solidFill>
                  <a:schemeClr val="tx2"/>
                </a:solidFill>
                <a:latin typeface="+mj-lt"/>
              </a:rPr>
              <a:t> - System manual</a:t>
            </a:r>
          </a:p>
          <a:p>
            <a:pPr marL="571500" indent="-571500">
              <a:lnSpc>
                <a:spcPct val="150000"/>
              </a:lnSpc>
              <a:buFont typeface="Arial" panose="020B0604020202020204" pitchFamily="34" charset="0"/>
              <a:buChar char="•"/>
            </a:pPr>
            <a:r>
              <a:rPr lang="en-GB" sz="4000" dirty="0">
                <a:solidFill>
                  <a:schemeClr val="tx2"/>
                </a:solidFill>
                <a:latin typeface="+mj-lt"/>
              </a:rPr>
              <a:t>Press </a:t>
            </a:r>
            <a:r>
              <a:rPr lang="en-GB" sz="4000" b="1" dirty="0">
                <a:solidFill>
                  <a:schemeClr val="tx2"/>
                </a:solidFill>
                <a:latin typeface="+mj-lt"/>
              </a:rPr>
              <a:t>q</a:t>
            </a:r>
            <a:r>
              <a:rPr lang="en-GB" sz="4000" dirty="0">
                <a:solidFill>
                  <a:schemeClr val="tx2"/>
                </a:solidFill>
                <a:latin typeface="+mj-lt"/>
              </a:rPr>
              <a:t> to exit, </a:t>
            </a:r>
            <a:r>
              <a:rPr lang="en-GB" sz="4000" b="1" dirty="0">
                <a:solidFill>
                  <a:schemeClr val="tx2"/>
                </a:solidFill>
                <a:latin typeface="+mj-lt"/>
              </a:rPr>
              <a:t>Spacebar</a:t>
            </a:r>
            <a:r>
              <a:rPr lang="en-GB" sz="4000" dirty="0">
                <a:solidFill>
                  <a:schemeClr val="tx2"/>
                </a:solidFill>
                <a:latin typeface="+mj-lt"/>
              </a:rPr>
              <a:t> to go to the next screen, </a:t>
            </a:r>
            <a:r>
              <a:rPr lang="en-GB" sz="4000" b="1" dirty="0">
                <a:solidFill>
                  <a:schemeClr val="tx2"/>
                </a:solidFill>
                <a:latin typeface="+mj-lt"/>
              </a:rPr>
              <a:t>b</a:t>
            </a:r>
            <a:r>
              <a:rPr lang="en-GB" sz="4000" dirty="0">
                <a:solidFill>
                  <a:schemeClr val="tx2"/>
                </a:solidFill>
                <a:latin typeface="+mj-lt"/>
              </a:rPr>
              <a:t> Go to the previous screen</a:t>
            </a:r>
          </a:p>
          <a:p>
            <a:pPr>
              <a:lnSpc>
                <a:spcPct val="150000"/>
              </a:lnSpc>
            </a:pPr>
            <a:r>
              <a:rPr lang="en-GB" sz="4000" b="1" dirty="0">
                <a:solidFill>
                  <a:schemeClr val="tx2"/>
                </a:solidFill>
                <a:latin typeface="+mj-lt"/>
              </a:rPr>
              <a:t>Exercise</a:t>
            </a:r>
            <a:r>
              <a:rPr lang="en-GB" sz="4000" dirty="0">
                <a:solidFill>
                  <a:schemeClr val="tx2"/>
                </a:solidFill>
                <a:latin typeface="+mj-lt"/>
              </a:rPr>
              <a:t>: execute these commands in </a:t>
            </a:r>
            <a:r>
              <a:rPr lang="en-GB" sz="4000" b="1" dirty="0">
                <a:solidFill>
                  <a:schemeClr val="tx2"/>
                </a:solidFill>
                <a:latin typeface="+mj-lt"/>
              </a:rPr>
              <a:t>bash </a:t>
            </a:r>
            <a:r>
              <a:rPr lang="en-GB" sz="4000" dirty="0">
                <a:solidFill>
                  <a:schemeClr val="tx2"/>
                </a:solidFill>
                <a:latin typeface="+mj-lt"/>
              </a:rPr>
              <a:t>and see what happens</a:t>
            </a:r>
          </a:p>
          <a:p>
            <a:pPr marL="1028700" lvl="1" indent="-571500">
              <a:lnSpc>
                <a:spcPct val="150000"/>
              </a:lnSpc>
              <a:buFont typeface="Arial" panose="020B0604020202020204" pitchFamily="34" charset="0"/>
              <a:buChar char="•"/>
            </a:pPr>
            <a:r>
              <a:rPr lang="en-GB" sz="4000" b="1" dirty="0">
                <a:solidFill>
                  <a:schemeClr val="tx2"/>
                </a:solidFill>
                <a:latin typeface="+mj-lt"/>
                <a:cs typeface="Courier New" panose="02070309020205020404" pitchFamily="49" charset="0"/>
              </a:rPr>
              <a:t>help</a:t>
            </a:r>
          </a:p>
          <a:p>
            <a:pPr marL="1028700" lvl="1" indent="-571500">
              <a:lnSpc>
                <a:spcPct val="150000"/>
              </a:lnSpc>
              <a:buFont typeface="Arial" panose="020B0604020202020204" pitchFamily="34" charset="0"/>
              <a:buChar char="•"/>
            </a:pPr>
            <a:r>
              <a:rPr lang="en-GB" sz="4000" b="1" dirty="0">
                <a:solidFill>
                  <a:schemeClr val="tx2"/>
                </a:solidFill>
                <a:latin typeface="+mj-lt"/>
                <a:cs typeface="Courier New" panose="02070309020205020404" pitchFamily="49" charset="0"/>
              </a:rPr>
              <a:t>man </a:t>
            </a:r>
            <a:r>
              <a:rPr lang="en-GB" sz="4000" b="1" dirty="0" err="1">
                <a:solidFill>
                  <a:schemeClr val="tx2"/>
                </a:solidFill>
                <a:latin typeface="+mj-lt"/>
                <a:cs typeface="Courier New" panose="02070309020205020404" pitchFamily="49" charset="0"/>
              </a:rPr>
              <a:t>cal</a:t>
            </a:r>
            <a:endParaRPr lang="en-GB" sz="4000" b="1" dirty="0">
              <a:solidFill>
                <a:schemeClr val="tx2"/>
              </a:solidFill>
              <a:latin typeface="+mj-lt"/>
              <a:cs typeface="Courier New" panose="02070309020205020404" pitchFamily="49" charset="0"/>
            </a:endParaRPr>
          </a:p>
          <a:p>
            <a:pPr marL="1028700" lvl="1" indent="-571500">
              <a:lnSpc>
                <a:spcPct val="150000"/>
              </a:lnSpc>
              <a:buFont typeface="Arial" panose="020B0604020202020204" pitchFamily="34" charset="0"/>
              <a:buChar char="•"/>
            </a:pPr>
            <a:r>
              <a:rPr lang="en-GB" sz="4000" b="1" dirty="0">
                <a:solidFill>
                  <a:schemeClr val="tx2"/>
                </a:solidFill>
                <a:latin typeface="+mj-lt"/>
                <a:cs typeface="Courier New" panose="02070309020205020404" pitchFamily="49" charset="0"/>
              </a:rPr>
              <a:t>man w</a:t>
            </a:r>
          </a:p>
          <a:p>
            <a:pPr marL="1028700" lvl="1" indent="-571500">
              <a:lnSpc>
                <a:spcPct val="150000"/>
              </a:lnSpc>
              <a:buFont typeface="Arial" panose="020B0604020202020204" pitchFamily="34" charset="0"/>
              <a:buChar char="•"/>
            </a:pPr>
            <a:r>
              <a:rPr lang="en-GB" sz="4000" b="1" dirty="0">
                <a:solidFill>
                  <a:schemeClr val="tx2"/>
                </a:solidFill>
                <a:latin typeface="+mj-lt"/>
                <a:cs typeface="Courier New" panose="02070309020205020404" pitchFamily="49" charset="0"/>
              </a:rPr>
              <a:t>man </a:t>
            </a:r>
            <a:r>
              <a:rPr lang="en-GB" sz="4000" b="1" dirty="0" err="1">
                <a:solidFill>
                  <a:schemeClr val="tx2"/>
                </a:solidFill>
                <a:latin typeface="+mj-lt"/>
                <a:cs typeface="Courier New" panose="02070309020205020404" pitchFamily="49" charset="0"/>
              </a:rPr>
              <a:t>whoami</a:t>
            </a:r>
            <a:endParaRPr lang="en-GB" sz="4000" b="1" dirty="0">
              <a:solidFill>
                <a:schemeClr val="tx2"/>
              </a:solidFill>
              <a:latin typeface="+mj-lt"/>
              <a:cs typeface="Courier New" panose="02070309020205020404" pitchFamily="49" charset="0"/>
            </a:endParaRPr>
          </a:p>
          <a:p>
            <a:pPr marL="1028700" lvl="1" indent="-571500">
              <a:lnSpc>
                <a:spcPct val="150000"/>
              </a:lnSpc>
              <a:buFont typeface="Arial" panose="020B0604020202020204" pitchFamily="34" charset="0"/>
              <a:buChar char="•"/>
            </a:pPr>
            <a:r>
              <a:rPr lang="en-GB" sz="4000" b="1" dirty="0">
                <a:solidFill>
                  <a:schemeClr val="tx2"/>
                </a:solidFill>
                <a:latin typeface="+mj-lt"/>
                <a:cs typeface="Courier New" panose="02070309020205020404" pitchFamily="49" charset="0"/>
              </a:rPr>
              <a:t>man bash</a:t>
            </a:r>
          </a:p>
          <a:p>
            <a:pPr marL="1028700" lvl="1" indent="-571500">
              <a:lnSpc>
                <a:spcPct val="150000"/>
              </a:lnSpc>
              <a:buFont typeface="Arial" panose="020B0604020202020204" pitchFamily="34" charset="0"/>
              <a:buChar char="•"/>
            </a:pPr>
            <a:r>
              <a:rPr lang="en-GB" sz="4000" b="1" dirty="0">
                <a:solidFill>
                  <a:schemeClr val="tx2"/>
                </a:solidFill>
                <a:latin typeface="+mj-lt"/>
                <a:cs typeface="Courier New" panose="02070309020205020404" pitchFamily="49" charset="0"/>
              </a:rPr>
              <a:t>man echo</a:t>
            </a:r>
            <a:endParaRPr lang="en-GB" sz="4000" b="1" dirty="0">
              <a:solidFill>
                <a:schemeClr val="tx2"/>
              </a:solidFill>
              <a:latin typeface="+mj-lt"/>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20</a:t>
            </a:fld>
            <a:endParaRPr lang="en-GB" sz="3200" dirty="0"/>
          </a:p>
        </p:txBody>
      </p:sp>
    </p:spTree>
    <p:extLst>
      <p:ext uri="{BB962C8B-B14F-4D97-AF65-F5344CB8AC3E}">
        <p14:creationId xmlns:p14="http://schemas.microsoft.com/office/powerpoint/2010/main" val="196323466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The Working Directory</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567539"/>
            <a:ext cx="11209428" cy="7975710"/>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4000" dirty="0">
                <a:solidFill>
                  <a:schemeClr val="tx2"/>
                </a:solidFill>
                <a:latin typeface="+mj-lt"/>
                <a:cs typeface="Courier New" panose="02070309020205020404" pitchFamily="49" charset="0"/>
              </a:rPr>
              <a:t>The directory that the </a:t>
            </a:r>
            <a:r>
              <a:rPr lang="en-GB" sz="4000" b="1" dirty="0">
                <a:solidFill>
                  <a:schemeClr val="tx2"/>
                </a:solidFill>
                <a:latin typeface="+mj-lt"/>
                <a:cs typeface="Courier New" panose="02070309020205020404" pitchFamily="49" charset="0"/>
              </a:rPr>
              <a:t>shell is currently looking at</a:t>
            </a:r>
            <a:endParaRPr lang="en-GB" sz="2400" b="1" dirty="0">
              <a:solidFill>
                <a:schemeClr val="tx2"/>
              </a:solidFill>
              <a:latin typeface="+mj-lt"/>
              <a:cs typeface="Courier New" panose="02070309020205020404" pitchFamily="49" charset="0"/>
            </a:endParaRPr>
          </a:p>
          <a:p>
            <a:pPr marL="571500" indent="-571500">
              <a:lnSpc>
                <a:spcPct val="150000"/>
              </a:lnSpc>
              <a:buFont typeface="Arial" panose="020B0604020202020204" pitchFamily="34" charset="0"/>
              <a:buChar char="•"/>
            </a:pPr>
            <a:r>
              <a:rPr lang="en-GB" sz="4000" dirty="0">
                <a:solidFill>
                  <a:schemeClr val="tx2"/>
                </a:solidFill>
                <a:latin typeface="+mj-lt"/>
                <a:cs typeface="Courier New" panose="02070309020205020404" pitchFamily="49" charset="0"/>
              </a:rPr>
              <a:t>Data in Unix is organised into files</a:t>
            </a:r>
            <a:endParaRPr lang="en-GB" sz="2400" dirty="0">
              <a:solidFill>
                <a:schemeClr val="tx2"/>
              </a:solidFill>
              <a:latin typeface="+mj-lt"/>
              <a:cs typeface="Courier New" panose="02070309020205020404" pitchFamily="49" charset="0"/>
            </a:endParaRPr>
          </a:p>
          <a:p>
            <a:pPr marL="571500" indent="-571500">
              <a:lnSpc>
                <a:spcPct val="150000"/>
              </a:lnSpc>
              <a:buFont typeface="Arial" panose="020B0604020202020204" pitchFamily="34" charset="0"/>
              <a:buChar char="•"/>
            </a:pPr>
            <a:r>
              <a:rPr lang="en-GB" sz="4000" dirty="0">
                <a:solidFill>
                  <a:schemeClr val="tx2"/>
                </a:solidFill>
                <a:latin typeface="+mj-lt"/>
                <a:cs typeface="Courier New" panose="02070309020205020404" pitchFamily="49" charset="0"/>
              </a:rPr>
              <a:t>Files are organised into directories</a:t>
            </a:r>
            <a:endParaRPr lang="en-GB" sz="2400" dirty="0">
              <a:solidFill>
                <a:schemeClr val="tx2"/>
              </a:solidFill>
              <a:latin typeface="+mj-lt"/>
              <a:cs typeface="Courier New" panose="02070309020205020404" pitchFamily="49" charset="0"/>
            </a:endParaRPr>
          </a:p>
          <a:p>
            <a:pPr marL="571500" indent="-571500">
              <a:lnSpc>
                <a:spcPct val="150000"/>
              </a:lnSpc>
              <a:buFont typeface="Arial" panose="020B0604020202020204" pitchFamily="34" charset="0"/>
              <a:buChar char="•"/>
            </a:pPr>
            <a:r>
              <a:rPr lang="en-GB" sz="4000" dirty="0">
                <a:solidFill>
                  <a:schemeClr val="tx2"/>
                </a:solidFill>
                <a:latin typeface="+mj-lt"/>
                <a:cs typeface="Courier New" panose="02070309020205020404" pitchFamily="49" charset="0"/>
              </a:rPr>
              <a:t>Everything is organised in a </a:t>
            </a:r>
            <a:r>
              <a:rPr lang="en-GB" sz="4000" b="1" dirty="0">
                <a:solidFill>
                  <a:schemeClr val="tx2"/>
                </a:solidFill>
                <a:latin typeface="+mj-lt"/>
                <a:cs typeface="Courier New" panose="02070309020205020404" pitchFamily="49" charset="0"/>
              </a:rPr>
              <a:t>tree-like</a:t>
            </a:r>
            <a:r>
              <a:rPr lang="en-GB" sz="4000" dirty="0">
                <a:solidFill>
                  <a:schemeClr val="tx2"/>
                </a:solidFill>
                <a:latin typeface="+mj-lt"/>
                <a:cs typeface="Courier New" panose="02070309020205020404" pitchFamily="49" charset="0"/>
              </a:rPr>
              <a:t> structure called the </a:t>
            </a:r>
            <a:r>
              <a:rPr lang="en-GB" sz="4000" b="1" dirty="0">
                <a:solidFill>
                  <a:schemeClr val="tx2"/>
                </a:solidFill>
                <a:latin typeface="+mj-lt"/>
                <a:cs typeface="Courier New" panose="02070309020205020404" pitchFamily="49" charset="0"/>
              </a:rPr>
              <a:t>filesystem structure</a:t>
            </a:r>
            <a:endParaRPr lang="en-GB" sz="2400" dirty="0">
              <a:solidFill>
                <a:schemeClr val="tx2"/>
              </a:solidFill>
              <a:latin typeface="+mj-lt"/>
              <a:cs typeface="Courier New" panose="02070309020205020404" pitchFamily="49" charset="0"/>
            </a:endParaRPr>
          </a:p>
          <a:p>
            <a:pPr marL="571500" indent="-571500">
              <a:lnSpc>
                <a:spcPct val="150000"/>
              </a:lnSpc>
              <a:buFont typeface="Arial" panose="020B0604020202020204" pitchFamily="34" charset="0"/>
              <a:buChar char="•"/>
            </a:pPr>
            <a:r>
              <a:rPr lang="en-GB" sz="4000" dirty="0">
                <a:solidFill>
                  <a:schemeClr val="tx2"/>
                </a:solidFill>
                <a:latin typeface="+mj-lt"/>
                <a:cs typeface="Courier New" panose="02070309020205020404" pitchFamily="49" charset="0"/>
              </a:rPr>
              <a:t>The filesystem is responsible for managing and directories</a:t>
            </a:r>
            <a:endParaRPr lang="en-GB" sz="2400" dirty="0">
              <a:solidFill>
                <a:schemeClr val="tx2"/>
              </a:solidFill>
              <a:latin typeface="+mj-lt"/>
              <a:cs typeface="Courier New" panose="02070309020205020404" pitchFamily="49" charset="0"/>
            </a:endParaRPr>
          </a:p>
          <a:p>
            <a:pPr marL="571500" indent="-571500">
              <a:lnSpc>
                <a:spcPct val="150000"/>
              </a:lnSpc>
              <a:buFont typeface="Arial" panose="020B0604020202020204" pitchFamily="34" charset="0"/>
              <a:buChar char="•"/>
            </a:pPr>
            <a:r>
              <a:rPr lang="en-GB" sz="4000" dirty="0">
                <a:solidFill>
                  <a:schemeClr val="tx2"/>
                </a:solidFill>
                <a:latin typeface="+mj-lt"/>
                <a:cs typeface="Courier New" panose="02070309020205020404" pitchFamily="49" charset="0"/>
              </a:rPr>
              <a:t>Absolute vs Relative paths</a:t>
            </a:r>
          </a:p>
          <a:p>
            <a:pPr marL="571500" indent="-571500">
              <a:lnSpc>
                <a:spcPct val="150000"/>
              </a:lnSpc>
              <a:buFont typeface="Arial" panose="020B0604020202020204" pitchFamily="34" charset="0"/>
              <a:buChar char="•"/>
            </a:pPr>
            <a:endParaRPr lang="en-GB" sz="2400" dirty="0">
              <a:solidFill>
                <a:schemeClr val="tx2"/>
              </a:solidFill>
              <a:latin typeface="+mj-lt"/>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21</a:t>
            </a:fld>
            <a:endParaRPr lang="en-GB" sz="3200" dirty="0"/>
          </a:p>
        </p:txBody>
      </p:sp>
      <p:pic>
        <p:nvPicPr>
          <p:cNvPr id="7" name="Picture 6">
            <a:extLst>
              <a:ext uri="{FF2B5EF4-FFF2-40B4-BE49-F238E27FC236}">
                <a16:creationId xmlns:a16="http://schemas.microsoft.com/office/drawing/2014/main" id="{89B0DABF-16BB-4433-9EFC-5AFF5A64A40A}"/>
              </a:ext>
            </a:extLst>
          </p:cNvPr>
          <p:cNvPicPr>
            <a:picLocks noChangeAspect="1"/>
          </p:cNvPicPr>
          <p:nvPr/>
        </p:nvPicPr>
        <p:blipFill rotWithShape="1">
          <a:blip r:embed="rId5"/>
          <a:srcRect l="927" t="616" r="873"/>
          <a:stretch/>
        </p:blipFill>
        <p:spPr>
          <a:xfrm>
            <a:off x="13250942" y="2492305"/>
            <a:ext cx="9682481" cy="9687519"/>
          </a:xfrm>
          <a:prstGeom prst="rect">
            <a:avLst/>
          </a:prstGeom>
        </p:spPr>
      </p:pic>
    </p:spTree>
    <p:extLst>
      <p:ext uri="{BB962C8B-B14F-4D97-AF65-F5344CB8AC3E}">
        <p14:creationId xmlns:p14="http://schemas.microsoft.com/office/powerpoint/2010/main" val="1528551997"/>
      </p:ext>
    </p:extLst>
  </p:cSld>
  <p:clrMapOvr>
    <a:masterClrMapping/>
  </p:clrMapOvr>
  <p:transition spd="med"/>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The Working Directory</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1" y="2567539"/>
            <a:ext cx="17442278" cy="2308324"/>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4000" b="1" dirty="0" err="1">
                <a:solidFill>
                  <a:schemeClr val="tx2"/>
                </a:solidFill>
                <a:latin typeface="+mj-lt"/>
              </a:rPr>
              <a:t>pwd</a:t>
            </a:r>
            <a:r>
              <a:rPr lang="en-GB" sz="4000" dirty="0">
                <a:solidFill>
                  <a:schemeClr val="tx2"/>
                </a:solidFill>
                <a:latin typeface="+mj-lt"/>
                <a:cs typeface="Courier New" panose="02070309020205020404" pitchFamily="49" charset="0"/>
              </a:rPr>
              <a:t> - Print the working directory</a:t>
            </a:r>
          </a:p>
          <a:p>
            <a:pPr marL="571500" indent="-571500">
              <a:lnSpc>
                <a:spcPct val="150000"/>
              </a:lnSpc>
              <a:buFont typeface="Arial" panose="020B0604020202020204" pitchFamily="34" charset="0"/>
              <a:buChar char="•"/>
            </a:pPr>
            <a:r>
              <a:rPr lang="en-GB" sz="4000" b="1" dirty="0">
                <a:solidFill>
                  <a:schemeClr val="tx2"/>
                </a:solidFill>
                <a:latin typeface="+mj-lt"/>
                <a:cs typeface="Courier New" panose="02070309020205020404" pitchFamily="49" charset="0"/>
              </a:rPr>
              <a:t>tree</a:t>
            </a:r>
            <a:r>
              <a:rPr lang="en-GB" sz="4000" dirty="0">
                <a:solidFill>
                  <a:schemeClr val="tx2"/>
                </a:solidFill>
                <a:latin typeface="+mj-lt"/>
                <a:cs typeface="Courier New" panose="02070309020205020404" pitchFamily="49" charset="0"/>
              </a:rPr>
              <a:t> - Recursively list of display the content of a directory in a  tree-like format</a:t>
            </a:r>
            <a:endParaRPr lang="en-GB" sz="4000" dirty="0">
              <a:solidFill>
                <a:schemeClr val="tx2"/>
              </a:solidFill>
              <a:latin typeface="+mj-lt"/>
            </a:endParaRPr>
          </a:p>
          <a:p>
            <a:pPr marL="571500" indent="-571500">
              <a:buFont typeface="Arial" panose="020B0604020202020204" pitchFamily="34" charset="0"/>
              <a:buChar char="•"/>
            </a:pPr>
            <a:endParaRPr lang="en-GB" sz="2400" dirty="0">
              <a:latin typeface="+mj-lt"/>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22</a:t>
            </a:fld>
            <a:endParaRPr lang="en-GB" sz="3200" dirty="0"/>
          </a:p>
        </p:txBody>
      </p:sp>
    </p:spTree>
    <p:extLst>
      <p:ext uri="{BB962C8B-B14F-4D97-AF65-F5344CB8AC3E}">
        <p14:creationId xmlns:p14="http://schemas.microsoft.com/office/powerpoint/2010/main" val="287289244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355664"/>
            <a:ext cx="20819959" cy="9902711"/>
          </a:xfrm>
          <a:prstGeom prst="rect">
            <a:avLst/>
          </a:prstGeom>
          <a:noFill/>
        </p:spPr>
        <p:txBody>
          <a:bodyPr wrap="square" lIns="91440" tIns="45720" rIns="91440" bIns="45720" rtlCol="0" anchor="t">
            <a:spAutoFit/>
          </a:bodyPr>
          <a:lstStyle/>
          <a:p>
            <a:r>
              <a:rPr lang="en-GB" sz="4400" b="1" dirty="0">
                <a:solidFill>
                  <a:schemeClr val="tx2"/>
                </a:solidFill>
                <a:latin typeface="+mj-lt"/>
                <a:cs typeface="Courier New" panose="02070309020205020404" pitchFamily="49" charset="0"/>
              </a:rPr>
              <a:t>ls</a:t>
            </a:r>
            <a:endParaRPr lang="en-GB" sz="4000" b="1" dirty="0">
              <a:solidFill>
                <a:schemeClr val="tx2"/>
              </a:solidFill>
              <a:latin typeface="+mj-lt"/>
              <a:cs typeface="Courier New" panose="02070309020205020404" pitchFamily="49" charset="0"/>
            </a:endParaRPr>
          </a:p>
          <a:p>
            <a:endParaRPr lang="en-GB" sz="105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r>
              <a:rPr lang="en-GB" sz="3600" b="1" dirty="0">
                <a:solidFill>
                  <a:schemeClr val="tx2"/>
                </a:solidFill>
                <a:latin typeface="+mj-lt"/>
                <a:cs typeface="Courier New" panose="02070309020205020404" pitchFamily="49" charset="0"/>
              </a:rPr>
              <a:t>ls</a:t>
            </a:r>
            <a:r>
              <a:rPr lang="en-GB" sz="4000" dirty="0">
                <a:solidFill>
                  <a:schemeClr val="tx2"/>
                </a:solidFill>
                <a:latin typeface="+mj-lt"/>
              </a:rPr>
              <a:t> - List the contents of a directory</a:t>
            </a: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b="1" dirty="0">
                <a:solidFill>
                  <a:schemeClr val="tx2"/>
                </a:solidFill>
                <a:latin typeface="+mj-lt"/>
                <a:cs typeface="Courier New"/>
              </a:rPr>
              <a:t>man ls</a:t>
            </a:r>
            <a:r>
              <a:rPr lang="en-GB" sz="3600" dirty="0">
                <a:solidFill>
                  <a:schemeClr val="tx2"/>
                </a:solidFill>
                <a:latin typeface="+mj-lt"/>
                <a:cs typeface="Courier New"/>
              </a:rPr>
              <a:t> </a:t>
            </a:r>
            <a:r>
              <a:rPr lang="en-GB" sz="4000" dirty="0">
                <a:solidFill>
                  <a:schemeClr val="tx2"/>
                </a:solidFill>
                <a:latin typeface="+mj-lt"/>
              </a:rPr>
              <a:t>- What options are available? Press q to quit</a:t>
            </a: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b="1" dirty="0">
                <a:solidFill>
                  <a:schemeClr val="tx2"/>
                </a:solidFill>
                <a:latin typeface="+mj-lt"/>
                <a:cs typeface="Courier New"/>
              </a:rPr>
              <a:t>ls /</a:t>
            </a:r>
            <a:r>
              <a:rPr lang="en-GB" sz="3600" b="1" dirty="0" err="1">
                <a:solidFill>
                  <a:schemeClr val="tx2"/>
                </a:solidFill>
                <a:latin typeface="+mj-lt"/>
                <a:cs typeface="Courier New"/>
              </a:rPr>
              <a:t>tmp</a:t>
            </a:r>
            <a:r>
              <a:rPr lang="en-GB" sz="3600" b="1" dirty="0">
                <a:solidFill>
                  <a:schemeClr val="tx2"/>
                </a:solidFill>
                <a:latin typeface="+mj-lt"/>
                <a:cs typeface="Courier New"/>
              </a:rPr>
              <a:t>/bash </a:t>
            </a:r>
            <a:r>
              <a:rPr lang="en-GB" sz="4000" dirty="0">
                <a:solidFill>
                  <a:schemeClr val="tx2"/>
                </a:solidFill>
                <a:latin typeface="+mj-lt"/>
              </a:rPr>
              <a:t>- List the contents of /</a:t>
            </a:r>
            <a:r>
              <a:rPr lang="en-GB" sz="4000" dirty="0" err="1">
                <a:solidFill>
                  <a:schemeClr val="tx2"/>
                </a:solidFill>
                <a:latin typeface="+mj-lt"/>
              </a:rPr>
              <a:t>tmp</a:t>
            </a:r>
            <a:r>
              <a:rPr lang="en-GB" sz="4000" dirty="0">
                <a:solidFill>
                  <a:schemeClr val="tx2"/>
                </a:solidFill>
                <a:latin typeface="+mj-lt"/>
              </a:rPr>
              <a:t>/bash</a:t>
            </a: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b="1" dirty="0">
                <a:solidFill>
                  <a:schemeClr val="tx2"/>
                </a:solidFill>
                <a:latin typeface="+mj-lt"/>
                <a:cs typeface="Courier New"/>
              </a:rPr>
              <a:t>ls -a /</a:t>
            </a:r>
            <a:r>
              <a:rPr lang="en-GB" sz="3600" b="1" dirty="0" err="1">
                <a:solidFill>
                  <a:schemeClr val="tx2"/>
                </a:solidFill>
                <a:latin typeface="+mj-lt"/>
                <a:cs typeface="Courier New"/>
              </a:rPr>
              <a:t>tmp</a:t>
            </a:r>
            <a:r>
              <a:rPr lang="en-GB" sz="3600" b="1" dirty="0">
                <a:solidFill>
                  <a:schemeClr val="tx2"/>
                </a:solidFill>
                <a:latin typeface="+mj-lt"/>
                <a:cs typeface="Courier New"/>
              </a:rPr>
              <a:t>/bash </a:t>
            </a:r>
            <a:r>
              <a:rPr lang="en-GB" sz="4000" dirty="0">
                <a:solidFill>
                  <a:schemeClr val="tx2"/>
                </a:solidFill>
                <a:latin typeface="+mj-lt"/>
              </a:rPr>
              <a:t>- List contents of /</a:t>
            </a:r>
            <a:r>
              <a:rPr lang="en-GB" sz="4000" dirty="0" err="1">
                <a:solidFill>
                  <a:schemeClr val="tx2"/>
                </a:solidFill>
                <a:latin typeface="+mj-lt"/>
              </a:rPr>
              <a:t>tmp</a:t>
            </a:r>
            <a:r>
              <a:rPr lang="en-GB" sz="4000" dirty="0">
                <a:solidFill>
                  <a:schemeClr val="tx2"/>
                </a:solidFill>
                <a:latin typeface="+mj-lt"/>
              </a:rPr>
              <a:t>/bash, including hidden files</a:t>
            </a: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b="1" dirty="0">
                <a:solidFill>
                  <a:schemeClr val="tx2"/>
                </a:solidFill>
                <a:latin typeface="+mj-lt"/>
                <a:cs typeface="Courier New"/>
              </a:rPr>
              <a:t>ls -l /</a:t>
            </a:r>
            <a:r>
              <a:rPr lang="en-GB" sz="3600" b="1" dirty="0" err="1">
                <a:solidFill>
                  <a:schemeClr val="tx2"/>
                </a:solidFill>
                <a:latin typeface="+mj-lt"/>
                <a:cs typeface="Courier New"/>
              </a:rPr>
              <a:t>tmp</a:t>
            </a:r>
            <a:r>
              <a:rPr lang="en-GB" sz="3600" b="1" dirty="0">
                <a:solidFill>
                  <a:schemeClr val="tx2"/>
                </a:solidFill>
                <a:latin typeface="+mj-lt"/>
                <a:cs typeface="Courier New"/>
              </a:rPr>
              <a:t>/bash </a:t>
            </a:r>
            <a:r>
              <a:rPr lang="en-GB" sz="4000" dirty="0">
                <a:solidFill>
                  <a:schemeClr val="tx2"/>
                </a:solidFill>
                <a:latin typeface="+mj-lt"/>
              </a:rPr>
              <a:t>- Use long listing format when printing</a:t>
            </a: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b="1" dirty="0">
                <a:solidFill>
                  <a:schemeClr val="tx2"/>
                </a:solidFill>
                <a:latin typeface="+mj-lt"/>
                <a:cs typeface="Courier New" panose="02070309020205020404" pitchFamily="49" charset="0"/>
              </a:rPr>
              <a:t>ls</a:t>
            </a:r>
            <a:r>
              <a:rPr lang="en-GB" sz="4000" b="1" dirty="0">
                <a:solidFill>
                  <a:schemeClr val="tx2"/>
                </a:solidFill>
                <a:latin typeface="+mj-lt"/>
              </a:rPr>
              <a:t> ~</a:t>
            </a:r>
            <a:r>
              <a:rPr lang="en-GB" sz="4000" dirty="0">
                <a:solidFill>
                  <a:schemeClr val="tx2"/>
                </a:solidFill>
                <a:latin typeface="+mj-lt"/>
              </a:rPr>
              <a:t> - List contents of your home directory (~ denotes home directory)</a:t>
            </a:r>
          </a:p>
          <a:p>
            <a:endParaRPr lang="en-GB" sz="2400" dirty="0">
              <a:solidFill>
                <a:schemeClr val="tx2"/>
              </a:solidFill>
              <a:latin typeface="+mj-lt"/>
              <a:cs typeface="Courier New" panose="02070309020205020404" pitchFamily="49" charset="0"/>
            </a:endParaRPr>
          </a:p>
          <a:p>
            <a:r>
              <a:rPr lang="en-GB" sz="4000" i="1" dirty="0">
                <a:solidFill>
                  <a:schemeClr val="tx2"/>
                </a:solidFill>
                <a:latin typeface="+mj-lt"/>
                <a:cs typeface="Courier New" panose="02070309020205020404" pitchFamily="49" charset="0"/>
              </a:rPr>
              <a:t>Wildcard</a:t>
            </a:r>
          </a:p>
          <a:p>
            <a:endParaRPr lang="en-GB" sz="11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r>
              <a:rPr lang="en-GB" sz="4000" dirty="0">
                <a:solidFill>
                  <a:schemeClr val="tx2"/>
                </a:solidFill>
                <a:latin typeface="+mj-lt"/>
              </a:rPr>
              <a:t>Metacharacters such as </a:t>
            </a:r>
            <a:r>
              <a:rPr lang="en-GB" sz="4000" b="1" dirty="0">
                <a:solidFill>
                  <a:schemeClr val="tx2"/>
                </a:solidFill>
                <a:latin typeface="+mj-lt"/>
              </a:rPr>
              <a:t> *</a:t>
            </a:r>
            <a:r>
              <a:rPr lang="en-GB" sz="4000" dirty="0">
                <a:solidFill>
                  <a:schemeClr val="tx2"/>
                </a:solidFill>
                <a:latin typeface="+mj-lt"/>
              </a:rPr>
              <a:t> and </a:t>
            </a:r>
            <a:r>
              <a:rPr lang="en-GB" sz="4000" b="1" dirty="0">
                <a:solidFill>
                  <a:schemeClr val="tx2"/>
                </a:solidFill>
                <a:latin typeface="+mj-lt"/>
              </a:rPr>
              <a:t>?</a:t>
            </a:r>
            <a:r>
              <a:rPr lang="en-GB" sz="4000" dirty="0">
                <a:solidFill>
                  <a:schemeClr val="tx2"/>
                </a:solidFill>
                <a:latin typeface="+mj-lt"/>
              </a:rPr>
              <a:t> have a special meaning in Unix</a:t>
            </a: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b="1" dirty="0">
                <a:solidFill>
                  <a:schemeClr val="tx2"/>
                </a:solidFill>
                <a:latin typeface="+mj-lt"/>
                <a:cs typeface="Courier New" panose="02070309020205020404" pitchFamily="49" charset="0"/>
              </a:rPr>
              <a:t>ls *.</a:t>
            </a:r>
            <a:r>
              <a:rPr lang="en-GB" sz="3600" b="1" dirty="0" err="1">
                <a:solidFill>
                  <a:schemeClr val="tx2"/>
                </a:solidFill>
                <a:latin typeface="+mj-lt"/>
                <a:cs typeface="Courier New" panose="02070309020205020404" pitchFamily="49" charset="0"/>
              </a:rPr>
              <a:t>py</a:t>
            </a:r>
            <a:r>
              <a:rPr lang="en-GB" sz="3600" b="1" dirty="0">
                <a:solidFill>
                  <a:schemeClr val="tx2"/>
                </a:solidFill>
                <a:latin typeface="+mj-lt"/>
                <a:cs typeface="Courier New" panose="02070309020205020404" pitchFamily="49" charset="0"/>
              </a:rPr>
              <a:t> </a:t>
            </a:r>
            <a:r>
              <a:rPr lang="en-GB" sz="4000" dirty="0">
                <a:solidFill>
                  <a:schemeClr val="tx2"/>
                </a:solidFill>
                <a:latin typeface="+mj-lt"/>
              </a:rPr>
              <a:t>- Matches zero or more characters in a filename</a:t>
            </a: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b="1" dirty="0">
                <a:solidFill>
                  <a:schemeClr val="tx2"/>
                </a:solidFill>
                <a:latin typeface="+mj-lt"/>
                <a:cs typeface="Courier New" panose="02070309020205020404" pitchFamily="49" charset="0"/>
              </a:rPr>
              <a:t>ls ?c</a:t>
            </a:r>
            <a:r>
              <a:rPr lang="en-GB" sz="3600" dirty="0">
                <a:solidFill>
                  <a:schemeClr val="tx2"/>
                </a:solidFill>
                <a:latin typeface="+mj-lt"/>
                <a:cs typeface="Courier New" panose="02070309020205020404" pitchFamily="49" charset="0"/>
              </a:rPr>
              <a:t> </a:t>
            </a:r>
            <a:r>
              <a:rPr lang="en-GB" sz="4000" dirty="0">
                <a:solidFill>
                  <a:schemeClr val="tx2"/>
                </a:solidFill>
                <a:latin typeface="+mj-lt"/>
              </a:rPr>
              <a:t>- Matches  any single character</a:t>
            </a:r>
          </a:p>
          <a:p>
            <a:pPr lvl="1"/>
            <a:endParaRPr lang="en-GB" sz="4000" dirty="0">
              <a:solidFill>
                <a:schemeClr val="tx2"/>
              </a:solidFill>
              <a:latin typeface="+mj-lt"/>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23</a:t>
            </a:fld>
            <a:endParaRPr lang="en-GB" sz="3200" dirty="0"/>
          </a:p>
        </p:txBody>
      </p:sp>
    </p:spTree>
    <p:extLst>
      <p:ext uri="{BB962C8B-B14F-4D97-AF65-F5344CB8AC3E}">
        <p14:creationId xmlns:p14="http://schemas.microsoft.com/office/powerpoint/2010/main" val="34128222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Syntax of a Shell command</a:t>
            </a:r>
          </a:p>
        </p:txBody>
      </p:sp>
      <p:sp>
        <p:nvSpPr>
          <p:cNvPr id="2" name="TextBox 1">
            <a:extLst>
              <a:ext uri="{FF2B5EF4-FFF2-40B4-BE49-F238E27FC236}">
                <a16:creationId xmlns:a16="http://schemas.microsoft.com/office/drawing/2014/main" id="{BB4B86EE-6C28-4D49-94DE-EAA964110F67}"/>
              </a:ext>
            </a:extLst>
          </p:cNvPr>
          <p:cNvSpPr txBox="1"/>
          <p:nvPr/>
        </p:nvSpPr>
        <p:spPr>
          <a:xfrm>
            <a:off x="687075" y="2439166"/>
            <a:ext cx="22331518" cy="10772180"/>
          </a:xfrm>
          <a:prstGeom prst="rect">
            <a:avLst/>
          </a:prstGeom>
          <a:noFill/>
        </p:spPr>
        <p:txBody>
          <a:bodyPr wrap="square" rtlCol="0">
            <a:spAutoFit/>
          </a:bodyPr>
          <a:lstStyle/>
          <a:p>
            <a:r>
              <a:rPr lang="en-GB" sz="4000" dirty="0">
                <a:solidFill>
                  <a:schemeClr val="tx2"/>
                </a:solidFill>
                <a:latin typeface="+mj-lt"/>
                <a:cs typeface="Courier New" panose="02070309020205020404" pitchFamily="49" charset="0"/>
              </a:rPr>
              <a:t>Example:</a:t>
            </a:r>
          </a:p>
          <a:p>
            <a:endParaRPr lang="en-GB" sz="1600" dirty="0">
              <a:solidFill>
                <a:schemeClr val="tx2"/>
              </a:solidFill>
              <a:latin typeface="+mj-lt"/>
              <a:cs typeface="Courier New" panose="02070309020205020404" pitchFamily="49" charset="0"/>
            </a:endParaRPr>
          </a:p>
          <a:p>
            <a:r>
              <a:rPr lang="en-GB" sz="3600" dirty="0">
                <a:solidFill>
                  <a:schemeClr val="tx2"/>
                </a:solidFill>
                <a:latin typeface="+mj-lt"/>
                <a:cs typeface="Courier New" panose="02070309020205020404" pitchFamily="49" charset="0"/>
              </a:rPr>
              <a:t>	ls -l /</a:t>
            </a:r>
            <a:r>
              <a:rPr lang="en-GB" sz="3600" dirty="0" err="1">
                <a:solidFill>
                  <a:schemeClr val="tx2"/>
                </a:solidFill>
                <a:latin typeface="+mj-lt"/>
                <a:cs typeface="Courier New" panose="02070309020205020404" pitchFamily="49" charset="0"/>
              </a:rPr>
              <a:t>tmp</a:t>
            </a:r>
            <a:r>
              <a:rPr lang="en-GB" sz="3600" dirty="0">
                <a:solidFill>
                  <a:schemeClr val="tx2"/>
                </a:solidFill>
                <a:latin typeface="+mj-lt"/>
                <a:cs typeface="Courier New" panose="02070309020205020404" pitchFamily="49" charset="0"/>
              </a:rPr>
              <a:t>/bash</a:t>
            </a:r>
          </a:p>
          <a:p>
            <a:endParaRPr lang="en-GB" sz="1400" dirty="0">
              <a:solidFill>
                <a:schemeClr val="tx2"/>
              </a:solidFill>
              <a:latin typeface="+mj-lt"/>
              <a:cs typeface="Courier New" panose="02070309020205020404" pitchFamily="49" charset="0"/>
            </a:endParaRPr>
          </a:p>
          <a:p>
            <a:pPr marL="1485900" lvl="2" indent="-571500">
              <a:buFont typeface="Arial" panose="020B0604020202020204" pitchFamily="34" charset="0"/>
              <a:buChar char="•"/>
            </a:pPr>
            <a:r>
              <a:rPr lang="en-GB" sz="3600" dirty="0">
                <a:solidFill>
                  <a:schemeClr val="tx2"/>
                </a:solidFill>
                <a:latin typeface="+mj-lt"/>
                <a:cs typeface="Courier New" panose="02070309020205020404" pitchFamily="49" charset="0"/>
              </a:rPr>
              <a:t>ls</a:t>
            </a:r>
            <a:r>
              <a:rPr lang="en-GB" sz="4000" dirty="0">
                <a:solidFill>
                  <a:schemeClr val="tx2"/>
                </a:solidFill>
                <a:latin typeface="+mj-lt"/>
                <a:cs typeface="Courier New" panose="02070309020205020404" pitchFamily="49" charset="0"/>
              </a:rPr>
              <a:t> - command</a:t>
            </a:r>
          </a:p>
          <a:p>
            <a:pPr marL="1485900" lvl="2" indent="-571500">
              <a:buFont typeface="Arial" panose="020B0604020202020204" pitchFamily="34" charset="0"/>
              <a:buChar char="•"/>
            </a:pPr>
            <a:endParaRPr lang="en-GB" sz="1600" dirty="0">
              <a:solidFill>
                <a:schemeClr val="tx2"/>
              </a:solidFill>
              <a:latin typeface="+mj-lt"/>
              <a:cs typeface="Courier New" panose="02070309020205020404" pitchFamily="49" charset="0"/>
            </a:endParaRPr>
          </a:p>
          <a:p>
            <a:pPr marL="1485900" lvl="2" indent="-571500">
              <a:buFont typeface="Arial" panose="020B0604020202020204" pitchFamily="34" charset="0"/>
              <a:buChar char="•"/>
            </a:pPr>
            <a:r>
              <a:rPr lang="en-GB" sz="3600" dirty="0">
                <a:solidFill>
                  <a:schemeClr val="tx2"/>
                </a:solidFill>
                <a:latin typeface="+mj-lt"/>
                <a:cs typeface="Courier New" panose="02070309020205020404" pitchFamily="49" charset="0"/>
              </a:rPr>
              <a:t>-l </a:t>
            </a:r>
            <a:r>
              <a:rPr lang="en-GB" sz="4000" dirty="0">
                <a:solidFill>
                  <a:schemeClr val="tx2"/>
                </a:solidFill>
                <a:latin typeface="+mj-lt"/>
                <a:cs typeface="Courier New" panose="02070309020205020404" pitchFamily="49" charset="0"/>
              </a:rPr>
              <a:t>option</a:t>
            </a:r>
          </a:p>
          <a:p>
            <a:pPr marL="1485900" lvl="2" indent="-571500">
              <a:buFont typeface="Arial" panose="020B0604020202020204" pitchFamily="34" charset="0"/>
              <a:buChar char="•"/>
            </a:pPr>
            <a:endParaRPr lang="en-GB" sz="1600" dirty="0">
              <a:solidFill>
                <a:schemeClr val="tx2"/>
              </a:solidFill>
              <a:latin typeface="+mj-lt"/>
              <a:cs typeface="Courier New" panose="02070309020205020404" pitchFamily="49" charset="0"/>
            </a:endParaRPr>
          </a:p>
          <a:p>
            <a:pPr marL="1485900" lvl="2" indent="-571500">
              <a:buFont typeface="Arial" panose="020B0604020202020204" pitchFamily="34" charset="0"/>
              <a:buChar char="•"/>
            </a:pPr>
            <a:r>
              <a:rPr lang="en-GB" sz="3600" dirty="0">
                <a:solidFill>
                  <a:schemeClr val="tx2"/>
                </a:solidFill>
                <a:latin typeface="+mj-lt"/>
                <a:cs typeface="Courier New" panose="02070309020205020404" pitchFamily="49" charset="0"/>
              </a:rPr>
              <a:t>/</a:t>
            </a:r>
            <a:r>
              <a:rPr lang="en-GB" sz="3600" dirty="0" err="1">
                <a:solidFill>
                  <a:schemeClr val="tx2"/>
                </a:solidFill>
                <a:latin typeface="+mj-lt"/>
                <a:cs typeface="Courier New" panose="02070309020205020404" pitchFamily="49" charset="0"/>
              </a:rPr>
              <a:t>tmp</a:t>
            </a:r>
            <a:r>
              <a:rPr lang="en-GB" sz="3600" dirty="0">
                <a:solidFill>
                  <a:schemeClr val="tx2"/>
                </a:solidFill>
                <a:latin typeface="+mj-lt"/>
                <a:cs typeface="Courier New" panose="02070309020205020404" pitchFamily="49" charset="0"/>
              </a:rPr>
              <a:t>/bash </a:t>
            </a:r>
            <a:r>
              <a:rPr lang="en-GB" sz="4000" dirty="0">
                <a:solidFill>
                  <a:schemeClr val="tx2"/>
                </a:solidFill>
                <a:latin typeface="+mj-lt"/>
                <a:cs typeface="Courier New" panose="02070309020205020404" pitchFamily="49" charset="0"/>
              </a:rPr>
              <a:t>– argument</a:t>
            </a:r>
          </a:p>
          <a:p>
            <a:pPr marL="1028700" lvl="1" indent="-571500">
              <a:buFont typeface="Arial" panose="020B0604020202020204" pitchFamily="34" charset="0"/>
              <a:buChar char="•"/>
            </a:pPr>
            <a:endParaRPr lang="en-GB" sz="2000" dirty="0">
              <a:solidFill>
                <a:schemeClr val="tx2"/>
              </a:solidFill>
              <a:latin typeface="+mj-lt"/>
              <a:cs typeface="Courier New" panose="02070309020205020404" pitchFamily="49" charset="0"/>
            </a:endParaRPr>
          </a:p>
          <a:p>
            <a:r>
              <a:rPr lang="en-GB" sz="4000" dirty="0">
                <a:solidFill>
                  <a:schemeClr val="tx2"/>
                </a:solidFill>
                <a:latin typeface="+mj-lt"/>
                <a:cs typeface="Courier New" panose="02070309020205020404" pitchFamily="49" charset="0"/>
              </a:rPr>
              <a:t>Help</a:t>
            </a:r>
          </a:p>
          <a:p>
            <a:endParaRPr lang="en-GB" sz="16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r>
              <a:rPr lang="en-GB" sz="3600" dirty="0">
                <a:solidFill>
                  <a:schemeClr val="tx2"/>
                </a:solidFill>
                <a:latin typeface="+mj-lt"/>
                <a:cs typeface="Courier New" panose="02070309020205020404" pitchFamily="49" charset="0"/>
              </a:rPr>
              <a:t>man ls</a:t>
            </a:r>
          </a:p>
          <a:p>
            <a:pPr marL="1028700" lvl="1" indent="-571500">
              <a:buFont typeface="Arial" panose="020B0604020202020204" pitchFamily="34" charset="0"/>
              <a:buChar char="•"/>
            </a:pPr>
            <a:endParaRPr lang="en-GB"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r>
              <a:rPr lang="en-GB" sz="3600" dirty="0">
                <a:solidFill>
                  <a:schemeClr val="tx2"/>
                </a:solidFill>
                <a:latin typeface="+mj-lt"/>
                <a:cs typeface="Courier New" panose="02070309020205020404" pitchFamily="49" charset="0"/>
              </a:rPr>
              <a:t>ls --help</a:t>
            </a:r>
          </a:p>
          <a:p>
            <a:pPr marL="1028700" lvl="1" indent="-571500">
              <a:buFont typeface="Arial" panose="020B0604020202020204" pitchFamily="34" charset="0"/>
              <a:buChar char="•"/>
            </a:pPr>
            <a:endParaRPr lang="en-GB"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r>
              <a:rPr lang="en-GB" sz="3600" dirty="0">
                <a:solidFill>
                  <a:schemeClr val="tx2"/>
                </a:solidFill>
                <a:latin typeface="+mj-lt"/>
                <a:cs typeface="Courier New" panose="02070309020205020404" pitchFamily="49" charset="0"/>
              </a:rPr>
              <a:t>ls --help | less</a:t>
            </a:r>
          </a:p>
          <a:p>
            <a:pPr marL="1028700" lvl="1" indent="-571500">
              <a:buFont typeface="Arial" panose="020B0604020202020204" pitchFamily="34" charset="0"/>
              <a:buChar char="•"/>
            </a:pPr>
            <a:endParaRPr lang="en-GB" sz="16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r>
              <a:rPr lang="en-GB" sz="3600" dirty="0">
                <a:solidFill>
                  <a:schemeClr val="tx2"/>
                </a:solidFill>
                <a:latin typeface="+mj-lt"/>
                <a:cs typeface="Courier New" panose="02070309020205020404" pitchFamily="49" charset="0"/>
              </a:rPr>
              <a:t>ls –x</a:t>
            </a:r>
            <a:r>
              <a:rPr lang="en-GB" sz="4400" dirty="0">
                <a:solidFill>
                  <a:schemeClr val="tx2"/>
                </a:solidFill>
                <a:latin typeface="+mj-lt"/>
                <a:cs typeface="Courier New" panose="02070309020205020404" pitchFamily="49" charset="0"/>
              </a:rPr>
              <a:t> </a:t>
            </a:r>
            <a:r>
              <a:rPr lang="en-GB" sz="4000" dirty="0">
                <a:solidFill>
                  <a:schemeClr val="tx2"/>
                </a:solidFill>
                <a:latin typeface="+mj-lt"/>
                <a:cs typeface="Courier New" panose="02070309020205020404" pitchFamily="49" charset="0"/>
              </a:rPr>
              <a:t>- Error</a:t>
            </a:r>
            <a:endParaRPr lang="en-GB" sz="32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endParaRPr lang="en-GB" sz="16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r>
              <a:rPr lang="en-GB" sz="4000" dirty="0">
                <a:solidFill>
                  <a:schemeClr val="tx2"/>
                </a:solidFill>
                <a:latin typeface="+mj-lt"/>
                <a:cs typeface="Courier New" panose="02070309020205020404" pitchFamily="49" charset="0"/>
              </a:rPr>
              <a:t>Man command have a --help option to display more information to use the command or program</a:t>
            </a:r>
          </a:p>
          <a:p>
            <a:pPr marL="1485900" lvl="2" indent="-571500">
              <a:buFont typeface="Arial" panose="020B0604020202020204" pitchFamily="34" charset="0"/>
              <a:buChar char="•"/>
            </a:pPr>
            <a:endParaRPr lang="en-GB" sz="4000" dirty="0">
              <a:solidFill>
                <a:schemeClr val="tx2"/>
              </a:solidFill>
              <a:latin typeface="+mj-lt"/>
              <a:cs typeface="Courier New" panose="02070309020205020404" pitchFamily="49" charset="0"/>
            </a:endParaRPr>
          </a:p>
          <a:p>
            <a:pPr lvl="1"/>
            <a:endParaRPr lang="en-GB" sz="4000" dirty="0">
              <a:solidFill>
                <a:schemeClr val="tx2"/>
              </a:solidFill>
              <a:latin typeface="+mj-lt"/>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24</a:t>
            </a:fld>
            <a:endParaRPr lang="en-GB" sz="3200" dirty="0"/>
          </a:p>
        </p:txBody>
      </p:sp>
    </p:spTree>
    <p:extLst>
      <p:ext uri="{BB962C8B-B14F-4D97-AF65-F5344CB8AC3E}">
        <p14:creationId xmlns:p14="http://schemas.microsoft.com/office/powerpoint/2010/main" val="367093692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996468" y="2540099"/>
            <a:ext cx="22331518" cy="9941183"/>
          </a:xfrm>
          <a:prstGeom prst="rect">
            <a:avLst/>
          </a:prstGeom>
          <a:noFill/>
        </p:spPr>
        <p:txBody>
          <a:bodyPr wrap="square" rtlCol="0">
            <a:spAutoFit/>
          </a:bodyPr>
          <a:lstStyle/>
          <a:p>
            <a:r>
              <a:rPr lang="en-GB" sz="4000" dirty="0">
                <a:solidFill>
                  <a:schemeClr val="tx2"/>
                </a:solidFill>
                <a:latin typeface="+mj-lt"/>
              </a:rPr>
              <a:t>Some common command to reorder contents:</a:t>
            </a:r>
          </a:p>
          <a:p>
            <a:endParaRPr lang="en-GB" sz="1600" dirty="0">
              <a:solidFill>
                <a:schemeClr val="tx2"/>
              </a:solidFill>
              <a:latin typeface="+mj-lt"/>
            </a:endParaRPr>
          </a:p>
          <a:p>
            <a:pPr marL="1028700" lvl="1" indent="-571500">
              <a:buFont typeface="Arial" panose="020B0604020202020204" pitchFamily="34" charset="0"/>
              <a:buChar char="•"/>
            </a:pPr>
            <a:r>
              <a:rPr lang="en-GB" sz="3600" dirty="0">
                <a:solidFill>
                  <a:schemeClr val="tx2"/>
                </a:solidFill>
                <a:latin typeface="+mj-lt"/>
                <a:cs typeface="Courier New" panose="02070309020205020404" pitchFamily="49" charset="0"/>
              </a:rPr>
              <a:t>ls /</a:t>
            </a:r>
            <a:r>
              <a:rPr lang="en-GB" sz="3600" dirty="0" err="1">
                <a:solidFill>
                  <a:schemeClr val="tx2"/>
                </a:solidFill>
                <a:latin typeface="+mj-lt"/>
                <a:cs typeface="Courier New" panose="02070309020205020404" pitchFamily="49" charset="0"/>
              </a:rPr>
              <a:t>tmp</a:t>
            </a:r>
            <a:r>
              <a:rPr lang="en-GB" sz="3600" dirty="0">
                <a:solidFill>
                  <a:schemeClr val="tx2"/>
                </a:solidFill>
                <a:latin typeface="+mj-lt"/>
                <a:cs typeface="Courier New" panose="02070309020205020404" pitchFamily="49" charset="0"/>
              </a:rPr>
              <a:t>/bash </a:t>
            </a:r>
            <a:r>
              <a:rPr lang="en-GB" sz="4000" dirty="0">
                <a:solidFill>
                  <a:schemeClr val="tx2"/>
                </a:solidFill>
                <a:latin typeface="+mj-lt"/>
              </a:rPr>
              <a:t>- Lists contents by alphabetical order</a:t>
            </a: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dirty="0">
                <a:solidFill>
                  <a:schemeClr val="tx2"/>
                </a:solidFill>
                <a:latin typeface="+mj-lt"/>
                <a:cs typeface="Courier New" panose="02070309020205020404" pitchFamily="49" charset="0"/>
              </a:rPr>
              <a:t>ls -t /</a:t>
            </a:r>
            <a:r>
              <a:rPr lang="en-GB" sz="3600" dirty="0" err="1">
                <a:solidFill>
                  <a:schemeClr val="tx2"/>
                </a:solidFill>
                <a:latin typeface="+mj-lt"/>
                <a:cs typeface="Courier New" panose="02070309020205020404" pitchFamily="49" charset="0"/>
              </a:rPr>
              <a:t>tmp</a:t>
            </a:r>
            <a:r>
              <a:rPr lang="en-GB" sz="3600" dirty="0">
                <a:solidFill>
                  <a:schemeClr val="tx2"/>
                </a:solidFill>
                <a:latin typeface="+mj-lt"/>
                <a:cs typeface="Courier New" panose="02070309020205020404" pitchFamily="49" charset="0"/>
              </a:rPr>
              <a:t>/bash </a:t>
            </a:r>
            <a:r>
              <a:rPr lang="en-GB" sz="4000" dirty="0">
                <a:solidFill>
                  <a:schemeClr val="tx2"/>
                </a:solidFill>
                <a:latin typeface="+mj-lt"/>
              </a:rPr>
              <a:t>- Lists contents by last modified time </a:t>
            </a: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dirty="0">
                <a:solidFill>
                  <a:schemeClr val="tx2"/>
                </a:solidFill>
                <a:latin typeface="+mj-lt"/>
                <a:cs typeface="Courier New" panose="02070309020205020404" pitchFamily="49" charset="0"/>
              </a:rPr>
              <a:t>ls -r /</a:t>
            </a:r>
            <a:r>
              <a:rPr lang="en-GB" sz="3600" dirty="0" err="1">
                <a:solidFill>
                  <a:schemeClr val="tx2"/>
                </a:solidFill>
                <a:latin typeface="+mj-lt"/>
                <a:cs typeface="Courier New" panose="02070309020205020404" pitchFamily="49" charset="0"/>
              </a:rPr>
              <a:t>tmp</a:t>
            </a:r>
            <a:r>
              <a:rPr lang="en-GB" sz="3600" dirty="0">
                <a:solidFill>
                  <a:schemeClr val="tx2"/>
                </a:solidFill>
                <a:latin typeface="+mj-lt"/>
                <a:cs typeface="Courier New" panose="02070309020205020404" pitchFamily="49" charset="0"/>
              </a:rPr>
              <a:t>/bash </a:t>
            </a:r>
            <a:r>
              <a:rPr lang="en-GB" sz="4000" dirty="0">
                <a:solidFill>
                  <a:schemeClr val="tx2"/>
                </a:solidFill>
                <a:latin typeface="+mj-lt"/>
              </a:rPr>
              <a:t>- Reverse order when sorting </a:t>
            </a: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dirty="0">
                <a:solidFill>
                  <a:schemeClr val="tx2"/>
                </a:solidFill>
                <a:latin typeface="+mj-lt"/>
                <a:cs typeface="Courier New" panose="02070309020205020404" pitchFamily="49" charset="0"/>
              </a:rPr>
              <a:t>ls -tr /</a:t>
            </a:r>
            <a:r>
              <a:rPr lang="en-GB" sz="3600" dirty="0" err="1">
                <a:solidFill>
                  <a:schemeClr val="tx2"/>
                </a:solidFill>
                <a:latin typeface="+mj-lt"/>
                <a:cs typeface="Courier New" panose="02070309020205020404" pitchFamily="49" charset="0"/>
              </a:rPr>
              <a:t>tmp</a:t>
            </a:r>
            <a:r>
              <a:rPr lang="en-GB" sz="3600" dirty="0">
                <a:solidFill>
                  <a:schemeClr val="tx2"/>
                </a:solidFill>
                <a:latin typeface="+mj-lt"/>
                <a:cs typeface="Courier New" panose="02070309020205020404" pitchFamily="49" charset="0"/>
              </a:rPr>
              <a:t>/bash </a:t>
            </a:r>
            <a:r>
              <a:rPr lang="en-GB" sz="4000" dirty="0">
                <a:solidFill>
                  <a:schemeClr val="tx2"/>
                </a:solidFill>
                <a:latin typeface="+mj-lt"/>
              </a:rPr>
              <a:t>or </a:t>
            </a:r>
            <a:r>
              <a:rPr lang="en-GB" sz="3600" dirty="0">
                <a:solidFill>
                  <a:schemeClr val="tx2"/>
                </a:solidFill>
                <a:latin typeface="+mj-lt"/>
                <a:cs typeface="Courier New" panose="02070309020205020404" pitchFamily="49" charset="0"/>
              </a:rPr>
              <a:t>ls -t -r /</a:t>
            </a:r>
            <a:r>
              <a:rPr lang="en-GB" sz="3600" dirty="0" err="1">
                <a:solidFill>
                  <a:schemeClr val="tx2"/>
                </a:solidFill>
                <a:latin typeface="+mj-lt"/>
                <a:cs typeface="Courier New" panose="02070309020205020404" pitchFamily="49" charset="0"/>
              </a:rPr>
              <a:t>tmp</a:t>
            </a:r>
            <a:r>
              <a:rPr lang="en-GB" sz="3600" dirty="0">
                <a:solidFill>
                  <a:schemeClr val="tx2"/>
                </a:solidFill>
                <a:latin typeface="+mj-lt"/>
                <a:cs typeface="Courier New" panose="02070309020205020404" pitchFamily="49" charset="0"/>
              </a:rPr>
              <a:t>/bash </a:t>
            </a:r>
            <a:endParaRPr lang="en-GB" sz="4000" dirty="0">
              <a:solidFill>
                <a:schemeClr val="tx2"/>
              </a:solidFill>
              <a:latin typeface="+mj-lt"/>
              <a:cs typeface="Courier New" panose="02070309020205020404" pitchFamily="49" charset="0"/>
            </a:endParaRP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3600" dirty="0">
                <a:solidFill>
                  <a:schemeClr val="tx2"/>
                </a:solidFill>
                <a:latin typeface="+mj-lt"/>
                <a:cs typeface="Courier New" panose="02070309020205020404" pitchFamily="49" charset="0"/>
              </a:rPr>
              <a:t>ls -</a:t>
            </a:r>
            <a:r>
              <a:rPr lang="en-GB" sz="3600" dirty="0" err="1">
                <a:solidFill>
                  <a:schemeClr val="tx2"/>
                </a:solidFill>
                <a:latin typeface="+mj-lt"/>
                <a:cs typeface="Courier New" panose="02070309020205020404" pitchFamily="49" charset="0"/>
              </a:rPr>
              <a:t>ltr</a:t>
            </a:r>
            <a:r>
              <a:rPr lang="en-GB" sz="3600" dirty="0">
                <a:solidFill>
                  <a:schemeClr val="tx2"/>
                </a:solidFill>
                <a:latin typeface="+mj-lt"/>
                <a:cs typeface="Courier New" panose="02070309020205020404" pitchFamily="49" charset="0"/>
              </a:rPr>
              <a:t> /</a:t>
            </a:r>
            <a:r>
              <a:rPr lang="en-GB" sz="3600" dirty="0" err="1">
                <a:solidFill>
                  <a:schemeClr val="tx2"/>
                </a:solidFill>
                <a:latin typeface="+mj-lt"/>
                <a:cs typeface="Courier New" panose="02070309020205020404" pitchFamily="49" charset="0"/>
              </a:rPr>
              <a:t>tmp</a:t>
            </a:r>
            <a:r>
              <a:rPr lang="en-GB" sz="3600" dirty="0">
                <a:solidFill>
                  <a:schemeClr val="tx2"/>
                </a:solidFill>
                <a:latin typeface="+mj-lt"/>
                <a:cs typeface="Courier New" panose="02070309020205020404" pitchFamily="49" charset="0"/>
              </a:rPr>
              <a:t>/bash </a:t>
            </a:r>
            <a:r>
              <a:rPr lang="en-GB" sz="4000" dirty="0">
                <a:solidFill>
                  <a:schemeClr val="tx2"/>
                </a:solidFill>
                <a:latin typeface="+mj-lt"/>
              </a:rPr>
              <a:t>- Use long listing format to verify</a:t>
            </a:r>
          </a:p>
          <a:p>
            <a:pPr lvl="2"/>
            <a:endParaRPr lang="en-GB" sz="4000" dirty="0">
              <a:solidFill>
                <a:schemeClr val="tx2"/>
              </a:solidFill>
              <a:latin typeface="+mj-lt"/>
              <a:cs typeface="Courier New" panose="02070309020205020404" pitchFamily="49" charset="0"/>
            </a:endParaRPr>
          </a:p>
          <a:p>
            <a:r>
              <a:rPr lang="en-GB" sz="4000" b="1" dirty="0">
                <a:solidFill>
                  <a:schemeClr val="tx2"/>
                </a:solidFill>
                <a:latin typeface="+mj-lt"/>
                <a:cs typeface="Courier New" panose="02070309020205020404" pitchFamily="49" charset="0"/>
              </a:rPr>
              <a:t>Challenge</a:t>
            </a:r>
          </a:p>
          <a:p>
            <a:pPr marL="1028700" lvl="1" indent="-571500">
              <a:buFont typeface="Arial" panose="020B0604020202020204" pitchFamily="34" charset="0"/>
              <a:buChar char="•"/>
            </a:pPr>
            <a:r>
              <a:rPr lang="en-GB" sz="4000" dirty="0">
                <a:solidFill>
                  <a:schemeClr val="tx2"/>
                </a:solidFill>
                <a:latin typeface="+mj-lt"/>
                <a:cs typeface="Courier New" panose="02070309020205020404" pitchFamily="49" charset="0"/>
              </a:rPr>
              <a:t>List files in </a:t>
            </a:r>
            <a:r>
              <a:rPr lang="en-GB" sz="4000" i="1" dirty="0">
                <a:solidFill>
                  <a:schemeClr val="tx2"/>
                </a:solidFill>
                <a:latin typeface="+mj-lt"/>
                <a:cs typeface="Courier New" panose="02070309020205020404" pitchFamily="49" charset="0"/>
              </a:rPr>
              <a:t>/</a:t>
            </a:r>
            <a:r>
              <a:rPr lang="en-GB" sz="4000" i="1" dirty="0" err="1">
                <a:solidFill>
                  <a:schemeClr val="tx2"/>
                </a:solidFill>
                <a:latin typeface="+mj-lt"/>
                <a:cs typeface="Courier New" panose="02070309020205020404" pitchFamily="49" charset="0"/>
              </a:rPr>
              <a:t>tmp</a:t>
            </a:r>
            <a:r>
              <a:rPr lang="en-GB" sz="4000" i="1" dirty="0">
                <a:solidFill>
                  <a:schemeClr val="tx2"/>
                </a:solidFill>
                <a:latin typeface="+mj-lt"/>
                <a:cs typeface="Courier New" panose="02070309020205020404" pitchFamily="49" charset="0"/>
              </a:rPr>
              <a:t>/bash </a:t>
            </a:r>
            <a:r>
              <a:rPr lang="en-GB" sz="4000" dirty="0">
                <a:solidFill>
                  <a:schemeClr val="tx2"/>
                </a:solidFill>
                <a:latin typeface="+mj-lt"/>
                <a:cs typeface="Courier New" panose="02070309020205020404" pitchFamily="49" charset="0"/>
              </a:rPr>
              <a:t>by reverse alphabetical order</a:t>
            </a:r>
          </a:p>
          <a:p>
            <a:pPr lvl="3"/>
            <a:endParaRPr lang="en-GB" sz="4000" dirty="0">
              <a:solidFill>
                <a:schemeClr val="tx2"/>
              </a:solidFill>
              <a:latin typeface="+mj-lt"/>
              <a:cs typeface="Courier New" panose="02070309020205020404" pitchFamily="49" charset="0"/>
            </a:endParaRPr>
          </a:p>
          <a:p>
            <a:r>
              <a:rPr lang="en-GB" sz="4000" b="1" dirty="0">
                <a:solidFill>
                  <a:schemeClr val="tx2"/>
                </a:solidFill>
                <a:latin typeface="+mj-lt"/>
                <a:cs typeface="Courier New" panose="02070309020205020404" pitchFamily="49" charset="0"/>
              </a:rPr>
              <a:t>Solution</a:t>
            </a:r>
          </a:p>
          <a:p>
            <a:pPr marL="1028700" lvl="1" indent="-571500">
              <a:buFont typeface="Arial" panose="020B0604020202020204" pitchFamily="34" charset="0"/>
              <a:buChar char="•"/>
            </a:pPr>
            <a:r>
              <a:rPr lang="en-GB" sz="4000" dirty="0">
                <a:solidFill>
                  <a:schemeClr val="tx2"/>
                </a:solidFill>
                <a:latin typeface="+mj-lt"/>
                <a:cs typeface="Courier New" panose="02070309020205020404" pitchFamily="49" charset="0"/>
              </a:rPr>
              <a:t>ls -</a:t>
            </a:r>
            <a:r>
              <a:rPr lang="en-GB" sz="4000" dirty="0" err="1">
                <a:solidFill>
                  <a:schemeClr val="tx2"/>
                </a:solidFill>
                <a:latin typeface="+mj-lt"/>
                <a:cs typeface="Courier New" panose="02070309020205020404" pitchFamily="49" charset="0"/>
              </a:rPr>
              <a:t>lr</a:t>
            </a:r>
            <a:r>
              <a:rPr lang="en-GB" sz="4000" dirty="0">
                <a:solidFill>
                  <a:schemeClr val="tx2"/>
                </a:solidFill>
                <a:latin typeface="+mj-lt"/>
                <a:cs typeface="Courier New" panose="02070309020205020404" pitchFamily="49" charset="0"/>
              </a:rPr>
              <a:t> /</a:t>
            </a:r>
            <a:r>
              <a:rPr lang="en-GB" sz="4000" dirty="0" err="1">
                <a:solidFill>
                  <a:schemeClr val="tx2"/>
                </a:solidFill>
                <a:latin typeface="+mj-lt"/>
                <a:cs typeface="Courier New" panose="02070309020205020404" pitchFamily="49" charset="0"/>
              </a:rPr>
              <a:t>tmp</a:t>
            </a:r>
            <a:r>
              <a:rPr lang="en-GB" sz="4000" dirty="0">
                <a:solidFill>
                  <a:schemeClr val="tx2"/>
                </a:solidFill>
                <a:latin typeface="+mj-lt"/>
                <a:cs typeface="Courier New" panose="02070309020205020404" pitchFamily="49" charset="0"/>
              </a:rPr>
              <a:t>/bash</a:t>
            </a:r>
          </a:p>
          <a:p>
            <a:pPr lvl="3"/>
            <a:endParaRPr lang="en-GB" sz="4000" dirty="0">
              <a:solidFill>
                <a:schemeClr val="tx2"/>
              </a:solidFill>
              <a:latin typeface="+mj-lt"/>
              <a:cs typeface="Courier New" panose="02070309020205020404" pitchFamily="49" charset="0"/>
            </a:endParaRPr>
          </a:p>
          <a:p>
            <a:pPr lvl="1"/>
            <a:endParaRPr lang="en-GB" sz="4000" dirty="0">
              <a:solidFill>
                <a:schemeClr val="tx2"/>
              </a:solidFill>
              <a:latin typeface="+mj-lt"/>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25</a:t>
            </a:fld>
            <a:endParaRPr lang="en-GB" sz="3200" dirty="0"/>
          </a:p>
        </p:txBody>
      </p:sp>
      <p:pic>
        <p:nvPicPr>
          <p:cNvPr id="6146" name="Picture 2" descr="Documents Folder Files Icon Cartoon Stock Vector - Illustration of icon,  organization: 150734075">
            <a:extLst>
              <a:ext uri="{FF2B5EF4-FFF2-40B4-BE49-F238E27FC236}">
                <a16:creationId xmlns:a16="http://schemas.microsoft.com/office/drawing/2014/main" id="{C12EDE0F-2BA6-4E2F-890F-BD1549528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5511" y="3844005"/>
            <a:ext cx="6923522" cy="692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94561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Files and Directories: Permissions</a:t>
            </a:r>
          </a:p>
        </p:txBody>
      </p:sp>
      <p:sp>
        <p:nvSpPr>
          <p:cNvPr id="2" name="TextBox 1">
            <a:extLst>
              <a:ext uri="{FF2B5EF4-FFF2-40B4-BE49-F238E27FC236}">
                <a16:creationId xmlns:a16="http://schemas.microsoft.com/office/drawing/2014/main" id="{BB4B86EE-6C28-4D49-94DE-EAA964110F67}"/>
              </a:ext>
            </a:extLst>
          </p:cNvPr>
          <p:cNvSpPr txBox="1"/>
          <p:nvPr/>
        </p:nvSpPr>
        <p:spPr>
          <a:xfrm>
            <a:off x="0" y="2444428"/>
            <a:ext cx="22331518" cy="10495181"/>
          </a:xfrm>
          <a:prstGeom prst="rect">
            <a:avLst/>
          </a:prstGeom>
          <a:noFill/>
        </p:spPr>
        <p:txBody>
          <a:bodyPr wrap="square" lIns="91440" tIns="45720" rIns="91440" bIns="45720" rtlCol="0" anchor="t">
            <a:spAutoFit/>
          </a:bodyPr>
          <a:lstStyle/>
          <a:p>
            <a:pPr lvl="2"/>
            <a:r>
              <a:rPr lang="pt-BR" sz="4000" dirty="0">
                <a:solidFill>
                  <a:schemeClr val="tx2"/>
                </a:solidFill>
                <a:latin typeface="+mj-lt"/>
                <a:cs typeface="Courier New"/>
              </a:rPr>
              <a:t>There is a lot of useful informnation and permissions associated with the </a:t>
            </a:r>
            <a:r>
              <a:rPr lang="pt-BR" sz="3600" dirty="0">
                <a:solidFill>
                  <a:schemeClr val="tx2"/>
                </a:solidFill>
                <a:latin typeface="+mj-lt"/>
                <a:cs typeface="Courier New"/>
              </a:rPr>
              <a:t>ls -l </a:t>
            </a:r>
            <a:r>
              <a:rPr lang="pt-BR" sz="4000" dirty="0">
                <a:solidFill>
                  <a:schemeClr val="tx2"/>
                </a:solidFill>
                <a:latin typeface="+mj-lt"/>
                <a:cs typeface="Courier New"/>
              </a:rPr>
              <a:t>shell command:</a:t>
            </a:r>
            <a:endParaRPr lang="pt-BR" sz="3200" dirty="0">
              <a:solidFill>
                <a:schemeClr val="tx2"/>
              </a:solidFill>
              <a:latin typeface="+mj-lt"/>
              <a:cs typeface="Courier New"/>
            </a:endParaRPr>
          </a:p>
          <a:p>
            <a:pPr lvl="2"/>
            <a:endParaRPr lang="pt-BR" sz="1200" dirty="0">
              <a:solidFill>
                <a:schemeClr val="tx2"/>
              </a:solidFill>
              <a:latin typeface="+mj-lt"/>
              <a:cs typeface="Courier New" panose="02070309020205020404" pitchFamily="49" charset="0"/>
            </a:endParaRPr>
          </a:p>
          <a:p>
            <a:pPr lvl="4"/>
            <a:r>
              <a:rPr lang="pt-BR" sz="3600" dirty="0">
                <a:solidFill>
                  <a:schemeClr val="tx2"/>
                </a:solidFill>
                <a:latin typeface="+mj-lt"/>
                <a:cs typeface="Courier New"/>
              </a:rPr>
              <a:t>drwxr-xr-x. 2 issa16 is 4096 Nov 16 21:04 data </a:t>
            </a:r>
          </a:p>
          <a:p>
            <a:pPr lvl="4"/>
            <a:r>
              <a:rPr lang="pt-BR" sz="3600" dirty="0">
                <a:solidFill>
                  <a:schemeClr val="tx2"/>
                </a:solidFill>
                <a:latin typeface="+mj-lt"/>
                <a:cs typeface="Courier New"/>
              </a:rPr>
              <a:t>-rw-r -r -. 1 issa16 is  270 Nov 16 14:28 logins.txt </a:t>
            </a:r>
            <a:endParaRPr lang="pt-BR" sz="3600" dirty="0">
              <a:solidFill>
                <a:schemeClr val="tx2"/>
              </a:solidFill>
              <a:latin typeface="+mj-lt"/>
              <a:cs typeface="Courier New" panose="02070309020205020404" pitchFamily="49" charset="0"/>
            </a:endParaRPr>
          </a:p>
          <a:p>
            <a:pPr lvl="4"/>
            <a:r>
              <a:rPr lang="pt-BR" sz="3600" dirty="0">
                <a:solidFill>
                  <a:schemeClr val="tx2"/>
                </a:solidFill>
                <a:latin typeface="+mj-lt"/>
                <a:cs typeface="Courier New"/>
              </a:rPr>
              <a:t>-rw-r -r -. 1 issa16 is   78 Nov 16 14:02 names.txt </a:t>
            </a:r>
            <a:endParaRPr lang="pt-BR" sz="3600" dirty="0">
              <a:solidFill>
                <a:schemeClr val="tx2"/>
              </a:solidFill>
              <a:latin typeface="+mj-lt"/>
              <a:cs typeface="Courier New" panose="02070309020205020404" pitchFamily="49" charset="0"/>
            </a:endParaRPr>
          </a:p>
          <a:p>
            <a:pPr lvl="2"/>
            <a:endParaRPr lang="pt-BR" sz="2800" dirty="0">
              <a:solidFill>
                <a:schemeClr val="tx2"/>
              </a:solidFill>
              <a:latin typeface="+mj-lt"/>
              <a:cs typeface="Courier New" panose="02070309020205020404" pitchFamily="49" charset="0"/>
            </a:endParaRPr>
          </a:p>
          <a:p>
            <a:pPr lvl="2"/>
            <a:r>
              <a:rPr lang="pt-BR" sz="4000" b="1" dirty="0">
                <a:solidFill>
                  <a:schemeClr val="tx2"/>
                </a:solidFill>
                <a:latin typeface="+mj-lt"/>
                <a:cs typeface="Courier New"/>
              </a:rPr>
              <a:t>Each </a:t>
            </a:r>
            <a:r>
              <a:rPr lang="en-GB" sz="4000" b="1" dirty="0">
                <a:solidFill>
                  <a:schemeClr val="tx2"/>
                </a:solidFill>
                <a:latin typeface="+mj-lt"/>
                <a:cs typeface="Courier New"/>
              </a:rPr>
              <a:t>column</a:t>
            </a:r>
            <a:r>
              <a:rPr lang="pt-BR" sz="4000" b="1" dirty="0">
                <a:solidFill>
                  <a:schemeClr val="tx2"/>
                </a:solidFill>
                <a:latin typeface="+mj-lt"/>
                <a:cs typeface="Courier New"/>
              </a:rPr>
              <a:t> </a:t>
            </a:r>
            <a:r>
              <a:rPr lang="en-GB" sz="4000" b="1" dirty="0">
                <a:solidFill>
                  <a:schemeClr val="tx2"/>
                </a:solidFill>
                <a:latin typeface="+mj-lt"/>
                <a:cs typeface="Courier New"/>
              </a:rPr>
              <a:t>left</a:t>
            </a:r>
            <a:r>
              <a:rPr lang="pt-BR" sz="4000" b="1" dirty="0">
                <a:solidFill>
                  <a:schemeClr val="tx2"/>
                </a:solidFill>
                <a:latin typeface="+mj-lt"/>
                <a:cs typeface="Courier New"/>
              </a:rPr>
              <a:t> to right shows:</a:t>
            </a:r>
          </a:p>
          <a:p>
            <a:pPr lvl="2"/>
            <a:endParaRPr lang="pt-BR" sz="1200" b="1" dirty="0">
              <a:solidFill>
                <a:schemeClr val="tx2"/>
              </a:solidFill>
              <a:latin typeface="+mj-lt"/>
              <a:cs typeface="Courier New" panose="02070309020205020404" pitchFamily="49" charset="0"/>
            </a:endParaRPr>
          </a:p>
          <a:p>
            <a:pPr marL="2114550" lvl="3" indent="-742950">
              <a:buFont typeface="+mj-lt"/>
              <a:buAutoNum type="arabicPeriod"/>
            </a:pPr>
            <a:r>
              <a:rPr lang="en-GB" sz="4000" dirty="0">
                <a:solidFill>
                  <a:schemeClr val="tx2"/>
                </a:solidFill>
                <a:latin typeface="+mj-lt"/>
              </a:rPr>
              <a:t>File type and permission given on the file (-,</a:t>
            </a:r>
            <a:r>
              <a:rPr lang="en-GB" sz="4000" dirty="0" err="1">
                <a:solidFill>
                  <a:schemeClr val="tx2"/>
                </a:solidFill>
                <a:latin typeface="+mj-lt"/>
              </a:rPr>
              <a:t>b,c,d,l,p,s</a:t>
            </a:r>
            <a:r>
              <a:rPr lang="en-GB" sz="4000" dirty="0">
                <a:solidFill>
                  <a:schemeClr val="tx2"/>
                </a:solidFill>
                <a:latin typeface="+mj-lt"/>
              </a:rPr>
              <a:t>) </a:t>
            </a:r>
            <a:endParaRPr lang="en-GB" sz="4000" dirty="0">
              <a:solidFill>
                <a:schemeClr val="tx2"/>
              </a:solidFill>
              <a:latin typeface="+mj-lt"/>
              <a:cs typeface="Calibri"/>
            </a:endParaRPr>
          </a:p>
          <a:p>
            <a:pPr marL="2114550" lvl="3" indent="-742950">
              <a:buFont typeface="+mj-lt"/>
              <a:buAutoNum type="arabicPeriod"/>
            </a:pPr>
            <a:r>
              <a:rPr lang="en-GB" sz="4000" dirty="0">
                <a:solidFill>
                  <a:schemeClr val="tx2"/>
                </a:solidFill>
                <a:latin typeface="+mj-lt"/>
              </a:rPr>
              <a:t>Number of memory blocks taken by the file or directory </a:t>
            </a:r>
            <a:endParaRPr lang="en-GB" sz="4000" dirty="0">
              <a:solidFill>
                <a:schemeClr val="tx2"/>
              </a:solidFill>
              <a:latin typeface="+mj-lt"/>
              <a:cs typeface="Calibri" panose="020F0502020204030204"/>
            </a:endParaRPr>
          </a:p>
          <a:p>
            <a:pPr marL="2114550" lvl="3" indent="-742950">
              <a:buFont typeface="+mj-lt"/>
              <a:buAutoNum type="arabicPeriod"/>
            </a:pPr>
            <a:r>
              <a:rPr lang="en-GB" sz="4000" dirty="0">
                <a:solidFill>
                  <a:schemeClr val="tx2"/>
                </a:solidFill>
                <a:latin typeface="+mj-lt"/>
              </a:rPr>
              <a:t>Owner of the file (creator) </a:t>
            </a:r>
            <a:endParaRPr lang="en-GB" sz="4000" dirty="0">
              <a:solidFill>
                <a:schemeClr val="tx2"/>
              </a:solidFill>
              <a:latin typeface="+mj-lt"/>
              <a:cs typeface="Calibri" panose="020F0502020204030204"/>
            </a:endParaRPr>
          </a:p>
          <a:p>
            <a:pPr marL="2114550" lvl="3" indent="-742950">
              <a:buFont typeface="+mj-lt"/>
              <a:buAutoNum type="arabicPeriod"/>
            </a:pPr>
            <a:r>
              <a:rPr lang="en-GB" sz="4000" dirty="0">
                <a:solidFill>
                  <a:schemeClr val="tx2"/>
                </a:solidFill>
                <a:latin typeface="+mj-lt"/>
              </a:rPr>
              <a:t>Group owner. Each user will have a group. </a:t>
            </a:r>
            <a:endParaRPr lang="en-GB" sz="4000" dirty="0">
              <a:solidFill>
                <a:schemeClr val="tx2"/>
              </a:solidFill>
              <a:latin typeface="+mj-lt"/>
              <a:cs typeface="Calibri" panose="020F0502020204030204"/>
            </a:endParaRPr>
          </a:p>
          <a:p>
            <a:pPr marL="2114550" lvl="3" indent="-742950">
              <a:buFont typeface="+mj-lt"/>
              <a:buAutoNum type="arabicPeriod"/>
            </a:pPr>
            <a:r>
              <a:rPr lang="en-GB" sz="4000" dirty="0">
                <a:solidFill>
                  <a:schemeClr val="tx2"/>
                </a:solidFill>
                <a:latin typeface="+mj-lt"/>
              </a:rPr>
              <a:t>File size in bytes. </a:t>
            </a:r>
            <a:endParaRPr lang="en-GB" sz="4000" dirty="0">
              <a:solidFill>
                <a:schemeClr val="tx2"/>
              </a:solidFill>
              <a:latin typeface="+mj-lt"/>
              <a:cs typeface="Calibri" panose="020F0502020204030204"/>
            </a:endParaRPr>
          </a:p>
          <a:p>
            <a:pPr marL="2114550" lvl="3" indent="-742950">
              <a:buFont typeface="+mj-lt"/>
              <a:buAutoNum type="arabicPeriod"/>
            </a:pPr>
            <a:r>
              <a:rPr lang="en-GB" sz="4000" dirty="0">
                <a:solidFill>
                  <a:schemeClr val="tx2"/>
                </a:solidFill>
                <a:latin typeface="+mj-lt"/>
              </a:rPr>
              <a:t>Date and time the file was created or modified. ]</a:t>
            </a:r>
            <a:endParaRPr lang="en-GB" sz="4000" dirty="0">
              <a:solidFill>
                <a:schemeClr val="tx2"/>
              </a:solidFill>
              <a:latin typeface="+mj-lt"/>
              <a:cs typeface="Calibri" panose="020F0502020204030204"/>
            </a:endParaRPr>
          </a:p>
          <a:p>
            <a:pPr marL="2114550" lvl="3" indent="-742950">
              <a:buFont typeface="+mj-lt"/>
              <a:buAutoNum type="arabicPeriod"/>
            </a:pPr>
            <a:r>
              <a:rPr lang="en-GB" sz="4000" dirty="0">
                <a:solidFill>
                  <a:schemeClr val="tx2"/>
                </a:solidFill>
                <a:latin typeface="+mj-lt"/>
              </a:rPr>
              <a:t>File or directory name.</a:t>
            </a:r>
            <a:endParaRPr lang="en-GB" sz="4000" dirty="0">
              <a:solidFill>
                <a:schemeClr val="tx2"/>
              </a:solidFill>
              <a:latin typeface="+mj-lt"/>
              <a:cs typeface="Calibri" panose="020F0502020204030204"/>
            </a:endParaRPr>
          </a:p>
          <a:p>
            <a:pPr lvl="3"/>
            <a:endParaRPr lang="en-GB" sz="4000" dirty="0">
              <a:solidFill>
                <a:schemeClr val="tx2"/>
              </a:solidFill>
              <a:latin typeface="+mj-lt"/>
            </a:endParaRPr>
          </a:p>
          <a:p>
            <a:pPr lvl="3"/>
            <a:endParaRPr lang="en-GB" sz="4000" b="1" dirty="0">
              <a:solidFill>
                <a:schemeClr val="tx2"/>
              </a:solidFill>
              <a:latin typeface="+mj-lt"/>
              <a:cs typeface="Courier New" panose="02070309020205020404" pitchFamily="49" charset="0"/>
            </a:endParaRPr>
          </a:p>
          <a:p>
            <a:pPr lvl="3"/>
            <a:endParaRPr lang="en-GB" sz="4000" b="1" dirty="0">
              <a:solidFill>
                <a:schemeClr val="tx2"/>
              </a:solidFill>
              <a:latin typeface="+mj-lt"/>
              <a:cs typeface="Courier New" panose="02070309020205020404" pitchFamily="49" charset="0"/>
            </a:endParaRPr>
          </a:p>
          <a:p>
            <a:pPr lvl="1"/>
            <a:endParaRPr lang="en-GB" sz="4000" dirty="0">
              <a:solidFill>
                <a:schemeClr val="tx2"/>
              </a:solidFill>
              <a:latin typeface="+mj-lt"/>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26</a:t>
            </a:fld>
            <a:endParaRPr lang="en-GB" sz="3200" dirty="0"/>
          </a:p>
        </p:txBody>
      </p:sp>
    </p:spTree>
    <p:extLst>
      <p:ext uri="{BB962C8B-B14F-4D97-AF65-F5344CB8AC3E}">
        <p14:creationId xmlns:p14="http://schemas.microsoft.com/office/powerpoint/2010/main" val="25664979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Navigating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761153"/>
            <a:ext cx="22331518" cy="7417415"/>
          </a:xfrm>
          <a:prstGeom prst="rect">
            <a:avLst/>
          </a:prstGeom>
          <a:noFill/>
        </p:spPr>
        <p:txBody>
          <a:bodyPr wrap="square" rtlCol="0">
            <a:spAutoFit/>
          </a:bodyPr>
          <a:lstStyle/>
          <a:p>
            <a:pPr lvl="1"/>
            <a:r>
              <a:rPr lang="en-GB" sz="4400" dirty="0">
                <a:solidFill>
                  <a:schemeClr val="tx2"/>
                </a:solidFill>
                <a:latin typeface="+mj-lt"/>
                <a:cs typeface="Courier New" panose="02070309020205020404" pitchFamily="49" charset="0"/>
              </a:rPr>
              <a:t>cd</a:t>
            </a:r>
            <a:r>
              <a:rPr lang="en-GB" sz="4000" dirty="0">
                <a:solidFill>
                  <a:schemeClr val="tx2"/>
                </a:solidFill>
                <a:latin typeface="+mj-lt"/>
                <a:cs typeface="Courier New" panose="02070309020205020404" pitchFamily="49" charset="0"/>
              </a:rPr>
              <a:t> </a:t>
            </a:r>
          </a:p>
          <a:p>
            <a:pPr lvl="1"/>
            <a:endParaRPr lang="en-GB" sz="1600" dirty="0">
              <a:solidFill>
                <a:schemeClr val="tx2"/>
              </a:solidFill>
              <a:latin typeface="+mj-lt"/>
              <a:cs typeface="Courier New" panose="02070309020205020404" pitchFamily="49" charset="0"/>
            </a:endParaRPr>
          </a:p>
          <a:p>
            <a:pPr marL="1485900" lvl="2" indent="-571500">
              <a:buFont typeface="Arial" panose="020B0604020202020204" pitchFamily="34" charset="0"/>
              <a:buChar char="•"/>
            </a:pPr>
            <a:r>
              <a:rPr lang="en-GB" sz="3600" dirty="0">
                <a:solidFill>
                  <a:schemeClr val="tx2"/>
                </a:solidFill>
                <a:latin typeface="+mj-lt"/>
                <a:cs typeface="Courier New" panose="02070309020205020404" pitchFamily="49" charset="0"/>
              </a:rPr>
              <a:t>man cd - </a:t>
            </a:r>
            <a:r>
              <a:rPr lang="en-GB" sz="4000" dirty="0">
                <a:solidFill>
                  <a:schemeClr val="tx2"/>
                </a:solidFill>
                <a:latin typeface="+mj-lt"/>
              </a:rPr>
              <a:t>What options are available? Press q to exit. </a:t>
            </a:r>
          </a:p>
          <a:p>
            <a:pPr marL="1485900" lvl="2" indent="-571500">
              <a:buFont typeface="Arial" panose="020B0604020202020204" pitchFamily="34" charset="0"/>
              <a:buChar char="•"/>
            </a:pPr>
            <a:endParaRPr lang="en-GB" sz="1600" dirty="0">
              <a:solidFill>
                <a:schemeClr val="tx2"/>
              </a:solidFill>
              <a:latin typeface="+mj-lt"/>
            </a:endParaRPr>
          </a:p>
          <a:p>
            <a:pPr marL="1485900" lvl="2" indent="-571500">
              <a:buFont typeface="Arial" panose="020B0604020202020204" pitchFamily="34" charset="0"/>
              <a:buChar char="•"/>
            </a:pPr>
            <a:r>
              <a:rPr lang="en-GB" sz="3600" dirty="0">
                <a:solidFill>
                  <a:schemeClr val="tx2"/>
                </a:solidFill>
                <a:latin typeface="+mj-lt"/>
                <a:cs typeface="Courier New" panose="02070309020205020404" pitchFamily="49" charset="0"/>
              </a:rPr>
              <a:t>cd</a:t>
            </a:r>
            <a:r>
              <a:rPr lang="en-GB" sz="4000" dirty="0">
                <a:solidFill>
                  <a:schemeClr val="tx2"/>
                </a:solidFill>
                <a:latin typeface="+mj-lt"/>
              </a:rPr>
              <a:t> - Change the working directory to your home directory </a:t>
            </a:r>
          </a:p>
          <a:p>
            <a:pPr marL="1485900" lvl="2" indent="-571500">
              <a:buFont typeface="Arial" panose="020B0604020202020204" pitchFamily="34" charset="0"/>
              <a:buChar char="•"/>
            </a:pPr>
            <a:endParaRPr lang="en-GB" sz="1600" dirty="0">
              <a:solidFill>
                <a:schemeClr val="tx2"/>
              </a:solidFill>
              <a:latin typeface="+mj-lt"/>
            </a:endParaRPr>
          </a:p>
          <a:p>
            <a:pPr marL="1485900" lvl="2" indent="-571500">
              <a:buFont typeface="Arial" panose="020B0604020202020204" pitchFamily="34" charset="0"/>
              <a:buChar char="•"/>
            </a:pPr>
            <a:r>
              <a:rPr lang="en-GB" sz="3600" dirty="0">
                <a:solidFill>
                  <a:schemeClr val="tx2"/>
                </a:solidFill>
                <a:latin typeface="+mj-lt"/>
                <a:cs typeface="Courier New" panose="02070309020205020404" pitchFamily="49" charset="0"/>
              </a:rPr>
              <a:t>cd /</a:t>
            </a:r>
            <a:r>
              <a:rPr lang="en-GB" sz="3600" dirty="0" err="1">
                <a:solidFill>
                  <a:schemeClr val="tx2"/>
                </a:solidFill>
                <a:latin typeface="+mj-lt"/>
                <a:cs typeface="Courier New" panose="02070309020205020404" pitchFamily="49" charset="0"/>
              </a:rPr>
              <a:t>tmp</a:t>
            </a:r>
            <a:r>
              <a:rPr lang="en-GB" sz="3600" dirty="0">
                <a:solidFill>
                  <a:schemeClr val="tx2"/>
                </a:solidFill>
                <a:latin typeface="+mj-lt"/>
                <a:cs typeface="Courier New" panose="02070309020205020404" pitchFamily="49" charset="0"/>
              </a:rPr>
              <a:t>/bash - </a:t>
            </a:r>
            <a:r>
              <a:rPr lang="en-GB" sz="4000" dirty="0">
                <a:solidFill>
                  <a:schemeClr val="tx2"/>
                </a:solidFill>
                <a:latin typeface="+mj-lt"/>
              </a:rPr>
              <a:t>Change the working directory to </a:t>
            </a:r>
            <a:r>
              <a:rPr lang="en-GB" sz="4000" i="1" dirty="0">
                <a:solidFill>
                  <a:schemeClr val="tx2"/>
                </a:solidFill>
                <a:latin typeface="+mj-lt"/>
              </a:rPr>
              <a:t>/</a:t>
            </a:r>
            <a:r>
              <a:rPr lang="en-GB" sz="4000" i="1" dirty="0" err="1">
                <a:solidFill>
                  <a:schemeClr val="tx2"/>
                </a:solidFill>
                <a:latin typeface="+mj-lt"/>
              </a:rPr>
              <a:t>tmp</a:t>
            </a:r>
            <a:r>
              <a:rPr lang="en-GB" sz="4000" i="1" dirty="0">
                <a:solidFill>
                  <a:schemeClr val="tx2"/>
                </a:solidFill>
                <a:latin typeface="+mj-lt"/>
              </a:rPr>
              <a:t>/bash</a:t>
            </a:r>
          </a:p>
          <a:p>
            <a:pPr marL="1485900" lvl="2" indent="-571500">
              <a:buFont typeface="Arial" panose="020B0604020202020204" pitchFamily="34" charset="0"/>
              <a:buChar char="•"/>
            </a:pPr>
            <a:endParaRPr lang="en-GB" sz="1600" dirty="0">
              <a:solidFill>
                <a:schemeClr val="tx2"/>
              </a:solidFill>
              <a:latin typeface="+mj-lt"/>
            </a:endParaRPr>
          </a:p>
          <a:p>
            <a:pPr marL="1485900" lvl="2" indent="-571500">
              <a:buFont typeface="Arial" panose="020B0604020202020204" pitchFamily="34" charset="0"/>
              <a:buChar char="•"/>
            </a:pPr>
            <a:r>
              <a:rPr lang="en-GB" sz="3600" dirty="0">
                <a:solidFill>
                  <a:schemeClr val="tx2"/>
                </a:solidFill>
                <a:latin typeface="+mj-lt"/>
                <a:cs typeface="Courier New" panose="02070309020205020404" pitchFamily="49" charset="0"/>
              </a:rPr>
              <a:t>cd .. - </a:t>
            </a:r>
            <a:r>
              <a:rPr lang="en-GB" sz="4000" dirty="0">
                <a:solidFill>
                  <a:schemeClr val="tx2"/>
                </a:solidFill>
                <a:latin typeface="+mj-lt"/>
              </a:rPr>
              <a:t>Move up one directory </a:t>
            </a:r>
            <a:endParaRPr lang="en-GB" sz="1600" dirty="0">
              <a:solidFill>
                <a:schemeClr val="tx2"/>
              </a:solidFill>
              <a:latin typeface="+mj-lt"/>
            </a:endParaRPr>
          </a:p>
          <a:p>
            <a:pPr marL="1485900" lvl="2" indent="-571500">
              <a:buFont typeface="Arial" panose="020B0604020202020204" pitchFamily="34" charset="0"/>
              <a:buChar char="•"/>
            </a:pPr>
            <a:endParaRPr lang="en-GB" sz="1600" dirty="0">
              <a:solidFill>
                <a:schemeClr val="tx2"/>
              </a:solidFill>
              <a:latin typeface="+mj-lt"/>
            </a:endParaRPr>
          </a:p>
          <a:p>
            <a:pPr marL="1485900" lvl="2" indent="-571500">
              <a:buFont typeface="Arial" panose="020B0604020202020204" pitchFamily="34" charset="0"/>
              <a:buChar char="•"/>
            </a:pPr>
            <a:r>
              <a:rPr lang="en-GB" sz="3600" dirty="0" err="1">
                <a:solidFill>
                  <a:schemeClr val="tx2"/>
                </a:solidFill>
                <a:latin typeface="+mj-lt"/>
                <a:cs typeface="Courier New" panose="02070309020205020404" pitchFamily="49" charset="0"/>
              </a:rPr>
              <a:t>pwd</a:t>
            </a:r>
            <a:r>
              <a:rPr lang="en-GB" sz="3200" dirty="0">
                <a:solidFill>
                  <a:schemeClr val="tx2"/>
                </a:solidFill>
                <a:latin typeface="+mj-lt"/>
                <a:cs typeface="Courier New" panose="02070309020205020404" pitchFamily="49" charset="0"/>
              </a:rPr>
              <a:t> </a:t>
            </a:r>
            <a:r>
              <a:rPr lang="en-GB" sz="4000" dirty="0">
                <a:solidFill>
                  <a:schemeClr val="tx2"/>
                </a:solidFill>
                <a:latin typeface="+mj-lt"/>
                <a:cs typeface="Courier New" panose="02070309020205020404" pitchFamily="49" charset="0"/>
              </a:rPr>
              <a:t>- Shows the current directory path</a:t>
            </a:r>
            <a:endParaRPr lang="en-GB" sz="3200" dirty="0">
              <a:solidFill>
                <a:schemeClr val="tx2"/>
              </a:solidFill>
              <a:latin typeface="+mj-lt"/>
              <a:cs typeface="Courier New" panose="02070309020205020404" pitchFamily="49" charset="0"/>
            </a:endParaRPr>
          </a:p>
          <a:p>
            <a:pPr marL="1485900" lvl="2" indent="-571500">
              <a:buFont typeface="Arial" panose="020B0604020202020204" pitchFamily="34" charset="0"/>
              <a:buChar char="•"/>
            </a:pPr>
            <a:endParaRPr lang="en-GB" sz="1600" dirty="0">
              <a:solidFill>
                <a:schemeClr val="tx2"/>
              </a:solidFill>
              <a:latin typeface="+mj-lt"/>
            </a:endParaRPr>
          </a:p>
          <a:p>
            <a:pPr marL="1485900" lvl="2" indent="-571500">
              <a:buFont typeface="Arial" panose="020B0604020202020204" pitchFamily="34" charset="0"/>
              <a:buChar char="•"/>
            </a:pPr>
            <a:r>
              <a:rPr lang="en-GB" sz="3600" dirty="0">
                <a:solidFill>
                  <a:schemeClr val="tx2"/>
                </a:solidFill>
                <a:latin typeface="+mj-lt"/>
                <a:cs typeface="Courier New" panose="02070309020205020404" pitchFamily="49" charset="0"/>
              </a:rPr>
              <a:t>cd /</a:t>
            </a:r>
            <a:r>
              <a:rPr lang="en-GB" sz="3600" dirty="0" err="1">
                <a:solidFill>
                  <a:schemeClr val="tx2"/>
                </a:solidFill>
                <a:latin typeface="+mj-lt"/>
                <a:cs typeface="Courier New" panose="02070309020205020404" pitchFamily="49" charset="0"/>
              </a:rPr>
              <a:t>tmp</a:t>
            </a:r>
            <a:r>
              <a:rPr lang="en-GB" sz="3600" dirty="0">
                <a:solidFill>
                  <a:schemeClr val="tx2"/>
                </a:solidFill>
                <a:latin typeface="+mj-lt"/>
                <a:cs typeface="Courier New" panose="02070309020205020404" pitchFamily="49" charset="0"/>
              </a:rPr>
              <a:t>/bash - </a:t>
            </a:r>
            <a:r>
              <a:rPr lang="en-GB" sz="4000" dirty="0">
                <a:solidFill>
                  <a:schemeClr val="tx2"/>
                </a:solidFill>
                <a:latin typeface="+mj-lt"/>
              </a:rPr>
              <a:t>Change the working directory to </a:t>
            </a:r>
            <a:r>
              <a:rPr lang="en-GB" sz="4000" i="1" dirty="0">
                <a:solidFill>
                  <a:schemeClr val="tx2"/>
                </a:solidFill>
                <a:latin typeface="+mj-lt"/>
              </a:rPr>
              <a:t>/</a:t>
            </a:r>
            <a:r>
              <a:rPr lang="en-GB" sz="4000" i="1" dirty="0" err="1">
                <a:solidFill>
                  <a:schemeClr val="tx2"/>
                </a:solidFill>
                <a:latin typeface="+mj-lt"/>
              </a:rPr>
              <a:t>tmp</a:t>
            </a:r>
            <a:r>
              <a:rPr lang="en-GB" sz="4000" i="1" dirty="0">
                <a:solidFill>
                  <a:schemeClr val="tx2"/>
                </a:solidFill>
                <a:latin typeface="+mj-lt"/>
              </a:rPr>
              <a:t>/bash</a:t>
            </a:r>
          </a:p>
          <a:p>
            <a:pPr marL="1485900" lvl="2" indent="-571500">
              <a:buFont typeface="Arial" panose="020B0604020202020204" pitchFamily="34" charset="0"/>
              <a:buChar char="•"/>
            </a:pPr>
            <a:endParaRPr lang="en-GB" sz="1600" dirty="0">
              <a:solidFill>
                <a:schemeClr val="tx2"/>
              </a:solidFill>
              <a:latin typeface="+mj-lt"/>
            </a:endParaRPr>
          </a:p>
          <a:p>
            <a:pPr marL="1485900" lvl="2" indent="-571500">
              <a:buFont typeface="Arial" panose="020B0604020202020204" pitchFamily="34" charset="0"/>
              <a:buChar char="•"/>
            </a:pPr>
            <a:r>
              <a:rPr lang="en-GB" sz="3600" dirty="0">
                <a:solidFill>
                  <a:schemeClr val="tx2"/>
                </a:solidFill>
                <a:latin typeface="+mj-lt"/>
                <a:cs typeface="Courier New" panose="02070309020205020404" pitchFamily="49" charset="0"/>
              </a:rPr>
              <a:t>cd ../.. - </a:t>
            </a:r>
            <a:r>
              <a:rPr lang="en-GB" sz="4000" dirty="0">
                <a:solidFill>
                  <a:schemeClr val="tx2"/>
                </a:solidFill>
                <a:latin typeface="+mj-lt"/>
              </a:rPr>
              <a:t>Move up two directories</a:t>
            </a:r>
          </a:p>
          <a:p>
            <a:pPr lvl="1"/>
            <a:r>
              <a:rPr lang="en-GB" sz="4000" dirty="0">
                <a:solidFill>
                  <a:schemeClr val="tx2"/>
                </a:solidFill>
                <a:latin typeface="+mj-lt"/>
              </a:rPr>
              <a:t>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27</a:t>
            </a:fld>
            <a:endParaRPr lang="en-GB" sz="3200" dirty="0"/>
          </a:p>
        </p:txBody>
      </p:sp>
      <p:pic>
        <p:nvPicPr>
          <p:cNvPr id="12290" name="Picture 2" descr="Directory File folder Computer file, Hand-painted cartoon folder,  watercolor Painting, cartoon Character, comics png | PNGWing">
            <a:extLst>
              <a:ext uri="{FF2B5EF4-FFF2-40B4-BE49-F238E27FC236}">
                <a16:creationId xmlns:a16="http://schemas.microsoft.com/office/drawing/2014/main" id="{B1142172-1FC1-4A55-8F28-9962FA02BF0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859000" y="3886608"/>
            <a:ext cx="9302261" cy="632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468445"/>
      </p:ext>
    </p:extLst>
  </p:cSld>
  <p:clrMapOvr>
    <a:masterClrMapping/>
  </p:clrMapOvr>
  <p:transition spd="med"/>
  <p:extLst>
    <p:ext uri="{6950BFC3-D8DA-4A85-94F7-54DA5524770B}">
      <p188:commentRel xmlns:p188="http://schemas.microsoft.com/office/powerpoint/2018/8/main" r:id="rId3"/>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Navigating Directories: Examples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761153"/>
            <a:ext cx="11377379" cy="8125301"/>
          </a:xfrm>
          <a:prstGeom prst="rect">
            <a:avLst/>
          </a:prstGeom>
          <a:noFill/>
        </p:spPr>
        <p:txBody>
          <a:bodyPr wrap="square" rtlCol="0">
            <a:spAutoFit/>
          </a:bodyPr>
          <a:lstStyle/>
          <a:p>
            <a:pPr lvl="1"/>
            <a:r>
              <a:rPr lang="en-GB" sz="4000" dirty="0">
                <a:cs typeface="Courier New" panose="02070309020205020404" pitchFamily="49" charset="0"/>
              </a:rPr>
              <a:t>Example navigating directories:</a:t>
            </a:r>
          </a:p>
          <a:p>
            <a:pPr lvl="1"/>
            <a:endParaRPr lang="en-GB" sz="1600" dirty="0">
              <a:latin typeface="Consolas" panose="020B0609020204030204" pitchFamily="49" charset="0"/>
              <a:cs typeface="Courier New" panose="02070309020205020404" pitchFamily="49" charset="0"/>
            </a:endParaRPr>
          </a:p>
          <a:p>
            <a:pPr lvl="1"/>
            <a:r>
              <a:rPr lang="en-GB" sz="4000" dirty="0">
                <a:latin typeface="Consolas" panose="020B0609020204030204" pitchFamily="49" charset="0"/>
                <a:cs typeface="Courier New" panose="02070309020205020404" pitchFamily="49" charset="0"/>
              </a:rPr>
              <a:t>cd ..</a:t>
            </a:r>
          </a:p>
          <a:p>
            <a:pPr lvl="4"/>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pwd</a:t>
            </a:r>
            <a:endParaRPr lang="en-GB" sz="3600"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/home/people/&lt;username&gt;/</a:t>
            </a:r>
            <a:r>
              <a:rPr lang="en-GB" sz="3600" dirty="0" err="1">
                <a:latin typeface="Consolas" panose="020B0609020204030204" pitchFamily="49" charset="0"/>
                <a:cs typeface="Courier New" panose="02070309020205020404" pitchFamily="49" charset="0"/>
              </a:rPr>
              <a:t>linuxTraining</a:t>
            </a:r>
            <a:endParaRPr lang="en-GB" sz="3600" dirty="0">
              <a:latin typeface="Consolas" panose="020B0609020204030204" pitchFamily="49" charset="0"/>
              <a:cs typeface="Courier New" panose="02070309020205020404" pitchFamily="49" charset="0"/>
            </a:endParaRPr>
          </a:p>
          <a:p>
            <a:pPr lvl="4"/>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sh-4.2$ cd ..</a:t>
            </a:r>
          </a:p>
          <a:p>
            <a:pPr lvl="4"/>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pwd</a:t>
            </a:r>
            <a:endParaRPr lang="en-GB" sz="3600"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/home/people/&lt;username&gt;</a:t>
            </a:r>
          </a:p>
          <a:p>
            <a:pPr lvl="4"/>
            <a:endParaRPr lang="en-GB" dirty="0">
              <a:latin typeface="Consolas" panose="020B0609020204030204" pitchFamily="49" charset="0"/>
              <a:cs typeface="Courier New" panose="02070309020205020404" pitchFamily="49" charset="0"/>
            </a:endParaRPr>
          </a:p>
          <a:p>
            <a:pPr lvl="1"/>
            <a:r>
              <a:rPr lang="en-GB" sz="4400" dirty="0">
                <a:latin typeface="Consolas" panose="020B0609020204030204" pitchFamily="49" charset="0"/>
              </a:rPr>
              <a:t>			</a:t>
            </a:r>
            <a:r>
              <a:rPr lang="en-GB" sz="3600" dirty="0">
                <a:latin typeface="Consolas" panose="020B0609020204030204" pitchFamily="49" charset="0"/>
                <a:cs typeface="Courier New" panose="02070309020205020404" pitchFamily="49" charset="0"/>
              </a:rPr>
              <a:t>sh-4.2$ cd ..</a:t>
            </a:r>
          </a:p>
          <a:p>
            <a:pPr lvl="1"/>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pwd</a:t>
            </a:r>
            <a:endParaRPr lang="en-GB" sz="3600" dirty="0">
              <a:latin typeface="Consolas" panose="020B0609020204030204" pitchFamily="49" charset="0"/>
              <a:cs typeface="Courier New" panose="02070309020205020404" pitchFamily="49" charset="0"/>
            </a:endParaRPr>
          </a:p>
          <a:p>
            <a:pPr lvl="4"/>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/home/people</a:t>
            </a:r>
          </a:p>
          <a:p>
            <a:pPr lvl="1"/>
            <a:r>
              <a:rPr lang="en-GB" sz="4000" dirty="0"/>
              <a:t>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28</a:t>
            </a:fld>
            <a:endParaRPr lang="en-GB" sz="3200" dirty="0"/>
          </a:p>
        </p:txBody>
      </p:sp>
      <p:sp>
        <p:nvSpPr>
          <p:cNvPr id="7" name="Rectangle 6">
            <a:extLst>
              <a:ext uri="{FF2B5EF4-FFF2-40B4-BE49-F238E27FC236}">
                <a16:creationId xmlns:a16="http://schemas.microsoft.com/office/drawing/2014/main" id="{EA27DF9C-6648-314F-CEBD-0B3C263DE615}"/>
              </a:ext>
            </a:extLst>
          </p:cNvPr>
          <p:cNvSpPr/>
          <p:nvPr/>
        </p:nvSpPr>
        <p:spPr>
          <a:xfrm>
            <a:off x="16048653" y="2732713"/>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a:t>
            </a:r>
          </a:p>
        </p:txBody>
      </p:sp>
      <p:cxnSp>
        <p:nvCxnSpPr>
          <p:cNvPr id="9" name="Straight Connector 8">
            <a:extLst>
              <a:ext uri="{FF2B5EF4-FFF2-40B4-BE49-F238E27FC236}">
                <a16:creationId xmlns:a16="http://schemas.microsoft.com/office/drawing/2014/main" id="{036D5A88-E4B5-277A-1837-2125289F20B4}"/>
              </a:ext>
            </a:extLst>
          </p:cNvPr>
          <p:cNvCxnSpPr>
            <a:cxnSpLocks/>
          </p:cNvCxnSpPr>
          <p:nvPr/>
        </p:nvCxnSpPr>
        <p:spPr>
          <a:xfrm flipV="1">
            <a:off x="17221200" y="3827755"/>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C2C5DB-185E-D0BA-AE29-215DA85DC37C}"/>
              </a:ext>
            </a:extLst>
          </p:cNvPr>
          <p:cNvSpPr/>
          <p:nvPr/>
        </p:nvSpPr>
        <p:spPr>
          <a:xfrm>
            <a:off x="16120499" y="4679679"/>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Home</a:t>
            </a:r>
          </a:p>
        </p:txBody>
      </p:sp>
      <p:cxnSp>
        <p:nvCxnSpPr>
          <p:cNvPr id="13" name="Straight Connector 12">
            <a:extLst>
              <a:ext uri="{FF2B5EF4-FFF2-40B4-BE49-F238E27FC236}">
                <a16:creationId xmlns:a16="http://schemas.microsoft.com/office/drawing/2014/main" id="{50E92605-350C-A12C-2528-9FC5E44A9DC1}"/>
              </a:ext>
            </a:extLst>
          </p:cNvPr>
          <p:cNvCxnSpPr>
            <a:cxnSpLocks/>
          </p:cNvCxnSpPr>
          <p:nvPr/>
        </p:nvCxnSpPr>
        <p:spPr>
          <a:xfrm flipV="1">
            <a:off x="17221200" y="573340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567AC2D-EDCF-E40C-7CD0-536DFF02B5AE}"/>
              </a:ext>
            </a:extLst>
          </p:cNvPr>
          <p:cNvSpPr/>
          <p:nvPr/>
        </p:nvSpPr>
        <p:spPr>
          <a:xfrm>
            <a:off x="16120499" y="658532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people</a:t>
            </a:r>
          </a:p>
        </p:txBody>
      </p:sp>
      <p:cxnSp>
        <p:nvCxnSpPr>
          <p:cNvPr id="15" name="Straight Connector 14">
            <a:extLst>
              <a:ext uri="{FF2B5EF4-FFF2-40B4-BE49-F238E27FC236}">
                <a16:creationId xmlns:a16="http://schemas.microsoft.com/office/drawing/2014/main" id="{C7730E77-E00B-A9EB-A108-43D1B05EB3C4}"/>
              </a:ext>
            </a:extLst>
          </p:cNvPr>
          <p:cNvCxnSpPr>
            <a:cxnSpLocks/>
          </p:cNvCxnSpPr>
          <p:nvPr/>
        </p:nvCxnSpPr>
        <p:spPr>
          <a:xfrm flipV="1">
            <a:off x="17221200" y="767637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C97D71A-87DE-DD7A-941B-23147360972E}"/>
              </a:ext>
            </a:extLst>
          </p:cNvPr>
          <p:cNvSpPr/>
          <p:nvPr/>
        </p:nvSpPr>
        <p:spPr>
          <a:xfrm>
            <a:off x="16120499" y="852829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&lt;username&gt;</a:t>
            </a:r>
          </a:p>
        </p:txBody>
      </p:sp>
      <p:cxnSp>
        <p:nvCxnSpPr>
          <p:cNvPr id="17" name="Straight Connector 16">
            <a:extLst>
              <a:ext uri="{FF2B5EF4-FFF2-40B4-BE49-F238E27FC236}">
                <a16:creationId xmlns:a16="http://schemas.microsoft.com/office/drawing/2014/main" id="{26BC995C-CF49-C77E-3608-684C411FF936}"/>
              </a:ext>
            </a:extLst>
          </p:cNvPr>
          <p:cNvCxnSpPr>
            <a:cxnSpLocks/>
          </p:cNvCxnSpPr>
          <p:nvPr/>
        </p:nvCxnSpPr>
        <p:spPr>
          <a:xfrm flipV="1">
            <a:off x="17221200" y="961934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3ADA101-FF3A-FF1A-D62B-EAC5C43E648E}"/>
              </a:ext>
            </a:extLst>
          </p:cNvPr>
          <p:cNvSpPr/>
          <p:nvPr/>
        </p:nvSpPr>
        <p:spPr>
          <a:xfrm>
            <a:off x="16120499" y="1047126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a:solidFill>
                  <a:schemeClr val="tx1"/>
                </a:solidFill>
              </a:rPr>
              <a:t>linuxTraining</a:t>
            </a:r>
            <a:endParaRPr lang="en-GB" sz="2800" dirty="0">
              <a:solidFill>
                <a:schemeClr val="tx1"/>
              </a:solidFill>
            </a:endParaRPr>
          </a:p>
        </p:txBody>
      </p:sp>
      <p:sp>
        <p:nvSpPr>
          <p:cNvPr id="19" name="Arrow: U-Turn 18">
            <a:extLst>
              <a:ext uri="{FF2B5EF4-FFF2-40B4-BE49-F238E27FC236}">
                <a16:creationId xmlns:a16="http://schemas.microsoft.com/office/drawing/2014/main" id="{BFDDB13F-20CA-44F0-EB38-DD71C091C254}"/>
              </a:ext>
            </a:extLst>
          </p:cNvPr>
          <p:cNvSpPr/>
          <p:nvPr/>
        </p:nvSpPr>
        <p:spPr>
          <a:xfrm rot="16200000" flipV="1">
            <a:off x="18148421" y="9661261"/>
            <a:ext cx="1959429" cy="119355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Arrow: U-Turn 19">
            <a:extLst>
              <a:ext uri="{FF2B5EF4-FFF2-40B4-BE49-F238E27FC236}">
                <a16:creationId xmlns:a16="http://schemas.microsoft.com/office/drawing/2014/main" id="{04398937-7DCF-49DF-ACCD-8078C04C9CAE}"/>
              </a:ext>
            </a:extLst>
          </p:cNvPr>
          <p:cNvSpPr/>
          <p:nvPr/>
        </p:nvSpPr>
        <p:spPr>
          <a:xfrm rot="16200000" flipV="1">
            <a:off x="18237995" y="7519155"/>
            <a:ext cx="1959429" cy="119355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Arrow: U-Turn 20">
            <a:extLst>
              <a:ext uri="{FF2B5EF4-FFF2-40B4-BE49-F238E27FC236}">
                <a16:creationId xmlns:a16="http://schemas.microsoft.com/office/drawing/2014/main" id="{CADC7400-D4E4-C028-9F67-A81F36F4D729}"/>
              </a:ext>
            </a:extLst>
          </p:cNvPr>
          <p:cNvSpPr/>
          <p:nvPr/>
        </p:nvSpPr>
        <p:spPr>
          <a:xfrm rot="16200000" flipV="1">
            <a:off x="18237995" y="5468387"/>
            <a:ext cx="1959429" cy="119355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68885062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Navigating Directories: Examples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761153"/>
            <a:ext cx="11377379" cy="5570756"/>
          </a:xfrm>
          <a:prstGeom prst="rect">
            <a:avLst/>
          </a:prstGeom>
          <a:noFill/>
        </p:spPr>
        <p:txBody>
          <a:bodyPr wrap="square" rtlCol="0">
            <a:spAutoFit/>
          </a:bodyPr>
          <a:lstStyle/>
          <a:p>
            <a:pPr lvl="1"/>
            <a:r>
              <a:rPr lang="en-GB" sz="4000" dirty="0">
                <a:cs typeface="Courier New" panose="02070309020205020404" pitchFamily="49" charset="0"/>
              </a:rPr>
              <a:t>Example navigating directories:</a:t>
            </a:r>
          </a:p>
          <a:p>
            <a:pPr lvl="1"/>
            <a:endParaRPr lang="en-GB" sz="1600" dirty="0">
              <a:latin typeface="Consolas" panose="020B0609020204030204" pitchFamily="49" charset="0"/>
              <a:cs typeface="Courier New" panose="02070309020205020404" pitchFamily="49" charset="0"/>
            </a:endParaRPr>
          </a:p>
          <a:p>
            <a:pPr lvl="1"/>
            <a:r>
              <a:rPr lang="en-GB" sz="4000" dirty="0">
                <a:latin typeface="Consolas" panose="020B0609020204030204" pitchFamily="49" charset="0"/>
                <a:cs typeface="Courier New" panose="02070309020205020404" pitchFamily="49" charset="0"/>
              </a:rPr>
              <a:t>cd /</a:t>
            </a:r>
          </a:p>
          <a:p>
            <a:pPr lvl="4"/>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pwd</a:t>
            </a:r>
            <a:endParaRPr lang="en-GB" sz="3600"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/home/people/&lt;username&gt;/</a:t>
            </a:r>
            <a:r>
              <a:rPr lang="en-GB" sz="3600" dirty="0" err="1">
                <a:latin typeface="Consolas" panose="020B0609020204030204" pitchFamily="49" charset="0"/>
                <a:cs typeface="Courier New" panose="02070309020205020404" pitchFamily="49" charset="0"/>
              </a:rPr>
              <a:t>linuxTraining</a:t>
            </a:r>
            <a:endParaRPr lang="en-GB" sz="3600" dirty="0">
              <a:latin typeface="Consolas" panose="020B0609020204030204" pitchFamily="49" charset="0"/>
              <a:cs typeface="Courier New" panose="02070309020205020404" pitchFamily="49" charset="0"/>
            </a:endParaRPr>
          </a:p>
          <a:p>
            <a:pPr lvl="4"/>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sh-4.2$ cd /</a:t>
            </a:r>
          </a:p>
          <a:p>
            <a:pPr lvl="4"/>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pwd</a:t>
            </a:r>
            <a:endParaRPr lang="en-GB" sz="3600"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a:t>
            </a:r>
            <a:endParaRPr lang="en-GB" dirty="0">
              <a:latin typeface="Consolas" panose="020B0609020204030204" pitchFamily="49" charset="0"/>
              <a:cs typeface="Courier New" panose="02070309020205020404" pitchFamily="49" charset="0"/>
            </a:endParaRPr>
          </a:p>
          <a:p>
            <a:pPr lvl="1"/>
            <a:r>
              <a:rPr lang="en-GB" sz="4400" dirty="0">
                <a:latin typeface="Consolas" panose="020B0609020204030204" pitchFamily="49" charset="0"/>
              </a:rPr>
              <a:t>			</a:t>
            </a:r>
            <a:endParaRPr lang="en-GB" sz="4000" dirty="0"/>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29</a:t>
            </a:fld>
            <a:endParaRPr lang="en-GB" sz="3200" dirty="0"/>
          </a:p>
        </p:txBody>
      </p:sp>
      <p:sp>
        <p:nvSpPr>
          <p:cNvPr id="6" name="Rectangle 5">
            <a:extLst>
              <a:ext uri="{FF2B5EF4-FFF2-40B4-BE49-F238E27FC236}">
                <a16:creationId xmlns:a16="http://schemas.microsoft.com/office/drawing/2014/main" id="{DD66AC7E-8872-C8B0-D32B-0BC91EF59EAB}"/>
              </a:ext>
            </a:extLst>
          </p:cNvPr>
          <p:cNvSpPr/>
          <p:nvPr/>
        </p:nvSpPr>
        <p:spPr>
          <a:xfrm>
            <a:off x="16048653" y="2732713"/>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a:t>
            </a:r>
          </a:p>
        </p:txBody>
      </p:sp>
      <p:cxnSp>
        <p:nvCxnSpPr>
          <p:cNvPr id="7" name="Straight Connector 6">
            <a:extLst>
              <a:ext uri="{FF2B5EF4-FFF2-40B4-BE49-F238E27FC236}">
                <a16:creationId xmlns:a16="http://schemas.microsoft.com/office/drawing/2014/main" id="{A96D0876-4B98-3E3E-BCE7-D7D748A8ACE5}"/>
              </a:ext>
            </a:extLst>
          </p:cNvPr>
          <p:cNvCxnSpPr>
            <a:cxnSpLocks/>
          </p:cNvCxnSpPr>
          <p:nvPr/>
        </p:nvCxnSpPr>
        <p:spPr>
          <a:xfrm flipV="1">
            <a:off x="17221200" y="3827755"/>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FED8F88-B17B-5047-54F6-D272A35F81BE}"/>
              </a:ext>
            </a:extLst>
          </p:cNvPr>
          <p:cNvSpPr/>
          <p:nvPr/>
        </p:nvSpPr>
        <p:spPr>
          <a:xfrm>
            <a:off x="16120499" y="4679679"/>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Home</a:t>
            </a:r>
          </a:p>
        </p:txBody>
      </p:sp>
      <p:cxnSp>
        <p:nvCxnSpPr>
          <p:cNvPr id="10" name="Straight Connector 9">
            <a:extLst>
              <a:ext uri="{FF2B5EF4-FFF2-40B4-BE49-F238E27FC236}">
                <a16:creationId xmlns:a16="http://schemas.microsoft.com/office/drawing/2014/main" id="{7002B1BF-DDD7-2771-B54F-885D8F5FD2C9}"/>
              </a:ext>
            </a:extLst>
          </p:cNvPr>
          <p:cNvCxnSpPr>
            <a:cxnSpLocks/>
          </p:cNvCxnSpPr>
          <p:nvPr/>
        </p:nvCxnSpPr>
        <p:spPr>
          <a:xfrm flipV="1">
            <a:off x="17221200" y="573340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83665B9-1D4E-0C1F-0F0E-D7A543D1EA58}"/>
              </a:ext>
            </a:extLst>
          </p:cNvPr>
          <p:cNvSpPr/>
          <p:nvPr/>
        </p:nvSpPr>
        <p:spPr>
          <a:xfrm>
            <a:off x="16120499" y="658532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people</a:t>
            </a:r>
          </a:p>
        </p:txBody>
      </p:sp>
      <p:cxnSp>
        <p:nvCxnSpPr>
          <p:cNvPr id="12" name="Straight Connector 11">
            <a:extLst>
              <a:ext uri="{FF2B5EF4-FFF2-40B4-BE49-F238E27FC236}">
                <a16:creationId xmlns:a16="http://schemas.microsoft.com/office/drawing/2014/main" id="{A8BC6CB4-A61C-B460-AC89-3AC1887C6BFC}"/>
              </a:ext>
            </a:extLst>
          </p:cNvPr>
          <p:cNvCxnSpPr>
            <a:cxnSpLocks/>
          </p:cNvCxnSpPr>
          <p:nvPr/>
        </p:nvCxnSpPr>
        <p:spPr>
          <a:xfrm flipV="1">
            <a:off x="17221200" y="767637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6D8D365-28F8-70CB-8825-89252D45E91A}"/>
              </a:ext>
            </a:extLst>
          </p:cNvPr>
          <p:cNvSpPr/>
          <p:nvPr/>
        </p:nvSpPr>
        <p:spPr>
          <a:xfrm>
            <a:off x="16120499" y="852829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&lt;username&gt;</a:t>
            </a:r>
          </a:p>
        </p:txBody>
      </p:sp>
      <p:cxnSp>
        <p:nvCxnSpPr>
          <p:cNvPr id="14" name="Straight Connector 13">
            <a:extLst>
              <a:ext uri="{FF2B5EF4-FFF2-40B4-BE49-F238E27FC236}">
                <a16:creationId xmlns:a16="http://schemas.microsoft.com/office/drawing/2014/main" id="{4D798252-60A7-77B1-D750-196CC98F4E01}"/>
              </a:ext>
            </a:extLst>
          </p:cNvPr>
          <p:cNvCxnSpPr>
            <a:cxnSpLocks/>
          </p:cNvCxnSpPr>
          <p:nvPr/>
        </p:nvCxnSpPr>
        <p:spPr>
          <a:xfrm flipV="1">
            <a:off x="17221200" y="961934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35269C5-C336-C245-63F7-20175D2F6E1D}"/>
              </a:ext>
            </a:extLst>
          </p:cNvPr>
          <p:cNvSpPr/>
          <p:nvPr/>
        </p:nvSpPr>
        <p:spPr>
          <a:xfrm>
            <a:off x="16120499" y="1047126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a:solidFill>
                  <a:schemeClr val="tx1"/>
                </a:solidFill>
              </a:rPr>
              <a:t>linuxTraining</a:t>
            </a:r>
            <a:endParaRPr lang="en-GB" sz="2800" dirty="0">
              <a:solidFill>
                <a:schemeClr val="tx1"/>
              </a:solidFill>
            </a:endParaRPr>
          </a:p>
        </p:txBody>
      </p:sp>
      <p:sp>
        <p:nvSpPr>
          <p:cNvPr id="16" name="Arrow: U-Turn 15">
            <a:extLst>
              <a:ext uri="{FF2B5EF4-FFF2-40B4-BE49-F238E27FC236}">
                <a16:creationId xmlns:a16="http://schemas.microsoft.com/office/drawing/2014/main" id="{0767857E-DFED-A811-1433-E621E93D20DF}"/>
              </a:ext>
            </a:extLst>
          </p:cNvPr>
          <p:cNvSpPr/>
          <p:nvPr/>
        </p:nvSpPr>
        <p:spPr>
          <a:xfrm rot="16200000" flipV="1">
            <a:off x="14964834" y="6477674"/>
            <a:ext cx="8326603" cy="119355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266997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640449" y="317994"/>
            <a:ext cx="8839453" cy="1323439"/>
          </a:xfrm>
          <a:prstGeom prst="rect">
            <a:avLst/>
          </a:prstGeom>
          <a:noFill/>
        </p:spPr>
        <p:txBody>
          <a:bodyPr wrap="square" rtlCol="0">
            <a:spAutoFit/>
          </a:bodyPr>
          <a:lstStyle/>
          <a:p>
            <a:r>
              <a:rPr lang="en-GB" sz="8000" dirty="0">
                <a:solidFill>
                  <a:schemeClr val="bg1"/>
                </a:solidFill>
              </a:rPr>
              <a:t>Training workshops</a:t>
            </a:r>
          </a:p>
        </p:txBody>
      </p:sp>
      <p:sp>
        <p:nvSpPr>
          <p:cNvPr id="3" name="Slide Number Placeholder 2">
            <a:extLst>
              <a:ext uri="{FF2B5EF4-FFF2-40B4-BE49-F238E27FC236}">
                <a16:creationId xmlns:a16="http://schemas.microsoft.com/office/drawing/2014/main" id="{5B7134A2-8BCA-4B16-9046-7024075D7D4A}"/>
              </a:ext>
            </a:extLst>
          </p:cNvPr>
          <p:cNvSpPr>
            <a:spLocks noGrp="1"/>
          </p:cNvSpPr>
          <p:nvPr>
            <p:ph type="sldNum" sz="quarter" idx="2"/>
          </p:nvPr>
        </p:nvSpPr>
        <p:spPr/>
        <p:txBody>
          <a:bodyPr/>
          <a:lstStyle/>
          <a:p>
            <a:fld id="{86CB4B4D-7CA3-9044-876B-883B54F8677D}" type="slidenum">
              <a:rPr lang="en-GB" dirty="0" smtClean="0"/>
              <a:t>3</a:t>
            </a:fld>
            <a:endParaRPr lang="en-GB" dirty="0"/>
          </a:p>
        </p:txBody>
      </p:sp>
      <p:pic>
        <p:nvPicPr>
          <p:cNvPr id="6" name="Picture 2">
            <a:extLst>
              <a:ext uri="{FF2B5EF4-FFF2-40B4-BE49-F238E27FC236}">
                <a16:creationId xmlns:a16="http://schemas.microsoft.com/office/drawing/2014/main" id="{925A6E32-8E38-4343-1249-50B37068A5B7}"/>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40303" y="4434212"/>
            <a:ext cx="5075633" cy="17049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B397F33-EE1D-555C-59D1-C98EAD4C10A6}"/>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40303" y="6752429"/>
            <a:ext cx="1968061" cy="17687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1800BA6B-5B01-DBF6-04FA-72F049776CF5}"/>
              </a:ext>
              <a:ext uri="{C183D7F6-B498-43B3-948B-1728B52AA6E4}">
                <adec:decorative xmlns:adec="http://schemas.microsoft.com/office/drawing/2017/decorative" val="1"/>
              </a:ext>
            </a:extLst>
          </p:cNvPr>
          <p:cNvPicPr>
            <a:picLocks noChangeAspect="1" noChangeArrowheads="1"/>
          </p:cNvPicPr>
          <p:nvPr/>
        </p:nvPicPr>
        <p:blipFill rotWithShape="1">
          <a:blip r:embed="rId6">
            <a:alphaModFix/>
            <a:extLst>
              <a:ext uri="{28A0092B-C50C-407E-A947-70E740481C1C}">
                <a14:useLocalDpi xmlns:a14="http://schemas.microsoft.com/office/drawing/2010/main" val="0"/>
              </a:ext>
            </a:extLst>
          </a:blip>
          <a:srcRect l="9884" t="7660" r="6984" b="9501"/>
          <a:stretch/>
        </p:blipFill>
        <p:spPr bwMode="auto">
          <a:xfrm>
            <a:off x="20734632" y="3902635"/>
            <a:ext cx="2244526" cy="22365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3E0B1FEB-EE6C-AE86-D000-07D4793036D2}"/>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30238" y="6635244"/>
            <a:ext cx="2428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40F23DA-A1E2-4320-8CB4-FFC119634842}"/>
              </a:ext>
              <a:ext uri="{C183D7F6-B498-43B3-948B-1728B52AA6E4}">
                <adec:decorative xmlns:adec="http://schemas.microsoft.com/office/drawing/2017/decorative" val="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87597" y="6661337"/>
            <a:ext cx="1647113" cy="195094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057D420-9FD4-1B19-8E12-9CC96F464857}"/>
              </a:ext>
            </a:extLst>
          </p:cNvPr>
          <p:cNvSpPr txBox="1"/>
          <p:nvPr/>
        </p:nvSpPr>
        <p:spPr>
          <a:xfrm>
            <a:off x="640449" y="2598984"/>
            <a:ext cx="19931328" cy="8306889"/>
          </a:xfrm>
          <a:prstGeom prst="rect">
            <a:avLst/>
          </a:prstGeom>
          <a:noFill/>
        </p:spPr>
        <p:txBody>
          <a:bodyPr wrap="square" lIns="91440" tIns="45720" rIns="91440" bIns="45720" rtlCol="0" anchor="t">
            <a:spAutoFit/>
          </a:bodyPr>
          <a:lstStyle/>
          <a:p>
            <a:pPr marL="571500" indent="-571500">
              <a:lnSpc>
                <a:spcPct val="150000"/>
              </a:lnSpc>
              <a:buFont typeface="Arial" panose="020B0604020202020204" pitchFamily="34" charset="0"/>
              <a:buChar char="•"/>
            </a:pPr>
            <a:r>
              <a:rPr lang="en-GB" sz="4000" b="1" dirty="0">
                <a:solidFill>
                  <a:schemeClr val="tx2"/>
                </a:solidFill>
                <a:latin typeface="+mj-lt"/>
              </a:rPr>
              <a:t>Introduction to the Linux Shell</a:t>
            </a:r>
            <a:endParaRPr lang="en-GB" sz="4000" dirty="0">
              <a:solidFill>
                <a:schemeClr val="tx2"/>
              </a:solidFill>
              <a:latin typeface="+mj-lt"/>
            </a:endParaRPr>
          </a:p>
          <a:p>
            <a:pPr marL="571500" indent="-571500">
              <a:lnSpc>
                <a:spcPct val="150000"/>
              </a:lnSpc>
              <a:buFont typeface="Arial" panose="020B0604020202020204" pitchFamily="34" charset="0"/>
              <a:buChar char="•"/>
            </a:pPr>
            <a:r>
              <a:rPr lang="en-GB" sz="4000" dirty="0">
                <a:solidFill>
                  <a:schemeClr val="tx2"/>
                </a:solidFill>
                <a:latin typeface="+mj-lt"/>
              </a:rPr>
              <a:t>Version Control using Git</a:t>
            </a:r>
          </a:p>
          <a:p>
            <a:pPr marL="571500" indent="-571500">
              <a:lnSpc>
                <a:spcPct val="150000"/>
              </a:lnSpc>
              <a:buFont typeface="Arial" panose="020B0604020202020204" pitchFamily="34" charset="0"/>
              <a:buChar char="•"/>
            </a:pPr>
            <a:r>
              <a:rPr lang="en-GB" sz="4000" dirty="0">
                <a:solidFill>
                  <a:schemeClr val="tx2"/>
                </a:solidFill>
                <a:latin typeface="+mj-lt"/>
              </a:rPr>
              <a:t>Programming Principles and Practice using Python</a:t>
            </a:r>
          </a:p>
          <a:p>
            <a:pPr marL="571500" indent="-571500">
              <a:lnSpc>
                <a:spcPct val="150000"/>
              </a:lnSpc>
              <a:buFont typeface="Arial" panose="020B0604020202020204" pitchFamily="34" charset="0"/>
              <a:buChar char="•"/>
            </a:pPr>
            <a:r>
              <a:rPr lang="en-GB" sz="4000" dirty="0">
                <a:solidFill>
                  <a:schemeClr val="tx2"/>
                </a:solidFill>
                <a:latin typeface="+mj-lt"/>
              </a:rPr>
              <a:t>Advanced Python</a:t>
            </a:r>
          </a:p>
          <a:p>
            <a:pPr marL="571500" indent="-571500">
              <a:lnSpc>
                <a:spcPct val="150000"/>
              </a:lnSpc>
              <a:buFont typeface="Arial" panose="020B0604020202020204" pitchFamily="34" charset="0"/>
              <a:buChar char="•"/>
            </a:pPr>
            <a:r>
              <a:rPr lang="en-GB" sz="4000" dirty="0">
                <a:solidFill>
                  <a:schemeClr val="tx2"/>
                </a:solidFill>
                <a:latin typeface="+mj-lt"/>
              </a:rPr>
              <a:t>Parallel Processing in Python</a:t>
            </a:r>
          </a:p>
          <a:p>
            <a:pPr marL="571500" indent="-571500">
              <a:lnSpc>
                <a:spcPct val="150000"/>
              </a:lnSpc>
              <a:buFont typeface="Arial" panose="020B0604020202020204" pitchFamily="34" charset="0"/>
              <a:buChar char="•"/>
            </a:pPr>
            <a:r>
              <a:rPr lang="en-GB" sz="4000" dirty="0">
                <a:solidFill>
                  <a:schemeClr val="tx2"/>
                </a:solidFill>
                <a:latin typeface="+mj-lt"/>
              </a:rPr>
              <a:t>Machine learning with Python</a:t>
            </a:r>
          </a:p>
          <a:p>
            <a:pPr marL="571500" indent="-571500">
              <a:lnSpc>
                <a:spcPct val="150000"/>
              </a:lnSpc>
              <a:buFont typeface="Arial" panose="020B0604020202020204" pitchFamily="34" charset="0"/>
              <a:buChar char="•"/>
            </a:pPr>
            <a:r>
              <a:rPr lang="en-GB" sz="4000" dirty="0">
                <a:solidFill>
                  <a:schemeClr val="tx2"/>
                </a:solidFill>
                <a:latin typeface="+mj-lt"/>
              </a:rPr>
              <a:t>Introduction to MATLAB</a:t>
            </a:r>
          </a:p>
          <a:p>
            <a:pPr marL="571500" indent="-571500">
              <a:lnSpc>
                <a:spcPct val="150000"/>
              </a:lnSpc>
              <a:buFont typeface="Arial" panose="020B0604020202020204" pitchFamily="34" charset="0"/>
              <a:buChar char="•"/>
            </a:pPr>
            <a:r>
              <a:rPr lang="en-GB" sz="4000" dirty="0">
                <a:solidFill>
                  <a:schemeClr val="tx2"/>
                </a:solidFill>
                <a:latin typeface="+mj-lt"/>
              </a:rPr>
              <a:t>R workshops</a:t>
            </a:r>
          </a:p>
          <a:p>
            <a:pPr>
              <a:lnSpc>
                <a:spcPct val="150000"/>
              </a:lnSpc>
            </a:pPr>
            <a:r>
              <a:rPr lang="en-GB" sz="4000" dirty="0">
                <a:solidFill>
                  <a:schemeClr val="tx2"/>
                </a:solidFill>
                <a:latin typeface="+mj-lt"/>
              </a:rPr>
              <a:t>See and discuss on the Yammer group and suggestions for new training courses welcome</a:t>
            </a:r>
            <a:endParaRPr lang="en-GB" sz="4000" dirty="0">
              <a:solidFill>
                <a:schemeClr val="tx2"/>
              </a:solidFill>
              <a:latin typeface="+mj-lt"/>
              <a:cs typeface="Calibri" panose="020F0502020204030204"/>
            </a:endParaRPr>
          </a:p>
        </p:txBody>
      </p:sp>
    </p:spTree>
    <p:extLst>
      <p:ext uri="{BB962C8B-B14F-4D97-AF65-F5344CB8AC3E}">
        <p14:creationId xmlns:p14="http://schemas.microsoft.com/office/powerpoint/2010/main" val="3518782899"/>
      </p:ext>
    </p:extLst>
  </p:cSld>
  <p:clrMapOvr>
    <a:masterClrMapping/>
  </p:clrMapOvr>
  <p:transition spd="med"/>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Navigating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441406"/>
            <a:ext cx="22331518" cy="8525411"/>
          </a:xfrm>
          <a:prstGeom prst="rect">
            <a:avLst/>
          </a:prstGeom>
          <a:noFill/>
        </p:spPr>
        <p:txBody>
          <a:bodyPr wrap="square" rtlCol="0">
            <a:spAutoFit/>
          </a:bodyPr>
          <a:lstStyle/>
          <a:p>
            <a:pPr lvl="1"/>
            <a:r>
              <a:rPr lang="en-GB" sz="4000" dirty="0"/>
              <a:t>Challenges </a:t>
            </a:r>
          </a:p>
          <a:p>
            <a:pPr lvl="1"/>
            <a:endParaRPr lang="en-GB" sz="1600" dirty="0"/>
          </a:p>
          <a:p>
            <a:pPr marL="1485900" lvl="2" indent="-571500">
              <a:buFont typeface="Arial" panose="020B0604020202020204" pitchFamily="34" charset="0"/>
              <a:buChar char="•"/>
            </a:pPr>
            <a:r>
              <a:rPr lang="en-GB" sz="4000" dirty="0"/>
              <a:t>Change the working directory to </a:t>
            </a:r>
            <a:r>
              <a:rPr lang="en-GB" sz="4000" i="1" dirty="0"/>
              <a:t>home directory</a:t>
            </a:r>
            <a:r>
              <a:rPr lang="en-GB" sz="4000" dirty="0"/>
              <a: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Change the working directory to </a:t>
            </a:r>
            <a:r>
              <a:rPr lang="en-GB" sz="4000" i="1" dirty="0"/>
              <a:t>/</a:t>
            </a:r>
            <a:r>
              <a:rPr lang="en-GB" sz="4000" i="1" dirty="0" err="1"/>
              <a:t>tmp</a:t>
            </a:r>
            <a:r>
              <a:rPr lang="en-GB" sz="4000" i="1" dirty="0"/>
              <a:t>/bash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What happens if you try to change the working directory to </a:t>
            </a:r>
            <a:r>
              <a:rPr lang="en-GB" sz="4000" i="1" dirty="0"/>
              <a:t>/home/</a:t>
            </a:r>
            <a:r>
              <a:rPr lang="en-GB" sz="4000" i="1" dirty="0" err="1"/>
              <a:t>aaron</a:t>
            </a:r>
            <a:r>
              <a:rPr lang="en-GB" sz="4000" dirty="0"/>
              <a:t>? </a:t>
            </a:r>
          </a:p>
          <a:p>
            <a:pPr lvl="1"/>
            <a:endParaRPr lang="en-GB" sz="2400" dirty="0"/>
          </a:p>
          <a:p>
            <a:pPr lvl="1"/>
            <a:r>
              <a:rPr lang="en-GB" sz="4000" dirty="0"/>
              <a:t>Solutions </a:t>
            </a: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cd</a:t>
            </a:r>
            <a:r>
              <a:rPr lang="en-GB" sz="4400" dirty="0">
                <a:latin typeface="Consolas" panose="020B0609020204030204" pitchFamily="49" charset="0"/>
              </a:rPr>
              <a:t> </a:t>
            </a:r>
          </a:p>
          <a:p>
            <a:pPr marL="1485900" lvl="2" indent="-571500">
              <a:buFont typeface="Arial" panose="020B0604020202020204" pitchFamily="34" charset="0"/>
              <a:buChar char="•"/>
            </a:pPr>
            <a:endParaRPr lang="en-GB" dirty="0">
              <a:latin typeface="Consolas" panose="020B06090202040302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cd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a:t>
            </a:r>
          </a:p>
          <a:p>
            <a:pPr marL="1485900" lvl="2" indent="-571500">
              <a:buFont typeface="Arial" panose="020B0604020202020204" pitchFamily="34" charset="0"/>
              <a:buChar char="•"/>
            </a:pPr>
            <a:endParaRPr lang="en-GB" dirty="0">
              <a:latin typeface="Consolas" panose="020B06090202040302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Permission denied </a:t>
            </a:r>
            <a:r>
              <a:rPr lang="en-GB" sz="4400" dirty="0">
                <a:latin typeface="Consolas" panose="020B0609020204030204" pitchFamily="49" charset="0"/>
              </a:rPr>
              <a:t>or </a:t>
            </a:r>
            <a:r>
              <a:rPr lang="en-GB" sz="3600" dirty="0">
                <a:latin typeface="Consolas" panose="020B0609020204030204" pitchFamily="49" charset="0"/>
                <a:cs typeface="Courier New" panose="02070309020205020404" pitchFamily="49" charset="0"/>
              </a:rPr>
              <a:t>No such file or directory </a:t>
            </a:r>
            <a:endParaRPr lang="en-GB" sz="44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400" dirty="0"/>
          </a:p>
          <a:p>
            <a:pPr lvl="1"/>
            <a:r>
              <a:rPr lang="en-GB" sz="4000" dirty="0"/>
              <a:t>Tip </a:t>
            </a:r>
          </a:p>
          <a:p>
            <a:pPr lvl="1"/>
            <a:endParaRPr lang="en-GB" sz="1600" dirty="0"/>
          </a:p>
          <a:p>
            <a:pPr marL="1485900" lvl="2" indent="-571500">
              <a:buFont typeface="Arial" panose="020B0604020202020204" pitchFamily="34" charset="0"/>
              <a:buChar char="•"/>
            </a:pPr>
            <a:r>
              <a:rPr lang="en-GB" sz="4000" dirty="0"/>
              <a:t>Use the </a:t>
            </a:r>
            <a:r>
              <a:rPr lang="en-GB" sz="4000" i="1" dirty="0"/>
              <a:t>up</a:t>
            </a:r>
            <a:r>
              <a:rPr lang="en-GB" sz="4000" dirty="0"/>
              <a:t> and </a:t>
            </a:r>
            <a:r>
              <a:rPr lang="en-GB" sz="4000" i="1" dirty="0"/>
              <a:t>down</a:t>
            </a:r>
            <a:r>
              <a:rPr lang="en-GB" sz="4000" dirty="0"/>
              <a:t> arrow keys on the command line to navigate command history</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30</a:t>
            </a:fld>
            <a:endParaRPr lang="en-GB" sz="3200" dirty="0"/>
          </a:p>
        </p:txBody>
      </p:sp>
    </p:spTree>
    <p:extLst>
      <p:ext uri="{BB962C8B-B14F-4D97-AF65-F5344CB8AC3E}">
        <p14:creationId xmlns:p14="http://schemas.microsoft.com/office/powerpoint/2010/main" val="137025845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Creating 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139826" y="2277423"/>
            <a:ext cx="22331518" cy="9818072"/>
          </a:xfrm>
          <a:prstGeom prst="rect">
            <a:avLst/>
          </a:prstGeom>
          <a:noFill/>
        </p:spPr>
        <p:txBody>
          <a:bodyPr wrap="square" rtlCol="0">
            <a:spAutoFit/>
          </a:bodyPr>
          <a:lstStyle/>
          <a:p>
            <a:pPr lvl="1"/>
            <a:r>
              <a:rPr lang="en-GB" sz="4400" dirty="0">
                <a:latin typeface="Consolas" panose="020B0609020204030204" pitchFamily="49" charset="0"/>
                <a:cs typeface="Courier New" panose="02070309020205020404" pitchFamily="49" charset="0"/>
              </a:rPr>
              <a:t>touch</a:t>
            </a:r>
            <a:r>
              <a:rPr lang="en-GB" sz="4000" dirty="0"/>
              <a:t> </a:t>
            </a:r>
          </a:p>
          <a:p>
            <a:pPr lvl="1"/>
            <a:endParaRPr lang="en-GB" sz="105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touch data.txt </a:t>
            </a:r>
            <a:r>
              <a:rPr lang="en-GB" sz="4000" dirty="0"/>
              <a:t>- Make an empty file called data.txt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 touch </a:t>
            </a:r>
            <a:r>
              <a:rPr lang="en-GB" sz="4000" dirty="0"/>
              <a:t>- What options are available? Press q to exit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Also used to change the timestamp on existing files and directories</a:t>
            </a:r>
          </a:p>
          <a:p>
            <a:pPr lvl="2"/>
            <a:endParaRPr lang="en-GB" sz="4000" dirty="0"/>
          </a:p>
          <a:p>
            <a:pPr lvl="1"/>
            <a:r>
              <a:rPr lang="en-GB" sz="4400" dirty="0" err="1">
                <a:latin typeface="Consolas" panose="020B0609020204030204" pitchFamily="49" charset="0"/>
                <a:cs typeface="Courier New" panose="02070309020205020404" pitchFamily="49" charset="0"/>
              </a:rPr>
              <a:t>mkdir</a:t>
            </a:r>
            <a:r>
              <a:rPr lang="en-GB" sz="4400" dirty="0">
                <a:latin typeface="Consolas" panose="020B0609020204030204" pitchFamily="49" charset="0"/>
              </a:rPr>
              <a:t> </a:t>
            </a:r>
          </a:p>
          <a:p>
            <a:pPr lvl="1"/>
            <a:endParaRPr lang="en-GB" sz="9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test </a:t>
            </a:r>
            <a:r>
              <a:rPr lang="en-GB" sz="4000" dirty="0"/>
              <a:t>- Make an empty directory called test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 </a:t>
            </a:r>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a:t>
            </a:r>
            <a:r>
              <a:rPr lang="en-GB" sz="4000" dirty="0"/>
              <a:t>- What options are available?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vp</a:t>
            </a:r>
            <a:r>
              <a:rPr lang="en-GB" sz="3600" dirty="0">
                <a:latin typeface="Consolas" panose="020B0609020204030204" pitchFamily="49" charset="0"/>
                <a:cs typeface="Courier New" panose="02070309020205020404" pitchFamily="49" charset="0"/>
              </a:rPr>
              <a:t> ~/samples/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r>
              <a:rPr lang="en-GB" sz="4000" dirty="0"/>
              <a:t>- Make parent directories as needed</a:t>
            </a:r>
          </a:p>
          <a:p>
            <a:pPr lvl="2"/>
            <a:endParaRPr lang="en-GB" sz="4000" dirty="0"/>
          </a:p>
          <a:p>
            <a:pPr lvl="1"/>
            <a:r>
              <a:rPr lang="en-GB" sz="4000" dirty="0"/>
              <a:t>Tips</a:t>
            </a:r>
            <a:endParaRPr lang="en-GB" sz="1600" dirty="0"/>
          </a:p>
          <a:p>
            <a:pPr marL="1485900" lvl="2" indent="-571500">
              <a:buFont typeface="Arial" panose="020B0604020202020204" pitchFamily="34" charset="0"/>
              <a:buChar char="•"/>
            </a:pPr>
            <a:r>
              <a:rPr lang="en-GB" sz="4000" dirty="0"/>
              <a:t>Do not use spaces for file and directory names, prefer - or _ or by using camelCase (see next slide)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Do not begin file or directory names with - , usually reserved for options</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31</a:t>
            </a:fld>
            <a:endParaRPr lang="en-GB" sz="3200" dirty="0"/>
          </a:p>
        </p:txBody>
      </p:sp>
    </p:spTree>
    <p:extLst>
      <p:ext uri="{BB962C8B-B14F-4D97-AF65-F5344CB8AC3E}">
        <p14:creationId xmlns:p14="http://schemas.microsoft.com/office/powerpoint/2010/main" val="2774577218"/>
      </p:ext>
    </p:extLst>
  </p:cSld>
  <p:clrMapOvr>
    <a:masterClrMapping/>
  </p:clrMapOvr>
  <p:transition spd="med"/>
  <p:extLst>
    <p:ext uri="{6950BFC3-D8DA-4A85-94F7-54DA5524770B}">
      <p188:commentRel xmlns:p188="http://schemas.microsoft.com/office/powerpoint/2018/8/main" r:id="rId3"/>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Naming Files and Directories</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32</a:t>
            </a:fld>
            <a:endParaRPr lang="en-GB" sz="3200" dirty="0"/>
          </a:p>
        </p:txBody>
      </p:sp>
      <p:sp>
        <p:nvSpPr>
          <p:cNvPr id="7" name="TextBox 6">
            <a:extLst>
              <a:ext uri="{FF2B5EF4-FFF2-40B4-BE49-F238E27FC236}">
                <a16:creationId xmlns:a16="http://schemas.microsoft.com/office/drawing/2014/main" id="{384941AF-E13F-4C04-95C3-44DAD5CE6A70}"/>
              </a:ext>
            </a:extLst>
          </p:cNvPr>
          <p:cNvSpPr txBox="1"/>
          <p:nvPr/>
        </p:nvSpPr>
        <p:spPr>
          <a:xfrm>
            <a:off x="996468" y="2321318"/>
            <a:ext cx="22391064" cy="9317935"/>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b="1" dirty="0"/>
              <a:t>Camel Case: </a:t>
            </a:r>
            <a:r>
              <a:rPr lang="en-GB" sz="4000" dirty="0"/>
              <a:t>Second and subsequent words are capitalized, to make word boundaries easier to see. </a:t>
            </a:r>
          </a:p>
          <a:p>
            <a:pPr marL="571500" indent="-571500">
              <a:buFont typeface="Arial" panose="020B0604020202020204" pitchFamily="34" charset="0"/>
              <a:buChar char="•"/>
            </a:pPr>
            <a:endParaRPr lang="en-GB" sz="1050" dirty="0"/>
          </a:p>
          <a:p>
            <a:pPr marL="1485900" lvl="2" indent="-571500">
              <a:buFont typeface="Courier New" panose="02070309020205020404" pitchFamily="49" charset="0"/>
              <a:buChar char="o"/>
            </a:pPr>
            <a:r>
              <a:rPr lang="en-GB" sz="4000" dirty="0"/>
              <a:t>Example: </a:t>
            </a:r>
            <a:r>
              <a:rPr lang="en-GB" sz="3600" dirty="0" err="1">
                <a:latin typeface="Consolas"/>
                <a:cs typeface="Courier New"/>
              </a:rPr>
              <a:t>numberOfCollegeGraduates</a:t>
            </a:r>
            <a:r>
              <a:rPr lang="en-GB" sz="4000" dirty="0"/>
              <a:t> </a:t>
            </a:r>
            <a:endParaRPr lang="en-GB" sz="40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b="1" dirty="0"/>
              <a:t>Pascal Case: </a:t>
            </a:r>
            <a:r>
              <a:rPr lang="en-GB" sz="4000" dirty="0"/>
              <a:t>Identical to Camel Case, except the first word is also capitalized. </a:t>
            </a:r>
            <a:endParaRPr lang="en-GB" sz="4000" dirty="0">
              <a:cs typeface="Calibri"/>
            </a:endParaRPr>
          </a:p>
          <a:p>
            <a:pPr marL="571500" indent="-571500">
              <a:buFont typeface="Arial" panose="020B0604020202020204" pitchFamily="34" charset="0"/>
              <a:buChar char="•"/>
            </a:pPr>
            <a:endParaRPr lang="en-GB" sz="1050" dirty="0"/>
          </a:p>
          <a:p>
            <a:pPr marL="1485900" lvl="2" indent="-571500">
              <a:buFont typeface="Courier New" panose="02070309020205020404" pitchFamily="49" charset="0"/>
              <a:buChar char="o"/>
            </a:pPr>
            <a:r>
              <a:rPr lang="en-GB" sz="4000" dirty="0"/>
              <a:t>Example: </a:t>
            </a:r>
            <a:r>
              <a:rPr lang="en-GB" sz="3600" dirty="0" err="1">
                <a:latin typeface="Consolas"/>
                <a:cs typeface="Courier New"/>
              </a:rPr>
              <a:t>NumberOfCollegeGraduates</a:t>
            </a:r>
            <a:r>
              <a:rPr lang="en-GB" sz="4000" dirty="0"/>
              <a:t> </a:t>
            </a:r>
            <a:endParaRPr lang="en-GB" sz="40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b="1" dirty="0"/>
              <a:t>Snake Case: </a:t>
            </a:r>
            <a:r>
              <a:rPr lang="en-GB" sz="4000" dirty="0"/>
              <a:t>Words are separated by underscores. </a:t>
            </a:r>
            <a:endParaRPr lang="en-GB" sz="4000" dirty="0">
              <a:cs typeface="Calibri"/>
            </a:endParaRPr>
          </a:p>
          <a:p>
            <a:pPr marL="571500" indent="-571500">
              <a:buFont typeface="Courier New" panose="02070309020205020404" pitchFamily="49" charset="0"/>
              <a:buChar char="o"/>
            </a:pPr>
            <a:endParaRPr lang="en-GB" sz="1050" dirty="0"/>
          </a:p>
          <a:p>
            <a:pPr marL="1485900" lvl="2" indent="-571500">
              <a:buFont typeface="Courier New" panose="02070309020205020404" pitchFamily="49" charset="0"/>
              <a:buChar char="o"/>
            </a:pPr>
            <a:r>
              <a:rPr lang="en-GB" sz="4000" dirty="0"/>
              <a:t>Example: </a:t>
            </a:r>
            <a:r>
              <a:rPr lang="en-GB" sz="3600" dirty="0" err="1">
                <a:latin typeface="Consolas"/>
                <a:cs typeface="Courier New"/>
              </a:rPr>
              <a:t>number_of_college_graduates</a:t>
            </a:r>
            <a:r>
              <a:rPr lang="en-GB" sz="3600" dirty="0">
                <a:latin typeface="Consolas"/>
                <a:cs typeface="Courier New"/>
              </a:rPr>
              <a:t> </a:t>
            </a:r>
            <a:endParaRPr lang="en-GB" sz="4000" dirty="0">
              <a:latin typeface="Consolas" panose="020B0609020204030204" pitchFamily="49" charset="0"/>
              <a:cs typeface="Courier New" panose="02070309020205020404" pitchFamily="49" charset="0"/>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It is a matter of personal preference for your files and projects</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Be consistent </a:t>
            </a:r>
            <a:endParaRPr lang="en-GB" sz="40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Often a style will be defined for open source projects</a:t>
            </a:r>
            <a:endParaRPr lang="en-GB" sz="40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Personal preference is to use snake case for variables and functions and use Pascal Case for class names. </a:t>
            </a:r>
            <a:endParaRPr lang="en-GB" sz="4000" dirty="0">
              <a:cs typeface="Calibri"/>
            </a:endParaRPr>
          </a:p>
        </p:txBody>
      </p:sp>
    </p:spTree>
    <p:extLst>
      <p:ext uri="{BB962C8B-B14F-4D97-AF65-F5344CB8AC3E}">
        <p14:creationId xmlns:p14="http://schemas.microsoft.com/office/powerpoint/2010/main" val="361099626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Creating 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594520"/>
            <a:ext cx="22331518" cy="9879628"/>
          </a:xfrm>
          <a:prstGeom prst="rect">
            <a:avLst/>
          </a:prstGeom>
          <a:noFill/>
        </p:spPr>
        <p:txBody>
          <a:bodyPr wrap="square" rtlCol="0">
            <a:spAutoFit/>
          </a:bodyPr>
          <a:lstStyle/>
          <a:p>
            <a:pPr lvl="1"/>
            <a:r>
              <a:rPr lang="en-GB" sz="4000" b="1" dirty="0"/>
              <a:t>Challenge</a:t>
            </a:r>
          </a:p>
          <a:p>
            <a:pPr lvl="1"/>
            <a:endParaRPr lang="en-GB" sz="1600" dirty="0"/>
          </a:p>
          <a:p>
            <a:pPr lvl="1"/>
            <a:r>
              <a:rPr lang="en-GB" sz="4000" dirty="0"/>
              <a:t>Create the following in your </a:t>
            </a:r>
            <a:r>
              <a:rPr lang="en-GB" sz="4000" i="1" dirty="0"/>
              <a:t>home</a:t>
            </a:r>
            <a:r>
              <a:rPr lang="en-GB" sz="4000" dirty="0"/>
              <a:t> directory:</a:t>
            </a:r>
          </a:p>
          <a:p>
            <a:pPr lvl="1"/>
            <a:endParaRPr lang="en-GB" sz="1600" dirty="0">
              <a:latin typeface="Courier New" panose="02070309020205020404" pitchFamily="49" charset="0"/>
              <a:cs typeface="Courier New" panose="02070309020205020404" pitchFamily="49" charset="0"/>
            </a:endParaRPr>
          </a:p>
          <a:p>
            <a:pPr lvl="2"/>
            <a:r>
              <a:rPr lang="en-GB" sz="3600" dirty="0">
                <a:latin typeface="Consolas" panose="020B0609020204030204" pitchFamily="49" charset="0"/>
                <a:cs typeface="Courier New" panose="02070309020205020404" pitchFamily="49" charset="0"/>
              </a:rPr>
              <a:t>samples </a:t>
            </a:r>
          </a:p>
          <a:p>
            <a:pPr lvl="2"/>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jan</a:t>
            </a:r>
            <a:r>
              <a:rPr lang="en-GB" sz="3600" dirty="0">
                <a:latin typeface="Consolas" panose="020B0609020204030204" pitchFamily="49" charset="0"/>
                <a:cs typeface="Courier New" panose="02070309020205020404" pitchFamily="49" charset="0"/>
              </a:rPr>
              <a:t> </a:t>
            </a:r>
          </a:p>
          <a:p>
            <a:pPr lvl="2"/>
            <a:r>
              <a:rPr lang="en-GB" sz="3600" dirty="0">
                <a:latin typeface="Consolas" panose="020B0609020204030204" pitchFamily="49" charset="0"/>
                <a:cs typeface="Courier New" panose="02070309020205020404" pitchFamily="49" charset="0"/>
              </a:rPr>
              <a:t>		01.txt </a:t>
            </a:r>
          </a:p>
          <a:p>
            <a:pPr lvl="2"/>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p>
          <a:p>
            <a:pPr lvl="2"/>
            <a:r>
              <a:rPr lang="en-GB" sz="3600" dirty="0">
                <a:latin typeface="Consolas" panose="020B0609020204030204" pitchFamily="49" charset="0"/>
                <a:cs typeface="Courier New" panose="02070309020205020404" pitchFamily="49" charset="0"/>
              </a:rPr>
              <a:t>		01.txt </a:t>
            </a:r>
          </a:p>
          <a:p>
            <a:pPr lvl="2"/>
            <a:endParaRPr lang="en-GB" sz="2800" dirty="0"/>
          </a:p>
          <a:p>
            <a:pPr lvl="1"/>
            <a:r>
              <a:rPr lang="en-GB" sz="4000" b="1" dirty="0"/>
              <a:t>Solution</a:t>
            </a:r>
          </a:p>
          <a:p>
            <a:pPr lvl="2"/>
            <a:endParaRPr lang="en-GB" sz="1600" dirty="0">
              <a:latin typeface="Courier New" panose="02070309020205020404" pitchFamily="49" charset="0"/>
              <a:cs typeface="Courier New" panose="02070309020205020404" pitchFamily="49" charset="0"/>
            </a:endParaRPr>
          </a:p>
          <a:p>
            <a:pPr lvl="2"/>
            <a:r>
              <a:rPr lang="en-GB" sz="3600" dirty="0">
                <a:latin typeface="Consolas" panose="020B0609020204030204" pitchFamily="49" charset="0"/>
                <a:cs typeface="Courier New" panose="02070309020205020404" pitchFamily="49" charset="0"/>
              </a:rPr>
              <a:t>cd </a:t>
            </a:r>
          </a:p>
          <a:p>
            <a:pPr lvl="2"/>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vp</a:t>
            </a:r>
            <a:r>
              <a:rPr lang="en-GB" sz="3600" dirty="0">
                <a:latin typeface="Consolas" panose="020B0609020204030204" pitchFamily="49" charset="0"/>
                <a:cs typeface="Courier New" panose="02070309020205020404" pitchFamily="49" charset="0"/>
              </a:rPr>
              <a:t> samples/</a:t>
            </a:r>
            <a:r>
              <a:rPr lang="en-GB" sz="3600" dirty="0" err="1">
                <a:latin typeface="Consolas" panose="020B0609020204030204" pitchFamily="49" charset="0"/>
                <a:cs typeface="Courier New" panose="02070309020205020404" pitchFamily="49" charset="0"/>
              </a:rPr>
              <a:t>jan</a:t>
            </a:r>
            <a:r>
              <a:rPr lang="en-GB" sz="3600" dirty="0">
                <a:latin typeface="Consolas" panose="020B0609020204030204" pitchFamily="49" charset="0"/>
                <a:cs typeface="Courier New" panose="02070309020205020404" pitchFamily="49" charset="0"/>
              </a:rPr>
              <a:t> </a:t>
            </a:r>
          </a:p>
          <a:p>
            <a:pPr lvl="2"/>
            <a:r>
              <a:rPr lang="en-GB" sz="3600" dirty="0">
                <a:latin typeface="Consolas" panose="020B0609020204030204" pitchFamily="49" charset="0"/>
                <a:cs typeface="Courier New" panose="02070309020205020404" pitchFamily="49" charset="0"/>
              </a:rPr>
              <a:t>touch samples/</a:t>
            </a:r>
            <a:r>
              <a:rPr lang="en-GB" sz="3600" dirty="0" err="1">
                <a:latin typeface="Consolas" panose="020B0609020204030204" pitchFamily="49" charset="0"/>
                <a:cs typeface="Courier New" panose="02070309020205020404" pitchFamily="49" charset="0"/>
              </a:rPr>
              <a:t>jan</a:t>
            </a:r>
            <a:r>
              <a:rPr lang="en-GB" sz="3600" dirty="0">
                <a:latin typeface="Consolas" panose="020B0609020204030204" pitchFamily="49" charset="0"/>
                <a:cs typeface="Courier New" panose="02070309020205020404" pitchFamily="49" charset="0"/>
              </a:rPr>
              <a:t>/01.txt </a:t>
            </a:r>
          </a:p>
          <a:p>
            <a:pPr lvl="2"/>
            <a:endParaRPr lang="en-GB" sz="3600" dirty="0">
              <a:latin typeface="Consolas" panose="020B0609020204030204" pitchFamily="49" charset="0"/>
              <a:cs typeface="Courier New" panose="02070309020205020404" pitchFamily="49" charset="0"/>
            </a:endParaRPr>
          </a:p>
          <a:p>
            <a:pPr lvl="2"/>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vp</a:t>
            </a:r>
            <a:r>
              <a:rPr lang="en-GB" sz="3600" dirty="0">
                <a:latin typeface="Consolas" panose="020B0609020204030204" pitchFamily="49" charset="0"/>
                <a:cs typeface="Courier New" panose="02070309020205020404" pitchFamily="49" charset="0"/>
              </a:rPr>
              <a:t> 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p>
          <a:p>
            <a:pPr lvl="2"/>
            <a:r>
              <a:rPr lang="en-GB" sz="3600" dirty="0">
                <a:latin typeface="Consolas" panose="020B0609020204030204" pitchFamily="49" charset="0"/>
                <a:cs typeface="Courier New" panose="02070309020205020404" pitchFamily="49" charset="0"/>
              </a:rPr>
              <a:t>touch 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/01.txt</a:t>
            </a:r>
          </a:p>
          <a:p>
            <a:pPr lvl="2"/>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33</a:t>
            </a:fld>
            <a:endParaRPr lang="en-GB" sz="3200" dirty="0"/>
          </a:p>
        </p:txBody>
      </p:sp>
    </p:spTree>
    <p:extLst>
      <p:ext uri="{BB962C8B-B14F-4D97-AF65-F5344CB8AC3E}">
        <p14:creationId xmlns:p14="http://schemas.microsoft.com/office/powerpoint/2010/main" val="1498533508"/>
      </p:ext>
    </p:extLst>
  </p:cSld>
  <p:clrMapOvr>
    <a:masterClrMapping/>
  </p:clrMapOvr>
  <p:transition spd="med"/>
  <p:extLst>
    <p:ext uri="{6950BFC3-D8DA-4A85-94F7-54DA5524770B}">
      <p188:commentRel xmlns:p188="http://schemas.microsoft.com/office/powerpoint/2018/8/main" r:id="rId3"/>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Removing 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700028"/>
            <a:ext cx="22331518" cy="6863417"/>
          </a:xfrm>
          <a:prstGeom prst="rect">
            <a:avLst/>
          </a:prstGeom>
          <a:noFill/>
        </p:spPr>
        <p:txBody>
          <a:bodyPr wrap="square" rtlCol="0">
            <a:spAutoFit/>
          </a:bodyPr>
          <a:lstStyle/>
          <a:p>
            <a:pPr lvl="1"/>
            <a:r>
              <a:rPr lang="en-GB" sz="4400" dirty="0">
                <a:latin typeface="Consolas" panose="020B0609020204030204" pitchFamily="49" charset="0"/>
                <a:cs typeface="Courier New" panose="02070309020205020404" pitchFamily="49" charset="0"/>
              </a:rPr>
              <a:t>rm</a:t>
            </a:r>
            <a:r>
              <a:rPr lang="en-GB" sz="4400" dirty="0">
                <a:latin typeface="Consolas" panose="020B0609020204030204" pitchFamily="49" charset="0"/>
              </a:rPr>
              <a:t> </a:t>
            </a:r>
            <a:endParaRPr lang="en-GB" dirty="0">
              <a:latin typeface="Consolas" panose="020B06090202040302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rm -</a:t>
            </a:r>
            <a:r>
              <a:rPr lang="en-GB" sz="3600" dirty="0" err="1">
                <a:latin typeface="Consolas" panose="020B0609020204030204" pitchFamily="49" charset="0"/>
                <a:cs typeface="Courier New" panose="02070309020205020404" pitchFamily="49" charset="0"/>
              </a:rPr>
              <a:t>i</a:t>
            </a:r>
            <a:r>
              <a:rPr lang="en-GB" sz="3600" dirty="0">
                <a:latin typeface="Consolas" panose="020B0609020204030204" pitchFamily="49" charset="0"/>
                <a:cs typeface="Courier New" panose="02070309020205020404" pitchFamily="49" charset="0"/>
              </a:rPr>
              <a:t> filename.py </a:t>
            </a:r>
            <a:r>
              <a:rPr lang="en-GB" sz="4400" dirty="0">
                <a:latin typeface="Consolas" panose="020B0609020204030204" pitchFamily="49" charset="0"/>
              </a:rPr>
              <a:t>- </a:t>
            </a:r>
            <a:r>
              <a:rPr lang="en-GB" sz="4000" dirty="0"/>
              <a:t>Prompt before removing </a:t>
            </a:r>
            <a:r>
              <a:rPr lang="en-GB" sz="4000" i="1" dirty="0"/>
              <a:t>filename.py (</a:t>
            </a:r>
            <a:r>
              <a:rPr lang="en-GB" sz="4000" i="1" dirty="0" err="1"/>
              <a:t>y|n</a:t>
            </a:r>
            <a:r>
              <a:rPr lang="en-GB" sz="4000" i="1" dirty="0"/>
              <a: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latin typeface="Consolas" panose="020B0609020204030204" pitchFamily="49" charset="0"/>
                <a:cs typeface="Courier New" panose="02070309020205020404" pitchFamily="49" charset="0"/>
              </a:rPr>
              <a:t>rm filename.py </a:t>
            </a:r>
            <a:r>
              <a:rPr lang="en-GB" sz="4000" dirty="0"/>
              <a:t>- Remove filename.py without prompt - Be careful!!!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rm *.</a:t>
            </a:r>
            <a:r>
              <a:rPr lang="en-GB" sz="3600" dirty="0" err="1">
                <a:latin typeface="Consolas" panose="020B0609020204030204" pitchFamily="49" charset="0"/>
                <a:cs typeface="Courier New" panose="02070309020205020404" pitchFamily="49" charset="0"/>
              </a:rPr>
              <a:t>py</a:t>
            </a:r>
            <a:r>
              <a:rPr lang="en-GB" sz="3600" dirty="0">
                <a:latin typeface="Consolas" panose="020B0609020204030204" pitchFamily="49" charset="0"/>
                <a:cs typeface="Courier New" panose="02070309020205020404" pitchFamily="49" charset="0"/>
              </a:rPr>
              <a:t> </a:t>
            </a:r>
            <a:r>
              <a:rPr lang="en-GB" sz="4000" dirty="0"/>
              <a:t>- Remove all files that end with </a:t>
            </a:r>
            <a:r>
              <a:rPr lang="en-GB" sz="4000" i="1" dirty="0"/>
              <a:t>.</a:t>
            </a:r>
            <a:r>
              <a:rPr lang="en-GB" sz="4000" i="1" dirty="0" err="1"/>
              <a:t>py</a:t>
            </a:r>
            <a:r>
              <a:rPr lang="en-GB" sz="4000" i="1" dirty="0"/>
              <a: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rm -</a:t>
            </a:r>
            <a:r>
              <a:rPr lang="en-GB" sz="3600" dirty="0" err="1">
                <a:latin typeface="Consolas" panose="020B0609020204030204" pitchFamily="49" charset="0"/>
                <a:cs typeface="Courier New" panose="02070309020205020404" pitchFamily="49" charset="0"/>
              </a:rPr>
              <a:t>rfi</a:t>
            </a:r>
            <a:r>
              <a:rPr lang="en-GB" sz="3600" dirty="0">
                <a:latin typeface="Consolas" panose="020B0609020204030204" pitchFamily="49" charset="0"/>
                <a:cs typeface="Courier New" panose="02070309020205020404" pitchFamily="49" charset="0"/>
              </a:rPr>
              <a:t> ~/samples/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r>
              <a:rPr lang="en-GB" sz="4000" dirty="0"/>
              <a:t>- Remove all files and directories in the </a:t>
            </a:r>
            <a:r>
              <a:rPr lang="en-GB" sz="4000" i="1" dirty="0"/>
              <a:t>path</a:t>
            </a:r>
            <a:r>
              <a:rPr lang="en-GB" sz="4000" dirty="0"/>
              <a:t> directory </a:t>
            </a:r>
          </a:p>
          <a:p>
            <a:pPr marL="1028700" lvl="1" indent="-571500">
              <a:buFont typeface="Arial" panose="020B0604020202020204" pitchFamily="34" charset="0"/>
              <a:buChar char="•"/>
            </a:pPr>
            <a:endParaRPr lang="en-GB" sz="4000" dirty="0"/>
          </a:p>
          <a:p>
            <a:pPr lvl="1"/>
            <a:r>
              <a:rPr lang="en-GB" sz="4400" dirty="0" err="1">
                <a:latin typeface="Consolas" panose="020B0609020204030204" pitchFamily="49" charset="0"/>
                <a:cs typeface="Courier New" panose="02070309020205020404" pitchFamily="49" charset="0"/>
              </a:rPr>
              <a:t>rmdir</a:t>
            </a:r>
            <a:r>
              <a:rPr lang="en-GB" sz="4400" dirty="0">
                <a:latin typeface="Consolas" panose="020B0609020204030204" pitchFamily="49" charset="0"/>
              </a:rPr>
              <a:t> </a:t>
            </a:r>
            <a:endParaRPr lang="en-GB" dirty="0">
              <a:latin typeface="Consolas" panose="020B0609020204030204" pitchFamily="49" charset="0"/>
            </a:endParaRPr>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rmdir</a:t>
            </a:r>
            <a:r>
              <a:rPr lang="en-GB" sz="3600" dirty="0">
                <a:latin typeface="Consolas" panose="020B0609020204030204" pitchFamily="49" charset="0"/>
                <a:cs typeface="Courier New" panose="02070309020205020404" pitchFamily="49" charset="0"/>
              </a:rPr>
              <a:t> 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r>
              <a:rPr lang="en-GB" sz="4000" dirty="0"/>
              <a:t>- Remove an empty directory using a relative path </a:t>
            </a:r>
          </a:p>
          <a:p>
            <a:pPr marL="1485900" lvl="2" indent="-571500">
              <a:buFont typeface="Arial" panose="020B0604020202020204" pitchFamily="34" charset="0"/>
              <a:buChar char="•"/>
            </a:pPr>
            <a:endParaRPr lang="en-GB" dirty="0">
              <a:latin typeface="Consolas" panose="020B0609020204030204" pitchFamily="49" charset="0"/>
            </a:endParaRPr>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rmdir</a:t>
            </a:r>
            <a:r>
              <a:rPr lang="en-GB" sz="3600" dirty="0">
                <a:latin typeface="Consolas" panose="020B0609020204030204" pitchFamily="49" charset="0"/>
                <a:cs typeface="Courier New" panose="02070309020205020404" pitchFamily="49" charset="0"/>
              </a:rPr>
              <a:t> /home/</a:t>
            </a:r>
            <a:r>
              <a:rPr lang="en-GB" sz="3600" dirty="0" err="1">
                <a:latin typeface="Consolas" panose="020B0609020204030204" pitchFamily="49" charset="0"/>
                <a:cs typeface="Courier New" panose="02070309020205020404" pitchFamily="49" charset="0"/>
              </a:rPr>
              <a:t>aaron</a:t>
            </a:r>
            <a:r>
              <a:rPr lang="en-GB" sz="3600" dirty="0">
                <a:latin typeface="Consolas" panose="020B0609020204030204" pitchFamily="49" charset="0"/>
                <a:cs typeface="Courier New" panose="02070309020205020404" pitchFamily="49" charset="0"/>
              </a:rPr>
              <a:t>/samples/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r>
              <a:rPr lang="en-GB" sz="4000" dirty="0"/>
              <a:t>- Remove an empty directory using an absolute path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34</a:t>
            </a:fld>
            <a:endParaRPr lang="en-GB" sz="3200" dirty="0"/>
          </a:p>
        </p:txBody>
      </p:sp>
      <p:pic>
        <p:nvPicPr>
          <p:cNvPr id="7" name="Picture 2" descr="Sign, Computer, Symbol, Cartoon, Signs, Danger, HD Png Download ,  Transparent Png Image - PNGitem">
            <a:extLst>
              <a:ext uri="{FF2B5EF4-FFF2-40B4-BE49-F238E27FC236}">
                <a16:creationId xmlns:a16="http://schemas.microsoft.com/office/drawing/2014/main" id="{CB50B3DB-7B1A-4B0E-BFD6-CC1B71EF787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7373" b="89862" l="6009" r="89700">
                        <a14:foregroundMark x1="6009" y1="86175" x2="6009" y2="86175"/>
                        <a14:foregroundMark x1="48927" y1="7373" x2="48927" y2="7373"/>
                        <a14:foregroundMark x1="62232" y1="62212" x2="62232" y2="62212"/>
                        <a14:foregroundMark x1="36481" y1="64055" x2="36481" y2="64055"/>
                        <a14:foregroundMark x1="57082" y1="62212" x2="57082" y2="62212"/>
                        <a14:foregroundMark x1="33906" y1="64055" x2="39914" y2="58986"/>
                        <a14:foregroundMark x1="59657" y1="60829" x2="58369" y2="73272"/>
                        <a14:foregroundMark x1="58369" y1="73272" x2="45923" y2="60829"/>
                        <a14:foregroundMark x1="45923" y1="60829" x2="45923" y2="41475"/>
                        <a14:foregroundMark x1="46352" y1="42857" x2="58369" y2="64055"/>
                        <a14:foregroundMark x1="58369" y1="64055" x2="52790" y2="45622"/>
                        <a14:foregroundMark x1="52790" y1="45622" x2="51502" y2="44700"/>
                        <a14:foregroundMark x1="48927" y1="30415" x2="48927" y2="30415"/>
                        <a14:foregroundMark x1="48927" y1="30415" x2="48927" y2="30415"/>
                        <a14:foregroundMark x1="48498" y1="44240" x2="48498" y2="44240"/>
                        <a14:foregroundMark x1="43348" y1="52995" x2="43348" y2="52995"/>
                        <a14:foregroundMark x1="39056" y1="69124" x2="39056" y2="69124"/>
                        <a14:foregroundMark x1="29185" y1="70507" x2="29185" y2="70507"/>
                        <a14:foregroundMark x1="35193" y1="60829" x2="35193" y2="60829"/>
                        <a14:foregroundMark x1="37339" y1="54839" x2="37339" y2="54839"/>
                        <a14:foregroundMark x1="37339" y1="54839" x2="37339" y2="54839"/>
                        <a14:foregroundMark x1="37339" y1="54839" x2="37339" y2="54839"/>
                        <a14:foregroundMark x1="37339" y1="54839" x2="37339" y2="54839"/>
                        <a14:foregroundMark x1="37339" y1="54839" x2="37339" y2="54839"/>
                        <a14:foregroundMark x1="37339" y1="51613" x2="37339" y2="51613"/>
                        <a14:foregroundMark x1="41631" y1="48387" x2="41631" y2="48387"/>
                        <a14:foregroundMark x1="41631" y1="48387" x2="41631" y2="48387"/>
                        <a14:foregroundMark x1="41631" y1="48387" x2="41631" y2="48387"/>
                        <a14:foregroundMark x1="39485" y1="58525" x2="39485" y2="58525"/>
                        <a14:foregroundMark x1="39485" y1="56682" x2="43348" y2="47005"/>
                        <a14:foregroundMark x1="43348" y1="47005" x2="31330" y2="70968"/>
                        <a14:foregroundMark x1="31330" y1="70968" x2="44206" y2="73272"/>
                        <a14:foregroundMark x1="44206" y1="73272" x2="55365" y2="73272"/>
                        <a14:foregroundMark x1="55365" y1="73272" x2="67811" y2="73272"/>
                        <a14:foregroundMark x1="70386" y1="73272" x2="52790" y2="41475"/>
                        <a14:foregroundMark x1="52790" y1="41475" x2="51931" y2="37788"/>
                        <a14:foregroundMark x1="24034" y1="75115" x2="44635" y2="47005"/>
                        <a14:foregroundMark x1="44635" y1="47005" x2="45923" y2="43779"/>
                        <a14:foregroundMark x1="40773" y1="29493" x2="40773" y2="32719"/>
                        <a14:foregroundMark x1="45494" y1="50230" x2="40343" y2="35484"/>
                        <a14:foregroundMark x1="40343" y1="35484" x2="40343" y2="35023"/>
                        <a14:foregroundMark x1="89270" y1="85714" x2="89270" y2="85714"/>
                      </a14:backgroundRemoval>
                    </a14:imgEffect>
                  </a14:imgLayer>
                </a14:imgProps>
              </a:ext>
              <a:ext uri="{28A0092B-C50C-407E-A947-70E740481C1C}">
                <a14:useLocalDpi xmlns:a14="http://schemas.microsoft.com/office/drawing/2010/main" val="0"/>
              </a:ext>
            </a:extLst>
          </a:blip>
          <a:srcRect/>
          <a:stretch>
            <a:fillRect/>
          </a:stretch>
        </p:blipFill>
        <p:spPr bwMode="auto">
          <a:xfrm>
            <a:off x="17844503" y="3244166"/>
            <a:ext cx="2387525" cy="222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880054"/>
      </p:ext>
    </p:extLst>
  </p:cSld>
  <p:clrMapOvr>
    <a:masterClrMapping/>
  </p:clrMapOvr>
  <p:transition spd="med"/>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Copying 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216259" y="2277423"/>
            <a:ext cx="23804326" cy="8340745"/>
          </a:xfrm>
          <a:prstGeom prst="rect">
            <a:avLst/>
          </a:prstGeom>
          <a:noFill/>
        </p:spPr>
        <p:txBody>
          <a:bodyPr wrap="square" rtlCol="0">
            <a:spAutoFit/>
          </a:bodyPr>
          <a:lstStyle/>
          <a:p>
            <a:pPr lvl="1"/>
            <a:r>
              <a:rPr lang="en-GB" sz="4400" dirty="0">
                <a:latin typeface="Consolas" panose="020B0609020204030204" pitchFamily="49" charset="0"/>
                <a:cs typeface="Courier New" panose="02070309020205020404" pitchFamily="49" charset="0"/>
              </a:rPr>
              <a:t>cp</a:t>
            </a:r>
            <a:r>
              <a:rPr lang="en-GB" sz="4000" dirty="0">
                <a:latin typeface="Courier New" panose="02070309020205020404" pitchFamily="49" charset="0"/>
                <a:cs typeface="Courier New" panose="02070309020205020404" pitchFamily="49" charset="0"/>
              </a:rPr>
              <a:t> </a:t>
            </a:r>
          </a:p>
          <a:p>
            <a:pPr lvl="1"/>
            <a:endParaRPr lang="en-GB" sz="1600" dirty="0"/>
          </a:p>
          <a:p>
            <a:pPr marL="1485900" lvl="2" indent="-571500">
              <a:buFont typeface="Arial" panose="020B0604020202020204" pitchFamily="34" charset="0"/>
              <a:buChar char="•"/>
            </a:pPr>
            <a:r>
              <a:rPr lang="en-GB" sz="4000" dirty="0"/>
              <a:t>Copy source file or directory to destination file or directory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cp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/bash/names.txt ~ </a:t>
            </a:r>
            <a:r>
              <a:rPr lang="en-GB" sz="3200" dirty="0">
                <a:latin typeface="Courier New" panose="02070309020205020404" pitchFamily="49" charset="0"/>
                <a:cs typeface="Courier New" panose="02070309020205020404" pitchFamily="49" charset="0"/>
              </a:rPr>
              <a:t>- </a:t>
            </a:r>
            <a:r>
              <a:rPr lang="en-GB" sz="4000" dirty="0"/>
              <a:t>Copy </a:t>
            </a:r>
            <a:r>
              <a:rPr lang="en-GB" sz="4000" i="1" dirty="0"/>
              <a:t>/</a:t>
            </a:r>
            <a:r>
              <a:rPr lang="en-GB" sz="4000" i="1" dirty="0" err="1"/>
              <a:t>tmp</a:t>
            </a:r>
            <a:r>
              <a:rPr lang="en-GB" sz="4000" i="1" dirty="0"/>
              <a:t>/bash/names.txt </a:t>
            </a:r>
            <a:r>
              <a:rPr lang="en-GB" sz="4000" dirty="0"/>
              <a:t>to your </a:t>
            </a:r>
            <a:r>
              <a:rPr lang="en-GB" sz="4000" i="1" dirty="0"/>
              <a:t>home</a:t>
            </a:r>
            <a:r>
              <a:rPr lang="en-GB" sz="4000" dirty="0"/>
              <a:t> directory </a:t>
            </a:r>
          </a:p>
          <a:p>
            <a:pPr marL="1943100" lvl="3"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cp -r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 - </a:t>
            </a:r>
            <a:r>
              <a:rPr lang="en-GB" sz="4000" dirty="0"/>
              <a:t>copy </a:t>
            </a:r>
            <a:r>
              <a:rPr lang="en-GB" sz="4000" i="1" dirty="0"/>
              <a:t>/</a:t>
            </a:r>
            <a:r>
              <a:rPr lang="en-GB" sz="4000" i="1" dirty="0" err="1"/>
              <a:t>tmp</a:t>
            </a:r>
            <a:r>
              <a:rPr lang="en-GB" sz="4000" i="1" dirty="0"/>
              <a:t>/bash</a:t>
            </a:r>
            <a:r>
              <a:rPr lang="en-GB" sz="4000" dirty="0"/>
              <a:t> to your </a:t>
            </a:r>
            <a:r>
              <a:rPr lang="en-GB" sz="4000" i="1" dirty="0"/>
              <a:t>home</a:t>
            </a:r>
            <a:r>
              <a:rPr lang="en-GB" sz="4000" dirty="0"/>
              <a:t> directory </a:t>
            </a:r>
          </a:p>
          <a:p>
            <a:pPr marL="1943100" lvl="3"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cp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/bash/names.txt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/bash/planets.txt ~ - </a:t>
            </a:r>
            <a:r>
              <a:rPr lang="en-GB" sz="4000" dirty="0"/>
              <a:t>Copy </a:t>
            </a:r>
            <a:r>
              <a:rPr lang="en-GB" sz="4000" i="1" dirty="0"/>
              <a:t>/</a:t>
            </a:r>
            <a:r>
              <a:rPr lang="en-GB" sz="4000" i="1" dirty="0" err="1"/>
              <a:t>tmp</a:t>
            </a:r>
            <a:r>
              <a:rPr lang="en-GB" sz="4000" i="1" dirty="0"/>
              <a:t>/bash/names.txt </a:t>
            </a:r>
            <a:r>
              <a:rPr lang="en-GB" sz="4000" dirty="0"/>
              <a:t>and 						       																											</a:t>
            </a:r>
            <a:r>
              <a:rPr lang="en-GB" sz="4000" i="1" dirty="0"/>
              <a:t>/</a:t>
            </a:r>
            <a:r>
              <a:rPr lang="en-GB" sz="4000" i="1" dirty="0" err="1"/>
              <a:t>tmp</a:t>
            </a:r>
            <a:r>
              <a:rPr lang="en-GB" sz="4000" i="1" dirty="0"/>
              <a:t>/bash/planets.txt </a:t>
            </a:r>
            <a:r>
              <a:rPr lang="en-GB" sz="4000" dirty="0"/>
              <a:t>to your </a:t>
            </a:r>
            <a:r>
              <a:rPr lang="en-GB" sz="4000" i="1" dirty="0"/>
              <a:t>home</a:t>
            </a:r>
            <a:r>
              <a:rPr lang="en-GB" sz="4000" dirty="0"/>
              <a:t> directory</a:t>
            </a:r>
          </a:p>
          <a:p>
            <a:pPr marL="1028700" lvl="1" indent="-571500">
              <a:buFont typeface="Arial" panose="020B0604020202020204" pitchFamily="34" charset="0"/>
              <a:buChar char="•"/>
            </a:pPr>
            <a:endParaRPr lang="en-GB" sz="4000" b="1" dirty="0">
              <a:cs typeface="Courier New" panose="02070309020205020404" pitchFamily="49" charset="0"/>
            </a:endParaRPr>
          </a:p>
          <a:p>
            <a:pPr marL="1028700" lvl="1" indent="-571500">
              <a:buFont typeface="Arial" panose="020B0604020202020204" pitchFamily="34" charset="0"/>
              <a:buChar char="•"/>
            </a:pPr>
            <a:endParaRPr lang="en-GB" sz="4000" b="1" dirty="0">
              <a:cs typeface="Courier New" panose="02070309020205020404" pitchFamily="49" charset="0"/>
            </a:endParaRPr>
          </a:p>
          <a:p>
            <a:pPr marL="1028700" lvl="1" indent="-571500">
              <a:buFont typeface="Arial" panose="020B0604020202020204" pitchFamily="34" charset="0"/>
              <a:buChar char="•"/>
            </a:pPr>
            <a:r>
              <a:rPr lang="en-GB" sz="4000" b="1" dirty="0">
                <a:cs typeface="Courier New" panose="02070309020205020404" pitchFamily="49" charset="0"/>
              </a:rPr>
              <a:t>Be careful when copying files!!</a:t>
            </a:r>
          </a:p>
          <a:p>
            <a:pPr marL="1485900" lvl="2" indent="-571500">
              <a:buFont typeface="Arial" panose="020B0604020202020204" pitchFamily="34" charset="0"/>
              <a:buChar char="•"/>
            </a:pPr>
            <a:endParaRPr lang="en-GB" sz="1600" b="1" dirty="0">
              <a:cs typeface="Courier New" panose="02070309020205020404" pitchFamily="49" charset="0"/>
            </a:endParaRPr>
          </a:p>
          <a:p>
            <a:pPr marL="1485900" lvl="2" indent="-571500">
              <a:buFont typeface="Arial" panose="020B0604020202020204" pitchFamily="34" charset="0"/>
              <a:buChar char="•"/>
            </a:pPr>
            <a:r>
              <a:rPr lang="en-GB" sz="4000" dirty="0">
                <a:cs typeface="Courier New" panose="02070309020205020404" pitchFamily="49" charset="0"/>
              </a:rPr>
              <a:t>Files can be rewritten without warning. </a:t>
            </a:r>
          </a:p>
          <a:p>
            <a:pPr lvl="2"/>
            <a:endParaRPr lang="en-GB" sz="1600" dirty="0">
              <a:cs typeface="Courier New" panose="02070309020205020404" pitchFamily="49" charset="0"/>
            </a:endParaRPr>
          </a:p>
          <a:p>
            <a:pPr marL="1485900" lvl="2" indent="-571500">
              <a:buFont typeface="Arial" panose="020B0604020202020204" pitchFamily="34" charset="0"/>
              <a:buChar char="•"/>
            </a:pPr>
            <a:r>
              <a:rPr lang="en-GB" sz="4000" b="1" dirty="0">
                <a:solidFill>
                  <a:srgbClr val="FF0000"/>
                </a:solidFill>
                <a:cs typeface="Courier New" panose="02070309020205020404" pitchFamily="49" charset="0"/>
              </a:rPr>
              <a:t>Challenge: </a:t>
            </a:r>
            <a:r>
              <a:rPr lang="en-GB" sz="4000" dirty="0">
                <a:solidFill>
                  <a:srgbClr val="FF0000"/>
                </a:solidFill>
                <a:cs typeface="Courier New" panose="02070309020205020404" pitchFamily="49" charset="0"/>
              </a:rPr>
              <a:t>Try with blank, empty test files to see this actually taking place</a:t>
            </a:r>
            <a:endParaRPr lang="en-GB" sz="4000" b="1" dirty="0">
              <a:solidFill>
                <a:srgbClr val="FF0000"/>
              </a:solidFill>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35</a:t>
            </a:fld>
            <a:endParaRPr lang="en-GB" sz="3200" dirty="0"/>
          </a:p>
        </p:txBody>
      </p:sp>
      <p:pic>
        <p:nvPicPr>
          <p:cNvPr id="7170" name="Picture 2" descr="Sign, Computer, Symbol, Cartoon, Signs, Danger, HD Png Download ,  Transparent Png Image - PNGitem">
            <a:extLst>
              <a:ext uri="{FF2B5EF4-FFF2-40B4-BE49-F238E27FC236}">
                <a16:creationId xmlns:a16="http://schemas.microsoft.com/office/drawing/2014/main" id="{CF79B871-2271-470D-A9F5-D86B76865A6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7373" b="89862" l="6009" r="89700">
                        <a14:foregroundMark x1="6009" y1="86175" x2="6009" y2="86175"/>
                        <a14:foregroundMark x1="48927" y1="7373" x2="48927" y2="7373"/>
                        <a14:foregroundMark x1="62232" y1="62212" x2="62232" y2="62212"/>
                        <a14:foregroundMark x1="36481" y1="64055" x2="36481" y2="64055"/>
                        <a14:foregroundMark x1="57082" y1="62212" x2="57082" y2="62212"/>
                        <a14:foregroundMark x1="33906" y1="64055" x2="39914" y2="58986"/>
                        <a14:foregroundMark x1="59657" y1="60829" x2="58369" y2="73272"/>
                        <a14:foregroundMark x1="58369" y1="73272" x2="45923" y2="60829"/>
                        <a14:foregroundMark x1="45923" y1="60829" x2="45923" y2="41475"/>
                        <a14:foregroundMark x1="46352" y1="42857" x2="58369" y2="64055"/>
                        <a14:foregroundMark x1="58369" y1="64055" x2="52790" y2="45622"/>
                        <a14:foregroundMark x1="52790" y1="45622" x2="51502" y2="44700"/>
                        <a14:foregroundMark x1="48927" y1="30415" x2="48927" y2="30415"/>
                        <a14:foregroundMark x1="48927" y1="30415" x2="48927" y2="30415"/>
                        <a14:foregroundMark x1="48498" y1="44240" x2="48498" y2="44240"/>
                        <a14:foregroundMark x1="43348" y1="52995" x2="43348" y2="52995"/>
                        <a14:foregroundMark x1="39056" y1="69124" x2="39056" y2="69124"/>
                        <a14:foregroundMark x1="29185" y1="70507" x2="29185" y2="70507"/>
                        <a14:foregroundMark x1="35193" y1="60829" x2="35193" y2="60829"/>
                        <a14:foregroundMark x1="37339" y1="54839" x2="37339" y2="54839"/>
                        <a14:foregroundMark x1="37339" y1="54839" x2="37339" y2="54839"/>
                        <a14:foregroundMark x1="37339" y1="54839" x2="37339" y2="54839"/>
                        <a14:foregroundMark x1="37339" y1="54839" x2="37339" y2="54839"/>
                        <a14:foregroundMark x1="37339" y1="54839" x2="37339" y2="54839"/>
                        <a14:foregroundMark x1="37339" y1="51613" x2="37339" y2="51613"/>
                        <a14:foregroundMark x1="41631" y1="48387" x2="41631" y2="48387"/>
                        <a14:foregroundMark x1="41631" y1="48387" x2="41631" y2="48387"/>
                        <a14:foregroundMark x1="41631" y1="48387" x2="41631" y2="48387"/>
                        <a14:foregroundMark x1="39485" y1="58525" x2="39485" y2="58525"/>
                        <a14:foregroundMark x1="39485" y1="56682" x2="43348" y2="47005"/>
                        <a14:foregroundMark x1="43348" y1="47005" x2="31330" y2="70968"/>
                        <a14:foregroundMark x1="31330" y1="70968" x2="44206" y2="73272"/>
                        <a14:foregroundMark x1="44206" y1="73272" x2="55365" y2="73272"/>
                        <a14:foregroundMark x1="55365" y1="73272" x2="67811" y2="73272"/>
                        <a14:foregroundMark x1="70386" y1="73272" x2="52790" y2="41475"/>
                        <a14:foregroundMark x1="52790" y1="41475" x2="51931" y2="37788"/>
                        <a14:foregroundMark x1="24034" y1="75115" x2="44635" y2="47005"/>
                        <a14:foregroundMark x1="44635" y1="47005" x2="45923" y2="43779"/>
                        <a14:foregroundMark x1="40773" y1="29493" x2="40773" y2="32719"/>
                        <a14:foregroundMark x1="45494" y1="50230" x2="40343" y2="35484"/>
                        <a14:foregroundMark x1="40343" y1="35484" x2="40343" y2="35023"/>
                        <a14:foregroundMark x1="89270" y1="85714" x2="89270" y2="85714"/>
                      </a14:backgroundRemoval>
                    </a14:imgEffect>
                  </a14:imgLayer>
                </a14:imgProps>
              </a:ext>
              <a:ext uri="{28A0092B-C50C-407E-A947-70E740481C1C}">
                <a14:useLocalDpi xmlns:a14="http://schemas.microsoft.com/office/drawing/2010/main" val="0"/>
              </a:ext>
            </a:extLst>
          </a:blip>
          <a:srcRect/>
          <a:stretch>
            <a:fillRect/>
          </a:stretch>
        </p:blipFill>
        <p:spPr bwMode="auto">
          <a:xfrm>
            <a:off x="18229829" y="7586177"/>
            <a:ext cx="4002152" cy="372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679893"/>
      </p:ext>
    </p:extLst>
  </p:cSld>
  <p:clrMapOvr>
    <a:masterClrMapping/>
  </p:clrMapOvr>
  <p:transition spd="med"/>
  <p:extLst>
    <p:ext uri="{6950BFC3-D8DA-4A85-94F7-54DA5524770B}">
      <p188:commentRel xmlns:p188="http://schemas.microsoft.com/office/powerpoint/2018/8/main" r:id="rId3"/>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Moving 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272242" y="2477217"/>
            <a:ext cx="21953276" cy="5201424"/>
          </a:xfrm>
          <a:prstGeom prst="rect">
            <a:avLst/>
          </a:prstGeom>
          <a:noFill/>
        </p:spPr>
        <p:txBody>
          <a:bodyPr wrap="square" rtlCol="0">
            <a:spAutoFit/>
          </a:bodyPr>
          <a:lstStyle/>
          <a:p>
            <a:pPr lvl="1"/>
            <a:r>
              <a:rPr lang="en-GB" sz="4400" dirty="0">
                <a:latin typeface="Consolas" panose="020B0609020204030204" pitchFamily="49" charset="0"/>
                <a:cs typeface="Courier New" panose="02070309020205020404" pitchFamily="49" charset="0"/>
              </a:rPr>
              <a:t>mv</a:t>
            </a:r>
            <a:r>
              <a:rPr lang="en-GB" sz="4000" dirty="0">
                <a:latin typeface="Courier New" panose="02070309020205020404" pitchFamily="49" charset="0"/>
                <a:cs typeface="Courier New" panose="02070309020205020404" pitchFamily="49" charset="0"/>
              </a:rPr>
              <a:t> </a:t>
            </a:r>
            <a:endParaRPr lang="en-GB" sz="1600" dirty="0">
              <a:latin typeface="Courier New" panose="02070309020205020404" pitchFamily="49" charset="0"/>
              <a:cs typeface="Courier New" panose="02070309020205020404" pitchFamily="49" charset="0"/>
            </a:endParaRPr>
          </a:p>
          <a:p>
            <a:pPr lvl="1"/>
            <a:endParaRPr lang="en-GB" sz="800" dirty="0"/>
          </a:p>
          <a:p>
            <a:pPr marL="1485900" lvl="2" indent="-571500">
              <a:buFont typeface="Arial" panose="020B0604020202020204" pitchFamily="34" charset="0"/>
              <a:buChar char="•"/>
            </a:pPr>
            <a:r>
              <a:rPr lang="en-GB" sz="4000" dirty="0"/>
              <a:t>Moves one or more files or directories from a source to a destination </a:t>
            </a:r>
          </a:p>
          <a:p>
            <a:pPr marL="1485900" lvl="2" indent="-571500">
              <a:buFont typeface="Arial" panose="020B0604020202020204" pitchFamily="34" charset="0"/>
              <a:buChar char="•"/>
            </a:pPr>
            <a:endParaRPr lang="en-GB" sz="2800" dirty="0">
              <a:latin typeface="Consolas" panose="020B06090202040302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mv -</a:t>
            </a:r>
            <a:r>
              <a:rPr lang="en-GB" sz="3600" dirty="0" err="1">
                <a:latin typeface="Consolas" panose="020B0609020204030204" pitchFamily="49" charset="0"/>
                <a:cs typeface="Courier New" panose="02070309020205020404" pitchFamily="49" charset="0"/>
              </a:rPr>
              <a:t>i</a:t>
            </a:r>
            <a:r>
              <a:rPr lang="en-GB" sz="3600" dirty="0">
                <a:latin typeface="Consolas" panose="020B0609020204030204" pitchFamily="49" charset="0"/>
                <a:cs typeface="Courier New" panose="02070309020205020404" pitchFamily="49" charset="0"/>
              </a:rPr>
              <a:t> logins.txt logins_bk.txt </a:t>
            </a:r>
            <a:r>
              <a:rPr lang="en-GB" sz="4000" dirty="0"/>
              <a:t>- Rename </a:t>
            </a:r>
            <a:r>
              <a:rPr lang="en-GB" sz="4000" i="1" dirty="0"/>
              <a:t>logins.txt </a:t>
            </a:r>
            <a:r>
              <a:rPr lang="en-GB" sz="4000" dirty="0"/>
              <a:t>as </a:t>
            </a:r>
            <a:r>
              <a:rPr lang="en-GB" sz="4000" i="1" dirty="0"/>
              <a:t>logins_bk.txt </a:t>
            </a:r>
            <a:r>
              <a:rPr lang="en-GB" sz="4000" dirty="0"/>
              <a:t>after confirmation from 																		  user (</a:t>
            </a:r>
            <a:r>
              <a:rPr lang="en-GB" sz="4000" dirty="0" err="1"/>
              <a:t>y|n</a:t>
            </a:r>
            <a:r>
              <a:rPr lang="en-GB" sz="4000" dirty="0"/>
              <a:t>)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mv logins.txt logins_bk.txt </a:t>
            </a:r>
            <a:r>
              <a:rPr lang="en-GB" sz="4000" dirty="0"/>
              <a:t>- Rename </a:t>
            </a:r>
            <a:r>
              <a:rPr lang="en-GB" sz="4000" i="1" dirty="0" err="1"/>
              <a:t>old_file</a:t>
            </a:r>
            <a:r>
              <a:rPr lang="en-GB" sz="4000" i="1" dirty="0"/>
              <a:t> </a:t>
            </a:r>
            <a:r>
              <a:rPr lang="en-GB" sz="4000" dirty="0"/>
              <a:t>as </a:t>
            </a:r>
            <a:r>
              <a:rPr lang="en-GB" sz="4000" i="1" dirty="0" err="1"/>
              <a:t>new_file</a:t>
            </a:r>
            <a:r>
              <a:rPr lang="en-GB" sz="4000" i="1" dirty="0"/>
              <a:t> </a:t>
            </a:r>
            <a:r>
              <a:rPr lang="en-GB" sz="4000" dirty="0"/>
              <a:t>without confirmation check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mv *.txt data </a:t>
            </a:r>
            <a:r>
              <a:rPr lang="en-GB" sz="4000" dirty="0"/>
              <a:t>- Move all python files to data directory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36</a:t>
            </a:fld>
            <a:endParaRPr lang="en-GB" sz="3200" dirty="0"/>
          </a:p>
        </p:txBody>
      </p:sp>
    </p:spTree>
    <p:extLst>
      <p:ext uri="{BB962C8B-B14F-4D97-AF65-F5344CB8AC3E}">
        <p14:creationId xmlns:p14="http://schemas.microsoft.com/office/powerpoint/2010/main" val="2515225915"/>
      </p:ext>
    </p:extLst>
  </p:cSld>
  <p:clrMapOvr>
    <a:masterClrMapping/>
  </p:clrMapOvr>
  <p:transition spd="med"/>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Viewing Files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272243" y="2313875"/>
            <a:ext cx="23115289" cy="9895016"/>
          </a:xfrm>
          <a:prstGeom prst="rect">
            <a:avLst/>
          </a:prstGeom>
          <a:noFill/>
        </p:spPr>
        <p:txBody>
          <a:bodyPr wrap="square" rtlCol="0">
            <a:spAutoFit/>
          </a:bodyPr>
          <a:lstStyle/>
          <a:p>
            <a:pPr lvl="1"/>
            <a:r>
              <a:rPr lang="en-GB" sz="4000" dirty="0">
                <a:latin typeface="Consolas" panose="020B0609020204030204" pitchFamily="49" charset="0"/>
                <a:cs typeface="Courier New" panose="02070309020205020404" pitchFamily="49" charset="0"/>
              </a:rPr>
              <a:t>cat</a:t>
            </a:r>
            <a:r>
              <a:rPr lang="en-GB" sz="4000" dirty="0"/>
              <a:t> </a:t>
            </a:r>
          </a:p>
          <a:p>
            <a:pPr lvl="1"/>
            <a:endParaRPr lang="en-GB" sz="700" dirty="0"/>
          </a:p>
          <a:p>
            <a:pPr marL="1485900" lvl="2" indent="-571500">
              <a:buFont typeface="Arial" panose="020B0604020202020204" pitchFamily="34" charset="0"/>
              <a:buChar char="•"/>
            </a:pPr>
            <a:r>
              <a:rPr lang="en-GB" sz="4000" dirty="0"/>
              <a:t>Reads a file and outputs its content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/bash/names.txt </a:t>
            </a:r>
            <a:r>
              <a:rPr lang="en-GB" sz="4000" dirty="0"/>
              <a:t>- Print the contents of names.txt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-b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r>
              <a:rPr lang="en-GB" sz="4000" dirty="0"/>
              <a:t>Print the contents of colours.txt with line numbers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/bash/names.txt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r>
              <a:rPr lang="en-GB" sz="4000" dirty="0"/>
              <a:t>Print the contents of names.txt and colours.txt </a:t>
            </a:r>
          </a:p>
          <a:p>
            <a:pPr marL="1028700" lvl="1" indent="-571500">
              <a:buFont typeface="Arial" panose="020B0604020202020204" pitchFamily="34" charset="0"/>
              <a:buChar char="•"/>
            </a:pPr>
            <a:endParaRPr lang="en-GB" sz="2800" dirty="0"/>
          </a:p>
          <a:p>
            <a:pPr lvl="1"/>
            <a:r>
              <a:rPr lang="en-GB" sz="4000" dirty="0">
                <a:latin typeface="Consolas" panose="020B0609020204030204" pitchFamily="49" charset="0"/>
                <a:cs typeface="Courier New" panose="02070309020205020404" pitchFamily="49" charset="0"/>
              </a:rPr>
              <a:t>less</a:t>
            </a:r>
            <a:r>
              <a:rPr lang="en-GB" sz="4000" dirty="0">
                <a:latin typeface="Courier New" panose="02070309020205020404" pitchFamily="49" charset="0"/>
                <a:cs typeface="Courier New" panose="02070309020205020404" pitchFamily="49" charset="0"/>
              </a:rPr>
              <a:t> </a:t>
            </a:r>
          </a:p>
          <a:p>
            <a:pPr lvl="1"/>
            <a:endParaRPr lang="en-GB" sz="1000" dirty="0">
              <a:latin typeface="Courier New" panose="02070309020205020404" pitchFamily="49" charset="0"/>
              <a:cs typeface="Courier New" panose="02070309020205020404" pitchFamily="49" charset="0"/>
            </a:endParaRPr>
          </a:p>
          <a:p>
            <a:pPr marL="1485900" lvl="2" indent="-571500">
              <a:buFont typeface="Arial" panose="020B0604020202020204" pitchFamily="34" charset="0"/>
              <a:buChar char="•"/>
            </a:pPr>
            <a:r>
              <a:rPr lang="en-GB" sz="4000" dirty="0"/>
              <a:t>View files with many lines of content </a:t>
            </a:r>
          </a:p>
          <a:p>
            <a:pPr marL="1485900" lvl="2" indent="-571500">
              <a:buFont typeface="Arial" panose="020B0604020202020204" pitchFamily="34" charset="0"/>
              <a:buChar char="•"/>
            </a:pPr>
            <a:endParaRPr lang="en-GB" sz="11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less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r>
              <a:rPr lang="en-GB" sz="4000" dirty="0"/>
              <a:t>View the contents of colours.txt </a:t>
            </a:r>
          </a:p>
          <a:p>
            <a:pPr marL="1485900" lvl="2" indent="-571500">
              <a:buFont typeface="Arial" panose="020B0604020202020204" pitchFamily="34" charset="0"/>
              <a:buChar char="•"/>
            </a:pPr>
            <a:endParaRPr lang="en-GB" sz="1100" dirty="0"/>
          </a:p>
          <a:p>
            <a:pPr marL="1485900" lvl="2" indent="-571500">
              <a:buFont typeface="Arial" panose="020B0604020202020204" pitchFamily="34" charset="0"/>
              <a:buChar char="•"/>
            </a:pPr>
            <a:r>
              <a:rPr lang="en-GB" sz="4000" i="1" dirty="0"/>
              <a:t>Spacebar</a:t>
            </a:r>
            <a:r>
              <a:rPr lang="en-GB" sz="4000" dirty="0"/>
              <a:t> Go to next screen, b Go to the previous screen </a:t>
            </a:r>
          </a:p>
          <a:p>
            <a:pPr marL="1485900" lvl="2" indent="-571500">
              <a:buFont typeface="Arial" panose="020B0604020202020204" pitchFamily="34" charset="0"/>
              <a:buChar char="•"/>
            </a:pPr>
            <a:endParaRPr lang="en-GB" sz="1100" dirty="0"/>
          </a:p>
          <a:p>
            <a:pPr marL="1485900" lvl="2" indent="-571500">
              <a:buFont typeface="Arial" panose="020B0604020202020204" pitchFamily="34" charset="0"/>
              <a:buChar char="•"/>
            </a:pPr>
            <a:r>
              <a:rPr lang="en-GB" sz="4000" dirty="0"/>
              <a:t>/ Search for a word </a:t>
            </a:r>
          </a:p>
          <a:p>
            <a:pPr marL="1028700" lvl="1" indent="-571500">
              <a:buFont typeface="Arial" panose="020B0604020202020204" pitchFamily="34" charset="0"/>
              <a:buChar char="•"/>
            </a:pPr>
            <a:endParaRPr lang="en-GB" sz="12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q</a:t>
            </a:r>
            <a:r>
              <a:rPr lang="en-GB" sz="4000" dirty="0"/>
              <a:t> - Exit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37</a:t>
            </a:fld>
            <a:endParaRPr lang="en-GB" sz="3200" dirty="0"/>
          </a:p>
        </p:txBody>
      </p:sp>
    </p:spTree>
    <p:extLst>
      <p:ext uri="{BB962C8B-B14F-4D97-AF65-F5344CB8AC3E}">
        <p14:creationId xmlns:p14="http://schemas.microsoft.com/office/powerpoint/2010/main" val="4296570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Editing Files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272243" y="2332536"/>
            <a:ext cx="23115289" cy="9571851"/>
          </a:xfrm>
          <a:prstGeom prst="rect">
            <a:avLst/>
          </a:prstGeom>
          <a:noFill/>
        </p:spPr>
        <p:txBody>
          <a:bodyPr wrap="square" rtlCol="0">
            <a:spAutoFit/>
          </a:bodyPr>
          <a:lstStyle/>
          <a:p>
            <a:pPr lvl="1"/>
            <a:r>
              <a:rPr lang="en-GB" sz="4000" dirty="0">
                <a:latin typeface="Consolas" panose="020B0609020204030204" pitchFamily="49" charset="0"/>
                <a:cs typeface="Courier New" panose="02070309020205020404" pitchFamily="49" charset="0"/>
              </a:rPr>
              <a:t>nano</a:t>
            </a:r>
            <a:r>
              <a:rPr lang="en-GB" sz="4400" dirty="0">
                <a:latin typeface="Consolas" panose="020B0609020204030204" pitchFamily="49" charset="0"/>
                <a:cs typeface="Courier New" panose="02070309020205020404" pitchFamily="49" charset="0"/>
              </a:rPr>
              <a:t> </a:t>
            </a:r>
          </a:p>
          <a:p>
            <a:pPr lvl="1"/>
            <a:endParaRPr lang="en-GB" sz="700" dirty="0">
              <a:latin typeface="Consolas" panose="020B0609020204030204" pitchFamily="49" charset="0"/>
              <a:cs typeface="Courier New" panose="020703090202050204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nano some-file </a:t>
            </a:r>
            <a:r>
              <a:rPr lang="en-GB" sz="4000" dirty="0"/>
              <a:t>- Open nano and start editing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i="1" dirty="0" err="1"/>
              <a:t>Ctrl+O</a:t>
            </a:r>
            <a:r>
              <a:rPr lang="en-GB" sz="4000" i="1" dirty="0"/>
              <a:t> </a:t>
            </a:r>
            <a:r>
              <a:rPr lang="en-GB" sz="4000" dirty="0"/>
              <a:t>- Save changes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i="1" dirty="0" err="1"/>
              <a:t>Ctrl+X</a:t>
            </a:r>
            <a:r>
              <a:rPr lang="en-GB" sz="4000" i="1" dirty="0"/>
              <a:t> </a:t>
            </a:r>
            <a:r>
              <a:rPr lang="en-GB" sz="4000" dirty="0"/>
              <a:t>- Exit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nano some-file </a:t>
            </a:r>
            <a:r>
              <a:rPr lang="en-GB" sz="4000" dirty="0"/>
              <a:t>- Open some-file for editing </a:t>
            </a:r>
          </a:p>
          <a:p>
            <a:pPr lvl="1"/>
            <a:endParaRPr lang="en-GB" sz="4000" dirty="0"/>
          </a:p>
          <a:p>
            <a:pPr lvl="1"/>
            <a:r>
              <a:rPr lang="en-GB" sz="4000" dirty="0">
                <a:latin typeface="Consolas" panose="020B0609020204030204" pitchFamily="49" charset="0"/>
                <a:cs typeface="Courier New" panose="02070309020205020404" pitchFamily="49" charset="0"/>
              </a:rPr>
              <a:t>vim</a:t>
            </a:r>
            <a:r>
              <a:rPr lang="en-GB" sz="4400" dirty="0">
                <a:latin typeface="Consolas" panose="020B0609020204030204" pitchFamily="49" charset="0"/>
                <a:cs typeface="Courier New" panose="02070309020205020404" pitchFamily="49" charset="0"/>
              </a:rPr>
              <a:t> </a:t>
            </a:r>
          </a:p>
          <a:p>
            <a:pPr lvl="1"/>
            <a:endParaRPr lang="en-GB" sz="800" dirty="0"/>
          </a:p>
          <a:p>
            <a:pPr marL="1485900" lvl="2" indent="-571500">
              <a:buFont typeface="Arial" panose="020B0604020202020204" pitchFamily="34" charset="0"/>
              <a:buChar char="•"/>
            </a:pPr>
            <a:r>
              <a:rPr lang="en-GB" sz="4000" dirty="0"/>
              <a:t>Opens in </a:t>
            </a:r>
            <a:r>
              <a:rPr lang="en-GB" sz="4000" b="1" dirty="0"/>
              <a:t>command</a:t>
            </a:r>
            <a:r>
              <a:rPr lang="en-GB" sz="4000" dirty="0"/>
              <a:t> mode, need to activate </a:t>
            </a:r>
            <a:r>
              <a:rPr lang="en-GB" sz="4000" b="1" dirty="0"/>
              <a:t>insert</a:t>
            </a:r>
            <a:r>
              <a:rPr lang="en-GB" sz="4000" dirty="0"/>
              <a:t> mode</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vi some-file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i</a:t>
            </a:r>
            <a:r>
              <a:rPr lang="en-GB" sz="3600" dirty="0">
                <a:latin typeface="Consolas" panose="020B0609020204030204" pitchFamily="49" charset="0"/>
                <a:cs typeface="Courier New" panose="02070309020205020404" pitchFamily="49" charset="0"/>
              </a:rPr>
              <a:t> </a:t>
            </a:r>
            <a:r>
              <a:rPr lang="en-GB" sz="4400" dirty="0">
                <a:latin typeface="Consolas" panose="020B0609020204030204" pitchFamily="49" charset="0"/>
              </a:rPr>
              <a:t>- </a:t>
            </a:r>
            <a:r>
              <a:rPr lang="en-GB" sz="4000" dirty="0"/>
              <a:t>To start </a:t>
            </a:r>
            <a:r>
              <a:rPr lang="en-GB" sz="4000" b="1" dirty="0"/>
              <a:t>insert</a:t>
            </a:r>
            <a:r>
              <a:rPr lang="en-GB" sz="4000" dirty="0"/>
              <a:t> mode</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Esc :</a:t>
            </a:r>
            <a:r>
              <a:rPr lang="en-GB" sz="3600" dirty="0" err="1">
                <a:latin typeface="Consolas" panose="020B0609020204030204" pitchFamily="49" charset="0"/>
                <a:cs typeface="Courier New" panose="02070309020205020404" pitchFamily="49" charset="0"/>
              </a:rPr>
              <a:t>wq</a:t>
            </a:r>
            <a:r>
              <a:rPr lang="en-GB" sz="3600" dirty="0">
                <a:latin typeface="Consolas" panose="020B0609020204030204" pitchFamily="49" charset="0"/>
                <a:cs typeface="Courier New" panose="02070309020205020404" pitchFamily="49" charset="0"/>
              </a:rPr>
              <a:t> </a:t>
            </a:r>
            <a:r>
              <a:rPr lang="en-GB" sz="4000" dirty="0"/>
              <a:t>- To exit vi and save changes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Esc :q! </a:t>
            </a:r>
            <a:r>
              <a:rPr lang="en-GB" sz="4000" dirty="0"/>
              <a:t>- To exit vi and do not save changes</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38</a:t>
            </a:fld>
            <a:endParaRPr lang="en-GB" sz="3200" dirty="0"/>
          </a:p>
        </p:txBody>
      </p:sp>
    </p:spTree>
    <p:extLst>
      <p:ext uri="{BB962C8B-B14F-4D97-AF65-F5344CB8AC3E}">
        <p14:creationId xmlns:p14="http://schemas.microsoft.com/office/powerpoint/2010/main" val="239700447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Recap</a:t>
            </a:r>
          </a:p>
        </p:txBody>
      </p:sp>
      <p:sp>
        <p:nvSpPr>
          <p:cNvPr id="2" name="TextBox 1">
            <a:extLst>
              <a:ext uri="{FF2B5EF4-FFF2-40B4-BE49-F238E27FC236}">
                <a16:creationId xmlns:a16="http://schemas.microsoft.com/office/drawing/2014/main" id="{BB4B86EE-6C28-4D49-94DE-EAA964110F67}"/>
              </a:ext>
            </a:extLst>
          </p:cNvPr>
          <p:cNvSpPr txBox="1"/>
          <p:nvPr/>
        </p:nvSpPr>
        <p:spPr>
          <a:xfrm>
            <a:off x="346887" y="2707555"/>
            <a:ext cx="23408852" cy="6863417"/>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What is a Shell?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The Working Directory?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Syntax of a Shell command?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Files and Directories </a:t>
            </a:r>
          </a:p>
          <a:p>
            <a:pPr marL="1485900" lvl="2" indent="-571500">
              <a:buFont typeface="Arial" panose="020B0604020202020204" pitchFamily="34" charset="0"/>
              <a:buChar char="•"/>
            </a:pPr>
            <a:r>
              <a:rPr lang="en-GB" sz="4000" dirty="0"/>
              <a:t>Create, edit, move and delete a file</a:t>
            </a:r>
          </a:p>
          <a:p>
            <a:pPr marL="1485900" lvl="2" indent="-571500">
              <a:buFont typeface="Arial" panose="020B0604020202020204" pitchFamily="34" charset="0"/>
              <a:buChar char="•"/>
            </a:pPr>
            <a:r>
              <a:rPr lang="en-GB" sz="4000" dirty="0"/>
              <a:t> Create, edit, move and delete a directory</a:t>
            </a:r>
          </a:p>
          <a:p>
            <a:pPr lvl="2"/>
            <a:r>
              <a:rPr lang="en-GB" sz="4000" dirty="0"/>
              <a:t> </a:t>
            </a:r>
          </a:p>
          <a:p>
            <a:pPr marL="1028700" lvl="1" indent="-571500">
              <a:buFont typeface="Arial" panose="020B0604020202020204" pitchFamily="34" charset="0"/>
              <a:buChar char="•"/>
            </a:pPr>
            <a:r>
              <a:rPr lang="en-GB" sz="4000" dirty="0"/>
              <a:t>Navigating Directories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39</a:t>
            </a:fld>
            <a:endParaRPr lang="en-GB" sz="3200" dirty="0"/>
          </a:p>
        </p:txBody>
      </p:sp>
    </p:spTree>
    <p:extLst>
      <p:ext uri="{BB962C8B-B14F-4D97-AF65-F5344CB8AC3E}">
        <p14:creationId xmlns:p14="http://schemas.microsoft.com/office/powerpoint/2010/main" val="25605737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640449" y="317994"/>
            <a:ext cx="8839453" cy="1323439"/>
          </a:xfrm>
          <a:prstGeom prst="rect">
            <a:avLst/>
          </a:prstGeom>
          <a:noFill/>
        </p:spPr>
        <p:txBody>
          <a:bodyPr wrap="square" rtlCol="0">
            <a:spAutoFit/>
          </a:bodyPr>
          <a:lstStyle/>
          <a:p>
            <a:r>
              <a:rPr lang="en-GB" sz="8000" dirty="0">
                <a:solidFill>
                  <a:schemeClr val="bg1"/>
                </a:solidFill>
              </a:rPr>
              <a:t>Linux </a:t>
            </a:r>
          </a:p>
        </p:txBody>
      </p:sp>
      <p:sp>
        <p:nvSpPr>
          <p:cNvPr id="3" name="Slide Number Placeholder 2">
            <a:extLst>
              <a:ext uri="{FF2B5EF4-FFF2-40B4-BE49-F238E27FC236}">
                <a16:creationId xmlns:a16="http://schemas.microsoft.com/office/drawing/2014/main" id="{5B7134A2-8BCA-4B16-9046-7024075D7D4A}"/>
              </a:ext>
            </a:extLst>
          </p:cNvPr>
          <p:cNvSpPr>
            <a:spLocks noGrp="1"/>
          </p:cNvSpPr>
          <p:nvPr>
            <p:ph type="sldNum" sz="quarter" idx="2"/>
          </p:nvPr>
        </p:nvSpPr>
        <p:spPr/>
        <p:txBody>
          <a:bodyPr/>
          <a:lstStyle/>
          <a:p>
            <a:fld id="{86CB4B4D-7CA3-9044-876B-883B54F8677D}" type="slidenum">
              <a:rPr lang="en-GB" dirty="0" smtClean="0"/>
              <a:t>4</a:t>
            </a:fld>
            <a:endParaRPr lang="en-GB" dirty="0"/>
          </a:p>
        </p:txBody>
      </p:sp>
      <p:pic>
        <p:nvPicPr>
          <p:cNvPr id="4098" name="Picture 2" descr="Linux - Wikipedia">
            <a:extLst>
              <a:ext uri="{FF2B5EF4-FFF2-40B4-BE49-F238E27FC236}">
                <a16:creationId xmlns:a16="http://schemas.microsoft.com/office/drawing/2014/main" id="{147E4373-733F-400A-BE22-7541E4DD5E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6936" y="6858000"/>
            <a:ext cx="3768994" cy="44642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A4A224-4A37-430C-A455-4B2BA70B2966}"/>
              </a:ext>
            </a:extLst>
          </p:cNvPr>
          <p:cNvSpPr txBox="1"/>
          <p:nvPr/>
        </p:nvSpPr>
        <p:spPr>
          <a:xfrm>
            <a:off x="640449" y="2494519"/>
            <a:ext cx="20989034" cy="9017853"/>
          </a:xfrm>
          <a:prstGeom prst="rect">
            <a:avLst/>
          </a:prstGeom>
          <a:noFill/>
        </p:spPr>
        <p:txBody>
          <a:bodyPr wrap="square" lIns="91440" tIns="45720" rIns="91440" bIns="45720" numCol="1" rtlCol="0" anchor="t">
            <a:spAutoFit/>
          </a:bodyPr>
          <a:lstStyle/>
          <a:p>
            <a:pPr>
              <a:lnSpc>
                <a:spcPct val="150000"/>
              </a:lnSpc>
            </a:pPr>
            <a:r>
              <a:rPr lang="en-GB" sz="4000" b="0" i="0" dirty="0">
                <a:solidFill>
                  <a:schemeClr val="tx2"/>
                </a:solidFill>
                <a:effectLst/>
                <a:latin typeface="+mj-lt"/>
              </a:rPr>
              <a:t>Linux: An open-source Unix-like OS</a:t>
            </a:r>
          </a:p>
          <a:p>
            <a:pPr marL="1028700" lvl="1" indent="-571500">
              <a:lnSpc>
                <a:spcPct val="150000"/>
              </a:lnSpc>
              <a:buFont typeface="Arial" panose="020B0604020202020204" pitchFamily="34" charset="0"/>
              <a:buChar char="•"/>
            </a:pPr>
            <a:r>
              <a:rPr lang="en-GB" sz="4000" b="0" i="0" dirty="0">
                <a:solidFill>
                  <a:schemeClr val="tx2"/>
                </a:solidFill>
                <a:effectLst/>
                <a:latin typeface="+mj-lt"/>
              </a:rPr>
              <a:t>Open source: accessible and collaborative codebase</a:t>
            </a:r>
          </a:p>
          <a:p>
            <a:pPr marL="1028700" lvl="1" indent="-571500">
              <a:lnSpc>
                <a:spcPct val="150000"/>
              </a:lnSpc>
              <a:buFont typeface="Arial" panose="020B0604020202020204" pitchFamily="34" charset="0"/>
              <a:buChar char="•"/>
            </a:pPr>
            <a:r>
              <a:rPr lang="en-GB" sz="4000" b="0" i="0" dirty="0">
                <a:solidFill>
                  <a:schemeClr val="tx2"/>
                </a:solidFill>
                <a:effectLst/>
                <a:latin typeface="+mj-lt"/>
              </a:rPr>
              <a:t>Unix-like: built on Unix principles for multi-user environments</a:t>
            </a:r>
          </a:p>
          <a:p>
            <a:pPr marL="1028700" lvl="1" indent="-571500">
              <a:lnSpc>
                <a:spcPct val="150000"/>
              </a:lnSpc>
              <a:buFont typeface="Arial" panose="020B0604020202020204" pitchFamily="34" charset="0"/>
              <a:buChar char="•"/>
            </a:pPr>
            <a:r>
              <a:rPr lang="en-GB" sz="4000" b="0" i="0" dirty="0">
                <a:solidFill>
                  <a:schemeClr val="tx2"/>
                </a:solidFill>
                <a:effectLst/>
                <a:latin typeface="+mj-lt"/>
              </a:rPr>
              <a:t>OS: manages hardware resources and provides services</a:t>
            </a:r>
          </a:p>
          <a:p>
            <a:pPr>
              <a:lnSpc>
                <a:spcPct val="150000"/>
              </a:lnSpc>
            </a:pPr>
            <a:r>
              <a:rPr lang="en-GB" sz="4000" b="0" i="0" dirty="0">
                <a:solidFill>
                  <a:schemeClr val="tx2"/>
                </a:solidFill>
                <a:effectLst/>
                <a:latin typeface="+mj-lt"/>
              </a:rPr>
              <a:t>Since its release in 1991, Linux has become ubiquitous:</a:t>
            </a:r>
          </a:p>
          <a:p>
            <a:pPr marL="1028700" lvl="1" indent="-571500">
              <a:lnSpc>
                <a:spcPct val="150000"/>
              </a:lnSpc>
              <a:buFont typeface="Arial" panose="020B0604020202020204" pitchFamily="34" charset="0"/>
              <a:buChar char="•"/>
            </a:pPr>
            <a:r>
              <a:rPr lang="en-GB" sz="4000" b="0" i="0" dirty="0">
                <a:solidFill>
                  <a:schemeClr val="tx2"/>
                </a:solidFill>
                <a:effectLst/>
                <a:latin typeface="+mj-lt"/>
              </a:rPr>
              <a:t>Runs most of the internet's servers</a:t>
            </a:r>
          </a:p>
          <a:p>
            <a:pPr marL="1028700" lvl="1" indent="-571500">
              <a:lnSpc>
                <a:spcPct val="150000"/>
              </a:lnSpc>
              <a:buFont typeface="Arial" panose="020B0604020202020204" pitchFamily="34" charset="0"/>
              <a:buChar char="•"/>
            </a:pPr>
            <a:r>
              <a:rPr lang="en-GB" sz="4000" b="0" i="0" dirty="0">
                <a:solidFill>
                  <a:schemeClr val="tx2"/>
                </a:solidFill>
                <a:effectLst/>
                <a:latin typeface="+mj-lt"/>
              </a:rPr>
              <a:t>Powers diverse devices, from smartphones to supercomputers</a:t>
            </a:r>
          </a:p>
          <a:p>
            <a:pPr marL="1028700" lvl="1" indent="-571500">
              <a:lnSpc>
                <a:spcPct val="150000"/>
              </a:lnSpc>
              <a:buFont typeface="Arial" panose="020B0604020202020204" pitchFamily="34" charset="0"/>
              <a:buChar char="•"/>
            </a:pPr>
            <a:r>
              <a:rPr lang="en-GB" sz="4000" b="0" i="0" dirty="0">
                <a:solidFill>
                  <a:schemeClr val="tx2"/>
                </a:solidFill>
                <a:effectLst/>
                <a:latin typeface="+mj-lt"/>
              </a:rPr>
              <a:t>Used in household appliances, like smart TVs and routers</a:t>
            </a:r>
          </a:p>
          <a:p>
            <a:pPr marL="1028700" lvl="1" indent="-571500">
              <a:lnSpc>
                <a:spcPct val="150000"/>
              </a:lnSpc>
              <a:buFont typeface="Arial" panose="020B0604020202020204" pitchFamily="34" charset="0"/>
              <a:buChar char="•"/>
            </a:pPr>
            <a:r>
              <a:rPr lang="en-GB" sz="4000" b="0" i="0" dirty="0">
                <a:solidFill>
                  <a:schemeClr val="tx2"/>
                </a:solidFill>
                <a:effectLst/>
                <a:latin typeface="+mj-lt"/>
              </a:rPr>
              <a:t>Supports cutting-edge technologies, such as self-driving cars</a:t>
            </a:r>
          </a:p>
          <a:p>
            <a:pPr lvl="2"/>
            <a:endParaRPr lang="en-GB" sz="4000" dirty="0"/>
          </a:p>
        </p:txBody>
      </p:sp>
    </p:spTree>
    <p:extLst>
      <p:ext uri="{BB962C8B-B14F-4D97-AF65-F5344CB8AC3E}">
        <p14:creationId xmlns:p14="http://schemas.microsoft.com/office/powerpoint/2010/main" val="4013242277"/>
      </p:ext>
    </p:extLst>
  </p:cSld>
  <p:clrMapOvr>
    <a:masterClrMapping/>
  </p:clrMapOvr>
  <p:transition spd="med"/>
  <p:extLst>
    <p:ext uri="{6950BFC3-D8DA-4A85-94F7-54DA5524770B}">
      <p188:commentRel xmlns:p188="http://schemas.microsoft.com/office/powerpoint/2018/8/main" r:id="rId2"/>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Filters</a:t>
            </a:r>
          </a:p>
        </p:txBody>
      </p:sp>
      <p:sp>
        <p:nvSpPr>
          <p:cNvPr id="2" name="TextBox 1">
            <a:extLst>
              <a:ext uri="{FF2B5EF4-FFF2-40B4-BE49-F238E27FC236}">
                <a16:creationId xmlns:a16="http://schemas.microsoft.com/office/drawing/2014/main" id="{BB4B86EE-6C28-4D49-94DE-EAA964110F67}"/>
              </a:ext>
            </a:extLst>
          </p:cNvPr>
          <p:cNvSpPr txBox="1"/>
          <p:nvPr/>
        </p:nvSpPr>
        <p:spPr>
          <a:xfrm>
            <a:off x="346887" y="2705761"/>
            <a:ext cx="23408852" cy="6001643"/>
          </a:xfrm>
          <a:prstGeom prst="rect">
            <a:avLst/>
          </a:prstGeom>
          <a:noFill/>
        </p:spPr>
        <p:txBody>
          <a:bodyPr wrap="square" rtlCol="0">
            <a:spAutoFit/>
          </a:bodyPr>
          <a:lstStyle/>
          <a:p>
            <a:pPr lvl="1"/>
            <a:r>
              <a:rPr lang="en-GB" sz="4000" dirty="0"/>
              <a:t>A powerful feature in the Shell is the ability to combine commands and programs in new ways </a:t>
            </a:r>
          </a:p>
          <a:p>
            <a:pPr lvl="2"/>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a:t>
            </a:r>
            <a:r>
              <a:rPr lang="en-GB" sz="4400" dirty="0">
                <a:latin typeface="Consolas" panose="020B0609020204030204" pitchFamily="49" charset="0"/>
              </a:rPr>
              <a:t> </a:t>
            </a:r>
            <a:r>
              <a:rPr lang="en-GB" sz="4000" dirty="0"/>
              <a:t>- Displays the contents of its inputs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head</a:t>
            </a:r>
            <a:r>
              <a:rPr lang="en-GB" sz="4400" dirty="0">
                <a:latin typeface="Consolas" panose="020B0609020204030204" pitchFamily="49" charset="0"/>
              </a:rPr>
              <a:t> </a:t>
            </a:r>
            <a:r>
              <a:rPr lang="en-GB" sz="4000" dirty="0"/>
              <a:t>- Displays the first 10 lines of its input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tail</a:t>
            </a:r>
            <a:r>
              <a:rPr lang="en-GB" sz="4000" dirty="0"/>
              <a:t> - Displays the last 10 lines of its input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a:t>
            </a:r>
            <a:r>
              <a:rPr lang="en-GB" sz="4000" dirty="0"/>
              <a:t> - Sorts its input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wc</a:t>
            </a:r>
            <a:r>
              <a:rPr lang="en-GB" sz="4000" dirty="0"/>
              <a:t> - Counts lines, words and characters in its inputs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uniq</a:t>
            </a:r>
            <a:r>
              <a:rPr lang="en-GB" sz="4000" dirty="0"/>
              <a:t> - Report or omit repeated lines</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40</a:t>
            </a:fld>
            <a:endParaRPr lang="en-GB" sz="3200" dirty="0"/>
          </a:p>
        </p:txBody>
      </p:sp>
    </p:spTree>
    <p:extLst>
      <p:ext uri="{BB962C8B-B14F-4D97-AF65-F5344CB8AC3E}">
        <p14:creationId xmlns:p14="http://schemas.microsoft.com/office/powerpoint/2010/main" val="85278346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Filters</a:t>
            </a:r>
          </a:p>
        </p:txBody>
      </p:sp>
      <p:sp>
        <p:nvSpPr>
          <p:cNvPr id="2" name="TextBox 1">
            <a:extLst>
              <a:ext uri="{FF2B5EF4-FFF2-40B4-BE49-F238E27FC236}">
                <a16:creationId xmlns:a16="http://schemas.microsoft.com/office/drawing/2014/main" id="{BB4B86EE-6C28-4D49-94DE-EAA964110F67}"/>
              </a:ext>
            </a:extLst>
          </p:cNvPr>
          <p:cNvSpPr txBox="1"/>
          <p:nvPr/>
        </p:nvSpPr>
        <p:spPr>
          <a:xfrm>
            <a:off x="290903" y="2724422"/>
            <a:ext cx="23408852" cy="7232749"/>
          </a:xfrm>
          <a:prstGeom prst="rect">
            <a:avLst/>
          </a:prstGeom>
          <a:noFill/>
        </p:spPr>
        <p:txBody>
          <a:bodyPr wrap="square" rtlCol="0">
            <a:spAutoFit/>
          </a:bodyPr>
          <a:lstStyle/>
          <a:p>
            <a:pPr lvl="1"/>
            <a:r>
              <a:rPr lang="en-GB" sz="4000" b="1" dirty="0"/>
              <a:t>Exercise </a:t>
            </a:r>
          </a:p>
          <a:p>
            <a:pPr lvl="1"/>
            <a:endParaRPr lang="en-GB" b="1"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p>
          <a:p>
            <a:pPr marL="1028700" lvl="1" indent="-571500">
              <a:buFont typeface="Arial" panose="020B0604020202020204" pitchFamily="34" charset="0"/>
              <a:buChar char="•"/>
            </a:pPr>
            <a:endParaRPr lang="en-GB" dirty="0">
              <a:latin typeface="Consolas" panose="020B06090202040302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head -n 5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a:t>
            </a:r>
          </a:p>
          <a:p>
            <a:pPr marL="1028700" lvl="1" indent="-571500">
              <a:buFont typeface="Arial" panose="020B0604020202020204" pitchFamily="34" charset="0"/>
              <a:buChar char="•"/>
            </a:pPr>
            <a:endParaRPr lang="en-GB" sz="16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tail -n 5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p>
          <a:p>
            <a:pPr marL="1028700" lvl="1" indent="-571500">
              <a:buFont typeface="Arial" panose="020B0604020202020204" pitchFamily="34" charset="0"/>
              <a:buChar char="•"/>
            </a:pPr>
            <a:endParaRPr lang="en-GB" dirty="0">
              <a:latin typeface="Consolas" panose="020B06090202040302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p>
          <a:p>
            <a:pPr marL="1028700" lvl="1" indent="-571500">
              <a:buFont typeface="Arial" panose="020B0604020202020204" pitchFamily="34" charset="0"/>
              <a:buChar char="•"/>
            </a:pPr>
            <a:endParaRPr lang="en-GB" dirty="0">
              <a:latin typeface="Consolas" panose="020B06090202040302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-R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p>
          <a:p>
            <a:pPr marL="1028700" lvl="1" indent="-571500">
              <a:buFont typeface="Arial" panose="020B0604020202020204" pitchFamily="34" charset="0"/>
              <a:buChar char="•"/>
            </a:pPr>
            <a:endParaRPr lang="en-GB" dirty="0">
              <a:latin typeface="Consolas" panose="020B0609020204030204" pitchFamily="49" charset="0"/>
            </a:endParaRP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wc</a:t>
            </a:r>
            <a:r>
              <a:rPr lang="en-GB" sz="3600" dirty="0">
                <a:latin typeface="Consolas" panose="020B0609020204030204" pitchFamily="49" charset="0"/>
                <a:cs typeface="Courier New" panose="02070309020205020404" pitchFamily="49" charset="0"/>
              </a:rPr>
              <a:t> -l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p>
          <a:p>
            <a:pPr marL="1028700" lvl="1" indent="-571500">
              <a:buFont typeface="Arial" panose="020B0604020202020204" pitchFamily="34" charset="0"/>
              <a:buChar char="•"/>
            </a:pPr>
            <a:endParaRPr lang="en-GB" dirty="0">
              <a:latin typeface="Consolas" panose="020B0609020204030204" pitchFamily="49" charset="0"/>
            </a:endParaRP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uniq</a:t>
            </a:r>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endParaRPr lang="en-GB" sz="28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41</a:t>
            </a:fld>
            <a:endParaRPr lang="en-GB" sz="3200" dirty="0"/>
          </a:p>
        </p:txBody>
      </p:sp>
    </p:spTree>
    <p:extLst>
      <p:ext uri="{BB962C8B-B14F-4D97-AF65-F5344CB8AC3E}">
        <p14:creationId xmlns:p14="http://schemas.microsoft.com/office/powerpoint/2010/main" val="34319625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Counting words in a file</a:t>
            </a:r>
          </a:p>
        </p:txBody>
      </p:sp>
      <p:sp>
        <p:nvSpPr>
          <p:cNvPr id="2" name="TextBox 1">
            <a:extLst>
              <a:ext uri="{FF2B5EF4-FFF2-40B4-BE49-F238E27FC236}">
                <a16:creationId xmlns:a16="http://schemas.microsoft.com/office/drawing/2014/main" id="{BB4B86EE-6C28-4D49-94DE-EAA964110F67}"/>
              </a:ext>
            </a:extLst>
          </p:cNvPr>
          <p:cNvSpPr txBox="1"/>
          <p:nvPr/>
        </p:nvSpPr>
        <p:spPr>
          <a:xfrm>
            <a:off x="178936" y="2482694"/>
            <a:ext cx="23408852" cy="9202519"/>
          </a:xfrm>
          <a:prstGeom prst="rect">
            <a:avLst/>
          </a:prstGeom>
          <a:noFill/>
        </p:spPr>
        <p:txBody>
          <a:bodyPr wrap="square" lIns="91440" tIns="45720" rIns="91440" bIns="45720" rtlCol="0" anchor="t">
            <a:spAutoFit/>
          </a:bodyPr>
          <a:lstStyle/>
          <a:p>
            <a:pPr lvl="1"/>
            <a:r>
              <a:rPr lang="en-GB" sz="4000" dirty="0"/>
              <a:t>Challenge </a:t>
            </a:r>
          </a:p>
          <a:p>
            <a:pPr lvl="1"/>
            <a:endParaRPr lang="en-GB" sz="1600" dirty="0"/>
          </a:p>
          <a:p>
            <a:pPr marL="1485900" lvl="2" indent="-571500">
              <a:buFont typeface="Arial" panose="020B0604020202020204" pitchFamily="34" charset="0"/>
              <a:buChar char="•"/>
            </a:pPr>
            <a:r>
              <a:rPr lang="en-GB" sz="4000" dirty="0"/>
              <a:t>Use the</a:t>
            </a:r>
            <a:r>
              <a:rPr lang="en-GB" sz="4000" dirty="0">
                <a:latin typeface="Consolas"/>
              </a:rPr>
              <a:t> </a:t>
            </a:r>
            <a:r>
              <a:rPr lang="en-GB" sz="3600" dirty="0" err="1">
                <a:latin typeface="Consolas" panose="020B0609020204030204" pitchFamily="49" charset="0"/>
                <a:cs typeface="Courier New"/>
              </a:rPr>
              <a:t>wc</a:t>
            </a:r>
            <a:r>
              <a:rPr lang="en-GB" sz="4000" dirty="0"/>
              <a:t> command to count the number of words in </a:t>
            </a:r>
            <a:r>
              <a:rPr lang="en-GB" sz="3600" dirty="0">
                <a:latin typeface="Consolas"/>
                <a:cs typeface="Courier New"/>
              </a:rPr>
              <a:t>/</a:t>
            </a:r>
            <a:r>
              <a:rPr lang="en-GB" sz="3600" dirty="0" err="1">
                <a:latin typeface="Consolas"/>
                <a:cs typeface="Courier New"/>
              </a:rPr>
              <a:t>tmp</a:t>
            </a:r>
            <a:r>
              <a:rPr lang="en-GB" sz="3600" dirty="0">
                <a:latin typeface="Consolas"/>
                <a:cs typeface="Courier New"/>
              </a:rPr>
              <a:t>/bash/names.txt </a:t>
            </a:r>
            <a:endParaRPr lang="en-GB" sz="4000" dirty="0">
              <a:latin typeface="Consolas" panose="020B0609020204030204" pitchFamily="49" charset="0"/>
              <a:cs typeface="Courier New" panose="02070309020205020404" pitchFamily="49" charset="0"/>
            </a:endParaRPr>
          </a:p>
          <a:p>
            <a:pPr lvl="1"/>
            <a:endParaRPr lang="en-GB" sz="4000" dirty="0"/>
          </a:p>
          <a:p>
            <a:pPr lvl="1"/>
            <a:r>
              <a:rPr lang="en-GB" sz="4000" dirty="0"/>
              <a:t>Options </a:t>
            </a:r>
            <a:endParaRPr lang="en-GB" sz="4000" dirty="0">
              <a:cs typeface="Calibri"/>
            </a:endParaRPr>
          </a:p>
          <a:p>
            <a:pPr lvl="1"/>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a:rPr>
              <a:t>wc</a:t>
            </a:r>
            <a:r>
              <a:rPr lang="en-GB" sz="3600" dirty="0">
                <a:latin typeface="Consolas" panose="020B0609020204030204" pitchFamily="49" charset="0"/>
                <a:cs typeface="Courier New"/>
              </a:rPr>
              <a:t> -l </a:t>
            </a:r>
            <a:endParaRPr lang="en-GB" sz="3600" dirty="0">
              <a:latin typeface="Consolas" panose="020B0609020204030204" pitchFamily="49" charset="0"/>
              <a:cs typeface="Courier New" panose="02070309020205020404" pitchFamily="49" charset="0"/>
            </a:endParaRPr>
          </a:p>
          <a:p>
            <a:pPr marL="1485900" lvl="2" indent="-571500">
              <a:buFont typeface="Arial" panose="020B0604020202020204" pitchFamily="34" charset="0"/>
              <a:buChar char="•"/>
            </a:pPr>
            <a:endParaRPr lang="en-GB" sz="1600" dirty="0">
              <a:latin typeface="Consolas" panose="020B0609020204030204" pitchFamily="49" charset="0"/>
            </a:endParaRPr>
          </a:p>
          <a:p>
            <a:pPr marL="1485900" lvl="2" indent="-571500">
              <a:buFont typeface="Arial" panose="020B0604020202020204" pitchFamily="34" charset="0"/>
              <a:buChar char="•"/>
            </a:pPr>
            <a:r>
              <a:rPr lang="en-GB" sz="3600" dirty="0" err="1">
                <a:latin typeface="Consolas" panose="020B0609020204030204" pitchFamily="49" charset="0"/>
                <a:cs typeface="Courier New"/>
              </a:rPr>
              <a:t>wc</a:t>
            </a:r>
            <a:r>
              <a:rPr lang="en-GB" sz="3600" dirty="0">
                <a:latin typeface="Consolas" panose="020B0609020204030204" pitchFamily="49" charset="0"/>
                <a:cs typeface="Courier New"/>
              </a:rPr>
              <a:t> -c </a:t>
            </a:r>
            <a:endParaRPr lang="en-GB" sz="3600" dirty="0">
              <a:latin typeface="Consolas" panose="020B0609020204030204" pitchFamily="49" charset="0"/>
              <a:cs typeface="Courier New" panose="02070309020205020404" pitchFamily="49" charset="0"/>
            </a:endParaRPr>
          </a:p>
          <a:p>
            <a:pPr lvl="1"/>
            <a:endParaRPr lang="en-GB" sz="4000" dirty="0"/>
          </a:p>
          <a:p>
            <a:pPr lvl="1"/>
            <a:r>
              <a:rPr lang="en-GB" sz="4000" dirty="0"/>
              <a:t>Solution </a:t>
            </a:r>
            <a:endParaRPr lang="en-GB" sz="1600" dirty="0"/>
          </a:p>
          <a:p>
            <a:pPr marL="1485900" lvl="2" indent="-571500">
              <a:buFont typeface="Arial" panose="020B0604020202020204" pitchFamily="34" charset="0"/>
              <a:buChar char="•"/>
            </a:pPr>
            <a:r>
              <a:rPr lang="en-GB" sz="3600" dirty="0" err="1">
                <a:latin typeface="Consolas"/>
                <a:cs typeface="Courier New"/>
              </a:rPr>
              <a:t>wc</a:t>
            </a:r>
            <a:r>
              <a:rPr lang="en-GB" sz="3600" dirty="0">
                <a:latin typeface="Consolas"/>
                <a:cs typeface="Courier New"/>
              </a:rPr>
              <a:t> /</a:t>
            </a:r>
            <a:r>
              <a:rPr lang="en-GB" sz="3600" dirty="0" err="1">
                <a:latin typeface="Consolas"/>
                <a:cs typeface="Courier New"/>
              </a:rPr>
              <a:t>tmp</a:t>
            </a:r>
            <a:r>
              <a:rPr lang="en-GB" sz="3600" dirty="0">
                <a:latin typeface="Consolas"/>
                <a:cs typeface="Courier New"/>
              </a:rPr>
              <a:t>/bash/names.txt </a:t>
            </a:r>
            <a:r>
              <a:rPr lang="en-GB" sz="4000" dirty="0"/>
              <a:t>- </a:t>
            </a:r>
            <a:r>
              <a:rPr lang="en-GB" sz="4000" i="1" dirty="0"/>
              <a:t>13 13 83 /</a:t>
            </a:r>
            <a:r>
              <a:rPr lang="en-GB" sz="4000" i="1" dirty="0" err="1"/>
              <a:t>tmp</a:t>
            </a:r>
            <a:r>
              <a:rPr lang="en-GB" sz="4000" i="1" dirty="0"/>
              <a:t>/bash/names.txt </a:t>
            </a:r>
            <a:endParaRPr lang="en-GB" sz="4000" i="1" dirty="0">
              <a:cs typeface="Calibri"/>
            </a:endParaRPr>
          </a:p>
          <a:p>
            <a:pPr lvl="1"/>
            <a:endParaRPr lang="en-GB" sz="2400" dirty="0"/>
          </a:p>
          <a:p>
            <a:pPr lvl="1"/>
            <a:r>
              <a:rPr lang="en-GB" sz="4000" dirty="0"/>
              <a:t>Columns </a:t>
            </a:r>
            <a:endParaRPr lang="en-GB" sz="4000" dirty="0">
              <a:cs typeface="Calibri"/>
            </a:endParaRPr>
          </a:p>
          <a:p>
            <a:pPr lvl="1"/>
            <a:endParaRPr lang="en-GB" sz="1000" dirty="0"/>
          </a:p>
          <a:p>
            <a:pPr marL="1657350" lvl="2" indent="-742950">
              <a:buAutoNum type="arabicPeriod"/>
            </a:pPr>
            <a:r>
              <a:rPr lang="en-GB" sz="4000" dirty="0"/>
              <a:t>Total number of lines in the file </a:t>
            </a:r>
            <a:endParaRPr lang="en-GB" sz="4000" dirty="0">
              <a:cs typeface="Calibri"/>
            </a:endParaRPr>
          </a:p>
          <a:p>
            <a:pPr marL="1657350" lvl="2" indent="-742950">
              <a:buAutoNum type="arabicPeriod"/>
            </a:pPr>
            <a:r>
              <a:rPr lang="en-GB" sz="4000" dirty="0"/>
              <a:t>Total number of words in the file </a:t>
            </a:r>
            <a:endParaRPr lang="en-GB" sz="4000" dirty="0">
              <a:cs typeface="Calibri"/>
            </a:endParaRPr>
          </a:p>
          <a:p>
            <a:pPr marL="1657350" lvl="2" indent="-742950">
              <a:buAutoNum type="arabicPeriod"/>
            </a:pPr>
            <a:r>
              <a:rPr lang="en-GB" sz="4000" dirty="0"/>
              <a:t>Total number of bytes in the file (file size) </a:t>
            </a:r>
            <a:endParaRPr lang="en-GB" sz="24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42</a:t>
            </a:fld>
            <a:endParaRPr lang="en-GB" sz="3200" dirty="0"/>
          </a:p>
        </p:txBody>
      </p:sp>
    </p:spTree>
    <p:extLst>
      <p:ext uri="{BB962C8B-B14F-4D97-AF65-F5344CB8AC3E}">
        <p14:creationId xmlns:p14="http://schemas.microsoft.com/office/powerpoint/2010/main" val="336802813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Pipelines</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690650"/>
            <a:ext cx="23408852" cy="8586966"/>
          </a:xfrm>
          <a:prstGeom prst="rect">
            <a:avLst/>
          </a:prstGeom>
          <a:noFill/>
        </p:spPr>
        <p:txBody>
          <a:bodyPr wrap="square" rtlCol="0">
            <a:spAutoFit/>
          </a:bodyPr>
          <a:lstStyle/>
          <a:p>
            <a:pPr lvl="1"/>
            <a:r>
              <a:rPr lang="en-GB" sz="4000" dirty="0"/>
              <a:t>The “</a:t>
            </a:r>
            <a:r>
              <a:rPr lang="en-GB" sz="4000" b="1" dirty="0"/>
              <a:t>|</a:t>
            </a:r>
            <a:r>
              <a:rPr lang="en-GB" sz="4000" dirty="0"/>
              <a:t>” symbol between commands is called a </a:t>
            </a:r>
            <a:r>
              <a:rPr lang="en-GB" sz="4000" b="1" dirty="0"/>
              <a:t>pipe</a:t>
            </a:r>
            <a:r>
              <a:rPr lang="en-GB" sz="4000" dirty="0"/>
              <a:t>. It tells the shell that we want to use the output of the command on the left as input to the command on the right </a:t>
            </a:r>
          </a:p>
          <a:p>
            <a:pPr lvl="1"/>
            <a:endParaRPr lang="en-GB" sz="2800" dirty="0"/>
          </a:p>
          <a:p>
            <a:pPr lvl="1"/>
            <a:r>
              <a:rPr lang="en-GB" sz="4000" dirty="0"/>
              <a:t>Best way to use the shell is to use pipes to combine simple single-purpose programs (filters) </a:t>
            </a:r>
          </a:p>
          <a:p>
            <a:pPr lvl="1"/>
            <a:endParaRPr lang="en-GB" sz="2800" dirty="0"/>
          </a:p>
          <a:p>
            <a:pPr lvl="1"/>
            <a:r>
              <a:rPr lang="en-GB" sz="4000" b="1" dirty="0"/>
              <a:t>Task: </a:t>
            </a:r>
            <a:r>
              <a:rPr lang="en-GB" sz="4000" dirty="0"/>
              <a:t>Build a pipeline to count the number of unique login ids</a:t>
            </a:r>
          </a:p>
          <a:p>
            <a:pPr lvl="1"/>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cd</a:t>
            </a:r>
            <a:r>
              <a:rPr lang="en-GB" sz="4000" dirty="0"/>
              <a:t> - Change the working directory to your home directory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cp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/bash/logins.txt </a:t>
            </a:r>
            <a:r>
              <a:rPr lang="en-GB" sz="4000" dirty="0"/>
              <a:t>- Copy sample data to your home directory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logins.txt </a:t>
            </a:r>
            <a:r>
              <a:rPr lang="en-GB" sz="4000" dirty="0"/>
              <a:t>- View sample data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logins.txt | sort </a:t>
            </a:r>
            <a:r>
              <a:rPr lang="en-GB" sz="4000" dirty="0"/>
              <a:t>- Sort data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logins.txt | sort | </a:t>
            </a:r>
            <a:r>
              <a:rPr lang="en-GB" sz="3600" dirty="0" err="1">
                <a:latin typeface="Consolas" panose="020B0609020204030204" pitchFamily="49" charset="0"/>
                <a:cs typeface="Courier New" panose="02070309020205020404" pitchFamily="49" charset="0"/>
              </a:rPr>
              <a:t>uniq</a:t>
            </a:r>
            <a:r>
              <a:rPr lang="en-GB" sz="3600" dirty="0">
                <a:latin typeface="Consolas" panose="020B0609020204030204" pitchFamily="49" charset="0"/>
                <a:cs typeface="Courier New" panose="02070309020205020404" pitchFamily="49" charset="0"/>
              </a:rPr>
              <a:t> </a:t>
            </a:r>
            <a:r>
              <a:rPr lang="en-GB" sz="4000" dirty="0"/>
              <a:t>- View unique login ids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logins.txt | sort | </a:t>
            </a:r>
            <a:r>
              <a:rPr lang="en-GB" sz="3600" dirty="0" err="1">
                <a:latin typeface="Consolas" panose="020B0609020204030204" pitchFamily="49" charset="0"/>
                <a:cs typeface="Courier New" panose="02070309020205020404" pitchFamily="49" charset="0"/>
              </a:rPr>
              <a:t>uniq</a:t>
            </a:r>
            <a:r>
              <a:rPr lang="en-GB" sz="3600" dirty="0">
                <a:latin typeface="Consolas" panose="020B0609020204030204" pitchFamily="49" charset="0"/>
                <a:cs typeface="Courier New" panose="02070309020205020404" pitchFamily="49" charset="0"/>
              </a:rPr>
              <a:t> | </a:t>
            </a:r>
            <a:r>
              <a:rPr lang="en-GB" sz="3600" dirty="0" err="1">
                <a:latin typeface="Consolas" panose="020B0609020204030204" pitchFamily="49" charset="0"/>
                <a:cs typeface="Courier New" panose="02070309020205020404" pitchFamily="49" charset="0"/>
              </a:rPr>
              <a:t>wc</a:t>
            </a:r>
            <a:r>
              <a:rPr lang="en-GB" sz="3600" dirty="0">
                <a:latin typeface="Consolas" panose="020B0609020204030204" pitchFamily="49" charset="0"/>
                <a:cs typeface="Courier New" panose="02070309020205020404" pitchFamily="49" charset="0"/>
              </a:rPr>
              <a:t> -l </a:t>
            </a:r>
            <a:r>
              <a:rPr lang="en-GB" sz="4000" dirty="0"/>
              <a:t>- Count the number of unique login ids </a:t>
            </a:r>
            <a:endParaRPr lang="en-GB" sz="24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43</a:t>
            </a:fld>
            <a:endParaRPr lang="en-GB" sz="3200" dirty="0"/>
          </a:p>
        </p:txBody>
      </p:sp>
    </p:spTree>
    <p:extLst>
      <p:ext uri="{BB962C8B-B14F-4D97-AF65-F5344CB8AC3E}">
        <p14:creationId xmlns:p14="http://schemas.microsoft.com/office/powerpoint/2010/main" val="179284968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Sort</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690650"/>
            <a:ext cx="23408852" cy="7848302"/>
          </a:xfrm>
          <a:prstGeom prst="rect">
            <a:avLst/>
          </a:prstGeom>
          <a:noFill/>
        </p:spPr>
        <p:txBody>
          <a:bodyPr wrap="square" rtlCol="0">
            <a:spAutoFit/>
          </a:bodyPr>
          <a:lstStyle/>
          <a:p>
            <a:pPr lvl="1"/>
            <a:r>
              <a:rPr lang="en-GB" sz="4000" b="1" dirty="0"/>
              <a:t>Challenge</a:t>
            </a:r>
            <a:r>
              <a:rPr lang="en-GB" sz="4000" dirty="0"/>
              <a:t> </a:t>
            </a:r>
          </a:p>
          <a:p>
            <a:pPr lvl="1"/>
            <a:endParaRPr lang="en-GB" sz="1600" dirty="0"/>
          </a:p>
          <a:p>
            <a:pPr marL="1028700" lvl="1" indent="-571500">
              <a:buFont typeface="Arial" panose="020B0604020202020204" pitchFamily="34" charset="0"/>
              <a:buChar char="•"/>
            </a:pPr>
            <a:r>
              <a:rPr lang="en-GB" sz="4000" dirty="0"/>
              <a:t>Apply the sort command to </a:t>
            </a:r>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/bash/planets.txt </a:t>
            </a:r>
            <a:endParaRPr lang="en-GB" sz="4000" dirty="0">
              <a:latin typeface="Consolas" panose="020B0609020204030204" pitchFamily="49" charset="0"/>
              <a:cs typeface="Courier New" panose="02070309020205020404" pitchFamily="49" charset="0"/>
            </a:endParaRPr>
          </a:p>
          <a:p>
            <a:endParaRPr lang="en-GB" sz="4000" dirty="0"/>
          </a:p>
          <a:p>
            <a:r>
              <a:rPr lang="en-GB" sz="4000" b="1" dirty="0"/>
              <a:t>	Solution</a:t>
            </a:r>
            <a:r>
              <a:rPr lang="en-GB" sz="4000" dirty="0"/>
              <a:t> </a:t>
            </a:r>
          </a:p>
          <a:p>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/bash/planets.txt </a:t>
            </a:r>
          </a:p>
          <a:p>
            <a:pPr lvl="1"/>
            <a:endParaRPr lang="en-GB" sz="4000" dirty="0"/>
          </a:p>
          <a:p>
            <a:pPr lvl="1"/>
            <a:r>
              <a:rPr lang="en-GB" sz="4000" b="1" dirty="0"/>
              <a:t>Challenge</a:t>
            </a:r>
            <a:r>
              <a:rPr lang="en-GB" sz="4000" dirty="0"/>
              <a:t> </a:t>
            </a:r>
            <a:endParaRPr lang="en-GB" sz="1600" dirty="0"/>
          </a:p>
          <a:p>
            <a:pPr lvl="1"/>
            <a:endParaRPr lang="en-GB" sz="1600" dirty="0"/>
          </a:p>
          <a:p>
            <a:pPr marL="1028700" lvl="1" indent="-571500">
              <a:buFont typeface="Arial" panose="020B0604020202020204" pitchFamily="34" charset="0"/>
              <a:buChar char="•"/>
            </a:pPr>
            <a:r>
              <a:rPr lang="en-GB" sz="4000" dirty="0"/>
              <a:t>Apply the sort command to </a:t>
            </a:r>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 </a:t>
            </a:r>
            <a:r>
              <a:rPr lang="en-GB" sz="4000" dirty="0"/>
              <a:t>- numeric sort </a:t>
            </a:r>
          </a:p>
          <a:p>
            <a:pPr lvl="1"/>
            <a:endParaRPr lang="en-GB" sz="4000" dirty="0"/>
          </a:p>
          <a:p>
            <a:pPr lvl="1"/>
            <a:r>
              <a:rPr lang="en-GB" sz="4000" b="1" dirty="0"/>
              <a:t>Solution</a:t>
            </a:r>
            <a:r>
              <a:rPr lang="en-GB" sz="4000" dirty="0"/>
              <a:t> </a:t>
            </a:r>
          </a:p>
          <a:p>
            <a:pPr lvl="1"/>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-n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a:t>
            </a:r>
            <a:r>
              <a:rPr lang="en-GB" sz="4400" dirty="0">
                <a:latin typeface="Consolas" panose="020B0609020204030204" pitchFamily="49" charset="0"/>
                <a:cs typeface="Courier New" panose="02070309020205020404" pitchFamily="49" charset="0"/>
              </a:rPr>
              <a:t> </a:t>
            </a:r>
            <a:endParaRPr lang="en-GB" sz="28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44</a:t>
            </a:fld>
            <a:endParaRPr lang="en-GB" sz="3200" dirty="0"/>
          </a:p>
        </p:txBody>
      </p:sp>
    </p:spTree>
    <p:extLst>
      <p:ext uri="{BB962C8B-B14F-4D97-AF65-F5344CB8AC3E}">
        <p14:creationId xmlns:p14="http://schemas.microsoft.com/office/powerpoint/2010/main" val="97577067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Sort</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749183"/>
            <a:ext cx="23408852" cy="7971413"/>
          </a:xfrm>
          <a:prstGeom prst="rect">
            <a:avLst/>
          </a:prstGeom>
          <a:noFill/>
        </p:spPr>
        <p:txBody>
          <a:bodyPr wrap="square" rtlCol="0">
            <a:spAutoFit/>
          </a:bodyPr>
          <a:lstStyle/>
          <a:p>
            <a:pPr lvl="1"/>
            <a:r>
              <a:rPr lang="en-GB" sz="4000" b="1" dirty="0"/>
              <a:t>Challenge</a:t>
            </a:r>
            <a:r>
              <a:rPr lang="en-GB" sz="4000" dirty="0"/>
              <a:t> </a:t>
            </a:r>
          </a:p>
          <a:p>
            <a:pPr lvl="1"/>
            <a:endParaRPr lang="en-GB" sz="1600" dirty="0"/>
          </a:p>
          <a:p>
            <a:pPr marL="1028700" lvl="1" indent="-571500">
              <a:buFont typeface="Arial" panose="020B0604020202020204" pitchFamily="34" charset="0"/>
              <a:buChar char="•"/>
            </a:pPr>
            <a:r>
              <a:rPr lang="en-GB" sz="4000" dirty="0"/>
              <a:t>Use the </a:t>
            </a:r>
            <a:r>
              <a:rPr lang="en-GB" sz="3600" dirty="0">
                <a:latin typeface="Consolas" panose="020B0609020204030204" pitchFamily="49" charset="0"/>
                <a:cs typeface="Courier New" panose="02070309020205020404" pitchFamily="49" charset="0"/>
              </a:rPr>
              <a:t>sort</a:t>
            </a:r>
            <a:r>
              <a:rPr lang="en-GB" sz="4000" dirty="0"/>
              <a:t> command to get the maximum age in </a:t>
            </a:r>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800" dirty="0"/>
          </a:p>
          <a:p>
            <a:pPr lvl="1"/>
            <a:r>
              <a:rPr lang="en-GB" sz="4000" b="1" dirty="0"/>
              <a:t>Solution</a:t>
            </a:r>
            <a:r>
              <a:rPr lang="en-GB" sz="4000" dirty="0"/>
              <a:t> </a:t>
            </a:r>
          </a:p>
          <a:p>
            <a:pPr lvl="1"/>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-n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 | tail -n 1</a:t>
            </a:r>
          </a:p>
          <a:p>
            <a:pPr lvl="1"/>
            <a:endParaRPr lang="en-GB" sz="4000" dirty="0"/>
          </a:p>
          <a:p>
            <a:pPr lvl="1"/>
            <a:endParaRPr lang="en-GB" sz="4000" dirty="0"/>
          </a:p>
          <a:p>
            <a:pPr lvl="1"/>
            <a:r>
              <a:rPr lang="en-GB" sz="4000" b="1" dirty="0"/>
              <a:t>Challenge</a:t>
            </a:r>
            <a:r>
              <a:rPr lang="en-GB" sz="4000" dirty="0"/>
              <a:t> </a:t>
            </a:r>
          </a:p>
          <a:p>
            <a:pPr lvl="1"/>
            <a:endParaRPr lang="en-GB" sz="1600" dirty="0"/>
          </a:p>
          <a:p>
            <a:pPr marL="1028700" lvl="1" indent="-571500">
              <a:buFont typeface="Arial" panose="020B0604020202020204" pitchFamily="34" charset="0"/>
              <a:buChar char="•"/>
            </a:pPr>
            <a:r>
              <a:rPr lang="en-GB" sz="4000" dirty="0"/>
              <a:t>Use the </a:t>
            </a:r>
            <a:r>
              <a:rPr lang="en-GB" sz="3600" dirty="0">
                <a:latin typeface="Consolas" panose="020B0609020204030204" pitchFamily="49" charset="0"/>
                <a:cs typeface="Courier New" panose="02070309020205020404" pitchFamily="49" charset="0"/>
              </a:rPr>
              <a:t>sort</a:t>
            </a:r>
            <a:r>
              <a:rPr lang="en-GB" sz="4000" dirty="0"/>
              <a:t> command to get the minimum age in </a:t>
            </a:r>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800" dirty="0"/>
          </a:p>
          <a:p>
            <a:pPr lvl="1"/>
            <a:r>
              <a:rPr lang="en-GB" sz="4000" b="1" dirty="0"/>
              <a:t>Solution</a:t>
            </a:r>
            <a:r>
              <a:rPr lang="en-GB" sz="4000" dirty="0"/>
              <a:t> </a:t>
            </a:r>
          </a:p>
          <a:p>
            <a:pPr lvl="1"/>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-n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 | head -n 1 </a:t>
            </a:r>
            <a:endParaRPr lang="en-GB" sz="28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45</a:t>
            </a:fld>
            <a:endParaRPr lang="en-GB" sz="3200" dirty="0"/>
          </a:p>
        </p:txBody>
      </p:sp>
    </p:spTree>
    <p:extLst>
      <p:ext uri="{BB962C8B-B14F-4D97-AF65-F5344CB8AC3E}">
        <p14:creationId xmlns:p14="http://schemas.microsoft.com/office/powerpoint/2010/main" val="1673891561"/>
      </p:ext>
    </p:extLst>
  </p:cSld>
  <p:clrMapOvr>
    <a:masterClrMapping/>
  </p:clrMapOvr>
  <p:transition spd="med"/>
  <p:extLst>
    <p:ext uri="{6950BFC3-D8DA-4A85-94F7-54DA5524770B}">
      <p188:commentRel xmlns:p188="http://schemas.microsoft.com/office/powerpoint/2018/8/main" r:id="rId3"/>
    </p:ext>
  </p:extLs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Redirection of data</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564517"/>
            <a:ext cx="23408852" cy="7017306"/>
          </a:xfrm>
          <a:prstGeom prst="rect">
            <a:avLst/>
          </a:prstGeom>
          <a:noFill/>
        </p:spPr>
        <p:txBody>
          <a:bodyPr wrap="square" rtlCol="0">
            <a:spAutoFit/>
          </a:bodyPr>
          <a:lstStyle/>
          <a:p>
            <a:pPr lvl="1"/>
            <a:r>
              <a:rPr lang="en-GB" sz="4000" dirty="0"/>
              <a:t>Any Linux process have three processes and data streams associated with them:</a:t>
            </a:r>
          </a:p>
          <a:p>
            <a:pPr lvl="3"/>
            <a:endParaRPr lang="en-GB" sz="1600" dirty="0">
              <a:cs typeface="Courier New" panose="02070309020205020404" pitchFamily="49" charset="0"/>
            </a:endParaRPr>
          </a:p>
          <a:p>
            <a:pPr marL="1714500" lvl="3" indent="-342900">
              <a:buFont typeface="+mj-lt"/>
              <a:buAutoNum type="arabicPeriod"/>
            </a:pPr>
            <a:r>
              <a:rPr lang="en-GB" sz="4000" dirty="0">
                <a:cs typeface="Courier New" panose="02070309020205020404" pitchFamily="49" charset="0"/>
              </a:rPr>
              <a:t> 	</a:t>
            </a:r>
            <a:r>
              <a:rPr lang="en-GB" sz="3600" dirty="0">
                <a:latin typeface="Consolas" panose="020B0609020204030204" pitchFamily="49" charset="0"/>
                <a:cs typeface="Courier New" panose="02070309020205020404" pitchFamily="49" charset="0"/>
              </a:rPr>
              <a:t>stdin</a:t>
            </a:r>
            <a:r>
              <a:rPr lang="en-GB" sz="4000" dirty="0">
                <a:cs typeface="Courier New" panose="02070309020205020404" pitchFamily="49" charset="0"/>
              </a:rPr>
              <a:t> - Standard input, also represented by the number 0</a:t>
            </a:r>
          </a:p>
          <a:p>
            <a:pPr marL="1714500" lvl="3" indent="-342900">
              <a:buFont typeface="+mj-lt"/>
              <a:buAutoNum type="arabicPeriod"/>
            </a:pPr>
            <a:endParaRPr lang="en-GB" sz="1600" dirty="0">
              <a:cs typeface="Courier New" panose="02070309020205020404" pitchFamily="49" charset="0"/>
            </a:endParaRPr>
          </a:p>
          <a:p>
            <a:pPr marL="1714500" lvl="3" indent="-342900">
              <a:buFont typeface="+mj-lt"/>
              <a:buAutoNum type="arabicPeriod"/>
            </a:pPr>
            <a:r>
              <a:rPr lang="en-GB" sz="4000" dirty="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stdout</a:t>
            </a:r>
            <a:r>
              <a:rPr lang="en-GB" sz="4000" dirty="0">
                <a:cs typeface="Courier New" panose="02070309020205020404" pitchFamily="49" charset="0"/>
              </a:rPr>
              <a:t> - Standard output, also represented by the number 1</a:t>
            </a:r>
          </a:p>
          <a:p>
            <a:pPr marL="1714500" lvl="3" indent="-342900">
              <a:buFont typeface="+mj-lt"/>
              <a:buAutoNum type="arabicPeriod"/>
            </a:pPr>
            <a:endParaRPr lang="en-GB" sz="1600" dirty="0">
              <a:cs typeface="Courier New" panose="02070309020205020404" pitchFamily="49" charset="0"/>
            </a:endParaRPr>
          </a:p>
          <a:p>
            <a:pPr marL="1714500" lvl="3" indent="-342900">
              <a:buFont typeface="+mj-lt"/>
              <a:buAutoNum type="arabicPeriod"/>
            </a:pPr>
            <a:r>
              <a:rPr lang="en-GB" sz="4000" dirty="0">
                <a:cs typeface="Courier New" panose="02070309020205020404" pitchFamily="49" charset="0"/>
              </a:rPr>
              <a:t> 	</a:t>
            </a:r>
            <a:r>
              <a:rPr lang="en-GB" sz="3600" dirty="0">
                <a:latin typeface="Consolas" panose="020B0609020204030204" pitchFamily="49" charset="0"/>
                <a:cs typeface="Courier New" panose="02070309020205020404" pitchFamily="49" charset="0"/>
              </a:rPr>
              <a:t>stderr</a:t>
            </a:r>
            <a:r>
              <a:rPr lang="en-GB" sz="4000" dirty="0">
                <a:cs typeface="Courier New" panose="02070309020205020404" pitchFamily="49" charset="0"/>
              </a:rPr>
              <a:t>  - Standard error, also represented by the number 2</a:t>
            </a:r>
          </a:p>
          <a:p>
            <a:pPr marL="800100" lvl="1" indent="-342900">
              <a:buFont typeface="+mj-lt"/>
              <a:buAutoNum type="arabicPeriod"/>
            </a:pPr>
            <a:endParaRPr lang="en-GB" sz="40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A simple example of a stdin is through inputting our commands into the shell from the keyboard</a:t>
            </a:r>
          </a:p>
          <a:p>
            <a:pPr marL="1028700" lvl="1" indent="-571500">
              <a:buFont typeface="Arial" panose="020B0604020202020204" pitchFamily="34" charset="0"/>
              <a:buChar char="•"/>
            </a:pPr>
            <a:endParaRPr lang="en-GB" sz="28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Some commands provide an output if they are spelt and executed correctly while others will lead to an error message</a:t>
            </a:r>
          </a:p>
          <a:p>
            <a:pPr marL="800100" lvl="1" indent="-342900">
              <a:buFont typeface="+mj-lt"/>
              <a:buAutoNum type="arabicPeriod"/>
            </a:pPr>
            <a:endParaRPr lang="en-GB" sz="4000" dirty="0">
              <a:cs typeface="Courier New" panose="02070309020205020404" pitchFamily="49" charset="0"/>
            </a:endParaRPr>
          </a:p>
          <a:p>
            <a:pPr marL="800100" lvl="1" indent="-342900">
              <a:buFont typeface="+mj-lt"/>
              <a:buAutoNum type="arabicPeriod"/>
            </a:pPr>
            <a:endParaRPr lang="en-GB" sz="1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46</a:t>
            </a:fld>
            <a:endParaRPr lang="en-GB" sz="3200" dirty="0"/>
          </a:p>
        </p:txBody>
      </p:sp>
    </p:spTree>
    <p:extLst>
      <p:ext uri="{BB962C8B-B14F-4D97-AF65-F5344CB8AC3E}">
        <p14:creationId xmlns:p14="http://schemas.microsoft.com/office/powerpoint/2010/main" val="2544700781"/>
      </p:ext>
    </p:extLst>
  </p:cSld>
  <p:clrMapOvr>
    <a:masterClrMapping/>
  </p:clrMapOvr>
  <p:transition spd="med"/>
  <p:extLst>
    <p:ext uri="{6950BFC3-D8DA-4A85-94F7-54DA5524770B}">
      <p188:commentRel xmlns:p188="http://schemas.microsoft.com/office/powerpoint/2018/8/main" r:id="rId3"/>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Command Line redirection operators</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564517"/>
            <a:ext cx="23408852" cy="8679299"/>
          </a:xfrm>
          <a:prstGeom prst="rect">
            <a:avLst/>
          </a:prstGeom>
          <a:noFill/>
        </p:spPr>
        <p:txBody>
          <a:bodyPr wrap="square" lIns="91440" tIns="45720" rIns="91440" bIns="45720" rtlCol="0" anchor="t">
            <a:spAutoFit/>
          </a:bodyPr>
          <a:lstStyle/>
          <a:p>
            <a:pPr marL="1028700" lvl="1" indent="-571500">
              <a:buFont typeface="Arial" panose="020B0604020202020204" pitchFamily="34" charset="0"/>
              <a:buChar char="•"/>
            </a:pPr>
            <a:r>
              <a:rPr lang="en-GB" sz="4000" dirty="0">
                <a:cs typeface="Courier New"/>
              </a:rPr>
              <a:t>Just as we used the | symbol to redirect outputs, we can also use the </a:t>
            </a:r>
            <a:r>
              <a:rPr lang="en-GB" sz="3600" dirty="0">
                <a:latin typeface="Consolas" panose="020B0609020204030204" pitchFamily="49" charset="0"/>
                <a:cs typeface="Courier New"/>
              </a:rPr>
              <a:t>&gt;</a:t>
            </a:r>
            <a:r>
              <a:rPr lang="en-GB" sz="4000" dirty="0">
                <a:cs typeface="Courier New"/>
              </a:rPr>
              <a:t> and </a:t>
            </a:r>
            <a:r>
              <a:rPr lang="en-GB" sz="3600" dirty="0">
                <a:latin typeface="Consolas" panose="020B0609020204030204" pitchFamily="49" charset="0"/>
                <a:cs typeface="Courier New"/>
              </a:rPr>
              <a:t>&gt;&gt;</a:t>
            </a:r>
            <a:r>
              <a:rPr lang="en-GB" sz="4000" dirty="0">
                <a:cs typeface="Courier New"/>
              </a:rPr>
              <a:t> commands in the shell to redirect certain data:</a:t>
            </a:r>
          </a:p>
          <a:p>
            <a:pPr lvl="1"/>
            <a:endParaRPr lang="en-GB" sz="4000" dirty="0">
              <a:cs typeface="Courier New"/>
            </a:endParaRPr>
          </a:p>
          <a:p>
            <a:pPr lvl="1"/>
            <a:r>
              <a:rPr lang="en-GB" sz="3600" dirty="0">
                <a:latin typeface="Consolas" panose="020B0609020204030204" pitchFamily="49" charset="0"/>
                <a:cs typeface="Courier New"/>
              </a:rPr>
              <a:t>&gt;</a:t>
            </a:r>
            <a:r>
              <a:rPr lang="en-GB" sz="4000" dirty="0">
                <a:cs typeface="Courier New"/>
              </a:rPr>
              <a:t> - is used to redirect the output of the command to the left of the symbol to whatever is to the right of it </a:t>
            </a:r>
            <a:endParaRPr lang="en-GB" sz="4000" dirty="0">
              <a:cs typeface="Courier New" panose="02070309020205020404" pitchFamily="49" charset="0"/>
            </a:endParaRPr>
          </a:p>
          <a:p>
            <a:pPr lvl="1"/>
            <a:endParaRPr lang="en-GB" dirty="0">
              <a:cs typeface="Courier New"/>
            </a:endParaRP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“hello!” &gt; temp.txt</a:t>
            </a:r>
            <a:endParaRPr lang="en-GB" sz="4000" dirty="0">
              <a:latin typeface="Consolas" panose="020B0609020204030204" pitchFamily="49" charset="0"/>
              <a:cs typeface="Courier New"/>
            </a:endParaRPr>
          </a:p>
          <a:p>
            <a:pPr lvl="1"/>
            <a:endParaRPr lang="en-GB" sz="4000" dirty="0">
              <a:cs typeface="Courier New"/>
            </a:endParaRPr>
          </a:p>
          <a:p>
            <a:pPr lvl="1"/>
            <a:r>
              <a:rPr lang="en-GB" sz="3600" dirty="0">
                <a:latin typeface="Consolas" panose="020B0609020204030204" pitchFamily="49" charset="0"/>
                <a:cs typeface="Courier New"/>
              </a:rPr>
              <a:t>&gt;&gt;</a:t>
            </a:r>
            <a:r>
              <a:rPr lang="en-GB" sz="4000" dirty="0">
                <a:cs typeface="Courier New"/>
              </a:rPr>
              <a:t> - This is similar to the &gt; but does not overwrite and instead appends the file on the right with the output of 		the command to the left of it:</a:t>
            </a:r>
          </a:p>
          <a:p>
            <a:pPr lvl="1"/>
            <a:endParaRPr lang="en-GB" dirty="0">
              <a:cs typeface="Courier New"/>
            </a:endParaRP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cs typeface="Courier New"/>
              </a:rPr>
              <a:t> “hello!” &gt;&gt; temp.txt</a:t>
            </a:r>
          </a:p>
          <a:p>
            <a:pPr lvl="1"/>
            <a:endParaRPr lang="en-GB" sz="3600" dirty="0">
              <a:latin typeface="Consolas" panose="020B0609020204030204" pitchFamily="49" charset="0"/>
              <a:cs typeface="Courier New"/>
            </a:endParaRPr>
          </a:p>
          <a:p>
            <a:pPr lvl="1"/>
            <a:r>
              <a:rPr lang="en-GB" sz="3600" dirty="0">
                <a:latin typeface="Consolas" panose="020B0609020204030204" pitchFamily="49" charset="0"/>
                <a:cs typeface="Courier New"/>
              </a:rPr>
              <a:t>&lt;</a:t>
            </a:r>
            <a:r>
              <a:rPr lang="en-GB" sz="4000" dirty="0">
                <a:cs typeface="Courier New"/>
              </a:rPr>
              <a:t> - Allows us to read the input for a certain command from a file instead of from the keyboard </a:t>
            </a:r>
          </a:p>
          <a:p>
            <a:pPr lvl="1"/>
            <a:endParaRPr lang="en-GB" sz="4000" dirty="0">
              <a:cs typeface="Courier New"/>
            </a:endParaRPr>
          </a:p>
          <a:p>
            <a:pPr marL="800100" lvl="1" indent="-342900">
              <a:buFont typeface="+mj-lt"/>
              <a:buAutoNum type="arabicPeriod"/>
            </a:pPr>
            <a:endParaRPr lang="en-GB" sz="4000" dirty="0">
              <a:cs typeface="Courier New" panose="02070309020205020404" pitchFamily="49" charset="0"/>
            </a:endParaRPr>
          </a:p>
          <a:p>
            <a:pPr marL="800100" lvl="1" indent="-342900">
              <a:buFont typeface="+mj-lt"/>
              <a:buAutoNum type="arabicPeriod"/>
            </a:pPr>
            <a:endParaRPr lang="en-GB" sz="1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47</a:t>
            </a:fld>
            <a:endParaRPr lang="en-GB" sz="3200" dirty="0"/>
          </a:p>
        </p:txBody>
      </p:sp>
    </p:spTree>
    <p:extLst>
      <p:ext uri="{BB962C8B-B14F-4D97-AF65-F5344CB8AC3E}">
        <p14:creationId xmlns:p14="http://schemas.microsoft.com/office/powerpoint/2010/main" val="405578186"/>
      </p:ext>
    </p:extLst>
  </p:cSld>
  <p:clrMapOvr>
    <a:masterClrMapping/>
  </p:clrMapOvr>
  <p:transition spd="med"/>
  <p:extLst>
    <p:ext uri="{6950BFC3-D8DA-4A85-94F7-54DA5524770B}">
      <p188:commentRel xmlns:p188="http://schemas.microsoft.com/office/powerpoint/2018/8/main" r:id="rId3"/>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Redirection of data</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564517"/>
            <a:ext cx="23408852" cy="8833187"/>
          </a:xfrm>
          <a:prstGeom prst="rect">
            <a:avLst/>
          </a:prstGeom>
          <a:noFill/>
        </p:spPr>
        <p:txBody>
          <a:bodyPr wrap="square" rtlCol="0">
            <a:spAutoFit/>
          </a:bodyPr>
          <a:lstStyle/>
          <a:p>
            <a:pPr lvl="1"/>
            <a:r>
              <a:rPr lang="en-GB" sz="4000" dirty="0"/>
              <a:t>Exercise </a:t>
            </a:r>
          </a:p>
          <a:p>
            <a:pPr lvl="1"/>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echo "Line 1" &gt; data.txt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data.txt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echo "Line 2" data.txt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data.txt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/bash/logins.txt &gt; logins_sorted.txt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logins_sorted.txt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Save all unique login ids to </a:t>
            </a:r>
            <a:r>
              <a:rPr lang="en-GB" sz="4000" i="1" dirty="0"/>
              <a:t>unique_logins.txt?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/bash/logins.txt | sort | </a:t>
            </a:r>
            <a:r>
              <a:rPr lang="en-GB" sz="3600" dirty="0" err="1">
                <a:latin typeface="Consolas" panose="020B0609020204030204" pitchFamily="49" charset="0"/>
                <a:cs typeface="Courier New" panose="02070309020205020404" pitchFamily="49" charset="0"/>
              </a:rPr>
              <a:t>uniq</a:t>
            </a:r>
            <a:r>
              <a:rPr lang="en-GB" sz="3600" dirty="0">
                <a:latin typeface="Consolas" panose="020B0609020204030204" pitchFamily="49" charset="0"/>
                <a:cs typeface="Courier New" panose="02070309020205020404" pitchFamily="49" charset="0"/>
              </a:rPr>
              <a:t> &gt; unique_logins.txt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Read the last line of all python files and save to </a:t>
            </a:r>
            <a:r>
              <a:rPr lang="en-GB" sz="4000" i="1" dirty="0">
                <a:cs typeface="Courier New" panose="02070309020205020404" pitchFamily="49" charset="0"/>
              </a:rPr>
              <a:t>last_lines.txt</a:t>
            </a:r>
            <a:r>
              <a:rPr lang="en-GB" sz="4400" i="1" dirty="0">
                <a:cs typeface="Courier New" panose="02070309020205020404" pitchFamily="49" charset="0"/>
              </a:rPr>
              <a:t> </a:t>
            </a:r>
            <a:endParaRPr lang="en-GB" sz="4000" i="1" dirty="0">
              <a:cs typeface="Courier New" panose="02070309020205020404" pitchFamily="49" charset="0"/>
            </a:endParaRP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tail -n1 *.</a:t>
            </a:r>
            <a:r>
              <a:rPr lang="en-GB" sz="3600" dirty="0" err="1">
                <a:latin typeface="Consolas" panose="020B0609020204030204" pitchFamily="49" charset="0"/>
                <a:cs typeface="Courier New" panose="02070309020205020404" pitchFamily="49" charset="0"/>
              </a:rPr>
              <a:t>py</a:t>
            </a:r>
            <a:r>
              <a:rPr lang="en-GB" sz="3600" dirty="0">
                <a:latin typeface="Consolas" panose="020B0609020204030204" pitchFamily="49" charset="0"/>
                <a:cs typeface="Courier New" panose="02070309020205020404" pitchFamily="49" charset="0"/>
              </a:rPr>
              <a:t> &gt; last_lines.txt </a:t>
            </a:r>
            <a:endParaRPr lang="en-GB" sz="16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48</a:t>
            </a:fld>
            <a:endParaRPr lang="en-GB" sz="3200" dirty="0"/>
          </a:p>
        </p:txBody>
      </p:sp>
    </p:spTree>
    <p:extLst>
      <p:ext uri="{BB962C8B-B14F-4D97-AF65-F5344CB8AC3E}">
        <p14:creationId xmlns:p14="http://schemas.microsoft.com/office/powerpoint/2010/main" val="81626820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Search</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564517"/>
            <a:ext cx="23408852" cy="8710077"/>
          </a:xfrm>
          <a:prstGeom prst="rect">
            <a:avLst/>
          </a:prstGeom>
          <a:noFill/>
        </p:spPr>
        <p:txBody>
          <a:bodyPr wrap="square" rtlCol="0">
            <a:spAutoFit/>
          </a:bodyPr>
          <a:lstStyle/>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grep</a:t>
            </a:r>
            <a:r>
              <a:rPr lang="en-GB" sz="4000" dirty="0"/>
              <a:t> - Select lines from text files that match simple patterns </a:t>
            </a:r>
          </a:p>
          <a:p>
            <a:pPr lvl="1"/>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find</a:t>
            </a:r>
            <a:r>
              <a:rPr lang="en-GB" sz="4000" dirty="0"/>
              <a:t> - Find files and directories whose names match simple patterns </a:t>
            </a:r>
          </a:p>
          <a:p>
            <a:pPr lvl="1"/>
            <a:endParaRPr lang="en-GB" sz="4000" dirty="0"/>
          </a:p>
          <a:p>
            <a:pPr lvl="1"/>
            <a:r>
              <a:rPr lang="en-GB" sz="4000" b="1" dirty="0"/>
              <a:t>Exercise</a:t>
            </a:r>
            <a:r>
              <a:rPr lang="en-GB" sz="4000" dirty="0"/>
              <a:t> </a:t>
            </a:r>
          </a:p>
          <a:p>
            <a:pPr marL="1028700" lvl="1"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grep -n olive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grep -n olives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grep -</a:t>
            </a:r>
            <a:r>
              <a:rPr lang="en-GB" sz="3600" dirty="0" err="1">
                <a:latin typeface="Consolas" panose="020B0609020204030204" pitchFamily="49" charset="0"/>
                <a:cs typeface="Courier New" panose="02070309020205020404" pitchFamily="49" charset="0"/>
              </a:rPr>
              <a:t>nv</a:t>
            </a:r>
            <a:r>
              <a:rPr lang="en-GB" sz="3600" dirty="0">
                <a:latin typeface="Consolas" panose="020B0609020204030204" pitchFamily="49" charset="0"/>
                <a:cs typeface="Courier New" panose="02070309020205020404" pitchFamily="49" charset="0"/>
              </a:rPr>
              <a:t> olive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find . -type d </a:t>
            </a:r>
            <a:r>
              <a:rPr lang="en-GB" sz="4000" dirty="0"/>
              <a:t>- Find directories in the working directory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find . -name '*.txt’ </a:t>
            </a:r>
            <a:r>
              <a:rPr lang="en-GB" sz="4000" dirty="0"/>
              <a:t>- Find all text files in the working directory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wc</a:t>
            </a:r>
            <a:r>
              <a:rPr lang="en-GB" sz="3600" dirty="0">
                <a:latin typeface="Consolas" panose="020B0609020204030204" pitchFamily="49" charset="0"/>
                <a:cs typeface="Courier New" panose="02070309020205020404" pitchFamily="49" charset="0"/>
              </a:rPr>
              <a:t> -l $(find . -name '*.txt’) </a:t>
            </a:r>
            <a:r>
              <a:rPr lang="en-GB" sz="4000" dirty="0"/>
              <a:t>- Count the lines in all text files</a:t>
            </a:r>
            <a:endParaRPr lang="en-GB" sz="14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49</a:t>
            </a:fld>
            <a:endParaRPr lang="en-GB" sz="3200" dirty="0"/>
          </a:p>
        </p:txBody>
      </p:sp>
    </p:spTree>
    <p:extLst>
      <p:ext uri="{BB962C8B-B14F-4D97-AF65-F5344CB8AC3E}">
        <p14:creationId xmlns:p14="http://schemas.microsoft.com/office/powerpoint/2010/main" val="429396513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640449" y="317994"/>
            <a:ext cx="8839453" cy="1323439"/>
          </a:xfrm>
          <a:prstGeom prst="rect">
            <a:avLst/>
          </a:prstGeom>
          <a:noFill/>
        </p:spPr>
        <p:txBody>
          <a:bodyPr wrap="square" rtlCol="0">
            <a:spAutoFit/>
          </a:bodyPr>
          <a:lstStyle/>
          <a:p>
            <a:r>
              <a:rPr lang="en-GB" sz="8000" dirty="0">
                <a:solidFill>
                  <a:schemeClr val="bg1"/>
                </a:solidFill>
              </a:rPr>
              <a:t>Linux Distributions</a:t>
            </a:r>
          </a:p>
        </p:txBody>
      </p:sp>
      <p:sp>
        <p:nvSpPr>
          <p:cNvPr id="3" name="Slide Number Placeholder 2">
            <a:extLst>
              <a:ext uri="{FF2B5EF4-FFF2-40B4-BE49-F238E27FC236}">
                <a16:creationId xmlns:a16="http://schemas.microsoft.com/office/drawing/2014/main" id="{5B7134A2-8BCA-4B16-9046-7024075D7D4A}"/>
              </a:ext>
            </a:extLst>
          </p:cNvPr>
          <p:cNvSpPr>
            <a:spLocks noGrp="1"/>
          </p:cNvSpPr>
          <p:nvPr>
            <p:ph type="sldNum" sz="quarter" idx="2"/>
          </p:nvPr>
        </p:nvSpPr>
        <p:spPr/>
        <p:txBody>
          <a:bodyPr/>
          <a:lstStyle/>
          <a:p>
            <a:fld id="{86CB4B4D-7CA3-9044-876B-883B54F8677D}" type="slidenum">
              <a:rPr lang="en-GB" dirty="0" smtClean="0"/>
              <a:t>5</a:t>
            </a:fld>
            <a:endParaRPr lang="en-GB" dirty="0"/>
          </a:p>
        </p:txBody>
      </p:sp>
      <p:sp>
        <p:nvSpPr>
          <p:cNvPr id="8" name="TextBox 7">
            <a:extLst>
              <a:ext uri="{FF2B5EF4-FFF2-40B4-BE49-F238E27FC236}">
                <a16:creationId xmlns:a16="http://schemas.microsoft.com/office/drawing/2014/main" id="{72A4A224-4A37-430C-A455-4B2BA70B2966}"/>
              </a:ext>
            </a:extLst>
          </p:cNvPr>
          <p:cNvSpPr txBox="1"/>
          <p:nvPr/>
        </p:nvSpPr>
        <p:spPr>
          <a:xfrm>
            <a:off x="710033" y="2489631"/>
            <a:ext cx="16793289" cy="8306889"/>
          </a:xfrm>
          <a:prstGeom prst="rect">
            <a:avLst/>
          </a:prstGeom>
          <a:noFill/>
        </p:spPr>
        <p:txBody>
          <a:bodyPr wrap="square" lIns="91440" tIns="45720" rIns="91440" bIns="45720" rtlCol="0" anchor="t">
            <a:spAutoFit/>
          </a:bodyPr>
          <a:lstStyle/>
          <a:p>
            <a:pPr marL="571500" indent="-571500" algn="l">
              <a:lnSpc>
                <a:spcPct val="150000"/>
              </a:lnSpc>
              <a:buFont typeface="Arial" panose="020B0604020202020204" pitchFamily="34" charset="0"/>
              <a:buChar char="•"/>
            </a:pPr>
            <a:r>
              <a:rPr lang="en-GB" sz="4000" b="0" i="0" dirty="0">
                <a:solidFill>
                  <a:schemeClr val="tx2"/>
                </a:solidFill>
                <a:effectLst/>
                <a:latin typeface="+mj-lt"/>
              </a:rPr>
              <a:t>Linux distributions, also known as "distros", are packaging of the Linux kernel and other software into an operating system</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They are open source, meaning the codebase is accessible and customisable</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There are hundreds of different distributions that have been developed, but approximately 300 are actively maintained</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New distros are usually based on existing ones, with a root distro serving as the original branch</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Multiple branches can cause confusion between different distros and may have minor, hard-to-notice differences.</a:t>
            </a:r>
          </a:p>
        </p:txBody>
      </p:sp>
      <p:pic>
        <p:nvPicPr>
          <p:cNvPr id="10242" name="Picture 2">
            <a:extLst>
              <a:ext uri="{FF2B5EF4-FFF2-40B4-BE49-F238E27FC236}">
                <a16:creationId xmlns:a16="http://schemas.microsoft.com/office/drawing/2014/main" id="{3016A91D-FF4F-4F51-915C-5A408B4F04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5078" y="2231895"/>
            <a:ext cx="2621998" cy="1040456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F3897165-D71F-4B4F-9DB4-3B88805824D4}"/>
              </a:ext>
            </a:extLst>
          </p:cNvPr>
          <p:cNvSpPr/>
          <p:nvPr/>
        </p:nvSpPr>
        <p:spPr>
          <a:xfrm>
            <a:off x="18847837" y="2500604"/>
            <a:ext cx="634482" cy="63448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FCE30F4C-1358-4917-968F-07EDC6FDF978}"/>
              </a:ext>
            </a:extLst>
          </p:cNvPr>
          <p:cNvSpPr/>
          <p:nvPr/>
        </p:nvSpPr>
        <p:spPr>
          <a:xfrm>
            <a:off x="18847837" y="3918857"/>
            <a:ext cx="634482" cy="63448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CA4A15AC-3F88-42BB-9F87-3BE194F9F9C9}"/>
              </a:ext>
            </a:extLst>
          </p:cNvPr>
          <p:cNvSpPr/>
          <p:nvPr/>
        </p:nvSpPr>
        <p:spPr>
          <a:xfrm>
            <a:off x="18847837" y="7585062"/>
            <a:ext cx="634482" cy="63448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1C349DD8-E694-4953-872B-7D167031169A}"/>
              </a:ext>
            </a:extLst>
          </p:cNvPr>
          <p:cNvSpPr/>
          <p:nvPr/>
        </p:nvSpPr>
        <p:spPr>
          <a:xfrm>
            <a:off x="18847837" y="10118792"/>
            <a:ext cx="634482" cy="63448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4959528"/>
      </p:ext>
    </p:extLst>
  </p:cSld>
  <p:clrMapOvr>
    <a:masterClrMapping/>
  </p:clrMapOvr>
  <p:transition spd="med"/>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Scripts</a:t>
            </a:r>
          </a:p>
        </p:txBody>
      </p:sp>
      <p:sp>
        <p:nvSpPr>
          <p:cNvPr id="2" name="TextBox 1">
            <a:extLst>
              <a:ext uri="{FF2B5EF4-FFF2-40B4-BE49-F238E27FC236}">
                <a16:creationId xmlns:a16="http://schemas.microsoft.com/office/drawing/2014/main" id="{BB4B86EE-6C28-4D49-94DE-EAA964110F67}"/>
              </a:ext>
            </a:extLst>
          </p:cNvPr>
          <p:cNvSpPr txBox="1"/>
          <p:nvPr/>
        </p:nvSpPr>
        <p:spPr>
          <a:xfrm>
            <a:off x="692848" y="2633766"/>
            <a:ext cx="22726989" cy="8202245"/>
          </a:xfrm>
          <a:prstGeom prst="rect">
            <a:avLst/>
          </a:prstGeom>
          <a:noFill/>
        </p:spPr>
        <p:txBody>
          <a:bodyPr wrap="square" rtlCol="0">
            <a:spAutoFit/>
          </a:bodyPr>
          <a:lstStyle/>
          <a:p>
            <a:pPr marL="571500" indent="-571500">
              <a:buFont typeface="Arial" panose="020B0604020202020204" pitchFamily="34" charset="0"/>
              <a:buChar char="•"/>
            </a:pPr>
            <a:r>
              <a:rPr lang="en-GB" sz="4000" dirty="0"/>
              <a:t>Entering commands into the Shell interactively is good for learning and quick testing of code and libraries. </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Eventually, you will develop more complex programs and need to run a piece of code repeatedly. </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Commands can be either directly entered by the user or read from a file called the shell script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A script is a reusable set of code. It is essentially a file that contains a sequence of Bash instructions.</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 Bash scripts are plain text, so you can edit them in any text editor </a:t>
            </a:r>
          </a:p>
          <a:p>
            <a:endParaRPr lang="en-GB" sz="2800" dirty="0"/>
          </a:p>
          <a:p>
            <a:pPr marL="571500" indent="-571500">
              <a:buFont typeface="Arial" panose="020B0604020202020204" pitchFamily="34" charset="0"/>
              <a:buChar char="•"/>
            </a:pPr>
            <a:r>
              <a:rPr lang="en-GB" sz="4000" dirty="0"/>
              <a:t>Scripts may contain commands, variables, loops, functions, conditionals for example: </a:t>
            </a:r>
          </a:p>
          <a:p>
            <a:pPr marL="571500" indent="-571500">
              <a:buFont typeface="Arial" panose="020B0604020202020204" pitchFamily="34" charset="0"/>
              <a:buChar char="•"/>
            </a:pPr>
            <a:endParaRPr lang="en-GB" sz="1100" dirty="0"/>
          </a:p>
          <a:p>
            <a:pPr lvl="4"/>
            <a:r>
              <a:rPr lang="en-GB" sz="3600" dirty="0">
                <a:latin typeface="Consolas" panose="020B0609020204030204" pitchFamily="49" charset="0"/>
              </a:rPr>
              <a:t>nano test.sh </a:t>
            </a:r>
          </a:p>
          <a:p>
            <a:pPr lvl="4"/>
            <a:endParaRPr lang="en-GB" sz="3600" i="1" dirty="0">
              <a:solidFill>
                <a:srgbClr val="3D7B7B"/>
              </a:solidFill>
              <a:latin typeface="Consolas" panose="020B0609020204030204" pitchFamily="49" charset="0"/>
            </a:endParaRPr>
          </a:p>
          <a:p>
            <a:pPr lvl="4"/>
            <a:r>
              <a:rPr lang="en-GB" sz="3600" i="1" dirty="0">
                <a:solidFill>
                  <a:srgbClr val="3D7B7B"/>
                </a:solidFill>
                <a:latin typeface="Consolas" panose="020B0609020204030204" pitchFamily="49" charset="0"/>
              </a:rPr>
              <a:t>#!/usr/bin/env bash </a:t>
            </a:r>
            <a:r>
              <a:rPr lang="en-GB" sz="3600" i="1" dirty="0">
                <a:latin typeface="Consolas" panose="020B0609020204030204" pitchFamily="49" charset="0"/>
              </a:rPr>
              <a:t>or</a:t>
            </a:r>
            <a:r>
              <a:rPr lang="en-GB" sz="3600" i="1" dirty="0">
                <a:solidFill>
                  <a:srgbClr val="3D7B7B"/>
                </a:solidFill>
                <a:latin typeface="Consolas" panose="020B0609020204030204" pitchFamily="49" charset="0"/>
              </a:rPr>
              <a:t> #!/bin/bash</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from inside the test.sh file"</a:t>
            </a:r>
            <a:r>
              <a:rPr lang="en-GB" sz="3600" dirty="0">
                <a:latin typeface="Consolas" panose="020B0609020204030204" pitchFamily="49" charset="0"/>
              </a:rPr>
              <a:t> </a:t>
            </a:r>
            <a:r>
              <a:rPr lang="en-GB" sz="3200" dirty="0">
                <a:latin typeface="Courier New" panose="02070309020205020404" pitchFamily="49" charset="0"/>
                <a:cs typeface="Courier New" panose="02070309020205020404" pitchFamily="49" charset="0"/>
              </a:rPr>
              <a:t>	</a:t>
            </a:r>
            <a:endParaRPr lang="en-GB" sz="2400" dirty="0"/>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50</a:t>
            </a:fld>
            <a:endParaRPr lang="en-GB" sz="3200" dirty="0"/>
          </a:p>
        </p:txBody>
      </p:sp>
    </p:spTree>
    <p:extLst>
      <p:ext uri="{BB962C8B-B14F-4D97-AF65-F5344CB8AC3E}">
        <p14:creationId xmlns:p14="http://schemas.microsoft.com/office/powerpoint/2010/main" val="4121420145"/>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Scripts</a:t>
            </a:r>
          </a:p>
        </p:txBody>
      </p:sp>
      <p:sp>
        <p:nvSpPr>
          <p:cNvPr id="2" name="TextBox 1">
            <a:extLst>
              <a:ext uri="{FF2B5EF4-FFF2-40B4-BE49-F238E27FC236}">
                <a16:creationId xmlns:a16="http://schemas.microsoft.com/office/drawing/2014/main" id="{BB4B86EE-6C28-4D49-94DE-EAA964110F67}"/>
              </a:ext>
            </a:extLst>
          </p:cNvPr>
          <p:cNvSpPr txBox="1"/>
          <p:nvPr/>
        </p:nvSpPr>
        <p:spPr>
          <a:xfrm>
            <a:off x="226317" y="2277163"/>
            <a:ext cx="23408852" cy="9017853"/>
          </a:xfrm>
          <a:prstGeom prst="rect">
            <a:avLst/>
          </a:prstGeom>
          <a:noFill/>
        </p:spPr>
        <p:txBody>
          <a:bodyPr wrap="square" rtlCol="0">
            <a:spAutoFit/>
          </a:bodyPr>
          <a:lstStyle/>
          <a:p>
            <a:pPr lvl="1"/>
            <a:endParaRPr lang="en-GB" sz="2400" dirty="0"/>
          </a:p>
          <a:p>
            <a:pPr marL="1028700" lvl="1" indent="-571500">
              <a:buFont typeface="Arial" panose="020B0604020202020204" pitchFamily="34" charset="0"/>
              <a:buChar char="•"/>
            </a:pPr>
            <a:r>
              <a:rPr lang="en-GB" sz="3600" i="1" dirty="0">
                <a:solidFill>
                  <a:srgbClr val="3D7B7B"/>
                </a:solidFill>
                <a:latin typeface="Consolas" panose="020B0609020204030204" pitchFamily="49" charset="0"/>
              </a:rPr>
              <a:t>#!/usr/bin/env bash </a:t>
            </a:r>
            <a:r>
              <a:rPr lang="en-GB" sz="4000" dirty="0"/>
              <a:t>or</a:t>
            </a:r>
            <a:r>
              <a:rPr lang="en-GB" sz="3600" i="1" dirty="0">
                <a:solidFill>
                  <a:srgbClr val="3D7B7B"/>
                </a:solidFill>
                <a:latin typeface="Consolas" panose="020B0609020204030204" pitchFamily="49" charset="0"/>
              </a:rPr>
              <a:t> #!/bin/bash </a:t>
            </a:r>
            <a:r>
              <a:rPr lang="en-GB" sz="4000" dirty="0"/>
              <a:t>- Ensure script is portable across different UNIX-like operating systems. Known as the shebang</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Performing the </a:t>
            </a:r>
            <a:r>
              <a:rPr lang="en-GB" sz="3600" dirty="0">
                <a:latin typeface="Consolas" panose="020B0609020204030204" pitchFamily="49" charset="0"/>
                <a:cs typeface="Courier New" panose="02070309020205020404" pitchFamily="49" charset="0"/>
              </a:rPr>
              <a:t>ls –l </a:t>
            </a:r>
            <a:r>
              <a:rPr lang="en-GB" sz="4000" dirty="0">
                <a:cs typeface="Courier New" panose="02070309020205020404" pitchFamily="49" charset="0"/>
              </a:rPr>
              <a:t>command tells us the permissions associated with the script file:</a:t>
            </a:r>
          </a:p>
          <a:p>
            <a:pPr marL="1028700" lvl="1" indent="-571500">
              <a:buFont typeface="Arial" panose="020B0604020202020204" pitchFamily="34" charset="0"/>
              <a:buChar char="•"/>
            </a:pPr>
            <a:endParaRPr lang="en-GB" sz="1200" dirty="0">
              <a:cs typeface="Courier New" panose="02070309020205020404" pitchFamily="49" charset="0"/>
            </a:endParaRPr>
          </a:p>
          <a:p>
            <a:pPr lvl="5"/>
            <a:r>
              <a:rPr lang="en-GB" sz="3600" dirty="0">
                <a:latin typeface="Consolas" panose="020B0609020204030204" pitchFamily="49" charset="0"/>
                <a:cs typeface="Courier New" panose="02070309020205020404" pitchFamily="49" charset="0"/>
              </a:rPr>
              <a:t>sh-4.2$ ls -l</a:t>
            </a:r>
          </a:p>
          <a:p>
            <a:pPr lvl="5"/>
            <a:r>
              <a:rPr lang="en-GB" sz="3600" dirty="0">
                <a:latin typeface="Consolas" panose="020B0609020204030204" pitchFamily="49" charset="0"/>
                <a:cs typeface="Courier New" panose="02070309020205020404" pitchFamily="49" charset="0"/>
              </a:rPr>
              <a:t>total 4</a:t>
            </a:r>
          </a:p>
          <a:p>
            <a:pPr lvl="5"/>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rw</a:t>
            </a:r>
            <a:r>
              <a:rPr lang="en-GB" sz="3600" dirty="0">
                <a:latin typeface="Consolas" panose="020B0609020204030204" pitchFamily="49" charset="0"/>
                <a:cs typeface="Courier New" panose="02070309020205020404" pitchFamily="49" charset="0"/>
              </a:rPr>
              <a:t>-r--r-- 1 lvb19bnh </a:t>
            </a:r>
            <a:r>
              <a:rPr lang="en-GB" sz="3600" dirty="0" err="1">
                <a:latin typeface="Consolas" panose="020B0609020204030204" pitchFamily="49" charset="0"/>
                <a:cs typeface="Courier New" panose="02070309020205020404" pitchFamily="49" charset="0"/>
              </a:rPr>
              <a:t>oli</a:t>
            </a:r>
            <a:r>
              <a:rPr lang="en-GB" sz="3600" dirty="0">
                <a:latin typeface="Consolas" panose="020B0609020204030204" pitchFamily="49" charset="0"/>
                <a:cs typeface="Courier New" panose="02070309020205020404" pitchFamily="49" charset="0"/>
              </a:rPr>
              <a:t> 54 Aug 26 10:30 </a:t>
            </a:r>
            <a:r>
              <a:rPr lang="en-GB" sz="3600" dirty="0" err="1">
                <a:latin typeface="Consolas" panose="020B0609020204030204" pitchFamily="49" charset="0"/>
                <a:cs typeface="Courier New" panose="02070309020205020404" pitchFamily="49" charset="0"/>
              </a:rPr>
              <a:t>scriptExample</a:t>
            </a:r>
            <a:endParaRPr lang="en-GB" sz="36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Trying to run the initial script will give the following message:</a:t>
            </a:r>
          </a:p>
          <a:p>
            <a:pPr marL="1028700" lvl="1" indent="-571500">
              <a:buFont typeface="Arial" panose="020B0604020202020204" pitchFamily="34" charset="0"/>
              <a:buChar char="•"/>
            </a:pPr>
            <a:endParaRPr lang="en-GB" sz="1200" dirty="0"/>
          </a:p>
          <a:p>
            <a:pPr lvl="5"/>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scriptExample</a:t>
            </a:r>
            <a:endParaRPr lang="en-GB" sz="3600" dirty="0">
              <a:latin typeface="Consolas" panose="020B0609020204030204" pitchFamily="49" charset="0"/>
              <a:cs typeface="Courier New" panose="02070309020205020404" pitchFamily="49" charset="0"/>
            </a:endParaRPr>
          </a:p>
          <a:p>
            <a:pPr lvl="5"/>
            <a:r>
              <a:rPr lang="en-GB" sz="3600" dirty="0" err="1">
                <a:latin typeface="Consolas" panose="020B0609020204030204" pitchFamily="49" charset="0"/>
                <a:cs typeface="Courier New" panose="02070309020205020404" pitchFamily="49" charset="0"/>
              </a:rPr>
              <a:t>sh</a:t>
            </a:r>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scriptExample</a:t>
            </a:r>
            <a:r>
              <a:rPr lang="en-GB" sz="3600" dirty="0">
                <a:latin typeface="Consolas" panose="020B0609020204030204" pitchFamily="49" charset="0"/>
                <a:cs typeface="Courier New" panose="02070309020205020404" pitchFamily="49" charset="0"/>
              </a:rPr>
              <a:t>: Permission denied</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cs typeface="Courier New" panose="02070309020205020404" pitchFamily="49" charset="0"/>
              </a:rPr>
              <a:t>Using  “</a:t>
            </a:r>
            <a:r>
              <a:rPr lang="en-GB" sz="3600" dirty="0" err="1">
                <a:latin typeface="Consolas" panose="020B0609020204030204" pitchFamily="49" charset="0"/>
                <a:cs typeface="Courier New" panose="02070309020205020404" pitchFamily="49" charset="0"/>
              </a:rPr>
              <a:t>chmod</a:t>
            </a:r>
            <a:r>
              <a:rPr lang="en-GB" sz="3600" dirty="0">
                <a:latin typeface="Consolas" panose="020B0609020204030204" pitchFamily="49" charset="0"/>
                <a:cs typeface="Courier New" panose="02070309020205020404" pitchFamily="49" charset="0"/>
              </a:rPr>
              <a:t> +x </a:t>
            </a:r>
            <a:r>
              <a:rPr lang="en-GB" sz="3600" dirty="0" err="1">
                <a:latin typeface="Consolas" panose="020B0609020204030204" pitchFamily="49" charset="0"/>
                <a:cs typeface="Courier New" panose="02070309020205020404" pitchFamily="49" charset="0"/>
              </a:rPr>
              <a:t>scriptExample</a:t>
            </a:r>
            <a:r>
              <a:rPr lang="en-GB" sz="3600" dirty="0">
                <a:latin typeface="Courier New" panose="02070309020205020404" pitchFamily="49" charset="0"/>
                <a:cs typeface="Courier New" panose="02070309020205020404" pitchFamily="49" charset="0"/>
              </a:rPr>
              <a:t>” </a:t>
            </a:r>
            <a:r>
              <a:rPr lang="en-GB" sz="4000" dirty="0"/>
              <a:t>will giving the file permissions to be executed in the shell with the command </a:t>
            </a:r>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scrpitExample</a:t>
            </a:r>
            <a:r>
              <a:rPr lang="en-GB" sz="3600" dirty="0">
                <a:latin typeface="Consolas" panose="020B0609020204030204" pitchFamily="49" charset="0"/>
                <a:cs typeface="Courier New" panose="02070309020205020404" pitchFamily="49" charset="0"/>
              </a:rPr>
              <a:t> </a:t>
            </a:r>
            <a:r>
              <a:rPr lang="en-GB" sz="3600" dirty="0">
                <a:latin typeface="Courier New" panose="02070309020205020404" pitchFamily="49" charset="0"/>
                <a:cs typeface="Courier New" panose="02070309020205020404" pitchFamily="49" charset="0"/>
              </a:rPr>
              <a:t>”</a:t>
            </a:r>
          </a:p>
          <a:p>
            <a:pPr marL="1028700" lvl="1" indent="-571500">
              <a:buFont typeface="Arial" panose="020B0604020202020204" pitchFamily="34" charset="0"/>
              <a:buChar char="•"/>
            </a:pPr>
            <a:endParaRPr lang="en-GB" sz="2400" dirty="0"/>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51</a:t>
            </a:fld>
            <a:endParaRPr lang="en-GB" sz="3200" dirty="0"/>
          </a:p>
        </p:txBody>
      </p:sp>
    </p:spTree>
    <p:extLst>
      <p:ext uri="{BB962C8B-B14F-4D97-AF65-F5344CB8AC3E}">
        <p14:creationId xmlns:p14="http://schemas.microsoft.com/office/powerpoint/2010/main" val="2712285866"/>
      </p:ext>
    </p:extLst>
  </p:cSld>
  <p:clrMapOvr>
    <a:masterClrMapping/>
  </p:clrMapOvr>
  <p:transition spd="med"/>
  <p:extLst>
    <p:ext uri="{6950BFC3-D8DA-4A85-94F7-54DA5524770B}">
      <p188:commentRel xmlns:p188="http://schemas.microsoft.com/office/powerpoint/2018/8/main" r:id="rId3"/>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Loops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488584"/>
            <a:ext cx="14012197" cy="7294305"/>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Allow us to repeat a command or set of commands for each item in a list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Key to productivity improvements through automation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Reduces the amount of code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There are two loops which we will focus on:</a:t>
            </a:r>
          </a:p>
          <a:p>
            <a:pPr marL="1028700" lvl="1" indent="-571500">
              <a:buFont typeface="Arial" panose="020B0604020202020204" pitchFamily="34" charset="0"/>
              <a:buChar char="•"/>
            </a:pPr>
            <a:endParaRPr lang="en-GB" sz="1600" dirty="0"/>
          </a:p>
          <a:p>
            <a:pPr marL="2114550" lvl="3" indent="-742950">
              <a:buFont typeface="+mj-lt"/>
              <a:buAutoNum type="arabicPeriod"/>
            </a:pPr>
            <a:r>
              <a:rPr lang="en-GB" sz="4000" dirty="0"/>
              <a:t> </a:t>
            </a:r>
            <a:r>
              <a:rPr lang="en-GB" sz="4000" b="1" dirty="0"/>
              <a:t>For</a:t>
            </a:r>
            <a:r>
              <a:rPr lang="en-GB" sz="4000" dirty="0"/>
              <a:t> loops - repeat a block of code a known number of times</a:t>
            </a:r>
          </a:p>
          <a:p>
            <a:pPr marL="2114550" lvl="3" indent="-742950">
              <a:buFont typeface="+mj-lt"/>
              <a:buAutoNum type="arabicPeriod"/>
            </a:pPr>
            <a:endParaRPr lang="en-GB" sz="1050" dirty="0"/>
          </a:p>
          <a:p>
            <a:pPr marL="2114550" lvl="3" indent="-742950">
              <a:buFont typeface="+mj-lt"/>
              <a:buAutoNum type="arabicPeriod"/>
            </a:pPr>
            <a:r>
              <a:rPr lang="en-GB" sz="4000" dirty="0"/>
              <a:t> </a:t>
            </a:r>
            <a:r>
              <a:rPr lang="en-GB" sz="4000" b="1" dirty="0"/>
              <a:t>While</a:t>
            </a:r>
            <a:r>
              <a:rPr lang="en-GB" sz="4000" dirty="0"/>
              <a:t> loops - repeat a block of code so long as a condition is met</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52</a:t>
            </a:fld>
            <a:endParaRPr lang="en-GB" sz="3200" dirty="0"/>
          </a:p>
        </p:txBody>
      </p:sp>
    </p:spTree>
    <p:extLst>
      <p:ext uri="{BB962C8B-B14F-4D97-AF65-F5344CB8AC3E}">
        <p14:creationId xmlns:p14="http://schemas.microsoft.com/office/powerpoint/2010/main" val="106992497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For Loops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488584"/>
            <a:ext cx="23408852" cy="7109639"/>
          </a:xfrm>
          <a:prstGeom prst="rect">
            <a:avLst/>
          </a:prstGeom>
          <a:noFill/>
        </p:spPr>
        <p:txBody>
          <a:bodyPr wrap="square" rtlCol="0">
            <a:spAutoFit/>
          </a:bodyPr>
          <a:lstStyle/>
          <a:p>
            <a:pPr lvl="1"/>
            <a:r>
              <a:rPr lang="en-GB" sz="4000" dirty="0"/>
              <a:t>Try this example below in a new file </a:t>
            </a:r>
            <a:r>
              <a:rPr lang="en-GB" sz="4000" i="1" dirty="0"/>
              <a:t>loop.sh</a:t>
            </a:r>
            <a:r>
              <a:rPr lang="en-GB" sz="4000" b="1" i="1" dirty="0"/>
              <a:t> </a:t>
            </a:r>
            <a:r>
              <a:rPr lang="en-GB" sz="4000" dirty="0"/>
              <a:t>which will demonstrate the syntax and set up needed while using the </a:t>
            </a:r>
            <a:r>
              <a:rPr lang="en-GB" sz="4000" b="1" dirty="0"/>
              <a:t>for</a:t>
            </a:r>
            <a:r>
              <a:rPr lang="en-GB" sz="4000" dirty="0"/>
              <a:t> loop:</a:t>
            </a:r>
          </a:p>
          <a:p>
            <a:pPr lvl="1"/>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nano loop.sh </a:t>
            </a:r>
          </a:p>
          <a:p>
            <a:pPr marL="1028700" lvl="1" indent="-571500">
              <a:buFont typeface="Arial" panose="020B0604020202020204" pitchFamily="34" charset="0"/>
              <a:buChar char="•"/>
            </a:pPr>
            <a:endParaRPr lang="en-GB" sz="1600" dirty="0">
              <a:latin typeface="Courier New" panose="02070309020205020404" pitchFamily="49" charset="0"/>
              <a:cs typeface="Courier New" panose="02070309020205020404" pitchFamily="49" charset="0"/>
            </a:endParaRPr>
          </a:p>
          <a:p>
            <a:pPr lvl="4"/>
            <a:r>
              <a:rPr lang="en-GB" sz="3600" i="1" dirty="0">
                <a:solidFill>
                  <a:srgbClr val="3D7B7B"/>
                </a:solidFill>
                <a:latin typeface="Consolas" panose="020B0609020204030204" pitchFamily="49" charset="0"/>
              </a:rPr>
              <a:t>#!/usr/bin/env bash </a:t>
            </a:r>
          </a:p>
          <a:p>
            <a:pPr lvl="4"/>
            <a:r>
              <a:rPr lang="en-GB" sz="3600" b="1" dirty="0">
                <a:solidFill>
                  <a:srgbClr val="008000"/>
                </a:solidFill>
                <a:latin typeface="Consolas" panose="020B0609020204030204" pitchFamily="49" charset="0"/>
              </a:rPr>
              <a:t>for</a:t>
            </a:r>
            <a:r>
              <a:rPr lang="en-GB" sz="3600" dirty="0">
                <a:latin typeface="Consolas" panose="020B0609020204030204" pitchFamily="49" charset="0"/>
              </a:rPr>
              <a:t> </a:t>
            </a:r>
            <a:r>
              <a:rPr lang="en-GB" sz="3600" dirty="0" err="1">
                <a:latin typeface="Consolas" panose="020B0609020204030204" pitchFamily="49" charset="0"/>
              </a:rPr>
              <a:t>idx</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r>
              <a:rPr lang="en-GB" sz="3600" dirty="0">
                <a:solidFill>
                  <a:srgbClr val="666666"/>
                </a:solidFill>
                <a:latin typeface="Consolas" panose="020B0609020204030204" pitchFamily="49" charset="0"/>
              </a:rPr>
              <a:t>4</a:t>
            </a:r>
            <a:r>
              <a:rPr lang="en-GB" sz="3600" dirty="0">
                <a:latin typeface="Consolas" panose="020B0609020204030204" pitchFamily="49" charset="0"/>
              </a:rPr>
              <a:t>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"Loop Index: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idx</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r>
              <a:rPr lang="en-GB" sz="3600" b="1" dirty="0">
                <a:solidFill>
                  <a:srgbClr val="008000"/>
                </a:solidFill>
                <a:latin typeface="Consolas" panose="020B0609020204030204" pitchFamily="49" charset="0"/>
              </a:rPr>
              <a:t>done</a:t>
            </a:r>
            <a:r>
              <a:rPr lang="en-GB" sz="3600" dirty="0">
                <a:latin typeface="Consolas" panose="020B0609020204030204" pitchFamily="49" charset="0"/>
              </a:rPr>
              <a:t> </a:t>
            </a:r>
            <a:endParaRPr lang="en-GB" sz="2400" dirty="0">
              <a:latin typeface="Consolas" panose="020B0609020204030204" pitchFamily="49" charset="0"/>
            </a:endParaRPr>
          </a:p>
          <a:p>
            <a:pPr marL="1028700" lvl="1" indent="-571500">
              <a:buFont typeface="Arial" panose="020B0604020202020204" pitchFamily="34" charset="0"/>
              <a:buChar char="•"/>
            </a:pPr>
            <a:endParaRPr lang="en-GB" sz="36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chmod</a:t>
            </a:r>
            <a:r>
              <a:rPr lang="en-GB" sz="3600" dirty="0">
                <a:latin typeface="Consolas" panose="020B0609020204030204" pitchFamily="49" charset="0"/>
                <a:cs typeface="Courier New" panose="02070309020205020404" pitchFamily="49" charset="0"/>
              </a:rPr>
              <a:t> +x loop.sh </a:t>
            </a:r>
            <a:r>
              <a:rPr lang="en-GB" sz="4000" dirty="0">
                <a:latin typeface="Courier New" panose="02070309020205020404" pitchFamily="49" charset="0"/>
                <a:cs typeface="Courier New" panose="02070309020205020404" pitchFamily="49" charset="0"/>
              </a:rPr>
              <a:t>-</a:t>
            </a:r>
            <a:r>
              <a:rPr lang="en-GB" sz="4000" dirty="0"/>
              <a:t> giving the file permissions to be executed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./loop.sh </a:t>
            </a:r>
            <a:r>
              <a:rPr lang="en-GB" sz="4000" dirty="0"/>
              <a:t>or </a:t>
            </a:r>
            <a:r>
              <a:rPr lang="en-GB" sz="3600" dirty="0">
                <a:latin typeface="Consolas" panose="020B0609020204030204" pitchFamily="49" charset="0"/>
                <a:cs typeface="Courier New" panose="02070309020205020404" pitchFamily="49" charset="0"/>
              </a:rPr>
              <a:t>bash loop.sh </a:t>
            </a:r>
            <a:endParaRPr lang="en-GB" sz="40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53</a:t>
            </a:fld>
            <a:endParaRPr lang="en-GB" sz="3200" dirty="0"/>
          </a:p>
        </p:txBody>
      </p:sp>
      <p:sp>
        <p:nvSpPr>
          <p:cNvPr id="7" name="TextBox 6">
            <a:extLst>
              <a:ext uri="{FF2B5EF4-FFF2-40B4-BE49-F238E27FC236}">
                <a16:creationId xmlns:a16="http://schemas.microsoft.com/office/drawing/2014/main" id="{FD4FFD81-4C2E-8FD2-CF8F-246F9382C19C}"/>
              </a:ext>
            </a:extLst>
          </p:cNvPr>
          <p:cNvSpPr txBox="1"/>
          <p:nvPr/>
        </p:nvSpPr>
        <p:spPr>
          <a:xfrm>
            <a:off x="10674221" y="4755911"/>
            <a:ext cx="9965093" cy="1754326"/>
          </a:xfrm>
          <a:prstGeom prst="rect">
            <a:avLst/>
          </a:prstGeom>
          <a:noFill/>
          <a:ln w="76200">
            <a:solidFill>
              <a:srgbClr val="FF0000"/>
            </a:solidFill>
          </a:ln>
        </p:spPr>
        <p:txBody>
          <a:bodyPr wrap="square">
            <a:spAutoFit/>
          </a:bodyPr>
          <a:lstStyle/>
          <a:p>
            <a:r>
              <a:rPr lang="en-GB" sz="3600" dirty="0"/>
              <a:t>Indentation through using the tab button makes the code easier to read</a:t>
            </a:r>
          </a:p>
          <a:p>
            <a:r>
              <a:rPr lang="en-GB" sz="3600" dirty="0"/>
              <a:t>In bash is not done automatically like in Python!</a:t>
            </a:r>
          </a:p>
        </p:txBody>
      </p:sp>
    </p:spTree>
    <p:extLst>
      <p:ext uri="{BB962C8B-B14F-4D97-AF65-F5344CB8AC3E}">
        <p14:creationId xmlns:p14="http://schemas.microsoft.com/office/powerpoint/2010/main" val="1326909865"/>
      </p:ext>
    </p:extLst>
  </p:cSld>
  <p:clrMapOvr>
    <a:masterClrMapping/>
  </p:clrMapOvr>
  <p:transition spd="med"/>
  <p:extLst>
    <p:ext uri="{6950BFC3-D8DA-4A85-94F7-54DA5524770B}">
      <p188:commentRel xmlns:p188="http://schemas.microsoft.com/office/powerpoint/2018/8/main" r:id="rId3"/>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For Loops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488584"/>
            <a:ext cx="23408852" cy="8402300"/>
          </a:xfrm>
          <a:prstGeom prst="rect">
            <a:avLst/>
          </a:prstGeom>
          <a:noFill/>
        </p:spPr>
        <p:txBody>
          <a:bodyPr wrap="square" lIns="91440" tIns="45720" rIns="91440" bIns="45720" rtlCol="0" anchor="t">
            <a:spAutoFit/>
          </a:bodyPr>
          <a:lstStyle/>
          <a:p>
            <a:pPr lvl="1"/>
            <a:r>
              <a:rPr lang="en-GB" sz="4000" b="1" dirty="0"/>
              <a:t>Task: </a:t>
            </a:r>
            <a:r>
              <a:rPr lang="en-GB" sz="4000" dirty="0"/>
              <a:t>Sort names, colours and planets and </a:t>
            </a:r>
            <a:r>
              <a:rPr lang="en-GB" sz="4000" b="1" dirty="0"/>
              <a:t>save</a:t>
            </a:r>
            <a:r>
              <a:rPr lang="en-GB" sz="4000" dirty="0"/>
              <a:t> results </a:t>
            </a:r>
          </a:p>
          <a:p>
            <a:pPr marL="1028700" lvl="1" indent="-571500">
              <a:buFont typeface="Arial" panose="020B0604020202020204" pitchFamily="34" charset="0"/>
              <a:buChar char="•"/>
            </a:pPr>
            <a:endParaRPr lang="en-GB" sz="2400" dirty="0"/>
          </a:p>
          <a:p>
            <a:pPr lvl="1"/>
            <a:r>
              <a:rPr lang="en-GB" sz="3600" dirty="0">
                <a:latin typeface="Consolas" panose="020B0609020204030204" pitchFamily="49" charset="0"/>
              </a:rPr>
              <a:t>			nano filesort.sh </a:t>
            </a:r>
          </a:p>
          <a:p>
            <a:pPr lvl="1"/>
            <a:endParaRPr lang="en-GB" sz="3600" i="1" dirty="0">
              <a:solidFill>
                <a:srgbClr val="3D7B7B"/>
              </a:solidFill>
              <a:latin typeface="Consolas" panose="020B0609020204030204" pitchFamily="49" charset="0"/>
            </a:endParaRPr>
          </a:p>
          <a:p>
            <a:pPr lvl="4"/>
            <a:r>
              <a:rPr lang="en-GB" sz="3600" i="1" dirty="0">
                <a:solidFill>
                  <a:srgbClr val="3D7B7B"/>
                </a:solidFill>
                <a:latin typeface="Consolas" panose="020B0609020204030204" pitchFamily="49" charset="0"/>
              </a:rPr>
              <a:t>#!/usr/bin/env bash </a:t>
            </a:r>
          </a:p>
          <a:p>
            <a:pPr lvl="4"/>
            <a:r>
              <a:rPr lang="en-GB" sz="3600" b="1" dirty="0">
                <a:solidFill>
                  <a:srgbClr val="008000"/>
                </a:solidFill>
                <a:latin typeface="Consolas" panose="020B0609020204030204" pitchFamily="49" charset="0"/>
              </a:rPr>
              <a:t>for</a:t>
            </a:r>
            <a:r>
              <a:rPr lang="en-GB" sz="3600" dirty="0">
                <a:latin typeface="Consolas" panose="020B0609020204030204" pitchFamily="49" charset="0"/>
              </a:rPr>
              <a:t> filename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names.txt colours.txt planets.txt;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4"/>
            <a:r>
              <a:rPr lang="en-GB" sz="3600" dirty="0">
                <a:latin typeface="Consolas" panose="020B0609020204030204" pitchFamily="49" charset="0"/>
              </a:rPr>
              <a:t>		sort </a:t>
            </a:r>
            <a:r>
              <a:rPr lang="en-GB" sz="3600" dirty="0">
                <a:solidFill>
                  <a:srgbClr val="BA2121"/>
                </a:solidFill>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filename</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 &gt; </a:t>
            </a:r>
            <a:r>
              <a:rPr lang="en-GB" sz="3600" dirty="0">
                <a:solidFill>
                  <a:srgbClr val="BA2121"/>
                </a:solidFill>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filename%%</a:t>
            </a:r>
            <a:r>
              <a:rPr lang="en-GB" sz="3600" dirty="0">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_sorted.txt"</a:t>
            </a:r>
            <a:r>
              <a:rPr lang="en-GB" sz="3600" dirty="0">
                <a:latin typeface="Consolas" panose="020B0609020204030204" pitchFamily="49" charset="0"/>
              </a:rPr>
              <a:t> </a:t>
            </a:r>
          </a:p>
          <a:p>
            <a:pPr lvl="4"/>
            <a:r>
              <a:rPr lang="en-GB" sz="3600" b="1" dirty="0">
                <a:solidFill>
                  <a:srgbClr val="008000"/>
                </a:solidFill>
                <a:latin typeface="Consolas" panose="020B0609020204030204" pitchFamily="49" charset="0"/>
              </a:rPr>
              <a:t>done</a:t>
            </a:r>
            <a:endParaRPr lang="en-GB" sz="2400" dirty="0">
              <a:latin typeface="Consolas" panose="020B0609020204030204" pitchFamily="49" charset="0"/>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err="1">
                <a:latin typeface="Consolas" panose="020B0609020204030204" pitchFamily="49" charset="0"/>
                <a:cs typeface="Courier New"/>
              </a:rPr>
              <a:t>chmod</a:t>
            </a:r>
            <a:r>
              <a:rPr lang="en-GB" sz="3600" dirty="0">
                <a:latin typeface="Consolas" panose="020B0609020204030204" pitchFamily="49" charset="0"/>
                <a:cs typeface="Courier New"/>
              </a:rPr>
              <a:t> +x filesort.sh </a:t>
            </a:r>
            <a:r>
              <a:rPr lang="en-GB" sz="4000" dirty="0"/>
              <a:t>- giving the file permissions to be executed </a:t>
            </a:r>
            <a:endParaRPr lang="en-GB" sz="4000" dirty="0">
              <a:cs typeface="Calibri"/>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./filesort.sh </a:t>
            </a:r>
            <a:r>
              <a:rPr lang="en-GB" sz="4000" dirty="0"/>
              <a:t>or </a:t>
            </a:r>
            <a:r>
              <a:rPr lang="en-GB" sz="3600" dirty="0">
                <a:latin typeface="Consolas" panose="020B0609020204030204" pitchFamily="49" charset="0"/>
                <a:cs typeface="Courier New" panose="02070309020205020404" pitchFamily="49" charset="0"/>
              </a:rPr>
              <a:t>bash filesort.sh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4000" dirty="0"/>
          </a:p>
          <a:p>
            <a:pPr lvl="1"/>
            <a:r>
              <a:rPr lang="en-GB" sz="4000" dirty="0"/>
              <a:t>Extract filename without extension </a:t>
            </a:r>
          </a:p>
          <a:p>
            <a:pPr lvl="1"/>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${filename%%.*} </a:t>
            </a:r>
            <a:endParaRPr lang="en-GB" sz="36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54</a:t>
            </a:fld>
            <a:endParaRPr lang="en-GB" sz="3200" dirty="0"/>
          </a:p>
        </p:txBody>
      </p:sp>
      <p:sp>
        <p:nvSpPr>
          <p:cNvPr id="6" name="TextBox 5">
            <a:extLst>
              <a:ext uri="{FF2B5EF4-FFF2-40B4-BE49-F238E27FC236}">
                <a16:creationId xmlns:a16="http://schemas.microsoft.com/office/drawing/2014/main" id="{644DF97F-A72E-00BF-5C9A-ECABED03CD4F}"/>
              </a:ext>
            </a:extLst>
          </p:cNvPr>
          <p:cNvSpPr txBox="1"/>
          <p:nvPr/>
        </p:nvSpPr>
        <p:spPr>
          <a:xfrm>
            <a:off x="8602824" y="3974841"/>
            <a:ext cx="3900196" cy="646331"/>
          </a:xfrm>
          <a:prstGeom prst="rect">
            <a:avLst/>
          </a:prstGeom>
          <a:noFill/>
          <a:ln w="76200">
            <a:solidFill>
              <a:srgbClr val="FF0000"/>
            </a:solidFill>
          </a:ln>
        </p:spPr>
        <p:txBody>
          <a:bodyPr wrap="square" rtlCol="0">
            <a:spAutoFit/>
          </a:bodyPr>
          <a:lstStyle/>
          <a:p>
            <a:r>
              <a:rPr lang="en-GB" sz="3600" dirty="0"/>
              <a:t>Data redirection!!</a:t>
            </a:r>
          </a:p>
        </p:txBody>
      </p:sp>
    </p:spTree>
    <p:extLst>
      <p:ext uri="{BB962C8B-B14F-4D97-AF65-F5344CB8AC3E}">
        <p14:creationId xmlns:p14="http://schemas.microsoft.com/office/powerpoint/2010/main" val="4173378061"/>
      </p:ext>
    </p:extLst>
  </p:cSld>
  <p:clrMapOvr>
    <a:masterClrMapping/>
  </p:clrMapOvr>
  <p:transition spd="med"/>
  <p:extLst>
    <p:ext uri="{6950BFC3-D8DA-4A85-94F7-54DA5524770B}">
      <p188:commentRel xmlns:p188="http://schemas.microsoft.com/office/powerpoint/2018/8/main" r:id="rId3"/>
    </p:ext>
  </p:extLs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Loops using a dry run</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488584"/>
            <a:ext cx="23408852" cy="8463855"/>
          </a:xfrm>
          <a:prstGeom prst="rect">
            <a:avLst/>
          </a:prstGeom>
          <a:noFill/>
        </p:spPr>
        <p:txBody>
          <a:bodyPr wrap="square" rtlCol="0">
            <a:spAutoFit/>
          </a:bodyPr>
          <a:lstStyle/>
          <a:p>
            <a:pPr lvl="1"/>
            <a:r>
              <a:rPr lang="en-GB" sz="4000" b="1" dirty="0"/>
              <a:t>Task</a:t>
            </a:r>
            <a:r>
              <a:rPr lang="en-GB" sz="4000" dirty="0"/>
              <a:t>: Print the command but do not execute </a:t>
            </a:r>
          </a:p>
          <a:p>
            <a:pPr lvl="1"/>
            <a:endParaRPr lang="en-GB" sz="1400" dirty="0"/>
          </a:p>
          <a:p>
            <a:pPr lvl="1"/>
            <a:r>
              <a:rPr lang="en-GB" sz="3600" dirty="0">
                <a:latin typeface="Consolas" panose="020B0609020204030204" pitchFamily="49" charset="0"/>
              </a:rPr>
              <a:t>			nano dryrun.sh </a:t>
            </a:r>
          </a:p>
          <a:p>
            <a:pPr lvl="1"/>
            <a:endParaRPr lang="en-GB" sz="3600" i="1" dirty="0">
              <a:solidFill>
                <a:srgbClr val="3D7B7B"/>
              </a:solidFill>
              <a:latin typeface="Consolas" panose="020B0609020204030204" pitchFamily="49" charset="0"/>
            </a:endParaRPr>
          </a:p>
          <a:p>
            <a:pPr lvl="4"/>
            <a:r>
              <a:rPr lang="en-GB" sz="3600" i="1" dirty="0">
                <a:solidFill>
                  <a:srgbClr val="3D7B7B"/>
                </a:solidFill>
                <a:latin typeface="Consolas" panose="020B0609020204030204" pitchFamily="49" charset="0"/>
              </a:rPr>
              <a:t>#!/usr/bin/env bash </a:t>
            </a:r>
          </a:p>
          <a:p>
            <a:pPr lvl="4"/>
            <a:endParaRPr lang="en-GB" sz="3600" b="1" i="1" dirty="0">
              <a:solidFill>
                <a:srgbClr val="3D7B7B"/>
              </a:solidFill>
              <a:latin typeface="Consolas" panose="020B0609020204030204" pitchFamily="49" charset="0"/>
            </a:endParaRPr>
          </a:p>
          <a:p>
            <a:pPr lvl="4"/>
            <a:r>
              <a:rPr lang="en-GB" sz="3600" b="1" dirty="0">
                <a:solidFill>
                  <a:srgbClr val="008000"/>
                </a:solidFill>
                <a:latin typeface="Consolas" panose="020B0609020204030204" pitchFamily="49" charset="0"/>
              </a:rPr>
              <a:t>for</a:t>
            </a:r>
            <a:r>
              <a:rPr lang="en-GB" sz="3600" dirty="0">
                <a:latin typeface="Consolas" panose="020B0609020204030204" pitchFamily="49" charset="0"/>
              </a:rPr>
              <a:t> filename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*.txt;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6"/>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err="1">
                <a:solidFill>
                  <a:srgbClr val="BA2121"/>
                </a:solidFill>
                <a:latin typeface="Consolas" panose="020B0609020204030204" pitchFamily="49" charset="0"/>
              </a:rPr>
              <a:t>uniq</a:t>
            </a:r>
            <a:r>
              <a:rPr lang="en-GB" sz="3600" dirty="0">
                <a:solidFill>
                  <a:srgbClr val="BA2121"/>
                </a:solidFill>
                <a:latin typeface="Consolas" panose="020B0609020204030204" pitchFamily="49" charset="0"/>
              </a:rPr>
              <a:t> </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filename</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 &gt; </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filename%%</a:t>
            </a:r>
            <a:r>
              <a:rPr lang="en-GB" sz="3600" dirty="0">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_uniq.txt"</a:t>
            </a:r>
            <a:r>
              <a:rPr lang="en-GB" sz="3600" dirty="0">
                <a:latin typeface="Consolas" panose="020B0609020204030204" pitchFamily="49" charset="0"/>
              </a:rPr>
              <a:t> </a:t>
            </a:r>
          </a:p>
          <a:p>
            <a:pPr lvl="6"/>
            <a:r>
              <a:rPr lang="en-GB" sz="3600" i="1" dirty="0">
                <a:solidFill>
                  <a:srgbClr val="3D7B7B"/>
                </a:solidFill>
                <a:latin typeface="Consolas" panose="020B0609020204030204" pitchFamily="49" charset="0"/>
              </a:rPr>
              <a:t># </a:t>
            </a:r>
            <a:r>
              <a:rPr lang="en-GB" sz="3600" i="1" dirty="0" err="1">
                <a:solidFill>
                  <a:srgbClr val="3D7B7B"/>
                </a:solidFill>
                <a:latin typeface="Consolas" panose="020B0609020204030204" pitchFamily="49" charset="0"/>
              </a:rPr>
              <a:t>uniq</a:t>
            </a:r>
            <a:r>
              <a:rPr lang="en-GB" sz="3600" i="1" dirty="0">
                <a:solidFill>
                  <a:srgbClr val="3D7B7B"/>
                </a:solidFill>
                <a:latin typeface="Consolas" panose="020B0609020204030204" pitchFamily="49" charset="0"/>
              </a:rPr>
              <a:t> ${filename} &gt; ${filename%%.*}_uniq.txt </a:t>
            </a:r>
          </a:p>
          <a:p>
            <a:pPr lvl="4"/>
            <a:r>
              <a:rPr lang="en-GB" sz="3600" b="1" dirty="0">
                <a:solidFill>
                  <a:srgbClr val="008000"/>
                </a:solidFill>
                <a:latin typeface="Consolas" panose="020B0609020204030204" pitchFamily="49" charset="0"/>
              </a:rPr>
              <a:t>done</a:t>
            </a:r>
            <a:r>
              <a:rPr lang="en-GB" sz="3600" dirty="0">
                <a:latin typeface="Consolas" panose="020B0609020204030204" pitchFamily="49" charset="0"/>
              </a:rPr>
              <a:t> </a:t>
            </a:r>
          </a:p>
          <a:p>
            <a:pPr lvl="1"/>
            <a:endParaRPr lang="en-GB" sz="2400" dirty="0">
              <a:latin typeface="Consolas" panose="020B0609020204030204" pitchFamily="49" charset="0"/>
            </a:endParaRP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chmod</a:t>
            </a:r>
            <a:r>
              <a:rPr lang="en-GB" sz="3600" dirty="0">
                <a:latin typeface="Consolas" panose="020B0609020204030204" pitchFamily="49" charset="0"/>
                <a:cs typeface="Courier New" panose="02070309020205020404" pitchFamily="49" charset="0"/>
              </a:rPr>
              <a:t> +x dryrun.sh </a:t>
            </a:r>
            <a:r>
              <a:rPr lang="en-GB" sz="4000" dirty="0"/>
              <a:t>- giving the file permissions to be executed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./dryrun.sh </a:t>
            </a:r>
            <a:r>
              <a:rPr lang="en-GB" sz="4000" dirty="0"/>
              <a:t>or </a:t>
            </a:r>
            <a:r>
              <a:rPr lang="en-GB" sz="3600" dirty="0">
                <a:latin typeface="Consolas" panose="020B0609020204030204" pitchFamily="49" charset="0"/>
                <a:cs typeface="Courier New" panose="02070309020205020404" pitchFamily="49" charset="0"/>
              </a:rPr>
              <a:t>bash dryrun.sh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a:t>
            </a:r>
            <a:r>
              <a:rPr lang="en-GB" sz="3200" dirty="0">
                <a:latin typeface="Courier New" panose="02070309020205020404" pitchFamily="49" charset="0"/>
                <a:cs typeface="Courier New" panose="02070309020205020404" pitchFamily="49" charset="0"/>
              </a:rPr>
              <a:t> </a:t>
            </a:r>
            <a:r>
              <a:rPr lang="en-GB" sz="4000" dirty="0"/>
              <a:t>- Comment, not code. Purely for documentation.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55</a:t>
            </a:fld>
            <a:endParaRPr lang="en-GB" sz="3200" dirty="0"/>
          </a:p>
        </p:txBody>
      </p:sp>
      <p:sp>
        <p:nvSpPr>
          <p:cNvPr id="6" name="Rectangle 5">
            <a:extLst>
              <a:ext uri="{FF2B5EF4-FFF2-40B4-BE49-F238E27FC236}">
                <a16:creationId xmlns:a16="http://schemas.microsoft.com/office/drawing/2014/main" id="{71D228A1-731B-4AD7-B0D7-C73C49E04556}"/>
              </a:ext>
            </a:extLst>
          </p:cNvPr>
          <p:cNvSpPr/>
          <p:nvPr/>
        </p:nvSpPr>
        <p:spPr>
          <a:xfrm>
            <a:off x="1436914" y="9923344"/>
            <a:ext cx="10755086" cy="102909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5250578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Variables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1090"/>
            <a:ext cx="23408852" cy="6740307"/>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A variable itself holds some form of data/information about a particular value.</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The value could be a number, a letter, a word or sequences or each</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The value can change and </a:t>
            </a:r>
            <a:r>
              <a:rPr lang="en-GB" sz="4000" b="1" dirty="0">
                <a:cs typeface="Courier New" panose="02070309020205020404" pitchFamily="49" charset="0"/>
              </a:rPr>
              <a:t>updated</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b="1" dirty="0">
                <a:solidFill>
                  <a:srgbClr val="FF0000"/>
                </a:solidFill>
                <a:cs typeface="Courier New" panose="02070309020205020404" pitchFamily="49" charset="0"/>
              </a:rPr>
              <a:t>Challenge: </a:t>
            </a:r>
            <a:r>
              <a:rPr lang="en-GB" sz="4000" dirty="0">
                <a:solidFill>
                  <a:srgbClr val="FF0000"/>
                </a:solidFill>
                <a:cs typeface="Courier New" panose="02070309020205020404" pitchFamily="49" charset="0"/>
              </a:rPr>
              <a:t>Create a new program in the shell and run the basic program below:</a:t>
            </a:r>
            <a:endParaRPr lang="en-GB" sz="4000" b="1" dirty="0">
              <a:solidFill>
                <a:srgbClr val="FF0000"/>
              </a:solidFill>
              <a:cs typeface="Courier New" panose="02070309020205020404" pitchFamily="49" charset="0"/>
            </a:endParaRPr>
          </a:p>
          <a:p>
            <a:pPr lvl="1"/>
            <a:r>
              <a:rPr lang="en-GB" sz="1600" dirty="0">
                <a:cs typeface="Courier New" panose="02070309020205020404" pitchFamily="49" charset="0"/>
              </a:rPr>
              <a:t>	</a:t>
            </a:r>
          </a:p>
          <a:p>
            <a:pPr lvl="4"/>
            <a:r>
              <a:rPr lang="en-GB" sz="3600" i="1" dirty="0">
                <a:solidFill>
                  <a:srgbClr val="3D7B7B"/>
                </a:solidFill>
                <a:latin typeface="Consolas" panose="020B0609020204030204" pitchFamily="49" charset="0"/>
              </a:rPr>
              <a:t>#!/bin/bash</a:t>
            </a:r>
            <a:r>
              <a:rPr lang="en-GB" sz="3600" dirty="0">
                <a:latin typeface="Consolas" panose="020B0609020204030204" pitchFamily="49" charset="0"/>
              </a:rPr>
              <a:t> </a:t>
            </a:r>
          </a:p>
          <a:p>
            <a:pPr lvl="4"/>
            <a:r>
              <a:rPr lang="en-GB" sz="3600" dirty="0" err="1">
                <a:solidFill>
                  <a:srgbClr val="19177C"/>
                </a:solidFill>
                <a:latin typeface="Consolas" panose="020B0609020204030204" pitchFamily="49" charset="0"/>
              </a:rPr>
              <a:t>testVariable</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19177C"/>
                </a:solidFill>
                <a:latin typeface="Consolas" panose="020B0609020204030204" pitchFamily="49" charset="0"/>
              </a:rPr>
              <a:t>variable</a:t>
            </a:r>
            <a:r>
              <a:rPr lang="en-GB" sz="3600" dirty="0">
                <a:latin typeface="Consolas" panose="020B0609020204030204" pitchFamily="49" charset="0"/>
              </a:rPr>
              <a:t> </a:t>
            </a:r>
            <a:r>
              <a:rPr lang="en-GB" sz="3600" dirty="0">
                <a:solidFill>
                  <a:srgbClr val="666666"/>
                </a:solidFill>
                <a:latin typeface="Consolas" panose="020B0609020204030204" pitchFamily="49" charset="0"/>
              </a:rPr>
              <a:t>is</a:t>
            </a:r>
            <a:r>
              <a:rPr lang="en-GB" sz="3600" dirty="0">
                <a:latin typeface="Consolas" panose="020B0609020204030204" pitchFamily="49" charset="0"/>
              </a:rPr>
              <a:t> set to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testVariable</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 </a:t>
            </a:r>
          </a:p>
          <a:p>
            <a:pPr lvl="4"/>
            <a:r>
              <a:rPr lang="en-GB" sz="3600" dirty="0" err="1">
                <a:solidFill>
                  <a:srgbClr val="19177C"/>
                </a:solidFill>
                <a:latin typeface="Consolas" panose="020B0609020204030204" pitchFamily="49" charset="0"/>
              </a:rPr>
              <a:t>testVariable</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19177C"/>
                </a:solidFill>
                <a:latin typeface="Consolas" panose="020B0609020204030204" pitchFamily="49" charset="0"/>
              </a:rPr>
              <a:t>variable</a:t>
            </a:r>
            <a:r>
              <a:rPr lang="en-GB" sz="3600" dirty="0">
                <a:latin typeface="Consolas" panose="020B0609020204030204" pitchFamily="49" charset="0"/>
              </a:rPr>
              <a:t> </a:t>
            </a:r>
            <a:r>
              <a:rPr lang="en-GB" sz="3600" dirty="0">
                <a:solidFill>
                  <a:srgbClr val="666666"/>
                </a:solidFill>
                <a:latin typeface="Consolas" panose="020B0609020204030204" pitchFamily="49" charset="0"/>
              </a:rPr>
              <a:t>is set to</a:t>
            </a:r>
            <a:r>
              <a:rPr lang="en-GB" sz="3600" dirty="0">
                <a:latin typeface="Consolas" panose="020B0609020204030204" pitchFamily="49" charset="0"/>
              </a:rPr>
              <a:t>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testVariable</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a:t>
            </a:r>
            <a:r>
              <a:rPr lang="en-GB" sz="4000" dirty="0">
                <a:cs typeface="Courier New" panose="02070309020205020404" pitchFamily="49" charset="0"/>
              </a:rPr>
              <a:t>	</a:t>
            </a:r>
            <a:endParaRPr lang="en-GB" sz="32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56</a:t>
            </a:fld>
            <a:endParaRPr lang="en-GB" sz="3200" dirty="0"/>
          </a:p>
        </p:txBody>
      </p:sp>
    </p:spTree>
    <p:extLst>
      <p:ext uri="{BB962C8B-B14F-4D97-AF65-F5344CB8AC3E}">
        <p14:creationId xmlns:p14="http://schemas.microsoft.com/office/powerpoint/2010/main" val="3621875911"/>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Variables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1090"/>
            <a:ext cx="23408852" cy="9571851"/>
          </a:xfrm>
          <a:prstGeom prst="rect">
            <a:avLst/>
          </a:prstGeom>
          <a:noFill/>
        </p:spPr>
        <p:txBody>
          <a:bodyPr wrap="square" rtlCol="0">
            <a:spAutoFit/>
          </a:bodyPr>
          <a:lstStyle/>
          <a:p>
            <a:pPr lvl="1"/>
            <a:r>
              <a:rPr lang="en-GB" sz="4000" b="1" dirty="0"/>
              <a:t>Task</a:t>
            </a:r>
            <a:r>
              <a:rPr lang="en-GB" sz="4000" dirty="0"/>
              <a:t>: Sum the integers from 1 to 10, where </a:t>
            </a:r>
            <a:r>
              <a:rPr lang="en-GB" sz="4000" i="1" dirty="0"/>
              <a:t>sum</a:t>
            </a:r>
            <a:r>
              <a:rPr lang="en-GB" sz="4000" dirty="0"/>
              <a:t> is the variable </a:t>
            </a:r>
          </a:p>
          <a:p>
            <a:pPr lvl="1"/>
            <a:endParaRPr lang="en-GB" sz="1600" dirty="0"/>
          </a:p>
          <a:p>
            <a:pPr lvl="5"/>
            <a:r>
              <a:rPr lang="en-GB" sz="3600" dirty="0">
                <a:latin typeface="Consolas" panose="020B0609020204030204" pitchFamily="49" charset="0"/>
              </a:rPr>
              <a:t>nano sum.sh </a:t>
            </a:r>
          </a:p>
          <a:p>
            <a:pPr lvl="5"/>
            <a:endParaRPr lang="en-GB" sz="3600" i="1" dirty="0">
              <a:solidFill>
                <a:srgbClr val="3D7B7B"/>
              </a:solidFill>
              <a:latin typeface="Consolas" panose="020B0609020204030204" pitchFamily="49" charset="0"/>
            </a:endParaRPr>
          </a:p>
          <a:p>
            <a:pPr lvl="5"/>
            <a:r>
              <a:rPr lang="en-GB" sz="3600" i="1" dirty="0">
                <a:solidFill>
                  <a:srgbClr val="3D7B7B"/>
                </a:solidFill>
                <a:latin typeface="Consolas" panose="020B0609020204030204" pitchFamily="49" charset="0"/>
              </a:rPr>
              <a:t>#!/usr/bin/env bash </a:t>
            </a:r>
          </a:p>
          <a:p>
            <a:pPr lvl="5"/>
            <a:r>
              <a:rPr lang="en-GB" sz="3600" dirty="0">
                <a:solidFill>
                  <a:srgbClr val="19177C"/>
                </a:solidFill>
                <a:latin typeface="Consolas" panose="020B0609020204030204" pitchFamily="49" charset="0"/>
              </a:rPr>
              <a:t>sum</a:t>
            </a:r>
            <a:r>
              <a:rPr lang="en-GB" sz="3600" dirty="0">
                <a:solidFill>
                  <a:srgbClr val="666666"/>
                </a:solidFill>
                <a:latin typeface="Consolas" panose="020B0609020204030204" pitchFamily="49" charset="0"/>
              </a:rPr>
              <a:t>=0</a:t>
            </a:r>
            <a:r>
              <a:rPr lang="en-GB" sz="3600" dirty="0">
                <a:latin typeface="Consolas" panose="020B0609020204030204" pitchFamily="49" charset="0"/>
              </a:rPr>
              <a:t> </a:t>
            </a:r>
          </a:p>
          <a:p>
            <a:pPr lvl="5"/>
            <a:r>
              <a:rPr lang="en-GB" sz="3600" b="1" dirty="0">
                <a:solidFill>
                  <a:srgbClr val="008000"/>
                </a:solidFill>
                <a:latin typeface="Consolas" panose="020B0609020204030204" pitchFamily="49" charset="0"/>
              </a:rPr>
              <a:t>for</a:t>
            </a:r>
            <a:r>
              <a:rPr lang="en-GB" sz="3600" dirty="0">
                <a:latin typeface="Consolas" panose="020B0609020204030204" pitchFamily="49" charset="0"/>
              </a:rPr>
              <a:t> </a:t>
            </a:r>
            <a:r>
              <a:rPr lang="en-GB" sz="3600" dirty="0" err="1">
                <a:latin typeface="Consolas" panose="020B0609020204030204" pitchFamily="49" charset="0"/>
              </a:rPr>
              <a:t>i</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err="1">
                <a:latin typeface="Consolas" panose="020B0609020204030204" pitchFamily="49" charset="0"/>
              </a:rPr>
              <a:t>seq</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10</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5"/>
            <a:r>
              <a:rPr lang="en-GB" sz="3600" dirty="0">
                <a:solidFill>
                  <a:srgbClr val="19177C"/>
                </a:solidFill>
                <a:latin typeface="Consolas" panose="020B0609020204030204" pitchFamily="49" charset="0"/>
              </a:rPr>
              <a:t>		sum</a:t>
            </a:r>
            <a:r>
              <a:rPr lang="en-GB" sz="3600" dirty="0">
                <a:solidFill>
                  <a:srgbClr val="666666"/>
                </a:solidFill>
                <a:latin typeface="Consolas" panose="020B0609020204030204" pitchFamily="49" charset="0"/>
              </a:rPr>
              <a:t>=</a:t>
            </a:r>
            <a:r>
              <a:rPr lang="en-GB" sz="3600" b="1" dirty="0">
                <a:solidFill>
                  <a:srgbClr val="008000"/>
                </a:solidFill>
                <a:latin typeface="Consolas" panose="020B0609020204030204" pitchFamily="49" charset="0"/>
              </a:rPr>
              <a:t>$((</a:t>
            </a:r>
            <a:r>
              <a:rPr lang="en-GB" sz="3600" dirty="0" err="1">
                <a:latin typeface="Consolas" panose="020B0609020204030204" pitchFamily="49" charset="0"/>
              </a:rPr>
              <a:t>sum+i</a:t>
            </a:r>
            <a:r>
              <a:rPr lang="en-GB" sz="3600" b="1" dirty="0">
                <a:solidFill>
                  <a:srgbClr val="008000"/>
                </a:solidFill>
                <a:latin typeface="Consolas" panose="020B0609020204030204" pitchFamily="49" charset="0"/>
              </a:rPr>
              <a:t>))</a:t>
            </a:r>
            <a:r>
              <a:rPr lang="en-GB" sz="3600" dirty="0">
                <a:latin typeface="Consolas" panose="020B0609020204030204" pitchFamily="49" charset="0"/>
              </a:rPr>
              <a:t> </a:t>
            </a:r>
          </a:p>
          <a:p>
            <a:pPr lvl="5"/>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err="1">
                <a:solidFill>
                  <a:srgbClr val="BA2121"/>
                </a:solidFill>
                <a:latin typeface="Consolas" panose="020B0609020204030204" pitchFamily="49" charset="0"/>
              </a:rPr>
              <a:t>idx</a:t>
            </a:r>
            <a:r>
              <a:rPr lang="en-GB" sz="3600" dirty="0">
                <a:solidFill>
                  <a:srgbClr val="BA2121"/>
                </a:solidFill>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 sum:</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sum</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5"/>
            <a:r>
              <a:rPr lang="en-GB" sz="3600" b="1" dirty="0">
                <a:solidFill>
                  <a:srgbClr val="008000"/>
                </a:solidFill>
                <a:latin typeface="Consolas" panose="020B0609020204030204" pitchFamily="49" charset="0"/>
              </a:rPr>
              <a:t>done</a:t>
            </a:r>
            <a:r>
              <a:rPr lang="en-GB" sz="3600" dirty="0">
                <a:latin typeface="Consolas" panose="020B0609020204030204" pitchFamily="49" charset="0"/>
              </a:rPr>
              <a:t> </a:t>
            </a:r>
          </a:p>
          <a:p>
            <a:pPr lvl="5"/>
            <a:endParaRPr lang="en-GB" sz="3600" dirty="0">
              <a:latin typeface="Consolas" panose="020B0609020204030204" pitchFamily="49" charset="0"/>
            </a:endParaRPr>
          </a:p>
          <a:p>
            <a:pPr lvl="5"/>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"Total Sum:</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sum</a:t>
            </a:r>
            <a:r>
              <a:rPr lang="en-GB" sz="3600" b="1" dirty="0">
                <a:solidFill>
                  <a:srgbClr val="A45A77"/>
                </a:solidFill>
                <a:latin typeface="Consolas" panose="020B0609020204030204" pitchFamily="49" charset="0"/>
              </a:rPr>
              <a:t>}</a:t>
            </a:r>
            <a:r>
              <a:rPr lang="en-GB" sz="3600" b="1" dirty="0">
                <a:solidFill>
                  <a:srgbClr val="BA2121"/>
                </a:solidFill>
                <a:latin typeface="Consolas" panose="020B0609020204030204" pitchFamily="49" charset="0"/>
              </a:rPr>
              <a:t>"</a:t>
            </a:r>
            <a:endParaRPr lang="en-GB" sz="3600" dirty="0">
              <a:solidFill>
                <a:srgbClr val="BA2121"/>
              </a:solidFill>
              <a:latin typeface="Consolas" panose="020B0609020204030204" pitchFamily="49" charset="0"/>
            </a:endParaRPr>
          </a:p>
          <a:p>
            <a:pPr lvl="5"/>
            <a:r>
              <a:rPr lang="en-GB" sz="3200" dirty="0">
                <a:latin typeface="Courier New" panose="02070309020205020404" pitchFamily="49" charset="0"/>
                <a:cs typeface="Courier New" panose="02070309020205020404" pitchFamily="49" charset="0"/>
              </a:rPr>
              <a:t>	</a:t>
            </a:r>
            <a:r>
              <a:rPr lang="en-GB" sz="2400" dirty="0"/>
              <a:t> 	</a:t>
            </a: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chmod</a:t>
            </a:r>
            <a:r>
              <a:rPr lang="en-GB" sz="3600" dirty="0">
                <a:latin typeface="Consolas" panose="020B0609020204030204" pitchFamily="49" charset="0"/>
                <a:cs typeface="Courier New" panose="02070309020205020404" pitchFamily="49" charset="0"/>
              </a:rPr>
              <a:t> +x sum.sh </a:t>
            </a:r>
            <a:r>
              <a:rPr lang="en-GB" sz="4000" dirty="0"/>
              <a:t>– Giving the file permissions to be executed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./sum.sh </a:t>
            </a:r>
            <a:r>
              <a:rPr lang="en-GB" sz="4000" dirty="0"/>
              <a:t>or </a:t>
            </a:r>
            <a:r>
              <a:rPr lang="en-GB" sz="3600" dirty="0">
                <a:latin typeface="Consolas" panose="020B0609020204030204" pitchFamily="49" charset="0"/>
                <a:cs typeface="Courier New" panose="02070309020205020404" pitchFamily="49" charset="0"/>
              </a:rPr>
              <a:t>bash sum.sh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seq</a:t>
            </a:r>
            <a:r>
              <a:rPr lang="en-GB" sz="4000" dirty="0"/>
              <a:t> - Print a sequence of numbers, defaults to a step of 1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57</a:t>
            </a:fld>
            <a:endParaRPr lang="en-GB" sz="3200" dirty="0"/>
          </a:p>
        </p:txBody>
      </p:sp>
    </p:spTree>
    <p:extLst>
      <p:ext uri="{BB962C8B-B14F-4D97-AF65-F5344CB8AC3E}">
        <p14:creationId xmlns:p14="http://schemas.microsoft.com/office/powerpoint/2010/main" val="2178106831"/>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Command Substitution</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619210"/>
            <a:ext cx="23408852" cy="8710077"/>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cs typeface="Courier New" panose="02070309020205020404" pitchFamily="49" charset="0"/>
              </a:rPr>
              <a:t>We can also make commands themselves variables</a:t>
            </a:r>
          </a:p>
          <a:p>
            <a:pPr marL="1028700" lvl="1" indent="-571500">
              <a:buFont typeface="Arial" panose="020B0604020202020204" pitchFamily="34" charset="0"/>
              <a:buChar char="•"/>
            </a:pPr>
            <a:endParaRPr lang="en-GB" sz="36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nano users.sh </a:t>
            </a:r>
          </a:p>
          <a:p>
            <a:pPr marL="1028700" lvl="1" indent="-571500">
              <a:buFont typeface="Arial" panose="020B0604020202020204" pitchFamily="34" charset="0"/>
              <a:buChar char="•"/>
            </a:pPr>
            <a:endParaRPr lang="en-GB" sz="3600" dirty="0">
              <a:latin typeface="Consolas" panose="020B0609020204030204" pitchFamily="49" charset="0"/>
              <a:cs typeface="Courier New" panose="02070309020205020404" pitchFamily="49" charset="0"/>
            </a:endParaRPr>
          </a:p>
          <a:p>
            <a:pPr lvl="1"/>
            <a:r>
              <a:rPr lang="en-GB" sz="3600" dirty="0">
                <a:latin typeface="Consolas" panose="020B0609020204030204" pitchFamily="49" charset="0"/>
                <a:cs typeface="Courier New" panose="02070309020205020404" pitchFamily="49" charset="0"/>
              </a:rPr>
              <a:t>			</a:t>
            </a:r>
            <a:r>
              <a:rPr lang="en-GB" sz="3600" i="1" dirty="0">
                <a:solidFill>
                  <a:srgbClr val="3D7B7B"/>
                </a:solidFill>
                <a:latin typeface="Consolas" panose="020B0609020204030204" pitchFamily="49" charset="0"/>
              </a:rPr>
              <a:t>#!/usr/bin/env bash</a:t>
            </a:r>
            <a:r>
              <a:rPr lang="en-GB" sz="3600" dirty="0">
                <a:latin typeface="Consolas" panose="020B0609020204030204" pitchFamily="49" charset="0"/>
              </a:rPr>
              <a:t> </a:t>
            </a:r>
          </a:p>
          <a:p>
            <a:pPr lvl="4"/>
            <a:r>
              <a:rPr lang="en-GB" sz="3600" dirty="0">
                <a:solidFill>
                  <a:srgbClr val="19177C"/>
                </a:solidFill>
                <a:latin typeface="Consolas" panose="020B0609020204030204" pitchFamily="49" charset="0"/>
              </a:rPr>
              <a:t>DATE</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date</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"Date is </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DATE</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endParaRPr lang="en-GB" sz="3600" dirty="0">
              <a:solidFill>
                <a:srgbClr val="19177C"/>
              </a:solidFill>
              <a:latin typeface="Consolas" panose="020B0609020204030204" pitchFamily="49" charset="0"/>
            </a:endParaRPr>
          </a:p>
          <a:p>
            <a:pPr lvl="4"/>
            <a:r>
              <a:rPr lang="en-GB" sz="3600" dirty="0">
                <a:solidFill>
                  <a:srgbClr val="19177C"/>
                </a:solidFill>
                <a:latin typeface="Consolas" panose="020B0609020204030204" pitchFamily="49" charset="0"/>
              </a:rPr>
              <a:t>ACTIVE_SESSIONS</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users | </a:t>
            </a:r>
            <a:r>
              <a:rPr lang="en-GB" sz="3600" dirty="0" err="1">
                <a:latin typeface="Consolas" panose="020B0609020204030204" pitchFamily="49" charset="0"/>
              </a:rPr>
              <a:t>wc</a:t>
            </a:r>
            <a:r>
              <a:rPr lang="en-GB" sz="3600" dirty="0">
                <a:latin typeface="Consolas" panose="020B0609020204030204" pitchFamily="49" charset="0"/>
              </a:rPr>
              <a:t> –w</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"There are </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ACTIVE_SESSIONS</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 user sessions currently active"</a:t>
            </a:r>
          </a:p>
          <a:p>
            <a:pPr lvl="1"/>
            <a:r>
              <a:rPr lang="en-GB" sz="3600" dirty="0">
                <a:solidFill>
                  <a:srgbClr val="BA2121"/>
                </a:solidFill>
                <a:latin typeface="Consolas" panose="020B0609020204030204" pitchFamily="49" charset="0"/>
              </a:rPr>
              <a:t>	</a:t>
            </a:r>
            <a:r>
              <a:rPr lang="en-GB" sz="3600" dirty="0">
                <a:latin typeface="Consolas" panose="020B0609020204030204" pitchFamily="49" charset="0"/>
              </a:rPr>
              <a:t> </a:t>
            </a:r>
            <a:endParaRPr lang="en-GB" sz="2400" dirty="0">
              <a:latin typeface="Consolas" panose="020B0609020204030204" pitchFamily="49" charset="0"/>
            </a:endParaRP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chmod</a:t>
            </a:r>
            <a:r>
              <a:rPr lang="en-GB" sz="3600" dirty="0">
                <a:latin typeface="Consolas" panose="020B0609020204030204" pitchFamily="49" charset="0"/>
                <a:cs typeface="Courier New" panose="02070309020205020404" pitchFamily="49" charset="0"/>
              </a:rPr>
              <a:t> +x users.sh </a:t>
            </a:r>
            <a:r>
              <a:rPr lang="en-GB" sz="4000" dirty="0"/>
              <a:t>- giving the file permissions to be executed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./users.sh </a:t>
            </a:r>
            <a:r>
              <a:rPr lang="en-GB" sz="4000" dirty="0"/>
              <a:t>or </a:t>
            </a:r>
            <a:r>
              <a:rPr lang="en-GB" sz="3600" dirty="0">
                <a:latin typeface="Consolas" panose="020B0609020204030204" pitchFamily="49" charset="0"/>
                <a:cs typeface="Courier New" panose="02070309020205020404" pitchFamily="49" charset="0"/>
              </a:rPr>
              <a:t>bash users.sh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./users.sh &gt; daily_users.txt </a:t>
            </a:r>
            <a:endParaRPr lang="en-GB" sz="28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58</a:t>
            </a:fld>
            <a:endParaRPr lang="en-GB" sz="3200" dirty="0"/>
          </a:p>
        </p:txBody>
      </p:sp>
    </p:spTree>
    <p:extLst>
      <p:ext uri="{BB962C8B-B14F-4D97-AF65-F5344CB8AC3E}">
        <p14:creationId xmlns:p14="http://schemas.microsoft.com/office/powerpoint/2010/main" val="3682782915"/>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Conditional Statements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1090"/>
            <a:ext cx="23408852" cy="8094524"/>
          </a:xfrm>
          <a:prstGeom prst="rect">
            <a:avLst/>
          </a:prstGeom>
          <a:noFill/>
        </p:spPr>
        <p:txBody>
          <a:bodyPr wrap="square" rtlCol="0">
            <a:spAutoFit/>
          </a:bodyPr>
          <a:lstStyle/>
          <a:p>
            <a:pPr lvl="1"/>
            <a:r>
              <a:rPr lang="en-GB" sz="4000" dirty="0"/>
              <a:t>Conditional statements enable you to code decisions into your Bash scripts</a:t>
            </a:r>
            <a:endParaRPr lang="en-GB" sz="1600" dirty="0"/>
          </a:p>
          <a:p>
            <a:pPr lvl="1"/>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if</a:t>
            </a:r>
            <a:r>
              <a:rPr lang="en-GB" sz="3200" dirty="0">
                <a:latin typeface="Courier New" panose="02070309020205020404" pitchFamily="49" charset="0"/>
                <a:cs typeface="Courier New" panose="02070309020205020404" pitchFamily="49" charset="0"/>
              </a:rPr>
              <a:t> </a:t>
            </a:r>
            <a:r>
              <a:rPr lang="en-GB" sz="4000" dirty="0"/>
              <a:t>- Perform a set of commands if a test is true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else</a:t>
            </a:r>
            <a:r>
              <a:rPr lang="en-GB" sz="4000" dirty="0"/>
              <a:t> - If the test is not true then perform a different set of commands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elif</a:t>
            </a:r>
            <a:r>
              <a:rPr lang="en-GB" sz="4000" dirty="0"/>
              <a:t> - If the previous test returned false perform a different test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&amp;&amp;</a:t>
            </a:r>
            <a:r>
              <a:rPr lang="en-GB" sz="4400" dirty="0">
                <a:latin typeface="Consolas" panose="020B0609020204030204" pitchFamily="49" charset="0"/>
              </a:rPr>
              <a:t> </a:t>
            </a:r>
            <a:r>
              <a:rPr lang="en-GB" sz="4000" dirty="0"/>
              <a:t>- Perform the AND operation</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a:t>
            </a:r>
            <a:r>
              <a:rPr lang="en-GB" sz="4000" dirty="0"/>
              <a:t> - Perform the OR operation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case</a:t>
            </a:r>
            <a:r>
              <a:rPr lang="en-GB" sz="4000" dirty="0"/>
              <a:t> - Choose a set of commands to execute depending on a string matching a particular pattern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59</a:t>
            </a:fld>
            <a:endParaRPr lang="en-GB" sz="3200" dirty="0"/>
          </a:p>
        </p:txBody>
      </p:sp>
    </p:spTree>
    <p:extLst>
      <p:ext uri="{BB962C8B-B14F-4D97-AF65-F5344CB8AC3E}">
        <p14:creationId xmlns:p14="http://schemas.microsoft.com/office/powerpoint/2010/main" val="12412122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640449" y="317994"/>
            <a:ext cx="8839453" cy="1323439"/>
          </a:xfrm>
          <a:prstGeom prst="rect">
            <a:avLst/>
          </a:prstGeom>
          <a:noFill/>
        </p:spPr>
        <p:txBody>
          <a:bodyPr wrap="square" rtlCol="0">
            <a:spAutoFit/>
          </a:bodyPr>
          <a:lstStyle/>
          <a:p>
            <a:r>
              <a:rPr lang="en-GB" sz="8000" dirty="0">
                <a:solidFill>
                  <a:schemeClr val="bg1"/>
                </a:solidFill>
              </a:rPr>
              <a:t>How to use Linux</a:t>
            </a:r>
          </a:p>
        </p:txBody>
      </p:sp>
      <p:sp>
        <p:nvSpPr>
          <p:cNvPr id="3" name="Slide Number Placeholder 2">
            <a:extLst>
              <a:ext uri="{FF2B5EF4-FFF2-40B4-BE49-F238E27FC236}">
                <a16:creationId xmlns:a16="http://schemas.microsoft.com/office/drawing/2014/main" id="{5B7134A2-8BCA-4B16-9046-7024075D7D4A}"/>
              </a:ext>
            </a:extLst>
          </p:cNvPr>
          <p:cNvSpPr>
            <a:spLocks noGrp="1"/>
          </p:cNvSpPr>
          <p:nvPr>
            <p:ph type="sldNum" sz="quarter" idx="2"/>
          </p:nvPr>
        </p:nvSpPr>
        <p:spPr/>
        <p:txBody>
          <a:bodyPr/>
          <a:lstStyle/>
          <a:p>
            <a:fld id="{86CB4B4D-7CA3-9044-876B-883B54F8677D}" type="slidenum">
              <a:rPr lang="en-GB" dirty="0" smtClean="0"/>
              <a:t>6</a:t>
            </a:fld>
            <a:endParaRPr lang="en-GB" dirty="0"/>
          </a:p>
        </p:txBody>
      </p:sp>
      <p:sp>
        <p:nvSpPr>
          <p:cNvPr id="8" name="TextBox 7">
            <a:extLst>
              <a:ext uri="{FF2B5EF4-FFF2-40B4-BE49-F238E27FC236}">
                <a16:creationId xmlns:a16="http://schemas.microsoft.com/office/drawing/2014/main" id="{72A4A224-4A37-430C-A455-4B2BA70B2966}"/>
              </a:ext>
            </a:extLst>
          </p:cNvPr>
          <p:cNvSpPr txBox="1"/>
          <p:nvPr/>
        </p:nvSpPr>
        <p:spPr>
          <a:xfrm>
            <a:off x="640449" y="2547257"/>
            <a:ext cx="13216037" cy="6460230"/>
          </a:xfrm>
          <a:prstGeom prst="rect">
            <a:avLst/>
          </a:prstGeom>
          <a:noFill/>
        </p:spPr>
        <p:txBody>
          <a:bodyPr wrap="square" lIns="91440" tIns="45720" rIns="91440" bIns="45720" rtlCol="0" anchor="t">
            <a:spAutoFit/>
          </a:bodyPr>
          <a:lstStyle/>
          <a:p>
            <a:pPr marL="571500" indent="-571500" algn="l">
              <a:lnSpc>
                <a:spcPct val="150000"/>
              </a:lnSpc>
              <a:buFont typeface="Arial" panose="020B0604020202020204" pitchFamily="34" charset="0"/>
              <a:buChar char="•"/>
            </a:pPr>
            <a:r>
              <a:rPr lang="en-GB" sz="4000" b="0" i="0" dirty="0">
                <a:solidFill>
                  <a:schemeClr val="tx2"/>
                </a:solidFill>
                <a:effectLst/>
                <a:latin typeface="+mj-lt"/>
              </a:rPr>
              <a:t>We will be using the textual interface in this course, also known as the Command Line or Shell.</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The textual interface is a powerful tool for managing files and programs on a Linux system.</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It provides direct access to the underlying operating system, enabling users to perform complex tasks quickly and efficiently.</a:t>
            </a:r>
          </a:p>
        </p:txBody>
      </p:sp>
      <p:pic>
        <p:nvPicPr>
          <p:cNvPr id="11266" name="Picture 2" descr="Introduction to Graphical User Interface of RedHat Linux Operating System -  GeeksforGeeks">
            <a:extLst>
              <a:ext uri="{FF2B5EF4-FFF2-40B4-BE49-F238E27FC236}">
                <a16:creationId xmlns:a16="http://schemas.microsoft.com/office/drawing/2014/main" id="{294EA150-B9E5-429C-9337-FFAACCFC15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9208" y="2583737"/>
            <a:ext cx="7567367" cy="512817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468BBB0-A151-4D44-8D4A-C1AA4A9B1A0B}"/>
              </a:ext>
            </a:extLst>
          </p:cNvPr>
          <p:cNvSpPr/>
          <p:nvPr/>
        </p:nvSpPr>
        <p:spPr>
          <a:xfrm>
            <a:off x="14639208" y="2538177"/>
            <a:ext cx="7567367" cy="51281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pic>
        <p:nvPicPr>
          <p:cNvPr id="11" name="Picture 10">
            <a:extLst>
              <a:ext uri="{FF2B5EF4-FFF2-40B4-BE49-F238E27FC236}">
                <a16:creationId xmlns:a16="http://schemas.microsoft.com/office/drawing/2014/main" id="{FFC78BD6-1DA6-4E05-B43F-7C9756591B84}"/>
              </a:ext>
            </a:extLst>
          </p:cNvPr>
          <p:cNvPicPr>
            <a:picLocks noChangeAspect="1"/>
          </p:cNvPicPr>
          <p:nvPr/>
        </p:nvPicPr>
        <p:blipFill rotWithShape="1">
          <a:blip r:embed="rId5"/>
          <a:srcRect r="20859" b="14549"/>
          <a:stretch/>
        </p:blipFill>
        <p:spPr>
          <a:xfrm>
            <a:off x="14639208" y="7975221"/>
            <a:ext cx="7698277" cy="4545307"/>
          </a:xfrm>
          <a:prstGeom prst="rect">
            <a:avLst/>
          </a:prstGeom>
        </p:spPr>
      </p:pic>
      <p:sp>
        <p:nvSpPr>
          <p:cNvPr id="15" name="Rectangle 14">
            <a:extLst>
              <a:ext uri="{FF2B5EF4-FFF2-40B4-BE49-F238E27FC236}">
                <a16:creationId xmlns:a16="http://schemas.microsoft.com/office/drawing/2014/main" id="{8B6EF9A8-DDFA-46EE-8A1E-83451BE921C0}"/>
              </a:ext>
            </a:extLst>
          </p:cNvPr>
          <p:cNvSpPr/>
          <p:nvPr/>
        </p:nvSpPr>
        <p:spPr>
          <a:xfrm>
            <a:off x="14639208" y="7975221"/>
            <a:ext cx="7698277" cy="450098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551621296"/>
      </p:ext>
    </p:extLst>
  </p:cSld>
  <p:clrMapOvr>
    <a:masterClrMapping/>
  </p:clrMapOvr>
  <p:transition spd="med"/>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if</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1090"/>
            <a:ext cx="23408852" cy="9387185"/>
          </a:xfrm>
          <a:prstGeom prst="rect">
            <a:avLst/>
          </a:prstGeom>
          <a:noFill/>
        </p:spPr>
        <p:txBody>
          <a:bodyPr wrap="square" rtlCol="0">
            <a:spAutoFit/>
          </a:bodyPr>
          <a:lstStyle/>
          <a:p>
            <a:pPr lvl="1"/>
            <a:r>
              <a:rPr lang="en-GB" sz="4000" b="1" dirty="0"/>
              <a:t>If</a:t>
            </a:r>
            <a:r>
              <a:rPr lang="en-GB" sz="4000" dirty="0"/>
              <a:t> a particular test is true, then perform a given set of commands encased between the </a:t>
            </a:r>
            <a:r>
              <a:rPr lang="en-GB" sz="4000" dirty="0">
                <a:latin typeface="Consolas" panose="020B0609020204030204" pitchFamily="49" charset="0"/>
                <a:cs typeface="Courier New" panose="02070309020205020404" pitchFamily="49" charset="0"/>
              </a:rPr>
              <a:t>if</a:t>
            </a:r>
            <a:r>
              <a:rPr lang="en-GB" sz="4000" dirty="0"/>
              <a:t> and </a:t>
            </a:r>
            <a:r>
              <a:rPr lang="en-GB" sz="4000" dirty="0">
                <a:latin typeface="Consolas" panose="020B0609020204030204" pitchFamily="49" charset="0"/>
                <a:cs typeface="Courier New" panose="02070309020205020404" pitchFamily="49" charset="0"/>
              </a:rPr>
              <a:t>fi</a:t>
            </a:r>
            <a:r>
              <a:rPr lang="en-GB" sz="4000" dirty="0">
                <a:cs typeface="Courier New" panose="02070309020205020404" pitchFamily="49" charset="0"/>
              </a:rPr>
              <a:t> will be carried out:</a:t>
            </a:r>
            <a:endParaRPr lang="en-GB" sz="4000" dirty="0">
              <a:latin typeface="Courier New" panose="02070309020205020404" pitchFamily="49" charset="0"/>
              <a:cs typeface="Courier New" panose="02070309020205020404" pitchFamily="49" charset="0"/>
            </a:endParaRPr>
          </a:p>
          <a:p>
            <a:pPr lvl="1"/>
            <a:endParaRPr lang="en-GB" sz="1600" b="1" dirty="0"/>
          </a:p>
          <a:p>
            <a:pPr lvl="1"/>
            <a:r>
              <a:rPr lang="en-GB" sz="4000" b="1" dirty="0"/>
              <a:t>Format</a:t>
            </a:r>
          </a:p>
          <a:p>
            <a:pPr lvl="1"/>
            <a:endParaRPr lang="en-GB" sz="1600" b="1" dirty="0"/>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 </a:t>
            </a:r>
            <a:r>
              <a:rPr lang="en-GB" sz="3600" dirty="0">
                <a:latin typeface="Consolas" panose="020B0609020204030204" pitchFamily="49" charset="0"/>
              </a:rPr>
              <a:t>&lt;test&gt;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a:solidFill>
                  <a:srgbClr val="008000"/>
                </a:solidFill>
                <a:latin typeface="Consolas" panose="020B0609020204030204" pitchFamily="49" charset="0"/>
              </a:rPr>
              <a:t>fi</a:t>
            </a:r>
            <a:endParaRPr lang="en-GB" sz="3600" dirty="0">
              <a:latin typeface="Consolas" panose="020B0609020204030204" pitchFamily="49" charset="0"/>
            </a:endParaRPr>
          </a:p>
          <a:p>
            <a:pPr lvl="1"/>
            <a:r>
              <a:rPr lang="en-GB" sz="4000" b="1" dirty="0"/>
              <a:t>Examples</a:t>
            </a:r>
          </a:p>
          <a:p>
            <a:pPr lvl="1"/>
            <a:endParaRPr lang="en-GB" sz="1600" b="1" dirty="0"/>
          </a:p>
          <a:p>
            <a:pPr lvl="1"/>
            <a:r>
              <a:rPr lang="en-GB" sz="3600" dirty="0" err="1">
                <a:solidFill>
                  <a:srgbClr val="19177C"/>
                </a:solidFill>
                <a:latin typeface="Consolas" panose="020B0609020204030204" pitchFamily="49" charset="0"/>
              </a:rPr>
              <a:t>i</a:t>
            </a:r>
            <a:r>
              <a:rPr lang="en-GB" sz="3600" dirty="0">
                <a:solidFill>
                  <a:srgbClr val="666666"/>
                </a:solidFill>
                <a:latin typeface="Consolas" panose="020B0609020204030204" pitchFamily="49" charset="0"/>
              </a:rPr>
              <a:t>=10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gt</a:t>
            </a:r>
            <a:r>
              <a:rPr lang="en-GB" sz="3600" dirty="0">
                <a:latin typeface="Consolas" panose="020B0609020204030204" pitchFamily="49" charset="0"/>
              </a:rPr>
              <a:t>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solidFill>
                  <a:srgbClr val="BA2121"/>
                </a:solidFill>
                <a:latin typeface="Consolas" panose="020B0609020204030204" pitchFamily="49" charset="0"/>
              </a:rPr>
              <a:t> is greater than 5"</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fi</a:t>
            </a:r>
            <a:r>
              <a:rPr lang="en-GB" sz="3600" dirty="0">
                <a:latin typeface="Consolas" panose="020B0609020204030204" pitchFamily="49" charset="0"/>
              </a:rPr>
              <a:t> </a:t>
            </a:r>
          </a:p>
          <a:p>
            <a:pPr lvl="1"/>
            <a:r>
              <a:rPr lang="en-GB" sz="3600" i="1" dirty="0">
                <a:solidFill>
                  <a:srgbClr val="3D7B7B"/>
                </a:solidFill>
                <a:latin typeface="Consolas" panose="020B0609020204030204" pitchFamily="49" charset="0"/>
              </a:rPr>
              <a:t># Numerical comparison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001</a:t>
            </a:r>
            <a:r>
              <a:rPr lang="en-GB" sz="3600" dirty="0">
                <a:latin typeface="Consolas" panose="020B0609020204030204" pitchFamily="49" charset="0"/>
              </a:rPr>
              <a:t> -</a:t>
            </a:r>
            <a:r>
              <a:rPr lang="en-GB" sz="3600" dirty="0" err="1">
                <a:latin typeface="Consolas" panose="020B0609020204030204" pitchFamily="49" charset="0"/>
              </a:rPr>
              <a:t>eq</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"True"</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fi</a:t>
            </a:r>
            <a:endParaRPr lang="en-GB" sz="24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60</a:t>
            </a:fld>
            <a:endParaRPr lang="en-GB" sz="3200" dirty="0"/>
          </a:p>
        </p:txBody>
      </p:sp>
      <p:sp>
        <p:nvSpPr>
          <p:cNvPr id="6" name="TextBox 5">
            <a:extLst>
              <a:ext uri="{FF2B5EF4-FFF2-40B4-BE49-F238E27FC236}">
                <a16:creationId xmlns:a16="http://schemas.microsoft.com/office/drawing/2014/main" id="{150AC53B-77A0-4CDF-B65F-89CF6DC6EF1A}"/>
              </a:ext>
            </a:extLst>
          </p:cNvPr>
          <p:cNvSpPr txBox="1"/>
          <p:nvPr/>
        </p:nvSpPr>
        <p:spPr>
          <a:xfrm>
            <a:off x="10716951" y="7693993"/>
            <a:ext cx="10294776" cy="4524315"/>
          </a:xfrm>
          <a:prstGeom prst="rect">
            <a:avLst/>
          </a:prstGeom>
          <a:noFill/>
        </p:spPr>
        <p:txBody>
          <a:bodyPr wrap="square" rtlCol="0">
            <a:spAutoFit/>
          </a:bodyPr>
          <a:lstStyle/>
          <a:p>
            <a:r>
              <a:rPr lang="en-GB" sz="3600" dirty="0">
                <a:solidFill>
                  <a:srgbClr val="19177C"/>
                </a:solidFill>
                <a:latin typeface="Consolas" panose="020B0609020204030204" pitchFamily="49" charset="0"/>
              </a:rPr>
              <a:t>name</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p>
          <a:p>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$name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"Hi Aaron!"</a:t>
            </a:r>
            <a:r>
              <a:rPr lang="en-GB" sz="3600" dirty="0">
                <a:latin typeface="Consolas" panose="020B0609020204030204" pitchFamily="49" charset="0"/>
              </a:rPr>
              <a:t> </a:t>
            </a:r>
          </a:p>
          <a:p>
            <a:r>
              <a:rPr lang="en-GB" sz="3600" b="1" dirty="0">
                <a:solidFill>
                  <a:srgbClr val="008000"/>
                </a:solidFill>
                <a:latin typeface="Consolas" panose="020B0609020204030204" pitchFamily="49" charset="0"/>
              </a:rPr>
              <a:t>fi</a:t>
            </a:r>
            <a:r>
              <a:rPr lang="en-GB" sz="3600" dirty="0">
                <a:latin typeface="Consolas" panose="020B0609020204030204" pitchFamily="49" charset="0"/>
              </a:rPr>
              <a:t> </a:t>
            </a:r>
          </a:p>
          <a:p>
            <a:r>
              <a:rPr lang="en-GB" sz="3600" i="1" dirty="0">
                <a:solidFill>
                  <a:srgbClr val="3D7B7B"/>
                </a:solidFill>
                <a:latin typeface="Consolas" panose="020B0609020204030204" pitchFamily="49" charset="0"/>
              </a:rPr>
              <a:t># String comparison </a:t>
            </a:r>
          </a:p>
          <a:p>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001</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"Hi"</a:t>
            </a:r>
            <a:r>
              <a:rPr lang="en-GB" sz="3600" dirty="0">
                <a:latin typeface="Consolas" panose="020B0609020204030204" pitchFamily="49" charset="0"/>
              </a:rPr>
              <a:t> </a:t>
            </a:r>
          </a:p>
          <a:p>
            <a:r>
              <a:rPr lang="en-GB" sz="3600" b="1" dirty="0">
                <a:solidFill>
                  <a:srgbClr val="008000"/>
                </a:solidFill>
                <a:latin typeface="Consolas" panose="020B0609020204030204" pitchFamily="49" charset="0"/>
              </a:rPr>
              <a:t>fi</a:t>
            </a:r>
            <a:r>
              <a:rPr lang="en-GB" sz="3600" dirty="0">
                <a:latin typeface="Consolas" panose="020B0609020204030204" pitchFamily="49" charset="0"/>
              </a:rPr>
              <a:t> </a:t>
            </a:r>
            <a:endParaRPr lang="en-GB" sz="3200" dirty="0">
              <a:latin typeface="Consolas" panose="020B06090202040302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C39B9EB4-7B43-4289-A131-D652FB1318F1}"/>
              </a:ext>
            </a:extLst>
          </p:cNvPr>
          <p:cNvSpPr/>
          <p:nvPr/>
        </p:nvSpPr>
        <p:spPr>
          <a:xfrm>
            <a:off x="12372392" y="4214741"/>
            <a:ext cx="6640286" cy="16641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NOTE: be careful with spacing 		between brackets!!</a:t>
            </a:r>
          </a:p>
        </p:txBody>
      </p:sp>
      <p:pic>
        <p:nvPicPr>
          <p:cNvPr id="10" name="Picture 2" descr="Sign, Computer, Symbol, Cartoon, Signs, Danger, HD Png Download ,  Transparent Png Image - PNGitem">
            <a:extLst>
              <a:ext uri="{FF2B5EF4-FFF2-40B4-BE49-F238E27FC236}">
                <a16:creationId xmlns:a16="http://schemas.microsoft.com/office/drawing/2014/main" id="{5DFF7803-6481-425D-8385-1BEA04D6F80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373" b="89862" l="6009" r="89700">
                        <a14:foregroundMark x1="6009" y1="86175" x2="6009" y2="86175"/>
                        <a14:foregroundMark x1="48927" y1="7373" x2="48927" y2="7373"/>
                        <a14:foregroundMark x1="62232" y1="62212" x2="62232" y2="62212"/>
                        <a14:foregroundMark x1="36481" y1="64055" x2="36481" y2="64055"/>
                        <a14:foregroundMark x1="57082" y1="62212" x2="57082" y2="62212"/>
                        <a14:foregroundMark x1="33906" y1="64055" x2="39914" y2="58986"/>
                        <a14:foregroundMark x1="59657" y1="60829" x2="58369" y2="73272"/>
                        <a14:foregroundMark x1="58369" y1="73272" x2="45923" y2="60829"/>
                        <a14:foregroundMark x1="45923" y1="60829" x2="45923" y2="41475"/>
                        <a14:foregroundMark x1="46352" y1="42857" x2="58369" y2="64055"/>
                        <a14:foregroundMark x1="58369" y1="64055" x2="52790" y2="45622"/>
                        <a14:foregroundMark x1="52790" y1="45622" x2="51502" y2="44700"/>
                        <a14:foregroundMark x1="48927" y1="30415" x2="48927" y2="30415"/>
                        <a14:foregroundMark x1="48927" y1="30415" x2="48927" y2="30415"/>
                        <a14:foregroundMark x1="48498" y1="44240" x2="48498" y2="44240"/>
                        <a14:foregroundMark x1="43348" y1="52995" x2="43348" y2="52995"/>
                        <a14:foregroundMark x1="39056" y1="69124" x2="39056" y2="69124"/>
                        <a14:foregroundMark x1="29185" y1="70507" x2="29185" y2="70507"/>
                        <a14:foregroundMark x1="35193" y1="60829" x2="35193" y2="60829"/>
                        <a14:foregroundMark x1="37339" y1="54839" x2="37339" y2="54839"/>
                        <a14:foregroundMark x1="37339" y1="54839" x2="37339" y2="54839"/>
                        <a14:foregroundMark x1="37339" y1="54839" x2="37339" y2="54839"/>
                        <a14:foregroundMark x1="37339" y1="54839" x2="37339" y2="54839"/>
                        <a14:foregroundMark x1="37339" y1="54839" x2="37339" y2="54839"/>
                        <a14:foregroundMark x1="37339" y1="51613" x2="37339" y2="51613"/>
                        <a14:foregroundMark x1="41631" y1="48387" x2="41631" y2="48387"/>
                        <a14:foregroundMark x1="41631" y1="48387" x2="41631" y2="48387"/>
                        <a14:foregroundMark x1="41631" y1="48387" x2="41631" y2="48387"/>
                        <a14:foregroundMark x1="39485" y1="58525" x2="39485" y2="58525"/>
                        <a14:foregroundMark x1="39485" y1="56682" x2="43348" y2="47005"/>
                        <a14:foregroundMark x1="43348" y1="47005" x2="31330" y2="70968"/>
                        <a14:foregroundMark x1="31330" y1="70968" x2="44206" y2="73272"/>
                        <a14:foregroundMark x1="44206" y1="73272" x2="55365" y2="73272"/>
                        <a14:foregroundMark x1="55365" y1="73272" x2="67811" y2="73272"/>
                        <a14:foregroundMark x1="70386" y1="73272" x2="52790" y2="41475"/>
                        <a14:foregroundMark x1="52790" y1="41475" x2="51931" y2="37788"/>
                        <a14:foregroundMark x1="24034" y1="75115" x2="44635" y2="47005"/>
                        <a14:foregroundMark x1="44635" y1="47005" x2="45923" y2="43779"/>
                        <a14:foregroundMark x1="40773" y1="29493" x2="40773" y2="32719"/>
                        <a14:foregroundMark x1="45494" y1="50230" x2="40343" y2="35484"/>
                        <a14:foregroundMark x1="40343" y1="35484" x2="40343" y2="35023"/>
                        <a14:foregroundMark x1="89270" y1="85714" x2="89270" y2="85714"/>
                      </a14:backgroundRemoval>
                    </a14:imgEffect>
                  </a14:imgLayer>
                </a14:imgProps>
              </a:ext>
              <a:ext uri="{28A0092B-C50C-407E-A947-70E740481C1C}">
                <a14:useLocalDpi xmlns:a14="http://schemas.microsoft.com/office/drawing/2010/main" val="0"/>
              </a:ext>
            </a:extLst>
          </a:blip>
          <a:srcRect/>
          <a:stretch>
            <a:fillRect/>
          </a:stretch>
        </p:blipFill>
        <p:spPr bwMode="auto">
          <a:xfrm>
            <a:off x="19561485" y="3615724"/>
            <a:ext cx="3007853" cy="28013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ign, Computer, Symbol, Cartoon, Signs, Danger, HD Png Download ,  Transparent Png Image - PNGitem">
            <a:extLst>
              <a:ext uri="{FF2B5EF4-FFF2-40B4-BE49-F238E27FC236}">
                <a16:creationId xmlns:a16="http://schemas.microsoft.com/office/drawing/2014/main" id="{AE414B26-1BF0-438E-A9A3-EBC1C5B9B7E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373" b="89862" l="6009" r="89700">
                        <a14:foregroundMark x1="6009" y1="86175" x2="6009" y2="86175"/>
                        <a14:foregroundMark x1="48927" y1="7373" x2="48927" y2="7373"/>
                        <a14:foregroundMark x1="62232" y1="62212" x2="62232" y2="62212"/>
                        <a14:foregroundMark x1="36481" y1="64055" x2="36481" y2="64055"/>
                        <a14:foregroundMark x1="57082" y1="62212" x2="57082" y2="62212"/>
                        <a14:foregroundMark x1="33906" y1="64055" x2="39914" y2="58986"/>
                        <a14:foregroundMark x1="59657" y1="60829" x2="58369" y2="73272"/>
                        <a14:foregroundMark x1="58369" y1="73272" x2="45923" y2="60829"/>
                        <a14:foregroundMark x1="45923" y1="60829" x2="45923" y2="41475"/>
                        <a14:foregroundMark x1="46352" y1="42857" x2="58369" y2="64055"/>
                        <a14:foregroundMark x1="58369" y1="64055" x2="52790" y2="45622"/>
                        <a14:foregroundMark x1="52790" y1="45622" x2="51502" y2="44700"/>
                        <a14:foregroundMark x1="48927" y1="30415" x2="48927" y2="30415"/>
                        <a14:foregroundMark x1="48927" y1="30415" x2="48927" y2="30415"/>
                        <a14:foregroundMark x1="48498" y1="44240" x2="48498" y2="44240"/>
                        <a14:foregroundMark x1="43348" y1="52995" x2="43348" y2="52995"/>
                        <a14:foregroundMark x1="39056" y1="69124" x2="39056" y2="69124"/>
                        <a14:foregroundMark x1="29185" y1="70507" x2="29185" y2="70507"/>
                        <a14:foregroundMark x1="35193" y1="60829" x2="35193" y2="60829"/>
                        <a14:foregroundMark x1="37339" y1="54839" x2="37339" y2="54839"/>
                        <a14:foregroundMark x1="37339" y1="54839" x2="37339" y2="54839"/>
                        <a14:foregroundMark x1="37339" y1="54839" x2="37339" y2="54839"/>
                        <a14:foregroundMark x1="37339" y1="54839" x2="37339" y2="54839"/>
                        <a14:foregroundMark x1="37339" y1="54839" x2="37339" y2="54839"/>
                        <a14:foregroundMark x1="37339" y1="51613" x2="37339" y2="51613"/>
                        <a14:foregroundMark x1="41631" y1="48387" x2="41631" y2="48387"/>
                        <a14:foregroundMark x1="41631" y1="48387" x2="41631" y2="48387"/>
                        <a14:foregroundMark x1="41631" y1="48387" x2="41631" y2="48387"/>
                        <a14:foregroundMark x1="39485" y1="58525" x2="39485" y2="58525"/>
                        <a14:foregroundMark x1="39485" y1="56682" x2="43348" y2="47005"/>
                        <a14:foregroundMark x1="43348" y1="47005" x2="31330" y2="70968"/>
                        <a14:foregroundMark x1="31330" y1="70968" x2="44206" y2="73272"/>
                        <a14:foregroundMark x1="44206" y1="73272" x2="55365" y2="73272"/>
                        <a14:foregroundMark x1="55365" y1="73272" x2="67811" y2="73272"/>
                        <a14:foregroundMark x1="70386" y1="73272" x2="52790" y2="41475"/>
                        <a14:foregroundMark x1="52790" y1="41475" x2="51931" y2="37788"/>
                        <a14:foregroundMark x1="24034" y1="75115" x2="44635" y2="47005"/>
                        <a14:foregroundMark x1="44635" y1="47005" x2="45923" y2="43779"/>
                        <a14:foregroundMark x1="40773" y1="29493" x2="40773" y2="32719"/>
                        <a14:foregroundMark x1="45494" y1="50230" x2="40343" y2="35484"/>
                        <a14:foregroundMark x1="40343" y1="35484" x2="40343" y2="35023"/>
                        <a14:foregroundMark x1="89270" y1="85714" x2="89270" y2="85714"/>
                      </a14:backgroundRemoval>
                    </a14:imgEffect>
                  </a14:imgLayer>
                </a14:imgProps>
              </a:ext>
              <a:ext uri="{28A0092B-C50C-407E-A947-70E740481C1C}">
                <a14:useLocalDpi xmlns:a14="http://schemas.microsoft.com/office/drawing/2010/main" val="0"/>
              </a:ext>
            </a:extLst>
          </a:blip>
          <a:srcRect/>
          <a:stretch>
            <a:fillRect/>
          </a:stretch>
        </p:blipFill>
        <p:spPr bwMode="auto">
          <a:xfrm>
            <a:off x="9003756" y="3646148"/>
            <a:ext cx="3007853" cy="280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547846"/>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Arithmetic Comparisons</a:t>
            </a:r>
          </a:p>
        </p:txBody>
      </p:sp>
      <p:sp>
        <p:nvSpPr>
          <p:cNvPr id="2" name="TextBox 1">
            <a:extLst>
              <a:ext uri="{FF2B5EF4-FFF2-40B4-BE49-F238E27FC236}">
                <a16:creationId xmlns:a16="http://schemas.microsoft.com/office/drawing/2014/main" id="{BB4B86EE-6C28-4D49-94DE-EAA964110F67}"/>
              </a:ext>
            </a:extLst>
          </p:cNvPr>
          <p:cNvSpPr txBox="1"/>
          <p:nvPr/>
        </p:nvSpPr>
        <p:spPr>
          <a:xfrm>
            <a:off x="300961" y="2726361"/>
            <a:ext cx="23408852" cy="7109639"/>
          </a:xfrm>
          <a:prstGeom prst="rect">
            <a:avLst/>
          </a:prstGeom>
          <a:noFill/>
        </p:spPr>
        <p:txBody>
          <a:bodyPr wrap="square" rtlCol="0">
            <a:spAutoFit/>
          </a:bodyPr>
          <a:lstStyle/>
          <a:p>
            <a:pPr lvl="1"/>
            <a:r>
              <a:rPr lang="en-GB" sz="4000" dirty="0">
                <a:cs typeface="Courier New" panose="02070309020205020404" pitchFamily="49" charset="0"/>
              </a:rPr>
              <a:t>When comparing 2  or more values with each other, bash does not recognise conventional greater than or less than signs, instead:</a:t>
            </a:r>
          </a:p>
          <a:p>
            <a:pPr lvl="1"/>
            <a:endParaRPr lang="en-GB" sz="1600" dirty="0">
              <a:cs typeface="Courier New" panose="020703090202050204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a:t>
            </a:r>
            <a:r>
              <a:rPr lang="en-GB" sz="3600" dirty="0" err="1">
                <a:latin typeface="Consolas" panose="020B0609020204030204" pitchFamily="49" charset="0"/>
                <a:cs typeface="Courier New" panose="02070309020205020404" pitchFamily="49" charset="0"/>
              </a:rPr>
              <a:t>eq</a:t>
            </a:r>
            <a:r>
              <a:rPr lang="en-GB" sz="3600" dirty="0">
                <a:latin typeface="Consolas" panose="020B0609020204030204" pitchFamily="49" charset="0"/>
                <a:cs typeface="Courier New" panose="02070309020205020404" pitchFamily="49" charset="0"/>
              </a:rPr>
              <a:t> y </a:t>
            </a:r>
            <a:r>
              <a:rPr lang="en-GB" sz="4000" dirty="0"/>
              <a:t>- Test identity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-ne y </a:t>
            </a:r>
            <a:r>
              <a:rPr lang="en-GB" sz="4000" dirty="0"/>
              <a:t>- Test inequality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a:t>
            </a:r>
            <a:r>
              <a:rPr lang="en-GB" sz="3600" dirty="0" err="1">
                <a:latin typeface="Consolas" panose="020B0609020204030204" pitchFamily="49" charset="0"/>
                <a:cs typeface="Courier New" panose="02070309020205020404" pitchFamily="49" charset="0"/>
              </a:rPr>
              <a:t>lt</a:t>
            </a:r>
            <a:r>
              <a:rPr lang="en-GB" sz="3600" dirty="0">
                <a:latin typeface="Consolas" panose="020B0609020204030204" pitchFamily="49" charset="0"/>
                <a:cs typeface="Courier New" panose="02070309020205020404" pitchFamily="49" charset="0"/>
              </a:rPr>
              <a:t> y </a:t>
            </a:r>
            <a:r>
              <a:rPr lang="en-GB" sz="4000" dirty="0"/>
              <a:t>- Less than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a:t>
            </a:r>
            <a:r>
              <a:rPr lang="en-GB" sz="3600" dirty="0" err="1">
                <a:latin typeface="Consolas" panose="020B0609020204030204" pitchFamily="49" charset="0"/>
                <a:cs typeface="Courier New" panose="02070309020205020404" pitchFamily="49" charset="0"/>
              </a:rPr>
              <a:t>gt</a:t>
            </a:r>
            <a:r>
              <a:rPr lang="en-GB" sz="3600" dirty="0">
                <a:latin typeface="Consolas" panose="020B0609020204030204" pitchFamily="49" charset="0"/>
                <a:cs typeface="Courier New" panose="02070309020205020404" pitchFamily="49" charset="0"/>
              </a:rPr>
              <a:t> y </a:t>
            </a:r>
            <a:r>
              <a:rPr lang="en-GB" sz="4000" dirty="0"/>
              <a:t>- Greater than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-le y </a:t>
            </a:r>
            <a:r>
              <a:rPr lang="en-GB" sz="4000" dirty="0"/>
              <a:t>- Less than or equal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a:t>
            </a:r>
            <a:r>
              <a:rPr lang="en-GB" sz="3600" dirty="0" err="1">
                <a:latin typeface="Consolas" panose="020B0609020204030204" pitchFamily="49" charset="0"/>
                <a:cs typeface="Courier New" panose="02070309020205020404" pitchFamily="49" charset="0"/>
              </a:rPr>
              <a:t>ge</a:t>
            </a:r>
            <a:r>
              <a:rPr lang="en-GB" sz="3600" dirty="0">
                <a:latin typeface="Consolas" panose="020B0609020204030204" pitchFamily="49" charset="0"/>
                <a:cs typeface="Courier New" panose="02070309020205020404" pitchFamily="49" charset="0"/>
              </a:rPr>
              <a:t> y </a:t>
            </a:r>
            <a:r>
              <a:rPr lang="en-GB" sz="4000" dirty="0"/>
              <a:t>- Greater than equal</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61</a:t>
            </a:fld>
            <a:endParaRPr lang="en-GB" sz="3200" dirty="0"/>
          </a:p>
        </p:txBody>
      </p:sp>
    </p:spTree>
    <p:extLst>
      <p:ext uri="{BB962C8B-B14F-4D97-AF65-F5344CB8AC3E}">
        <p14:creationId xmlns:p14="http://schemas.microsoft.com/office/powerpoint/2010/main" val="2175520333"/>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if else</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3408852" cy="9140964"/>
          </a:xfrm>
          <a:prstGeom prst="rect">
            <a:avLst/>
          </a:prstGeom>
          <a:noFill/>
        </p:spPr>
        <p:txBody>
          <a:bodyPr wrap="square" rtlCol="0">
            <a:spAutoFit/>
          </a:bodyPr>
          <a:lstStyle/>
          <a:p>
            <a:pPr lvl="1"/>
            <a:r>
              <a:rPr lang="en-GB" sz="4000" dirty="0"/>
              <a:t>If the test is not true then perform a different set of commands</a:t>
            </a:r>
          </a:p>
          <a:p>
            <a:pPr lvl="1"/>
            <a:endParaRPr lang="en-GB" sz="2000" dirty="0"/>
          </a:p>
          <a:p>
            <a:pPr lvl="1"/>
            <a:r>
              <a:rPr lang="en-GB" sz="4000" b="1" dirty="0"/>
              <a:t>Format</a:t>
            </a:r>
          </a:p>
          <a:p>
            <a:pPr lvl="1"/>
            <a:endParaRPr lang="en-GB" sz="1600" dirty="0"/>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&lt;condition&gt;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a:solidFill>
                  <a:srgbClr val="008000"/>
                </a:solidFill>
                <a:latin typeface="Consolas" panose="020B0609020204030204" pitchFamily="49" charset="0"/>
              </a:rPr>
              <a:t>else</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a:solidFill>
                  <a:srgbClr val="008000"/>
                </a:solidFill>
                <a:latin typeface="Consolas" panose="020B0609020204030204" pitchFamily="49" charset="0"/>
              </a:rPr>
              <a:t>fi</a:t>
            </a:r>
            <a:r>
              <a:rPr lang="en-GB" sz="2000" dirty="0"/>
              <a:t>	</a:t>
            </a:r>
          </a:p>
          <a:p>
            <a:pPr lvl="1"/>
            <a:endParaRPr lang="en-GB" sz="2000" dirty="0"/>
          </a:p>
          <a:p>
            <a:pPr lvl="1"/>
            <a:r>
              <a:rPr lang="en-GB" sz="4000" b="1" dirty="0"/>
              <a:t>Examples</a:t>
            </a:r>
          </a:p>
          <a:p>
            <a:pPr lvl="1"/>
            <a:endParaRPr lang="en-GB" sz="1600" dirty="0"/>
          </a:p>
          <a:p>
            <a:pPr lvl="1"/>
            <a:r>
              <a:rPr lang="en-GB" sz="3600" dirty="0" err="1">
                <a:solidFill>
                  <a:srgbClr val="19177C"/>
                </a:solidFill>
                <a:latin typeface="Consolas" panose="020B0609020204030204" pitchFamily="49" charset="0"/>
              </a:rPr>
              <a:t>i</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gt</a:t>
            </a:r>
            <a:r>
              <a:rPr lang="en-GB" sz="3600" dirty="0">
                <a:latin typeface="Consolas" panose="020B0609020204030204" pitchFamily="49" charset="0"/>
              </a:rPr>
              <a:t>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solidFill>
                  <a:srgbClr val="BA2121"/>
                </a:solidFill>
                <a:latin typeface="Consolas" panose="020B0609020204030204" pitchFamily="49" charset="0"/>
              </a:rPr>
              <a:t> is greater than 5"</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else</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solidFill>
                  <a:srgbClr val="BA2121"/>
                </a:solidFill>
                <a:latin typeface="Consolas" panose="020B0609020204030204" pitchFamily="49" charset="0"/>
              </a:rPr>
              <a:t> is less than or equal to 5"</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fi</a:t>
            </a:r>
            <a:endParaRPr lang="en-GB" sz="40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62</a:t>
            </a:fld>
            <a:endParaRPr lang="en-GB" sz="3200" dirty="0"/>
          </a:p>
        </p:txBody>
      </p:sp>
    </p:spTree>
    <p:extLst>
      <p:ext uri="{BB962C8B-B14F-4D97-AF65-F5344CB8AC3E}">
        <p14:creationId xmlns:p14="http://schemas.microsoft.com/office/powerpoint/2010/main" val="3603781921"/>
      </p:ext>
    </p:extLst>
  </p:cSld>
  <p:clrMapOvr>
    <a:masterClrMapping/>
  </p:clrMapOvr>
  <p:transition spd="med"/>
  <p:extLst>
    <p:ext uri="{6950BFC3-D8DA-4A85-94F7-54DA5524770B}">
      <p188:commentRel xmlns:p188="http://schemas.microsoft.com/office/powerpoint/2018/8/main" r:id="rId3"/>
    </p:ext>
  </p:extLs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if </a:t>
            </a:r>
            <a:r>
              <a:rPr lang="en-GB" sz="8000" dirty="0" err="1">
                <a:solidFill>
                  <a:schemeClr val="bg1"/>
                </a:solidFill>
              </a:rPr>
              <a:t>elif</a:t>
            </a:r>
            <a:r>
              <a:rPr lang="en-GB" sz="8000" dirty="0">
                <a:solidFill>
                  <a:schemeClr val="bg1"/>
                </a:solidFill>
              </a:rPr>
              <a:t> else</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975795"/>
            <a:ext cx="23408852" cy="5816977"/>
          </a:xfrm>
          <a:prstGeom prst="rect">
            <a:avLst/>
          </a:prstGeom>
          <a:noFill/>
        </p:spPr>
        <p:txBody>
          <a:bodyPr wrap="square" rtlCol="0">
            <a:spAutoFit/>
          </a:bodyPr>
          <a:lstStyle/>
          <a:p>
            <a:pPr lvl="1"/>
            <a:r>
              <a:rPr lang="en-GB" sz="4000" dirty="0"/>
              <a:t>If the previous test returned false, perform a different test</a:t>
            </a:r>
            <a:endParaRPr lang="en-GB" sz="2400" dirty="0"/>
          </a:p>
          <a:p>
            <a:pPr lvl="1"/>
            <a:endParaRPr lang="en-GB" sz="2400" dirty="0"/>
          </a:p>
          <a:p>
            <a:pPr lvl="1"/>
            <a:r>
              <a:rPr lang="en-GB" sz="4000" b="1" dirty="0"/>
              <a:t>Format</a:t>
            </a:r>
          </a:p>
          <a:p>
            <a:pPr lvl="1"/>
            <a:endParaRPr lang="en-GB" sz="1600" dirty="0"/>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&lt;test1&gt;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err="1">
                <a:solidFill>
                  <a:srgbClr val="008000"/>
                </a:solidFill>
                <a:latin typeface="Consolas" panose="020B0609020204030204" pitchFamily="49" charset="0"/>
              </a:rPr>
              <a:t>elif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&lt;test2&gt;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a:solidFill>
                  <a:srgbClr val="008000"/>
                </a:solidFill>
                <a:latin typeface="Consolas" panose="020B0609020204030204" pitchFamily="49" charset="0"/>
              </a:rPr>
              <a:t>else</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a:solidFill>
                  <a:srgbClr val="008000"/>
                </a:solidFill>
                <a:latin typeface="Consolas" panose="020B0609020204030204" pitchFamily="49" charset="0"/>
              </a:rPr>
              <a:t>fi</a:t>
            </a:r>
            <a:r>
              <a:rPr lang="en-GB" sz="3600" dirty="0">
                <a:latin typeface="Consolas" panose="020B0609020204030204" pitchFamily="49" charset="0"/>
              </a:rPr>
              <a:t> </a:t>
            </a:r>
            <a:endParaRPr lang="en-GB" sz="4000" b="1"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63</a:t>
            </a:fld>
            <a:endParaRPr lang="en-GB" sz="3200" dirty="0"/>
          </a:p>
        </p:txBody>
      </p:sp>
      <p:sp>
        <p:nvSpPr>
          <p:cNvPr id="6" name="TextBox 5">
            <a:extLst>
              <a:ext uri="{FF2B5EF4-FFF2-40B4-BE49-F238E27FC236}">
                <a16:creationId xmlns:a16="http://schemas.microsoft.com/office/drawing/2014/main" id="{C05CACAB-D81D-4AAE-A279-2F19569EEE00}"/>
              </a:ext>
            </a:extLst>
          </p:cNvPr>
          <p:cNvSpPr txBox="1"/>
          <p:nvPr/>
        </p:nvSpPr>
        <p:spPr>
          <a:xfrm>
            <a:off x="10954139" y="4024155"/>
            <a:ext cx="12596326" cy="5386090"/>
          </a:xfrm>
          <a:prstGeom prst="rect">
            <a:avLst/>
          </a:prstGeom>
          <a:noFill/>
        </p:spPr>
        <p:txBody>
          <a:bodyPr wrap="square" rtlCol="0">
            <a:spAutoFit/>
          </a:bodyPr>
          <a:lstStyle/>
          <a:p>
            <a:pPr lvl="1"/>
            <a:r>
              <a:rPr lang="en-GB" sz="4000" b="1" dirty="0"/>
              <a:t>Example</a:t>
            </a:r>
          </a:p>
          <a:p>
            <a:pPr lvl="1"/>
            <a:endParaRPr lang="en-GB" sz="1600" dirty="0"/>
          </a:p>
          <a:p>
            <a:pPr lvl="1"/>
            <a:r>
              <a:rPr lang="en-GB" sz="3600" dirty="0" err="1">
                <a:solidFill>
                  <a:srgbClr val="19177C"/>
                </a:solidFill>
                <a:latin typeface="Consolas" panose="020B0609020204030204" pitchFamily="49" charset="0"/>
              </a:rPr>
              <a:t>i</a:t>
            </a:r>
            <a:r>
              <a:rPr lang="en-GB" sz="3600" dirty="0">
                <a:solidFill>
                  <a:srgbClr val="666666"/>
                </a:solidFill>
                <a:latin typeface="Consolas" panose="020B0609020204030204" pitchFamily="49" charset="0"/>
              </a:rPr>
              <a:t>=20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lt</a:t>
            </a:r>
            <a:r>
              <a:rPr lang="en-GB" sz="3600" dirty="0">
                <a:latin typeface="Consolas" panose="020B0609020204030204" pitchFamily="49" charset="0"/>
              </a:rPr>
              <a:t> </a:t>
            </a:r>
            <a:r>
              <a:rPr lang="en-GB" sz="3600" dirty="0">
                <a:solidFill>
                  <a:srgbClr val="666666"/>
                </a:solidFill>
                <a:latin typeface="Consolas" panose="020B0609020204030204" pitchFamily="49" charset="0"/>
              </a:rPr>
              <a:t>10</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solidFill>
                  <a:srgbClr val="BA2121"/>
                </a:solidFill>
                <a:latin typeface="Consolas" panose="020B0609020204030204" pitchFamily="49" charset="0"/>
              </a:rPr>
              <a:t> is less than 10"</a:t>
            </a:r>
            <a:r>
              <a:rPr lang="en-GB" sz="3600" dirty="0">
                <a:latin typeface="Consolas" panose="020B0609020204030204" pitchFamily="49" charset="0"/>
              </a:rPr>
              <a:t> </a:t>
            </a:r>
          </a:p>
          <a:p>
            <a:pPr lvl="1"/>
            <a:r>
              <a:rPr lang="en-GB" sz="3600" b="1" dirty="0" err="1">
                <a:solidFill>
                  <a:srgbClr val="008000"/>
                </a:solidFill>
                <a:latin typeface="Consolas" panose="020B0609020204030204" pitchFamily="49" charset="0"/>
              </a:rPr>
              <a:t>elif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gt</a:t>
            </a:r>
            <a:r>
              <a:rPr lang="en-GB" sz="3600" dirty="0">
                <a:latin typeface="Consolas" panose="020B0609020204030204" pitchFamily="49" charset="0"/>
              </a:rPr>
              <a:t> </a:t>
            </a:r>
            <a:r>
              <a:rPr lang="en-GB" sz="3600" dirty="0">
                <a:solidFill>
                  <a:srgbClr val="666666"/>
                </a:solidFill>
                <a:latin typeface="Consolas" panose="020B0609020204030204" pitchFamily="49" charset="0"/>
              </a:rPr>
              <a:t>10</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solidFill>
                  <a:srgbClr val="BA2121"/>
                </a:solidFill>
                <a:latin typeface="Consolas" panose="020B0609020204030204" pitchFamily="49" charset="0"/>
              </a:rPr>
              <a:t> is greater than 10."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else</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err="1">
                <a:latin typeface="Consolas" panose="020B0609020204030204" pitchFamily="49" charset="0"/>
              </a:rPr>
              <a:t>i</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10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fi</a:t>
            </a:r>
            <a:endParaRPr lang="en-GB" sz="2800" dirty="0">
              <a:latin typeface="Consolas" panose="020B0609020204030204" pitchFamily="49" charset="0"/>
            </a:endParaRPr>
          </a:p>
        </p:txBody>
      </p:sp>
    </p:spTree>
    <p:extLst>
      <p:ext uri="{BB962C8B-B14F-4D97-AF65-F5344CB8AC3E}">
        <p14:creationId xmlns:p14="http://schemas.microsoft.com/office/powerpoint/2010/main" val="3257737812"/>
      </p:ext>
    </p:extLst>
  </p:cSld>
  <p:clrMapOvr>
    <a:masterClrMapping/>
  </p:clrMapOvr>
  <p:transition spd="med"/>
  <p:extLst>
    <p:ext uri="{6950BFC3-D8DA-4A85-94F7-54DA5524770B}">
      <p188:commentRel xmlns:p188="http://schemas.microsoft.com/office/powerpoint/2018/8/main" r:id="rId3"/>
    </p:ext>
  </p:extLs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AND Operation</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3408852" cy="4462760"/>
          </a:xfrm>
          <a:prstGeom prst="rect">
            <a:avLst/>
          </a:prstGeom>
          <a:noFill/>
        </p:spPr>
        <p:txBody>
          <a:bodyPr wrap="square" rtlCol="0">
            <a:spAutoFit/>
          </a:bodyPr>
          <a:lstStyle/>
          <a:p>
            <a:pPr lvl="1"/>
            <a:r>
              <a:rPr lang="en-GB" sz="4000" dirty="0"/>
              <a:t>Perform the </a:t>
            </a:r>
            <a:r>
              <a:rPr lang="en-GB" sz="4000" b="1" dirty="0"/>
              <a:t>AND</a:t>
            </a:r>
            <a:r>
              <a:rPr lang="en-GB" sz="4000" dirty="0"/>
              <a:t> operation</a:t>
            </a:r>
            <a:endParaRPr lang="en-GB" sz="2400" dirty="0"/>
          </a:p>
          <a:p>
            <a:pPr lvl="1"/>
            <a:endParaRPr lang="en-GB" sz="2400" dirty="0"/>
          </a:p>
          <a:p>
            <a:pPr lvl="1"/>
            <a:r>
              <a:rPr lang="en-GB" sz="4000" b="1" dirty="0"/>
              <a:t>Example</a:t>
            </a:r>
          </a:p>
          <a:p>
            <a:pPr lvl="1"/>
            <a:r>
              <a:rPr lang="en-GB" sz="3600" dirty="0">
                <a:solidFill>
                  <a:srgbClr val="19177C"/>
                </a:solidFill>
                <a:latin typeface="Consolas" panose="020B0609020204030204" pitchFamily="49" charset="0"/>
              </a:rPr>
              <a:t>name</a:t>
            </a:r>
            <a:r>
              <a:rPr lang="en-GB" sz="3600" dirty="0">
                <a:solidFill>
                  <a:srgbClr val="666666"/>
                </a:solidFill>
                <a:latin typeface="Consolas" panose="020B0609020204030204" pitchFamily="49" charset="0"/>
              </a:rPr>
              <a:t>=</a:t>
            </a:r>
            <a:r>
              <a:rPr lang="en-GB" sz="3600" dirty="0">
                <a:latin typeface="Consolas" panose="020B0609020204030204" pitchFamily="49" charset="0"/>
              </a:rPr>
              <a:t>“Aaron” </a:t>
            </a:r>
          </a:p>
          <a:p>
            <a:pPr lvl="1"/>
            <a:r>
              <a:rPr lang="en-GB" sz="3600" dirty="0" err="1">
                <a:solidFill>
                  <a:srgbClr val="19177C"/>
                </a:solidFill>
                <a:latin typeface="Consolas" panose="020B0609020204030204" pitchFamily="49" charset="0"/>
              </a:rPr>
              <a:t>i</a:t>
            </a:r>
            <a:r>
              <a:rPr lang="en-GB" sz="3600" dirty="0">
                <a:solidFill>
                  <a:srgbClr val="666666"/>
                </a:solidFill>
                <a:latin typeface="Consolas" panose="020B0609020204030204" pitchFamily="49" charset="0"/>
              </a:rPr>
              <a:t>=20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$name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“Aaron”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&amp;&amp;</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eq</a:t>
            </a:r>
            <a:r>
              <a:rPr lang="en-GB" sz="3600" dirty="0">
                <a:latin typeface="Consolas" panose="020B0609020204030204" pitchFamily="49" charset="0"/>
              </a:rPr>
              <a:t> </a:t>
            </a:r>
            <a:r>
              <a:rPr lang="en-GB" sz="3600" dirty="0">
                <a:solidFill>
                  <a:srgbClr val="666666"/>
                </a:solidFill>
                <a:latin typeface="Consolas" panose="020B0609020204030204" pitchFamily="49" charset="0"/>
              </a:rPr>
              <a:t>20</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“Both conditions returned true.” </a:t>
            </a:r>
          </a:p>
          <a:p>
            <a:pPr lvl="1"/>
            <a:r>
              <a:rPr lang="en-GB" sz="3600" b="1" dirty="0">
                <a:solidFill>
                  <a:srgbClr val="008000"/>
                </a:solidFill>
                <a:latin typeface="Consolas" panose="020B0609020204030204" pitchFamily="49" charset="0"/>
              </a:rPr>
              <a:t>fi</a:t>
            </a:r>
            <a:endParaRPr lang="en-GB" sz="16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64</a:t>
            </a:fld>
            <a:endParaRPr lang="en-GB" sz="3200" dirty="0"/>
          </a:p>
        </p:txBody>
      </p:sp>
      <p:sp>
        <p:nvSpPr>
          <p:cNvPr id="6" name="Rectangle 5">
            <a:extLst>
              <a:ext uri="{FF2B5EF4-FFF2-40B4-BE49-F238E27FC236}">
                <a16:creationId xmlns:a16="http://schemas.microsoft.com/office/drawing/2014/main" id="{70E7A2F8-E00A-4D22-9773-5CA3C19D1B5C}"/>
              </a:ext>
            </a:extLst>
          </p:cNvPr>
          <p:cNvSpPr/>
          <p:nvPr/>
        </p:nvSpPr>
        <p:spPr>
          <a:xfrm>
            <a:off x="6686804" y="5484551"/>
            <a:ext cx="697308" cy="60752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2137638"/>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OR Operation</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3408852" cy="4708981"/>
          </a:xfrm>
          <a:prstGeom prst="rect">
            <a:avLst/>
          </a:prstGeom>
          <a:noFill/>
        </p:spPr>
        <p:txBody>
          <a:bodyPr wrap="square" rtlCol="0">
            <a:spAutoFit/>
          </a:bodyPr>
          <a:lstStyle/>
          <a:p>
            <a:pPr lvl="1"/>
            <a:r>
              <a:rPr lang="en-GB" sz="4000" dirty="0"/>
              <a:t>Perform the </a:t>
            </a:r>
            <a:r>
              <a:rPr lang="en-GB" sz="4000" b="1" dirty="0"/>
              <a:t>OR</a:t>
            </a:r>
            <a:r>
              <a:rPr lang="en-GB" sz="4000" dirty="0"/>
              <a:t> operation</a:t>
            </a:r>
            <a:endParaRPr lang="en-GB" sz="2400" dirty="0"/>
          </a:p>
          <a:p>
            <a:pPr lvl="1"/>
            <a:endParaRPr lang="en-GB" sz="2400" dirty="0"/>
          </a:p>
          <a:p>
            <a:pPr lvl="1"/>
            <a:r>
              <a:rPr lang="en-GB" sz="4000" b="1" dirty="0"/>
              <a:t>Example</a:t>
            </a:r>
          </a:p>
          <a:p>
            <a:pPr lvl="1"/>
            <a:endParaRPr lang="en-GB" sz="1600" dirty="0"/>
          </a:p>
          <a:p>
            <a:pPr lvl="1"/>
            <a:r>
              <a:rPr lang="en-GB" sz="3600" dirty="0">
                <a:solidFill>
                  <a:srgbClr val="19177C"/>
                </a:solidFill>
                <a:latin typeface="Consolas" panose="020B0609020204030204" pitchFamily="49" charset="0"/>
              </a:rPr>
              <a:t>name</a:t>
            </a:r>
            <a:r>
              <a:rPr lang="en-GB" sz="3600" dirty="0">
                <a:solidFill>
                  <a:srgbClr val="666666"/>
                </a:solidFill>
                <a:latin typeface="Consolas" panose="020B0609020204030204" pitchFamily="49" charset="0"/>
              </a:rPr>
              <a:t>=</a:t>
            </a:r>
            <a:r>
              <a:rPr lang="en-GB" sz="3600" dirty="0">
                <a:latin typeface="Consolas" panose="020B0609020204030204" pitchFamily="49" charset="0"/>
              </a:rPr>
              <a:t>“Aaron” </a:t>
            </a:r>
          </a:p>
          <a:p>
            <a:pPr lvl="1"/>
            <a:r>
              <a:rPr lang="en-GB" sz="3600" dirty="0" err="1">
                <a:solidFill>
                  <a:srgbClr val="19177C"/>
                </a:solidFill>
                <a:latin typeface="Consolas" panose="020B0609020204030204" pitchFamily="49" charset="0"/>
              </a:rPr>
              <a:t>i</a:t>
            </a:r>
            <a:r>
              <a:rPr lang="en-GB" sz="3600" dirty="0">
                <a:solidFill>
                  <a:srgbClr val="666666"/>
                </a:solidFill>
                <a:latin typeface="Consolas" panose="020B0609020204030204" pitchFamily="49" charset="0"/>
              </a:rPr>
              <a:t>=20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$name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“Aaron”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eq</a:t>
            </a:r>
            <a:r>
              <a:rPr lang="en-GB" sz="3600" dirty="0">
                <a:latin typeface="Consolas" panose="020B0609020204030204" pitchFamily="49" charset="0"/>
              </a:rPr>
              <a:t> </a:t>
            </a:r>
            <a:r>
              <a:rPr lang="en-GB" sz="3600" dirty="0">
                <a:solidFill>
                  <a:srgbClr val="666666"/>
                </a:solidFill>
                <a:latin typeface="Consolas" panose="020B0609020204030204" pitchFamily="49" charset="0"/>
              </a:rPr>
              <a:t>20</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“Both conditions returned true.” </a:t>
            </a:r>
          </a:p>
          <a:p>
            <a:pPr lvl="1"/>
            <a:r>
              <a:rPr lang="en-GB" sz="3600" b="1" dirty="0">
                <a:solidFill>
                  <a:srgbClr val="008000"/>
                </a:solidFill>
                <a:latin typeface="Consolas" panose="020B0609020204030204" pitchFamily="49" charset="0"/>
              </a:rPr>
              <a:t>fi</a:t>
            </a:r>
            <a:endParaRPr lang="en-GB" sz="16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65</a:t>
            </a:fld>
            <a:endParaRPr lang="en-GB" sz="3200" dirty="0"/>
          </a:p>
        </p:txBody>
      </p:sp>
      <p:sp>
        <p:nvSpPr>
          <p:cNvPr id="7" name="Rectangle 6">
            <a:extLst>
              <a:ext uri="{FF2B5EF4-FFF2-40B4-BE49-F238E27FC236}">
                <a16:creationId xmlns:a16="http://schemas.microsoft.com/office/drawing/2014/main" id="{ACD3F84C-3E3C-4A99-BCC2-A282FE9CD5BF}"/>
              </a:ext>
            </a:extLst>
          </p:cNvPr>
          <p:cNvSpPr/>
          <p:nvPr/>
        </p:nvSpPr>
        <p:spPr>
          <a:xfrm>
            <a:off x="6706680" y="5747024"/>
            <a:ext cx="697308" cy="60752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930598"/>
      </p:ext>
    </p:extLst>
  </p:cSld>
  <p:clrMapOvr>
    <a:masterClrMapping/>
  </p:clrMapOvr>
  <p:transition spd="med"/>
  <p:extLst>
    <p:ext uri="{6950BFC3-D8DA-4A85-94F7-54DA5524770B}">
      <p188:commentRel xmlns:p188="http://schemas.microsoft.com/office/powerpoint/2018/8/main" r:id="rId3"/>
    </p:ext>
  </p:extLs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Case Statements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3408852" cy="6124754"/>
          </a:xfrm>
          <a:prstGeom prst="rect">
            <a:avLst/>
          </a:prstGeom>
          <a:noFill/>
        </p:spPr>
        <p:txBody>
          <a:bodyPr wrap="square" rtlCol="0">
            <a:spAutoFit/>
          </a:bodyPr>
          <a:lstStyle/>
          <a:p>
            <a:pPr lvl="1"/>
            <a:r>
              <a:rPr lang="en-GB" sz="4000" dirty="0"/>
              <a:t>Choose a set of commands to execute depending on a string matching a particular pattern</a:t>
            </a:r>
            <a:endParaRPr lang="en-GB" sz="2400" dirty="0"/>
          </a:p>
          <a:p>
            <a:pPr lvl="1"/>
            <a:endParaRPr lang="en-GB" sz="2400" dirty="0"/>
          </a:p>
          <a:p>
            <a:pPr lvl="1"/>
            <a:r>
              <a:rPr lang="en-GB" sz="4000" b="1" dirty="0"/>
              <a:t>Format</a:t>
            </a:r>
          </a:p>
          <a:p>
            <a:pPr lvl="1"/>
            <a:r>
              <a:rPr lang="en-GB" sz="3600" b="1" dirty="0">
                <a:solidFill>
                  <a:srgbClr val="008000"/>
                </a:solidFill>
                <a:latin typeface="Consolas" panose="020B0609020204030204" pitchFamily="49" charset="0"/>
              </a:rPr>
              <a:t>case</a:t>
            </a:r>
            <a:r>
              <a:rPr lang="en-GB" sz="3600" dirty="0">
                <a:latin typeface="Consolas" panose="020B0609020204030204" pitchFamily="49" charset="0"/>
              </a:rPr>
              <a:t> &lt;variable&gt;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p>
          <a:p>
            <a:pPr lvl="1"/>
            <a:r>
              <a:rPr lang="en-GB" sz="3600" dirty="0">
                <a:latin typeface="Consolas" panose="020B0609020204030204" pitchFamily="49" charset="0"/>
              </a:rPr>
              <a:t>&lt;pattern </a:t>
            </a:r>
            <a:r>
              <a:rPr lang="en-GB" sz="3600" dirty="0">
                <a:solidFill>
                  <a:srgbClr val="666666"/>
                </a:solidFill>
                <a:latin typeface="Consolas" panose="020B0609020204030204" pitchFamily="49" charset="0"/>
              </a:rPr>
              <a:t>1</a:t>
            </a:r>
            <a:r>
              <a:rPr lang="en-GB" sz="3600" dirty="0">
                <a:latin typeface="Consolas" panose="020B0609020204030204" pitchFamily="49" charset="0"/>
              </a:rPr>
              <a:t>&gt;</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3"/>
            <a:r>
              <a:rPr lang="en-GB" sz="3600" dirty="0">
                <a:latin typeface="Consolas" panose="020B0609020204030204" pitchFamily="49" charset="0"/>
              </a:rPr>
              <a:t>&lt;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3"/>
            <a:r>
              <a:rPr lang="en-GB" sz="3600" dirty="0">
                <a:latin typeface="Consolas" panose="020B0609020204030204" pitchFamily="49" charset="0"/>
              </a:rPr>
              <a:t>;; </a:t>
            </a:r>
          </a:p>
          <a:p>
            <a:pPr lvl="1"/>
            <a:r>
              <a:rPr lang="en-GB" sz="3600" dirty="0">
                <a:latin typeface="Consolas" panose="020B0609020204030204" pitchFamily="49" charset="0"/>
              </a:rPr>
              <a:t>&lt;pattern </a:t>
            </a:r>
            <a:r>
              <a:rPr lang="en-GB" sz="3600" dirty="0">
                <a:solidFill>
                  <a:srgbClr val="666666"/>
                </a:solidFill>
                <a:latin typeface="Consolas" panose="020B0609020204030204" pitchFamily="49" charset="0"/>
              </a:rPr>
              <a:t>2</a:t>
            </a:r>
            <a:r>
              <a:rPr lang="en-GB" sz="3600" dirty="0">
                <a:latin typeface="Consolas" panose="020B0609020204030204" pitchFamily="49" charset="0"/>
              </a:rPr>
              <a:t>&gt;</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3"/>
            <a:r>
              <a:rPr lang="en-GB" sz="3600" dirty="0">
                <a:latin typeface="Consolas" panose="020B0609020204030204" pitchFamily="49" charset="0"/>
              </a:rPr>
              <a:t>&lt;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3"/>
            <a:r>
              <a:rPr lang="en-GB" sz="3600" dirty="0">
                <a:latin typeface="Consolas" panose="020B0609020204030204" pitchFamily="49" charset="0"/>
              </a:rPr>
              <a:t>;; </a:t>
            </a:r>
          </a:p>
          <a:p>
            <a:pPr lvl="1"/>
            <a:r>
              <a:rPr lang="en-GB" sz="3600" b="1" dirty="0" err="1">
                <a:solidFill>
                  <a:srgbClr val="008000"/>
                </a:solidFill>
                <a:latin typeface="Consolas" panose="020B0609020204030204" pitchFamily="49" charset="0"/>
              </a:rPr>
              <a:t>esac</a:t>
            </a:r>
            <a:endParaRPr lang="en-GB" sz="36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66</a:t>
            </a:fld>
            <a:endParaRPr lang="en-GB" sz="3200" dirty="0"/>
          </a:p>
        </p:txBody>
      </p:sp>
      <p:sp>
        <p:nvSpPr>
          <p:cNvPr id="7" name="TextBox 6">
            <a:extLst>
              <a:ext uri="{FF2B5EF4-FFF2-40B4-BE49-F238E27FC236}">
                <a16:creationId xmlns:a16="http://schemas.microsoft.com/office/drawing/2014/main" id="{553BA6E9-CF9B-4887-B16A-A1A4FBD8370F}"/>
              </a:ext>
            </a:extLst>
          </p:cNvPr>
          <p:cNvSpPr txBox="1"/>
          <p:nvPr/>
        </p:nvSpPr>
        <p:spPr>
          <a:xfrm>
            <a:off x="10954139" y="3949511"/>
            <a:ext cx="11495314" cy="9017853"/>
          </a:xfrm>
          <a:prstGeom prst="rect">
            <a:avLst/>
          </a:prstGeom>
          <a:noFill/>
        </p:spPr>
        <p:txBody>
          <a:bodyPr wrap="square" rtlCol="0">
            <a:spAutoFit/>
          </a:bodyPr>
          <a:lstStyle/>
          <a:p>
            <a:pPr lvl="1"/>
            <a:r>
              <a:rPr lang="en-GB" sz="4000" b="1" dirty="0"/>
              <a:t>Example</a:t>
            </a:r>
          </a:p>
          <a:p>
            <a:pPr lvl="1"/>
            <a:r>
              <a:rPr lang="en-GB" sz="3600" dirty="0">
                <a:solidFill>
                  <a:srgbClr val="19177C"/>
                </a:solidFill>
                <a:latin typeface="Consolas" panose="020B0609020204030204" pitchFamily="49" charset="0"/>
              </a:rPr>
              <a:t>status</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"start"</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case</a:t>
            </a:r>
            <a:r>
              <a:rPr lang="en-GB" sz="3600" dirty="0">
                <a:latin typeface="Consolas" panose="020B0609020204030204" pitchFamily="49" charset="0"/>
              </a:rPr>
              <a:t> </a:t>
            </a:r>
            <a:r>
              <a:rPr lang="en-GB" sz="3600" dirty="0">
                <a:solidFill>
                  <a:srgbClr val="19177C"/>
                </a:solidFill>
                <a:latin typeface="Consolas" panose="020B0609020204030204" pitchFamily="49" charset="0"/>
              </a:rPr>
              <a:t>$status</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p>
          <a:p>
            <a:pPr lvl="1"/>
            <a:r>
              <a:rPr lang="en-GB" sz="3600" dirty="0">
                <a:latin typeface="Consolas" panose="020B0609020204030204" pitchFamily="49" charset="0"/>
              </a:rPr>
              <a:t>start</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"Starting“</a:t>
            </a:r>
            <a:r>
              <a:rPr lang="en-GB" sz="3600" dirty="0">
                <a:latin typeface="Consolas" panose="020B0609020204030204" pitchFamily="49" charset="0"/>
              </a:rPr>
              <a:t> </a:t>
            </a:r>
          </a:p>
          <a:p>
            <a:pPr lvl="1"/>
            <a:r>
              <a:rPr lang="en-GB" sz="3600" dirty="0">
                <a:solidFill>
                  <a:srgbClr val="BA2121"/>
                </a:solidFill>
                <a:latin typeface="Consolas" panose="020B0609020204030204" pitchFamily="49" charset="0"/>
              </a:rPr>
              <a:t>		;; </a:t>
            </a:r>
          </a:p>
          <a:p>
            <a:pPr lvl="1"/>
            <a:r>
              <a:rPr lang="en-GB" sz="3600" dirty="0">
                <a:solidFill>
                  <a:srgbClr val="BA2121"/>
                </a:solidFill>
                <a:latin typeface="Consolas" panose="020B0609020204030204" pitchFamily="49" charset="0"/>
              </a:rPr>
              <a:t>stop) </a:t>
            </a:r>
          </a:p>
          <a:p>
            <a:pPr lvl="1"/>
            <a:r>
              <a:rPr lang="en-GB" sz="3600" dirty="0">
                <a:solidFill>
                  <a:srgbClr val="BA2121"/>
                </a:solidFill>
                <a:latin typeface="Consolas" panose="020B0609020204030204" pitchFamily="49" charset="0"/>
              </a:rPr>
              <a:t>		echo "</a:t>
            </a:r>
            <a:r>
              <a:rPr lang="en-GB" sz="3600" dirty="0">
                <a:latin typeface="Consolas" panose="020B0609020204030204" pitchFamily="49" charset="0"/>
              </a:rPr>
              <a:t>Stopping</a:t>
            </a:r>
            <a:r>
              <a:rPr lang="en-GB" sz="3600" dirty="0">
                <a:solidFill>
                  <a:srgbClr val="BA2121"/>
                </a:solidFill>
                <a:latin typeface="Consolas" panose="020B0609020204030204" pitchFamily="49" charset="0"/>
              </a:rPr>
              <a:t>“</a:t>
            </a:r>
          </a:p>
          <a:p>
            <a:pPr lvl="1"/>
            <a:r>
              <a:rPr lang="en-GB" sz="3600" dirty="0">
                <a:solidFill>
                  <a:srgbClr val="BA2121"/>
                </a:solidFill>
                <a:latin typeface="Consolas" panose="020B0609020204030204" pitchFamily="49" charset="0"/>
              </a:rPr>
              <a:t>		 ;; </a:t>
            </a:r>
          </a:p>
          <a:p>
            <a:pPr lvl="1"/>
            <a:r>
              <a:rPr lang="en-GB" sz="3600" dirty="0">
                <a:solidFill>
                  <a:srgbClr val="BA2121"/>
                </a:solidFill>
                <a:latin typeface="Consolas" panose="020B0609020204030204" pitchFamily="49" charset="0"/>
              </a:rPr>
              <a:t>restart) </a:t>
            </a:r>
          </a:p>
          <a:p>
            <a:pPr lvl="1"/>
            <a:r>
              <a:rPr lang="en-GB" sz="3600" dirty="0">
                <a:solidFill>
                  <a:srgbClr val="BA2121"/>
                </a:solidFill>
                <a:latin typeface="Consolas" panose="020B0609020204030204" pitchFamily="49" charset="0"/>
              </a:rPr>
              <a:t>		echo "</a:t>
            </a:r>
            <a:r>
              <a:rPr lang="en-GB" sz="3600" dirty="0">
                <a:latin typeface="Consolas" panose="020B0609020204030204" pitchFamily="49" charset="0"/>
              </a:rPr>
              <a:t>Restarting“ </a:t>
            </a:r>
          </a:p>
          <a:p>
            <a:pPr lvl="1"/>
            <a:r>
              <a:rPr lang="en-GB" sz="3600" dirty="0">
                <a:latin typeface="Consolas" panose="020B0609020204030204" pitchFamily="49" charset="0"/>
              </a:rPr>
              <a:t>		;; </a:t>
            </a:r>
          </a:p>
          <a:p>
            <a:pPr lvl="1"/>
            <a:r>
              <a:rPr lang="en-GB" sz="3600" dirty="0">
                <a:latin typeface="Consolas" panose="020B0609020204030204" pitchFamily="49" charset="0"/>
              </a:rPr>
              <a:t>*</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"Unknown status“ </a:t>
            </a:r>
          </a:p>
          <a:p>
            <a:pPr lvl="1"/>
            <a:r>
              <a:rPr lang="en-GB" sz="3600" dirty="0">
                <a:solidFill>
                  <a:srgbClr val="BA2121"/>
                </a:solidFill>
                <a:latin typeface="Consolas" panose="020B0609020204030204" pitchFamily="49" charset="0"/>
              </a:rPr>
              <a:t>		;; </a:t>
            </a:r>
          </a:p>
          <a:p>
            <a:pPr lvl="1"/>
            <a:r>
              <a:rPr lang="en-GB" sz="3600" dirty="0" err="1">
                <a:solidFill>
                  <a:srgbClr val="BA2121"/>
                </a:solidFill>
                <a:latin typeface="Consolas" panose="020B0609020204030204" pitchFamily="49" charset="0"/>
              </a:rPr>
              <a:t>esac</a:t>
            </a:r>
            <a:endParaRPr lang="en-GB" sz="1600" dirty="0">
              <a:latin typeface="Consolas" panose="020B0609020204030204" pitchFamily="49" charset="0"/>
            </a:endParaRPr>
          </a:p>
        </p:txBody>
      </p:sp>
    </p:spTree>
    <p:extLst>
      <p:ext uri="{BB962C8B-B14F-4D97-AF65-F5344CB8AC3E}">
        <p14:creationId xmlns:p14="http://schemas.microsoft.com/office/powerpoint/2010/main" val="3492780744"/>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While Loops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2633683" cy="7109639"/>
          </a:xfrm>
          <a:prstGeom prst="rect">
            <a:avLst/>
          </a:prstGeom>
          <a:noFill/>
        </p:spPr>
        <p:txBody>
          <a:bodyPr wrap="square" rtlCol="0">
            <a:spAutoFit/>
          </a:bodyPr>
          <a:lstStyle/>
          <a:p>
            <a:pPr lvl="1"/>
            <a:r>
              <a:rPr lang="en-GB" sz="4000" dirty="0"/>
              <a:t>Now that we can use case statements and logic, we can move back to the while loop. Again, the while loop will continue so long as a condition is satisfied.</a:t>
            </a:r>
          </a:p>
          <a:p>
            <a:pPr lvl="1"/>
            <a:endParaRPr lang="en-GB" sz="4000" b="1" dirty="0">
              <a:latin typeface="Courier New" panose="02070309020205020404" pitchFamily="49" charset="0"/>
              <a:cs typeface="Courier New" panose="02070309020205020404" pitchFamily="49" charset="0"/>
            </a:endParaRPr>
          </a:p>
          <a:p>
            <a:pPr marL="914400" lvl="1" indent="-457200">
              <a:buFont typeface="Arial" panose="020B0604020202020204" pitchFamily="34" charset="0"/>
              <a:buChar char="•"/>
            </a:pPr>
            <a:r>
              <a:rPr lang="en-GB" sz="4000" dirty="0">
                <a:cs typeface="Courier New" panose="02070309020205020404" pitchFamily="49" charset="0"/>
              </a:rPr>
              <a:t>Challenge: Create the below program in a new file and run it to understand the syntax and operation of the while loop:</a:t>
            </a:r>
          </a:p>
          <a:p>
            <a:pPr marL="914400" lvl="1" indent="-457200">
              <a:buFont typeface="Arial" panose="020B0604020202020204" pitchFamily="34" charset="0"/>
              <a:buChar char="•"/>
            </a:pPr>
            <a:endParaRPr lang="en-GB" sz="4000" dirty="0">
              <a:cs typeface="Courier New" panose="02070309020205020404" pitchFamily="49" charset="0"/>
            </a:endParaRPr>
          </a:p>
          <a:p>
            <a:pPr lvl="3"/>
            <a:r>
              <a:rPr lang="en-GB" sz="3600" i="1" dirty="0">
                <a:solidFill>
                  <a:srgbClr val="3D7B7B"/>
                </a:solidFill>
                <a:latin typeface="Consolas" panose="020B0609020204030204" pitchFamily="49" charset="0"/>
              </a:rPr>
              <a:t>#!/bin/bash</a:t>
            </a:r>
            <a:r>
              <a:rPr lang="en-GB" sz="3600" dirty="0">
                <a:latin typeface="Consolas" panose="020B0609020204030204" pitchFamily="49" charset="0"/>
              </a:rPr>
              <a:t> </a:t>
            </a:r>
          </a:p>
          <a:p>
            <a:pPr lvl="3"/>
            <a:r>
              <a:rPr lang="en-GB" sz="3600" dirty="0">
                <a:solidFill>
                  <a:srgbClr val="19177C"/>
                </a:solidFill>
                <a:latin typeface="Consolas" panose="020B0609020204030204" pitchFamily="49" charset="0"/>
              </a:rPr>
              <a:t>counter</a:t>
            </a:r>
            <a:r>
              <a:rPr lang="en-GB" sz="3600" dirty="0">
                <a:solidFill>
                  <a:srgbClr val="666666"/>
                </a:solidFill>
                <a:latin typeface="Consolas" panose="020B0609020204030204" pitchFamily="49" charset="0"/>
              </a:rPr>
              <a:t>=0</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while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counter –</a:t>
            </a:r>
            <a:r>
              <a:rPr lang="en-GB" sz="3600" dirty="0" err="1">
                <a:latin typeface="Consolas" panose="020B0609020204030204" pitchFamily="49" charset="0"/>
              </a:rPr>
              <a:t>lt</a:t>
            </a:r>
            <a:r>
              <a:rPr lang="en-GB" sz="3600" dirty="0">
                <a:latin typeface="Consolas" panose="020B0609020204030204" pitchFamily="49" charset="0"/>
              </a:rPr>
              <a:t> </a:t>
            </a:r>
            <a:r>
              <a:rPr lang="en-GB" sz="3600" dirty="0">
                <a:solidFill>
                  <a:srgbClr val="666666"/>
                </a:solidFill>
                <a:latin typeface="Consolas" panose="020B0609020204030204" pitchFamily="49" charset="0"/>
              </a:rPr>
              <a:t>50 ]</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3"/>
            <a:r>
              <a:rPr lang="en-GB" sz="3600" dirty="0">
                <a:solidFill>
                  <a:srgbClr val="008000"/>
                </a:solidFill>
                <a:latin typeface="Consolas" panose="020B0609020204030204" pitchFamily="49" charset="0"/>
              </a:rPr>
              <a:t>		echo</a:t>
            </a:r>
            <a:r>
              <a:rPr lang="en-GB" sz="3600" dirty="0">
                <a:latin typeface="Consolas" panose="020B0609020204030204" pitchFamily="49" charset="0"/>
              </a:rPr>
              <a:t> “the value of the </a:t>
            </a:r>
            <a:r>
              <a:rPr lang="en-GB" sz="3600" dirty="0">
                <a:solidFill>
                  <a:srgbClr val="19177C"/>
                </a:solidFill>
                <a:latin typeface="Consolas" panose="020B0609020204030204" pitchFamily="49" charset="0"/>
              </a:rPr>
              <a:t>counter</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$counter</a:t>
            </a:r>
            <a:r>
              <a:rPr lang="en-GB" sz="3600" dirty="0">
                <a:latin typeface="Consolas" panose="020B0609020204030204" pitchFamily="49" charset="0"/>
              </a:rPr>
              <a:t>” </a:t>
            </a:r>
          </a:p>
          <a:p>
            <a:pPr lvl="3"/>
            <a:r>
              <a:rPr lang="en-GB" sz="3600" dirty="0">
                <a:solidFill>
                  <a:srgbClr val="19177C"/>
                </a:solidFill>
                <a:latin typeface="Consolas" panose="020B0609020204030204" pitchFamily="49" charset="0"/>
              </a:rPr>
              <a:t>		counter</a:t>
            </a:r>
            <a:r>
              <a:rPr lang="en-GB" sz="3600" dirty="0">
                <a:solidFill>
                  <a:srgbClr val="666666"/>
                </a:solidFill>
                <a:latin typeface="Consolas" panose="020B0609020204030204" pitchFamily="49" charset="0"/>
              </a:rPr>
              <a:t>=</a:t>
            </a:r>
            <a:r>
              <a:rPr lang="en-GB" sz="3600" b="1" dirty="0">
                <a:solidFill>
                  <a:srgbClr val="008000"/>
                </a:solidFill>
                <a:latin typeface="Consolas" panose="020B0609020204030204" pitchFamily="49" charset="0"/>
              </a:rPr>
              <a:t>$((</a:t>
            </a:r>
            <a:r>
              <a:rPr lang="en-GB" sz="3600" dirty="0">
                <a:latin typeface="Consolas" panose="020B0609020204030204" pitchFamily="49" charset="0"/>
              </a:rPr>
              <a:t>counter+1</a:t>
            </a:r>
            <a:r>
              <a:rPr lang="en-GB" sz="3600" b="1" dirty="0">
                <a:solidFill>
                  <a:srgbClr val="008000"/>
                </a:solidFill>
                <a:latin typeface="Consolas" panose="020B0609020204030204" pitchFamily="49" charset="0"/>
              </a:rPr>
              <a:t>))</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done</a:t>
            </a:r>
            <a:endParaRPr lang="en-GB" sz="3200"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67</a:t>
            </a:fld>
            <a:endParaRPr lang="en-GB" sz="3200" dirty="0"/>
          </a:p>
        </p:txBody>
      </p:sp>
    </p:spTree>
    <p:extLst>
      <p:ext uri="{BB962C8B-B14F-4D97-AF65-F5344CB8AC3E}">
        <p14:creationId xmlns:p14="http://schemas.microsoft.com/office/powerpoint/2010/main" val="3274936285"/>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Functions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3408852" cy="6186309"/>
          </a:xfrm>
          <a:prstGeom prst="rect">
            <a:avLst/>
          </a:prstGeom>
          <a:noFill/>
        </p:spPr>
        <p:txBody>
          <a:bodyPr wrap="square" rtlCol="0">
            <a:spAutoFit/>
          </a:bodyPr>
          <a:lstStyle/>
          <a:p>
            <a:pPr lvl="1"/>
            <a:r>
              <a:rPr lang="en-GB" sz="4000" dirty="0"/>
              <a:t>A function is essentially a set of commands that can be called numerous times. It improves the readability of code and avoids writing the same code out repeatedly, for more efficient execution. </a:t>
            </a:r>
            <a:endParaRPr lang="en-GB" sz="2400" dirty="0"/>
          </a:p>
          <a:p>
            <a:pPr lvl="1"/>
            <a:endParaRPr lang="en-GB" sz="2400" dirty="0"/>
          </a:p>
          <a:p>
            <a:pPr lvl="1"/>
            <a:r>
              <a:rPr lang="en-GB" sz="4000" b="1" dirty="0"/>
              <a:t>Format</a:t>
            </a:r>
          </a:p>
          <a:p>
            <a:pPr lvl="1"/>
            <a:r>
              <a:rPr lang="en-GB" sz="3600" dirty="0">
                <a:solidFill>
                  <a:srgbClr val="666666"/>
                </a:solidFill>
                <a:latin typeface="Consolas" panose="020B0609020204030204" pitchFamily="49" charset="0"/>
              </a:rPr>
              <a:t>#Multi line</a:t>
            </a:r>
            <a:endParaRPr lang="en-GB" sz="3600" dirty="0">
              <a:latin typeface="Consolas" panose="020B0609020204030204" pitchFamily="49" charset="0"/>
            </a:endParaRPr>
          </a:p>
          <a:p>
            <a:pPr lvl="1"/>
            <a:r>
              <a:rPr lang="en-GB" sz="3600" dirty="0" err="1">
                <a:latin typeface="Consolas" panose="020B0609020204030204" pitchFamily="49" charset="0"/>
              </a:rPr>
              <a:t>function_name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a:latin typeface="Consolas" panose="020B0609020204030204" pitchFamily="49" charset="0"/>
              </a:rPr>
              <a:t>		commands </a:t>
            </a:r>
          </a:p>
          <a:p>
            <a:pPr lvl="1"/>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endParaRPr lang="en-GB" sz="3600" dirty="0">
              <a:latin typeface="Consolas" panose="020B0609020204030204" pitchFamily="49" charset="0"/>
            </a:endParaRPr>
          </a:p>
          <a:p>
            <a:pPr lvl="1"/>
            <a:r>
              <a:rPr lang="en-GB" sz="3600" dirty="0">
                <a:solidFill>
                  <a:srgbClr val="666666"/>
                </a:solidFill>
                <a:latin typeface="Consolas" panose="020B0609020204030204" pitchFamily="49" charset="0"/>
              </a:rPr>
              <a:t>#Single line</a:t>
            </a:r>
            <a:endParaRPr lang="en-GB" sz="3600" dirty="0">
              <a:latin typeface="Consolas" panose="020B0609020204030204" pitchFamily="49" charset="0"/>
            </a:endParaRPr>
          </a:p>
          <a:p>
            <a:pPr lvl="1"/>
            <a:r>
              <a:rPr lang="en-GB" sz="3600" dirty="0" err="1">
                <a:latin typeface="Consolas" panose="020B0609020204030204" pitchFamily="49" charset="0"/>
              </a:rPr>
              <a:t>function_name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commands;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68</a:t>
            </a:fld>
            <a:endParaRPr lang="en-GB" sz="3200" dirty="0"/>
          </a:p>
        </p:txBody>
      </p:sp>
      <p:sp>
        <p:nvSpPr>
          <p:cNvPr id="7" name="TextBox 6">
            <a:extLst>
              <a:ext uri="{FF2B5EF4-FFF2-40B4-BE49-F238E27FC236}">
                <a16:creationId xmlns:a16="http://schemas.microsoft.com/office/drawing/2014/main" id="{553BA6E9-CF9B-4887-B16A-A1A4FBD8370F}"/>
              </a:ext>
            </a:extLst>
          </p:cNvPr>
          <p:cNvSpPr txBox="1"/>
          <p:nvPr/>
        </p:nvSpPr>
        <p:spPr>
          <a:xfrm>
            <a:off x="11066107" y="4657530"/>
            <a:ext cx="11495314" cy="6247864"/>
          </a:xfrm>
          <a:prstGeom prst="rect">
            <a:avLst/>
          </a:prstGeom>
          <a:noFill/>
        </p:spPr>
        <p:txBody>
          <a:bodyPr wrap="square" rtlCol="0">
            <a:spAutoFit/>
          </a:bodyPr>
          <a:lstStyle/>
          <a:p>
            <a:pPr lvl="1"/>
            <a:r>
              <a:rPr lang="en-GB" sz="4000" b="1" dirty="0"/>
              <a:t>Example</a:t>
            </a:r>
          </a:p>
          <a:p>
            <a:pPr lvl="1"/>
            <a:r>
              <a:rPr lang="en-GB" sz="3600" dirty="0" err="1">
                <a:latin typeface="Consolas" panose="020B0609020204030204" pitchFamily="49" charset="0"/>
              </a:rPr>
              <a:t>hello_world</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World!"</a:t>
            </a:r>
            <a:r>
              <a:rPr lang="en-GB" sz="3600" dirty="0">
                <a:latin typeface="Consolas" panose="020B0609020204030204" pitchFamily="49" charset="0"/>
              </a:rPr>
              <a:t> </a:t>
            </a:r>
          </a:p>
          <a:p>
            <a:pPr lvl="1"/>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err="1">
                <a:latin typeface="Consolas" panose="020B0609020204030204" pitchFamily="49" charset="0"/>
              </a:rPr>
              <a:t>hello_world</a:t>
            </a:r>
            <a:r>
              <a:rPr lang="en-GB" sz="3600" dirty="0">
                <a:latin typeface="Consolas" panose="020B0609020204030204" pitchFamily="49" charset="0"/>
              </a:rPr>
              <a:t> </a:t>
            </a:r>
          </a:p>
          <a:p>
            <a:pPr lvl="1"/>
            <a:endParaRPr lang="en-GB" sz="3600" dirty="0">
              <a:latin typeface="Consolas" panose="020B0609020204030204" pitchFamily="49" charset="0"/>
            </a:endParaRPr>
          </a:p>
          <a:p>
            <a:pPr lvl="1"/>
            <a:r>
              <a:rPr lang="en-GB" sz="3600" dirty="0">
                <a:latin typeface="Consolas" panose="020B0609020204030204" pitchFamily="49" charset="0"/>
              </a:rPr>
              <a:t>hello</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a:t>
            </a:r>
            <a:r>
              <a:rPr lang="en-GB" sz="3600" dirty="0">
                <a:solidFill>
                  <a:srgbClr val="19177C"/>
                </a:solidFill>
                <a:latin typeface="Consolas" panose="020B0609020204030204" pitchFamily="49" charset="0"/>
              </a:rPr>
              <a:t>$1</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1"/>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endParaRPr lang="en-GB" sz="3600" dirty="0">
              <a:latin typeface="Consolas" panose="020B0609020204030204" pitchFamily="49" charset="0"/>
            </a:endParaRPr>
          </a:p>
          <a:p>
            <a:pPr lvl="1"/>
            <a:r>
              <a:rPr lang="en-GB" sz="3600" dirty="0">
                <a:latin typeface="Consolas" panose="020B0609020204030204" pitchFamily="49" charset="0"/>
              </a:rPr>
              <a:t>hello </a:t>
            </a:r>
            <a:r>
              <a:rPr lang="en-GB" sz="3600" dirty="0">
                <a:solidFill>
                  <a:srgbClr val="BA2121"/>
                </a:solidFill>
                <a:latin typeface="Consolas" panose="020B0609020204030204" pitchFamily="49" charset="0"/>
              </a:rPr>
              <a:t>"Aaron”</a:t>
            </a:r>
            <a:endParaRPr lang="en-GB" sz="1600" dirty="0">
              <a:latin typeface="Consolas" panose="020B0609020204030204" pitchFamily="49" charset="0"/>
            </a:endParaRPr>
          </a:p>
        </p:txBody>
      </p:sp>
    </p:spTree>
    <p:extLst>
      <p:ext uri="{BB962C8B-B14F-4D97-AF65-F5344CB8AC3E}">
        <p14:creationId xmlns:p14="http://schemas.microsoft.com/office/powerpoint/2010/main" val="1803092884"/>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Variables Scope</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9387185"/>
          </a:xfrm>
          <a:prstGeom prst="rect">
            <a:avLst/>
          </a:prstGeom>
          <a:noFill/>
        </p:spPr>
        <p:txBody>
          <a:bodyPr wrap="square" rtlCol="0">
            <a:spAutoFit/>
          </a:bodyPr>
          <a:lstStyle/>
          <a:p>
            <a:pPr lvl="1"/>
            <a:r>
              <a:rPr lang="en-GB" sz="4000" b="1" dirty="0"/>
              <a:t>Global variables </a:t>
            </a:r>
            <a:r>
              <a:rPr lang="en-GB" sz="4000" dirty="0"/>
              <a:t>are variables that can be accessed from anywhere in the script regardless of the scope. In Bash, all variables by default are defined as global, even if declared inside the function. </a:t>
            </a:r>
          </a:p>
          <a:p>
            <a:pPr lvl="1"/>
            <a:endParaRPr lang="en-GB" sz="2400" dirty="0"/>
          </a:p>
          <a:p>
            <a:pPr lvl="1"/>
            <a:r>
              <a:rPr lang="en-GB" sz="4000" b="1" dirty="0"/>
              <a:t>Local variables </a:t>
            </a:r>
            <a:r>
              <a:rPr lang="en-GB" sz="4000" dirty="0"/>
              <a:t>can be declared within the function body with the local keyword and can be used only inside that function. You can have local variables with the same name in different functions. </a:t>
            </a:r>
          </a:p>
          <a:p>
            <a:pPr lvl="1"/>
            <a:endParaRPr lang="en-GB" sz="2400" dirty="0"/>
          </a:p>
          <a:p>
            <a:pPr lvl="4"/>
            <a:r>
              <a:rPr lang="en-GB" sz="3600" i="1" dirty="0">
                <a:solidFill>
                  <a:srgbClr val="3D7B7B"/>
                </a:solidFill>
                <a:latin typeface="Consolas" panose="020B0609020204030204" pitchFamily="49" charset="0"/>
              </a:rPr>
              <a:t>#!/usr/bin/env bash </a:t>
            </a:r>
          </a:p>
          <a:p>
            <a:pPr lvl="4"/>
            <a:r>
              <a:rPr lang="en-GB" sz="3600" dirty="0">
                <a:solidFill>
                  <a:srgbClr val="19177C"/>
                </a:solidFill>
                <a:latin typeface="Consolas" panose="020B0609020204030204" pitchFamily="49" charset="0"/>
              </a:rPr>
              <a:t>x</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p>
          <a:p>
            <a:pPr lvl="4"/>
            <a:r>
              <a:rPr lang="en-GB" sz="3600" dirty="0">
                <a:solidFill>
                  <a:srgbClr val="19177C"/>
                </a:solidFill>
                <a:latin typeface="Consolas" panose="020B0609020204030204" pitchFamily="49" charset="0"/>
              </a:rPr>
              <a:t>y</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p>
          <a:p>
            <a:pPr lvl="4"/>
            <a:r>
              <a:rPr lang="en-GB" sz="3600" dirty="0" err="1">
                <a:latin typeface="Consolas" panose="020B0609020204030204" pitchFamily="49" charset="0"/>
              </a:rPr>
              <a:t>test_function</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6"/>
            <a:r>
              <a:rPr lang="en-GB" sz="3600" dirty="0">
                <a:solidFill>
                  <a:srgbClr val="008000"/>
                </a:solidFill>
                <a:latin typeface="Consolas" panose="020B0609020204030204" pitchFamily="49" charset="0"/>
              </a:rPr>
              <a:t>local</a:t>
            </a:r>
            <a:r>
              <a:rPr lang="en-GB" sz="3600" dirty="0">
                <a:latin typeface="Consolas" panose="020B0609020204030204" pitchFamily="49" charset="0"/>
              </a:rPr>
              <a:t> </a:t>
            </a:r>
            <a:r>
              <a:rPr lang="en-GB" sz="3600" dirty="0">
                <a:solidFill>
                  <a:srgbClr val="19177C"/>
                </a:solidFill>
                <a:latin typeface="Consolas" panose="020B0609020204030204" pitchFamily="49" charset="0"/>
              </a:rPr>
              <a:t>x</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p>
          <a:p>
            <a:pPr lvl="6"/>
            <a:r>
              <a:rPr lang="en-GB" sz="3600" dirty="0">
                <a:solidFill>
                  <a:srgbClr val="19177C"/>
                </a:solidFill>
                <a:latin typeface="Consolas" panose="020B0609020204030204" pitchFamily="49" charset="0"/>
              </a:rPr>
              <a:t>y</a:t>
            </a:r>
            <a:r>
              <a:rPr lang="en-GB" sz="3600" dirty="0">
                <a:solidFill>
                  <a:srgbClr val="666666"/>
                </a:solidFill>
                <a:latin typeface="Consolas" panose="020B0609020204030204" pitchFamily="49" charset="0"/>
              </a:rPr>
              <a:t>=4</a:t>
            </a:r>
            <a:r>
              <a:rPr lang="en-GB" sz="3600" dirty="0">
                <a:latin typeface="Consolas" panose="020B0609020204030204" pitchFamily="49" charset="0"/>
              </a:rPr>
              <a:t> </a:t>
            </a:r>
          </a:p>
          <a:p>
            <a:pPr lvl="6"/>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"Inside function: x: </a:t>
            </a:r>
            <a:r>
              <a:rPr lang="en-GB" sz="3600" dirty="0">
                <a:solidFill>
                  <a:srgbClr val="19177C"/>
                </a:solidFill>
                <a:latin typeface="Consolas" panose="020B0609020204030204" pitchFamily="49" charset="0"/>
              </a:rPr>
              <a:t>$x</a:t>
            </a:r>
            <a:r>
              <a:rPr lang="en-GB" sz="3600" dirty="0">
                <a:solidFill>
                  <a:srgbClr val="BA2121"/>
                </a:solidFill>
                <a:latin typeface="Consolas" panose="020B0609020204030204" pitchFamily="49" charset="0"/>
              </a:rPr>
              <a:t>, y: </a:t>
            </a:r>
            <a:r>
              <a:rPr lang="en-GB" sz="3600" dirty="0">
                <a:solidFill>
                  <a:srgbClr val="19177C"/>
                </a:solidFill>
                <a:latin typeface="Consolas" panose="020B0609020204030204" pitchFamily="49" charset="0"/>
              </a:rPr>
              <a:t>$y</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"Before executing function: x: </a:t>
            </a:r>
            <a:r>
              <a:rPr lang="en-GB" sz="3600" dirty="0">
                <a:solidFill>
                  <a:srgbClr val="19177C"/>
                </a:solidFill>
                <a:latin typeface="Consolas" panose="020B0609020204030204" pitchFamily="49" charset="0"/>
              </a:rPr>
              <a:t>$x</a:t>
            </a:r>
            <a:r>
              <a:rPr lang="en-GB" sz="3600" dirty="0">
                <a:solidFill>
                  <a:srgbClr val="BA2121"/>
                </a:solidFill>
                <a:latin typeface="Consolas" panose="020B0609020204030204" pitchFamily="49" charset="0"/>
              </a:rPr>
              <a:t>, y: </a:t>
            </a:r>
            <a:r>
              <a:rPr lang="en-GB" sz="3600" dirty="0">
                <a:solidFill>
                  <a:srgbClr val="19177C"/>
                </a:solidFill>
                <a:latin typeface="Consolas" panose="020B0609020204030204" pitchFamily="49" charset="0"/>
              </a:rPr>
              <a:t>$y</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r>
              <a:rPr lang="en-GB" sz="3600" dirty="0" err="1">
                <a:latin typeface="Consolas" panose="020B0609020204030204" pitchFamily="49" charset="0"/>
              </a:rPr>
              <a:t>test_function</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"After executing function: x: </a:t>
            </a:r>
            <a:r>
              <a:rPr lang="en-GB" sz="3600" dirty="0">
                <a:solidFill>
                  <a:srgbClr val="19177C"/>
                </a:solidFill>
                <a:latin typeface="Consolas" panose="020B0609020204030204" pitchFamily="49" charset="0"/>
              </a:rPr>
              <a:t>$x</a:t>
            </a:r>
            <a:r>
              <a:rPr lang="en-GB" sz="3600" dirty="0">
                <a:solidFill>
                  <a:srgbClr val="BA2121"/>
                </a:solidFill>
                <a:latin typeface="Consolas" panose="020B0609020204030204" pitchFamily="49" charset="0"/>
              </a:rPr>
              <a:t>, y: </a:t>
            </a:r>
            <a:r>
              <a:rPr lang="en-GB" sz="3600" dirty="0">
                <a:solidFill>
                  <a:srgbClr val="19177C"/>
                </a:solidFill>
                <a:latin typeface="Consolas" panose="020B0609020204030204" pitchFamily="49" charset="0"/>
              </a:rPr>
              <a:t>$y</a:t>
            </a:r>
            <a:r>
              <a:rPr lang="en-GB" sz="3600" dirty="0">
                <a:solidFill>
                  <a:srgbClr val="BA2121"/>
                </a:solidFill>
                <a:latin typeface="Consolas" panose="020B0609020204030204" pitchFamily="49" charset="0"/>
              </a:rPr>
              <a:t>"</a:t>
            </a:r>
            <a:endParaRPr lang="en-GB" sz="28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69</a:t>
            </a:fld>
            <a:endParaRPr lang="en-GB" sz="3200" dirty="0"/>
          </a:p>
        </p:txBody>
      </p:sp>
    </p:spTree>
    <p:extLst>
      <p:ext uri="{BB962C8B-B14F-4D97-AF65-F5344CB8AC3E}">
        <p14:creationId xmlns:p14="http://schemas.microsoft.com/office/powerpoint/2010/main" val="38869942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2"/>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6880025" cy="1323439"/>
          </a:xfrm>
          <a:prstGeom prst="rect">
            <a:avLst/>
          </a:prstGeom>
          <a:noFill/>
        </p:spPr>
        <p:txBody>
          <a:bodyPr wrap="square" rtlCol="0">
            <a:spAutoFit/>
          </a:bodyPr>
          <a:lstStyle/>
          <a:p>
            <a:r>
              <a:rPr lang="en-GB" sz="8000" dirty="0">
                <a:solidFill>
                  <a:schemeClr val="bg1"/>
                </a:solidFill>
              </a:rPr>
              <a:t>What is a shell?</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345297"/>
            <a:ext cx="17032739" cy="7383560"/>
          </a:xfrm>
          <a:prstGeom prst="rect">
            <a:avLst/>
          </a:prstGeom>
          <a:noFill/>
        </p:spPr>
        <p:txBody>
          <a:bodyPr wrap="square" lIns="91440" tIns="45720" rIns="91440" bIns="45720" rtlCol="0" anchor="t">
            <a:spAutoFit/>
          </a:bodyPr>
          <a:lstStyle/>
          <a:p>
            <a:pPr marL="571500" indent="-571500" algn="l">
              <a:lnSpc>
                <a:spcPct val="150000"/>
              </a:lnSpc>
              <a:buFont typeface="Arial" panose="020B0604020202020204" pitchFamily="34" charset="0"/>
              <a:buChar char="•"/>
            </a:pPr>
            <a:r>
              <a:rPr lang="en-GB" sz="4000" b="0" i="0" dirty="0">
                <a:solidFill>
                  <a:schemeClr val="tx2"/>
                </a:solidFill>
                <a:effectLst/>
                <a:latin typeface="+mj-lt"/>
              </a:rPr>
              <a:t>A shell is a program that translates user commands into OS instructions</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The OS starts a shell for each user when they log in or open a terminal window</a:t>
            </a:r>
          </a:p>
          <a:p>
            <a:pPr algn="l">
              <a:lnSpc>
                <a:spcPct val="150000"/>
              </a:lnSpc>
            </a:pPr>
            <a:endParaRPr lang="en-GB" sz="4000" b="0" i="0" dirty="0">
              <a:solidFill>
                <a:schemeClr val="tx2"/>
              </a:solidFill>
              <a:effectLst/>
              <a:latin typeface="+mj-lt"/>
            </a:endParaRPr>
          </a:p>
          <a:p>
            <a:pPr algn="l">
              <a:lnSpc>
                <a:spcPct val="150000"/>
              </a:lnSpc>
            </a:pPr>
            <a:r>
              <a:rPr lang="en-GB" sz="4000" b="0" i="0" dirty="0">
                <a:solidFill>
                  <a:schemeClr val="tx2"/>
                </a:solidFill>
                <a:effectLst/>
                <a:latin typeface="+mj-lt"/>
              </a:rPr>
              <a:t>Examples of shells:</a:t>
            </a:r>
          </a:p>
          <a:p>
            <a:pPr marL="571500" indent="-571500" algn="l">
              <a:lnSpc>
                <a:spcPct val="150000"/>
              </a:lnSpc>
              <a:buFont typeface="Arial" panose="020B0604020202020204" pitchFamily="34" charset="0"/>
              <a:buChar char="•"/>
            </a:pPr>
            <a:r>
              <a:rPr lang="en-GB" sz="4000" b="0" i="0" dirty="0" err="1">
                <a:solidFill>
                  <a:schemeClr val="tx2"/>
                </a:solidFill>
                <a:effectLst/>
                <a:latin typeface="+mj-lt"/>
              </a:rPr>
              <a:t>Bourne</a:t>
            </a:r>
            <a:r>
              <a:rPr lang="en-GB" sz="4000" b="0" i="0" dirty="0">
                <a:solidFill>
                  <a:schemeClr val="tx2"/>
                </a:solidFill>
                <a:effectLst/>
                <a:latin typeface="+mj-lt"/>
              </a:rPr>
              <a:t> family (</a:t>
            </a:r>
            <a:r>
              <a:rPr lang="en-GB" sz="4000" b="0" i="0" dirty="0" err="1">
                <a:solidFill>
                  <a:schemeClr val="tx2"/>
                </a:solidFill>
                <a:effectLst/>
                <a:latin typeface="+mj-lt"/>
              </a:rPr>
              <a:t>sh</a:t>
            </a:r>
            <a:r>
              <a:rPr lang="en-GB" sz="4000" b="0" i="0" dirty="0">
                <a:solidFill>
                  <a:schemeClr val="tx2"/>
                </a:solidFill>
                <a:effectLst/>
                <a:latin typeface="+mj-lt"/>
              </a:rPr>
              <a:t>, ash, </a:t>
            </a:r>
            <a:r>
              <a:rPr lang="en-GB" sz="4000" b="0" i="0" dirty="0" err="1">
                <a:solidFill>
                  <a:schemeClr val="tx2"/>
                </a:solidFill>
                <a:effectLst/>
                <a:latin typeface="+mj-lt"/>
              </a:rPr>
              <a:t>ksh</a:t>
            </a:r>
            <a:r>
              <a:rPr lang="en-GB" sz="4000" b="0" i="0" dirty="0">
                <a:solidFill>
                  <a:schemeClr val="tx2"/>
                </a:solidFill>
                <a:effectLst/>
                <a:latin typeface="+mj-lt"/>
              </a:rPr>
              <a:t>, bash)</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C family (</a:t>
            </a:r>
            <a:r>
              <a:rPr lang="en-GB" sz="4000" b="0" i="0" dirty="0" err="1">
                <a:solidFill>
                  <a:schemeClr val="tx2"/>
                </a:solidFill>
                <a:effectLst/>
                <a:latin typeface="+mj-lt"/>
              </a:rPr>
              <a:t>csh</a:t>
            </a:r>
            <a:r>
              <a:rPr lang="en-GB" sz="4000" b="0" i="0" dirty="0">
                <a:solidFill>
                  <a:schemeClr val="tx2"/>
                </a:solidFill>
                <a:effectLst/>
                <a:latin typeface="+mj-lt"/>
              </a:rPr>
              <a:t>, </a:t>
            </a:r>
            <a:r>
              <a:rPr lang="en-GB" sz="4000" b="0" i="0" dirty="0" err="1">
                <a:solidFill>
                  <a:schemeClr val="tx2"/>
                </a:solidFill>
                <a:effectLst/>
                <a:latin typeface="+mj-lt"/>
              </a:rPr>
              <a:t>tcsh</a:t>
            </a:r>
            <a:r>
              <a:rPr lang="en-GB" sz="4000" b="0" i="0" dirty="0">
                <a:solidFill>
                  <a:schemeClr val="tx2"/>
                </a:solidFill>
                <a:effectLst/>
                <a:latin typeface="+mj-lt"/>
              </a:rPr>
              <a:t>)</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Perl family (</a:t>
            </a:r>
            <a:r>
              <a:rPr lang="en-GB" sz="4000" b="0" i="0" dirty="0" err="1">
                <a:solidFill>
                  <a:schemeClr val="tx2"/>
                </a:solidFill>
                <a:effectLst/>
                <a:latin typeface="+mj-lt"/>
              </a:rPr>
              <a:t>perlsh</a:t>
            </a:r>
            <a:r>
              <a:rPr lang="en-GB" sz="4000" b="0" i="0" dirty="0">
                <a:solidFill>
                  <a:schemeClr val="tx2"/>
                </a:solidFill>
                <a:effectLst/>
                <a:latin typeface="+mj-lt"/>
              </a:rPr>
              <a:t>, </a:t>
            </a:r>
            <a:r>
              <a:rPr lang="en-GB" sz="4000" b="0" i="0" dirty="0" err="1">
                <a:solidFill>
                  <a:schemeClr val="tx2"/>
                </a:solidFill>
                <a:effectLst/>
                <a:latin typeface="+mj-lt"/>
              </a:rPr>
              <a:t>zoidberg</a:t>
            </a:r>
            <a:r>
              <a:rPr lang="en-GB" sz="4000" b="0" i="0" dirty="0">
                <a:solidFill>
                  <a:schemeClr val="tx2"/>
                </a:solidFill>
                <a:effectLst/>
                <a:latin typeface="+mj-lt"/>
              </a:rPr>
              <a:t>)</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Microsoft family (</a:t>
            </a:r>
            <a:r>
              <a:rPr lang="en-GB" sz="4000" b="0" i="0" dirty="0" err="1">
                <a:solidFill>
                  <a:schemeClr val="tx2"/>
                </a:solidFill>
                <a:effectLst/>
                <a:latin typeface="+mj-lt"/>
              </a:rPr>
              <a:t>cmd.exe</a:t>
            </a:r>
            <a:r>
              <a:rPr lang="en-GB" sz="4000" b="0" i="0" dirty="0">
                <a:solidFill>
                  <a:schemeClr val="tx2"/>
                </a:solidFill>
                <a:effectLst/>
                <a:latin typeface="+mj-lt"/>
              </a:rPr>
              <a:t>, Windows PowerShell)</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a:t>
            </a:fld>
            <a:endParaRPr lang="en-GB" sz="3200" dirty="0"/>
          </a:p>
        </p:txBody>
      </p:sp>
      <p:pic>
        <p:nvPicPr>
          <p:cNvPr id="7" name="Picture 6">
            <a:extLst>
              <a:ext uri="{FF2B5EF4-FFF2-40B4-BE49-F238E27FC236}">
                <a16:creationId xmlns:a16="http://schemas.microsoft.com/office/drawing/2014/main" id="{4E7C0FD6-9417-485D-9740-51A8EA7AA6B4}"/>
              </a:ext>
            </a:extLst>
          </p:cNvPr>
          <p:cNvPicPr>
            <a:picLocks noChangeAspect="1"/>
          </p:cNvPicPr>
          <p:nvPr/>
        </p:nvPicPr>
        <p:blipFill rotWithShape="1">
          <a:blip r:embed="rId3"/>
          <a:srcRect l="2864" t="1415" r="4072" b="1503"/>
          <a:stretch/>
        </p:blipFill>
        <p:spPr>
          <a:xfrm>
            <a:off x="18247232" y="3154727"/>
            <a:ext cx="4606262" cy="8854110"/>
          </a:xfrm>
          <a:prstGeom prst="rect">
            <a:avLst/>
          </a:prstGeom>
        </p:spPr>
      </p:pic>
    </p:spTree>
    <p:extLst>
      <p:ext uri="{BB962C8B-B14F-4D97-AF65-F5344CB8AC3E}">
        <p14:creationId xmlns:p14="http://schemas.microsoft.com/office/powerpoint/2010/main" val="1738564991"/>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Change Password</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15075887" cy="8771632"/>
          </a:xfrm>
          <a:prstGeom prst="rect">
            <a:avLst/>
          </a:prstGeom>
          <a:noFill/>
        </p:spPr>
        <p:txBody>
          <a:bodyPr wrap="square" lIns="91440" tIns="45720" rIns="91440" bIns="45720" rtlCol="0" anchor="t">
            <a:spAutoFit/>
          </a:bodyPr>
          <a:lstStyle/>
          <a:p>
            <a:pPr lvl="1"/>
            <a:r>
              <a:rPr lang="en-GB" sz="4000" dirty="0"/>
              <a:t>As with many webpages, the password can be changed for security reasons or just for a personal preference</a:t>
            </a:r>
          </a:p>
          <a:p>
            <a:pPr lvl="1"/>
            <a:endParaRPr lang="en-GB" sz="4000"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4000" dirty="0">
                <a:cs typeface="Courier New"/>
              </a:rPr>
              <a:t>passwd – and hitting enter will allow you to enter the current password to and then update to a new one:</a:t>
            </a:r>
          </a:p>
          <a:p>
            <a:pPr marL="800100" lvl="1" indent="-342900">
              <a:buFont typeface="Arial" panose="020B0604020202020204" pitchFamily="34" charset="0"/>
              <a:buChar char="•"/>
            </a:pPr>
            <a:endParaRPr lang="en-GB" sz="1600" dirty="0">
              <a:cs typeface="Courier New" panose="02070309020205020404" pitchFamily="49" charset="0"/>
            </a:endParaRPr>
          </a:p>
          <a:p>
            <a:pPr lvl="3"/>
            <a:r>
              <a:rPr lang="en-GB" sz="3600" dirty="0">
                <a:latin typeface="Consolas" panose="020B0609020204030204" pitchFamily="49" charset="0"/>
              </a:rPr>
              <a:t>Changing current password </a:t>
            </a:r>
            <a:r>
              <a:rPr lang="en-GB" sz="3600" b="1" dirty="0">
                <a:solidFill>
                  <a:srgbClr val="008000"/>
                </a:solidFill>
                <a:latin typeface="Consolas" panose="020B0609020204030204" pitchFamily="49" charset="0"/>
              </a:rPr>
              <a:t>for</a:t>
            </a:r>
            <a:r>
              <a:rPr lang="en-GB" sz="3600" dirty="0">
                <a:latin typeface="Consolas" panose="020B0609020204030204" pitchFamily="49" charset="0"/>
              </a:rPr>
              <a:t> &lt;user&gt; </a:t>
            </a:r>
            <a:r>
              <a:rPr lang="en-GB" sz="3600" dirty="0">
                <a:solidFill>
                  <a:srgbClr val="666666"/>
                </a:solidFill>
                <a:latin typeface="Consolas" panose="020B0609020204030204" pitchFamily="49" charset="0"/>
              </a:rPr>
              <a:t>(</a:t>
            </a:r>
            <a:r>
              <a:rPr lang="en-GB" sz="3600" dirty="0">
                <a:latin typeface="Consolas" panose="020B0609020204030204" pitchFamily="49" charset="0"/>
              </a:rPr>
              <a:t>current</a:t>
            </a:r>
            <a:r>
              <a:rPr lang="en-GB" sz="3600" dirty="0">
                <a:solidFill>
                  <a:srgbClr val="666666"/>
                </a:solidFill>
                <a:latin typeface="Consolas" panose="020B0609020204030204" pitchFamily="49" charset="0"/>
              </a:rPr>
              <a:t>)</a:t>
            </a:r>
            <a:r>
              <a:rPr lang="en-GB" sz="3600" dirty="0">
                <a:latin typeface="Consolas" panose="020B0609020204030204" pitchFamily="49" charset="0"/>
              </a:rPr>
              <a:t> UNIX password:  </a:t>
            </a:r>
          </a:p>
          <a:p>
            <a:pPr lvl="3"/>
            <a:r>
              <a:rPr lang="en-GB" sz="3600" dirty="0">
                <a:latin typeface="Consolas" panose="020B0609020204030204" pitchFamily="49" charset="0"/>
              </a:rPr>
              <a:t>Enter new UNIX password:</a:t>
            </a:r>
          </a:p>
          <a:p>
            <a:pPr lvl="3"/>
            <a:endParaRPr lang="en-GB" sz="3200" dirty="0">
              <a:latin typeface="Consolas" panose="020B0609020204030204" pitchFamily="49" charset="0"/>
              <a:cs typeface="Courier New" panose="02070309020205020404" pitchFamily="49" charset="0"/>
            </a:endParaRPr>
          </a:p>
          <a:p>
            <a:pPr marL="914400" lvl="1" indent="-457200">
              <a:buFont typeface="Arial" panose="020B0604020202020204" pitchFamily="34" charset="0"/>
              <a:buChar char="•"/>
            </a:pPr>
            <a:r>
              <a:rPr lang="en-GB" sz="4000" dirty="0">
                <a:cs typeface="Courier New"/>
              </a:rPr>
              <a:t>If you decide that you do not want to change the password while setting up the new one, press enter until the following message appears:</a:t>
            </a:r>
          </a:p>
          <a:p>
            <a:pPr marL="914400" lvl="1" indent="-457200">
              <a:buFont typeface="Arial" panose="020B0604020202020204" pitchFamily="34" charset="0"/>
              <a:buChar char="•"/>
            </a:pPr>
            <a:endParaRPr lang="en-GB" sz="1600" dirty="0">
              <a:latin typeface="Courier New" panose="02070309020205020404" pitchFamily="49" charset="0"/>
              <a:cs typeface="Courier New" panose="02070309020205020404" pitchFamily="49" charset="0"/>
            </a:endParaRPr>
          </a:p>
          <a:p>
            <a:pPr lvl="3"/>
            <a:r>
              <a:rPr lang="en-GB" sz="3600" dirty="0">
                <a:latin typeface="Consolas" panose="020B0609020204030204" pitchFamily="49" charset="0"/>
              </a:rPr>
              <a:t>passwd: Authentication  token multiple error </a:t>
            </a:r>
          </a:p>
          <a:p>
            <a:pPr lvl="3"/>
            <a:r>
              <a:rPr lang="en-GB" sz="3600" dirty="0">
                <a:latin typeface="Consolas" panose="020B0609020204030204" pitchFamily="49" charset="0"/>
              </a:rPr>
              <a:t>passwd: password unchanged</a:t>
            </a:r>
            <a:endParaRPr lang="en-GB" sz="3200" dirty="0">
              <a:latin typeface="Consolas" panose="020B0609020204030204" pitchFamily="49" charset="0"/>
              <a:cs typeface="Courier New"/>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70</a:t>
            </a:fld>
            <a:endParaRPr lang="en-GB" sz="3200" dirty="0"/>
          </a:p>
        </p:txBody>
      </p:sp>
      <p:pic>
        <p:nvPicPr>
          <p:cNvPr id="1026" name="Picture 2" descr="point, Analysis, graphic, Communication, Key, Cartoon, line icon">
            <a:extLst>
              <a:ext uri="{FF2B5EF4-FFF2-40B4-BE49-F238E27FC236}">
                <a16:creationId xmlns:a16="http://schemas.microsoft.com/office/drawing/2014/main" id="{D249D445-867A-48A6-92EC-D05B453ADF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99" r="5645" b="7322"/>
          <a:stretch/>
        </p:blipFill>
        <p:spPr bwMode="auto">
          <a:xfrm>
            <a:off x="17221200" y="3595845"/>
            <a:ext cx="5115460" cy="608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425215"/>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Brace Expansion</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7109639"/>
          </a:xfrm>
          <a:prstGeom prst="rect">
            <a:avLst/>
          </a:prstGeom>
          <a:noFill/>
        </p:spPr>
        <p:txBody>
          <a:bodyPr wrap="square" rtlCol="0">
            <a:spAutoFit/>
          </a:bodyPr>
          <a:lstStyle/>
          <a:p>
            <a:pPr lvl="1"/>
            <a:r>
              <a:rPr lang="en-GB" sz="4000" b="1" dirty="0">
                <a:cs typeface="Courier New" panose="02070309020205020404" pitchFamily="49" charset="0"/>
              </a:rPr>
              <a:t>The curly brackets, {} are useful in speeding up otherwise time consuming processes</a:t>
            </a:r>
          </a:p>
          <a:p>
            <a:pPr lvl="1"/>
            <a:endParaRPr lang="en-GB" sz="2400" b="1" dirty="0">
              <a:cs typeface="Courier New" panose="02070309020205020404" pitchFamily="49" charset="0"/>
            </a:endParaRPr>
          </a:p>
          <a:p>
            <a:pPr marL="800100" lvl="1" indent="-3429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{&lt;dirName1&gt;,&lt;dirName2&gt;,….} </a:t>
            </a:r>
            <a:r>
              <a:rPr lang="en-GB" sz="4000" dirty="0">
                <a:cs typeface="Courier New" panose="02070309020205020404" pitchFamily="49" charset="0"/>
              </a:rPr>
              <a:t>- fast way of making multiple directories</a:t>
            </a:r>
          </a:p>
          <a:p>
            <a:pPr marL="800100" lvl="1" indent="-342900">
              <a:buFont typeface="Arial" panose="020B0604020202020204" pitchFamily="34" charset="0"/>
              <a:buChar char="•"/>
            </a:pPr>
            <a:endParaRPr lang="en-GB" sz="4000" dirty="0">
              <a:cs typeface="Courier New" panose="02070309020205020404" pitchFamily="49" charset="0"/>
            </a:endParaRPr>
          </a:p>
          <a:p>
            <a:pPr lvl="1"/>
            <a:r>
              <a:rPr lang="en-GB" sz="4000" dirty="0">
                <a:cs typeface="Courier New" panose="02070309020205020404" pitchFamily="49" charset="0"/>
              </a:rPr>
              <a:t>When writing programs in bash, brace expansion can also be implemented to make writing loops more efficient:</a:t>
            </a:r>
          </a:p>
          <a:p>
            <a:pPr lvl="1"/>
            <a:endParaRPr lang="en-GB" sz="2400" dirty="0">
              <a:cs typeface="Courier New" panose="02070309020205020404" pitchFamily="49" charset="0"/>
            </a:endParaRPr>
          </a:p>
          <a:p>
            <a:pPr lvl="3"/>
            <a:r>
              <a:rPr lang="en-GB" sz="4000" b="1" dirty="0">
                <a:solidFill>
                  <a:srgbClr val="008000"/>
                </a:solidFill>
                <a:latin typeface="Consolas" panose="020B0609020204030204" pitchFamily="49" charset="0"/>
              </a:rPr>
              <a:t>for</a:t>
            </a:r>
            <a:r>
              <a:rPr lang="en-GB" sz="4000" dirty="0">
                <a:latin typeface="Consolas" panose="020B0609020204030204" pitchFamily="49" charset="0"/>
              </a:rPr>
              <a:t> </a:t>
            </a:r>
            <a:r>
              <a:rPr lang="en-GB" sz="4000" dirty="0" err="1">
                <a:latin typeface="Consolas" panose="020B0609020204030204" pitchFamily="49" charset="0"/>
              </a:rPr>
              <a:t>i</a:t>
            </a:r>
            <a:r>
              <a:rPr lang="en-GB" sz="4000" dirty="0">
                <a:latin typeface="Consolas" panose="020B0609020204030204" pitchFamily="49" charset="0"/>
              </a:rPr>
              <a:t> </a:t>
            </a:r>
            <a:r>
              <a:rPr lang="en-GB" sz="4000" b="1" dirty="0">
                <a:solidFill>
                  <a:srgbClr val="008000"/>
                </a:solidFill>
                <a:latin typeface="Consolas" panose="020B0609020204030204" pitchFamily="49" charset="0"/>
              </a:rPr>
              <a:t>in</a:t>
            </a:r>
            <a:r>
              <a:rPr lang="en-GB" sz="4000" dirty="0">
                <a:latin typeface="Consolas" panose="020B0609020204030204" pitchFamily="49" charset="0"/>
              </a:rPr>
              <a:t> </a:t>
            </a:r>
            <a:r>
              <a:rPr lang="en-GB" sz="4000" dirty="0">
                <a:solidFill>
                  <a:srgbClr val="666666"/>
                </a:solidFill>
                <a:latin typeface="Consolas" panose="020B0609020204030204" pitchFamily="49" charset="0"/>
              </a:rPr>
              <a:t>{1</a:t>
            </a:r>
            <a:r>
              <a:rPr lang="en-GB" sz="4000" dirty="0">
                <a:latin typeface="Consolas" panose="020B0609020204030204" pitchFamily="49" charset="0"/>
              </a:rPr>
              <a:t>..10</a:t>
            </a:r>
            <a:r>
              <a:rPr lang="en-GB" sz="4000" dirty="0">
                <a:solidFill>
                  <a:srgbClr val="666666"/>
                </a:solidFill>
                <a:latin typeface="Consolas" panose="020B0609020204030204" pitchFamily="49" charset="0"/>
              </a:rPr>
              <a:t>}</a:t>
            </a:r>
            <a:r>
              <a:rPr lang="en-GB" sz="4000" dirty="0">
                <a:latin typeface="Consolas" panose="020B0609020204030204" pitchFamily="49" charset="0"/>
              </a:rPr>
              <a:t>; </a:t>
            </a:r>
            <a:r>
              <a:rPr lang="en-GB" sz="4000" b="1" dirty="0">
                <a:solidFill>
                  <a:srgbClr val="008000"/>
                </a:solidFill>
                <a:latin typeface="Consolas" panose="020B0609020204030204" pitchFamily="49" charset="0"/>
              </a:rPr>
              <a:t>do</a:t>
            </a:r>
            <a:r>
              <a:rPr lang="en-GB" sz="4000" dirty="0">
                <a:latin typeface="Consolas" panose="020B0609020204030204" pitchFamily="49" charset="0"/>
              </a:rPr>
              <a:t> </a:t>
            </a:r>
          </a:p>
          <a:p>
            <a:pPr lvl="3"/>
            <a:r>
              <a:rPr lang="en-GB" sz="4000" dirty="0">
                <a:solidFill>
                  <a:srgbClr val="008000"/>
                </a:solidFill>
                <a:latin typeface="Consolas" panose="020B0609020204030204" pitchFamily="49" charset="0"/>
              </a:rPr>
              <a:t>		echo</a:t>
            </a:r>
            <a:r>
              <a:rPr lang="en-GB" sz="4000" dirty="0">
                <a:latin typeface="Consolas" panose="020B0609020204030204" pitchFamily="49" charset="0"/>
              </a:rPr>
              <a:t> “iteration number - </a:t>
            </a:r>
            <a:r>
              <a:rPr lang="en-GB" sz="4000" b="1" dirty="0">
                <a:solidFill>
                  <a:srgbClr val="A45A77"/>
                </a:solidFill>
                <a:latin typeface="Consolas" panose="020B0609020204030204" pitchFamily="49" charset="0"/>
              </a:rPr>
              <a:t>${</a:t>
            </a:r>
            <a:r>
              <a:rPr lang="en-GB" sz="4000" dirty="0" err="1">
                <a:solidFill>
                  <a:srgbClr val="19177C"/>
                </a:solidFill>
                <a:latin typeface="Consolas" panose="020B0609020204030204" pitchFamily="49" charset="0"/>
              </a:rPr>
              <a:t>i</a:t>
            </a:r>
            <a:r>
              <a:rPr lang="en-GB" sz="4000" b="1" dirty="0">
                <a:solidFill>
                  <a:srgbClr val="A45A77"/>
                </a:solidFill>
                <a:latin typeface="Consolas" panose="020B0609020204030204" pitchFamily="49" charset="0"/>
              </a:rPr>
              <a:t>}</a:t>
            </a:r>
            <a:r>
              <a:rPr lang="en-GB" sz="4000" dirty="0">
                <a:latin typeface="Consolas" panose="020B0609020204030204" pitchFamily="49" charset="0"/>
              </a:rPr>
              <a:t>” </a:t>
            </a:r>
          </a:p>
          <a:p>
            <a:pPr lvl="3"/>
            <a:r>
              <a:rPr lang="en-GB" sz="4000" b="1" dirty="0">
                <a:solidFill>
                  <a:srgbClr val="008000"/>
                </a:solidFill>
                <a:latin typeface="Consolas" panose="020B0609020204030204" pitchFamily="49" charset="0"/>
              </a:rPr>
              <a:t>done</a:t>
            </a:r>
            <a:endParaRPr lang="en-GB" sz="4000" dirty="0">
              <a:latin typeface="Consolas" panose="020B0609020204030204" pitchFamily="49" charset="0"/>
              <a:cs typeface="Courier New" panose="02070309020205020404" pitchFamily="49" charset="0"/>
            </a:endParaRPr>
          </a:p>
          <a:p>
            <a:pPr lvl="1"/>
            <a:r>
              <a:rPr lang="en-GB" sz="3200" dirty="0">
                <a:latin typeface="Courier New" panose="02070309020205020404" pitchFamily="49" charset="0"/>
                <a:cs typeface="Courier New" panose="02070309020205020404" pitchFamily="49" charset="0"/>
              </a:rPr>
              <a:t>		</a:t>
            </a:r>
          </a:p>
          <a:p>
            <a:pPr marL="1028700" lvl="1" indent="-571500">
              <a:buFont typeface="Arial" panose="020B0604020202020204" pitchFamily="34" charset="0"/>
              <a:buChar char="•"/>
            </a:pPr>
            <a:r>
              <a:rPr lang="en-GB" sz="4000" b="1" dirty="0">
                <a:cs typeface="Courier New" panose="02070309020205020404" pitchFamily="49" charset="0"/>
              </a:rPr>
              <a:t>Challenge: </a:t>
            </a:r>
            <a:r>
              <a:rPr lang="en-GB" sz="4000" dirty="0">
                <a:cs typeface="Courier New" panose="02070309020205020404" pitchFamily="49" charset="0"/>
              </a:rPr>
              <a:t>Copy the above text and implement brace expansion in some loops</a:t>
            </a:r>
            <a:endParaRPr lang="en-GB" sz="4000" b="1"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71</a:t>
            </a:fld>
            <a:endParaRPr lang="en-GB" sz="3200" dirty="0"/>
          </a:p>
        </p:txBody>
      </p:sp>
    </p:spTree>
    <p:extLst>
      <p:ext uri="{BB962C8B-B14F-4D97-AF65-F5344CB8AC3E}">
        <p14:creationId xmlns:p14="http://schemas.microsoft.com/office/powerpoint/2010/main" val="2475085952"/>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err="1">
                <a:solidFill>
                  <a:schemeClr val="bg1"/>
                </a:solidFill>
              </a:rPr>
              <a:t>wget</a:t>
            </a:r>
            <a:endParaRPr lang="en-GB" sz="8000">
              <a:solidFill>
                <a:schemeClr val="bg1"/>
              </a:solidFill>
            </a:endParaRP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42045"/>
            <a:ext cx="23408852" cy="6617196"/>
          </a:xfrm>
          <a:prstGeom prst="rect">
            <a:avLst/>
          </a:prstGeom>
          <a:noFill/>
        </p:spPr>
        <p:txBody>
          <a:bodyPr wrap="square" rtlCol="0">
            <a:spAutoFit/>
          </a:bodyPr>
          <a:lstStyle/>
          <a:p>
            <a:pPr lvl="1"/>
            <a:r>
              <a:rPr lang="en-GB" sz="4000" b="1" dirty="0"/>
              <a:t>Download files non-interactively from the internet</a:t>
            </a:r>
          </a:p>
          <a:p>
            <a:pPr lvl="1"/>
            <a:endParaRPr lang="en-GB" sz="4000" b="1"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Try:  			</a:t>
            </a:r>
            <a:r>
              <a:rPr lang="en-GB" sz="3600" dirty="0" err="1">
                <a:latin typeface="Consolas" panose="020B0609020204030204" pitchFamily="49" charset="0"/>
              </a:rPr>
              <a:t>wget</a:t>
            </a:r>
            <a:r>
              <a:rPr lang="en-GB" sz="3600" dirty="0">
                <a:latin typeface="Consolas" panose="020B0609020204030204" pitchFamily="49" charset="0"/>
              </a:rPr>
              <a:t> bbc.co.uk</a:t>
            </a:r>
            <a:endParaRPr lang="en-GB" sz="4000" dirty="0">
              <a:latin typeface="Consolas" panose="020B0609020204030204" pitchFamily="49" charset="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You should see the full file </a:t>
            </a:r>
            <a:r>
              <a:rPr lang="en-GB" sz="4000" i="1" dirty="0">
                <a:cs typeface="Courier New" panose="02070309020205020404" pitchFamily="49" charset="0"/>
              </a:rPr>
              <a:t>html	 </a:t>
            </a:r>
            <a:r>
              <a:rPr lang="en-GB" sz="4000" dirty="0">
                <a:cs typeface="Courier New" panose="02070309020205020404" pitchFamily="49" charset="0"/>
              </a:rPr>
              <a:t>of the webpage and will automatically save as a .html file</a:t>
            </a:r>
          </a:p>
          <a:p>
            <a:pPr marL="800100" lvl="1" indent="-342900">
              <a:buFont typeface="Arial" panose="020B0604020202020204" pitchFamily="34" charset="0"/>
              <a:buChar char="•"/>
            </a:pPr>
            <a:endParaRPr lang="en-GB" sz="4000" dirty="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We can then view the </a:t>
            </a:r>
            <a:r>
              <a:rPr lang="en-GB" sz="4000" i="1" dirty="0">
                <a:cs typeface="Courier New" panose="02070309020205020404" pitchFamily="49" charset="0"/>
              </a:rPr>
              <a:t>html</a:t>
            </a:r>
            <a:r>
              <a:rPr lang="en-GB" sz="4000" dirty="0">
                <a:cs typeface="Courier New" panose="02070309020205020404" pitchFamily="49" charset="0"/>
              </a:rPr>
              <a:t> file in full using the normal ways using </a:t>
            </a:r>
            <a:r>
              <a:rPr lang="en-GB" sz="4000" dirty="0">
                <a:latin typeface="Courier New" panose="02070309020205020404" pitchFamily="49" charset="0"/>
                <a:cs typeface="Courier New" panose="02070309020205020404" pitchFamily="49" charset="0"/>
              </a:rPr>
              <a:t>cat</a:t>
            </a:r>
            <a:r>
              <a:rPr lang="en-GB" sz="4000" dirty="0">
                <a:cs typeface="Courier New" panose="02070309020205020404" pitchFamily="49" charset="0"/>
              </a:rPr>
              <a:t> and </a:t>
            </a:r>
            <a:r>
              <a:rPr lang="en-GB" sz="4000" dirty="0">
                <a:latin typeface="Courier New" panose="02070309020205020404" pitchFamily="49" charset="0"/>
                <a:cs typeface="Courier New" panose="02070309020205020404" pitchFamily="49" charset="0"/>
              </a:rPr>
              <a:t>less</a:t>
            </a:r>
          </a:p>
          <a:p>
            <a:pPr marL="800100" lvl="1" indent="-342900">
              <a:buFont typeface="Arial" panose="020B0604020202020204" pitchFamily="34" charset="0"/>
              <a:buChar char="•"/>
            </a:pPr>
            <a:endParaRPr lang="en-GB" sz="4000"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3600" dirty="0" err="1">
                <a:latin typeface="Consolas" panose="020B0609020204030204" pitchFamily="49" charset="0"/>
              </a:rPr>
              <a:t>wget</a:t>
            </a:r>
            <a:r>
              <a:rPr lang="en-GB" sz="3600" dirty="0">
                <a:latin typeface="Consolas" panose="020B0609020204030204" pitchFamily="49" charset="0"/>
              </a:rPr>
              <a:t> --mirror &lt;website root&gt;</a:t>
            </a:r>
            <a:r>
              <a:rPr lang="en-GB" sz="4000" dirty="0">
                <a:cs typeface="Courier New" panose="02070309020205020404" pitchFamily="49" charset="0"/>
              </a:rPr>
              <a:t> - download the entire website</a:t>
            </a:r>
          </a:p>
          <a:p>
            <a:pPr marL="800100" lvl="1" indent="-342900">
              <a:buFont typeface="Arial" panose="020B0604020202020204" pitchFamily="34" charset="0"/>
              <a:buChar char="•"/>
            </a:pPr>
            <a:endParaRPr lang="en-GB" sz="4000"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Be careful when downloading files to your machine</a:t>
            </a:r>
          </a:p>
          <a:p>
            <a:pPr marL="800100" lvl="1" indent="-342900">
              <a:buFont typeface="Arial" panose="020B0604020202020204" pitchFamily="34" charset="0"/>
              <a:buChar char="•"/>
            </a:pPr>
            <a:endParaRPr lang="en-GB" sz="2400"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72</a:t>
            </a:fld>
            <a:endParaRPr lang="en-GB" sz="3200" dirty="0"/>
          </a:p>
        </p:txBody>
      </p:sp>
    </p:spTree>
    <p:extLst>
      <p:ext uri="{BB962C8B-B14F-4D97-AF65-F5344CB8AC3E}">
        <p14:creationId xmlns:p14="http://schemas.microsoft.com/office/powerpoint/2010/main" val="3056804925"/>
      </p:ext>
    </p:extLst>
  </p:cSld>
  <p:clrMapOvr>
    <a:masterClrMapping/>
  </p:clrMapOvr>
  <p:transition spd="med"/>
  <p:extLst>
    <p:ext uri="{6950BFC3-D8DA-4A85-94F7-54DA5524770B}">
      <p188:commentRel xmlns:p188="http://schemas.microsoft.com/office/powerpoint/2018/8/main" r:id="rId3"/>
    </p:ext>
  </p:extLs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File Transfer: SCP</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15561079" cy="8833187"/>
          </a:xfrm>
          <a:prstGeom prst="rect">
            <a:avLst/>
          </a:prstGeom>
          <a:noFill/>
        </p:spPr>
        <p:txBody>
          <a:bodyPr wrap="square" rtlCol="0">
            <a:spAutoFit/>
          </a:bodyPr>
          <a:lstStyle/>
          <a:p>
            <a:pPr lvl="1"/>
            <a:r>
              <a:rPr lang="en-GB" sz="4000" dirty="0"/>
              <a:t>This is how we copy files and/ or directories between a local and a remote  system, or between two remote systems</a:t>
            </a:r>
          </a:p>
          <a:p>
            <a:pPr lvl="1"/>
            <a:endParaRPr lang="en-GB" sz="2400" b="1"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4000" b="1" dirty="0">
                <a:cs typeface="Courier New" panose="02070309020205020404" pitchFamily="49" charset="0"/>
              </a:rPr>
              <a:t>Similar to the cp command used before </a:t>
            </a:r>
          </a:p>
          <a:p>
            <a:pPr marL="800100" lvl="1" indent="-342900">
              <a:buFont typeface="Arial" panose="020B0604020202020204" pitchFamily="34" charset="0"/>
              <a:buChar char="•"/>
            </a:pPr>
            <a:endParaRPr lang="en-GB" sz="2400" b="1" dirty="0">
              <a:cs typeface="Courier New" panose="02070309020205020404" pitchFamily="49" charset="0"/>
            </a:endParaRPr>
          </a:p>
          <a:p>
            <a:pPr marL="800100" lvl="1" indent="-342900">
              <a:buFont typeface="Arial" panose="020B0604020202020204" pitchFamily="34" charset="0"/>
              <a:buChar char="•"/>
            </a:pPr>
            <a:r>
              <a:rPr lang="en-GB" sz="4000" b="1" dirty="0">
                <a:solidFill>
                  <a:srgbClr val="FF0000"/>
                </a:solidFill>
                <a:cs typeface="Courier New" panose="02070309020205020404" pitchFamily="49" charset="0"/>
              </a:rPr>
              <a:t>So caution is needed as it can rewrite the file without warning!!</a:t>
            </a:r>
          </a:p>
          <a:p>
            <a:pPr marL="800100" lvl="1" indent="-342900">
              <a:buFont typeface="Arial" panose="020B0604020202020204" pitchFamily="34" charset="0"/>
              <a:buChar char="•"/>
            </a:pPr>
            <a:endParaRPr lang="en-GB" sz="2400" b="1" dirty="0">
              <a:solidFill>
                <a:srgbClr val="FF0000"/>
              </a:solidFill>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Transferring the file ‘alarm’ from the current shell to another Linux machine would have the syntax:</a:t>
            </a:r>
          </a:p>
          <a:p>
            <a:pPr marL="800100" lvl="1" indent="-342900">
              <a:buFont typeface="Arial" panose="020B0604020202020204" pitchFamily="34" charset="0"/>
              <a:buChar char="•"/>
            </a:pPr>
            <a:endParaRPr lang="en-GB" sz="1600" dirty="0">
              <a:latin typeface="Courier New" panose="02070309020205020404" pitchFamily="49" charset="0"/>
              <a:cs typeface="Courier New" panose="02070309020205020404" pitchFamily="49" charset="0"/>
            </a:endParaRPr>
          </a:p>
          <a:p>
            <a:pPr lvl="1"/>
            <a:r>
              <a:rPr lang="en-GB" sz="44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scp</a:t>
            </a:r>
            <a:r>
              <a:rPr lang="en-GB" sz="3600" dirty="0">
                <a:latin typeface="Consolas" panose="020B0609020204030204" pitchFamily="49" charset="0"/>
                <a:cs typeface="Courier New" panose="02070309020205020404" pitchFamily="49" charset="0"/>
              </a:rPr>
              <a:t> /alarm &lt;user&gt;@199.199.1.19:/home/&lt;user&gt;/files/alarm</a:t>
            </a:r>
          </a:p>
          <a:p>
            <a:pPr lvl="1"/>
            <a:endParaRPr lang="en-GB" sz="3200" dirty="0">
              <a:latin typeface="Courier New" panose="02070309020205020404" pitchFamily="49" charset="0"/>
              <a:cs typeface="Courier New" panose="02070309020205020404" pitchFamily="49" charset="0"/>
            </a:endParaRPr>
          </a:p>
          <a:p>
            <a:pPr lvl="1"/>
            <a:endParaRPr lang="en-GB" sz="3200" dirty="0">
              <a:latin typeface="Courier New" panose="02070309020205020404" pitchFamily="49" charset="0"/>
              <a:cs typeface="Courier New" panose="02070309020205020404" pitchFamily="49" charset="0"/>
            </a:endParaRPr>
          </a:p>
          <a:p>
            <a:pPr lvl="1"/>
            <a:endParaRPr lang="en-GB" sz="3200" dirty="0">
              <a:latin typeface="Courier New" panose="02070309020205020404" pitchFamily="49" charset="0"/>
              <a:cs typeface="Courier New" panose="02070309020205020404" pitchFamily="49" charset="0"/>
            </a:endParaRPr>
          </a:p>
          <a:p>
            <a:pPr lvl="1"/>
            <a:endParaRPr lang="en-GB" sz="3200" dirty="0">
              <a:latin typeface="Courier New" panose="02070309020205020404" pitchFamily="49" charset="0"/>
              <a:cs typeface="Courier New" panose="02070309020205020404" pitchFamily="49" charset="0"/>
            </a:endParaRPr>
          </a:p>
          <a:p>
            <a:pPr lvl="1"/>
            <a:endParaRPr lang="en-GB" sz="3200" dirty="0">
              <a:latin typeface="Courier New" panose="02070309020205020404" pitchFamily="49" charset="0"/>
              <a:cs typeface="Courier New" panose="02070309020205020404" pitchFamily="49" charset="0"/>
            </a:endParaRPr>
          </a:p>
          <a:p>
            <a:pPr marL="914400" lvl="1" indent="-457200">
              <a:buFont typeface="Arial" panose="020B0604020202020204" pitchFamily="34" charset="0"/>
              <a:buChar char="•"/>
            </a:pPr>
            <a:r>
              <a:rPr lang="en-GB" sz="4000" dirty="0">
                <a:cs typeface="Courier New" panose="02070309020205020404" pitchFamily="49" charset="0"/>
              </a:rPr>
              <a:t>You will normally have to enter login details of the destination system</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73</a:t>
            </a:fld>
            <a:endParaRPr lang="en-GB" sz="3200" dirty="0"/>
          </a:p>
        </p:txBody>
      </p:sp>
      <p:pic>
        <p:nvPicPr>
          <p:cNvPr id="2050" name="Picture 2" descr="File Cartoon Images – Browse 37,253 Stock Photos, Vectors ...">
            <a:extLst>
              <a:ext uri="{FF2B5EF4-FFF2-40B4-BE49-F238E27FC236}">
                <a16:creationId xmlns:a16="http://schemas.microsoft.com/office/drawing/2014/main" id="{46156D3E-23B6-455C-AAC8-D72ED17B747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274" t="9776" r="6432" b="17342"/>
          <a:stretch/>
        </p:blipFill>
        <p:spPr bwMode="auto">
          <a:xfrm>
            <a:off x="16894629" y="4556170"/>
            <a:ext cx="6139542" cy="52461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20476B-7133-4772-A121-AA51105A495C}"/>
              </a:ext>
            </a:extLst>
          </p:cNvPr>
          <p:cNvSpPr/>
          <p:nvPr/>
        </p:nvSpPr>
        <p:spPr>
          <a:xfrm>
            <a:off x="2499361" y="7557561"/>
            <a:ext cx="1493520" cy="6463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4B63EBD-1459-41E6-A02B-5EC5463D6C08}"/>
              </a:ext>
            </a:extLst>
          </p:cNvPr>
          <p:cNvSpPr/>
          <p:nvPr/>
        </p:nvSpPr>
        <p:spPr>
          <a:xfrm>
            <a:off x="4139059" y="7557561"/>
            <a:ext cx="11267717" cy="6463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E88565F8-DC7F-4DDF-8183-4B17A1849A4E}"/>
              </a:ext>
            </a:extLst>
          </p:cNvPr>
          <p:cNvSpPr txBox="1"/>
          <p:nvPr/>
        </p:nvSpPr>
        <p:spPr>
          <a:xfrm>
            <a:off x="6435517" y="9338471"/>
            <a:ext cx="6291438" cy="646331"/>
          </a:xfrm>
          <a:prstGeom prst="rect">
            <a:avLst/>
          </a:prstGeom>
          <a:noFill/>
        </p:spPr>
        <p:txBody>
          <a:bodyPr wrap="square" rtlCol="0">
            <a:spAutoFit/>
          </a:bodyPr>
          <a:lstStyle/>
          <a:p>
            <a:pPr algn="ctr"/>
            <a:r>
              <a:rPr lang="en-GB" sz="3600" dirty="0"/>
              <a:t>Destination and new file root</a:t>
            </a:r>
          </a:p>
        </p:txBody>
      </p:sp>
      <p:sp>
        <p:nvSpPr>
          <p:cNvPr id="12" name="TextBox 11">
            <a:extLst>
              <a:ext uri="{FF2B5EF4-FFF2-40B4-BE49-F238E27FC236}">
                <a16:creationId xmlns:a16="http://schemas.microsoft.com/office/drawing/2014/main" id="{FDC55BF9-2528-42F1-830A-614E30745A17}"/>
              </a:ext>
            </a:extLst>
          </p:cNvPr>
          <p:cNvSpPr txBox="1"/>
          <p:nvPr/>
        </p:nvSpPr>
        <p:spPr>
          <a:xfrm>
            <a:off x="2664746" y="9292305"/>
            <a:ext cx="2656270" cy="646331"/>
          </a:xfrm>
          <a:prstGeom prst="rect">
            <a:avLst/>
          </a:prstGeom>
          <a:noFill/>
        </p:spPr>
        <p:txBody>
          <a:bodyPr wrap="square" rtlCol="0">
            <a:spAutoFit/>
          </a:bodyPr>
          <a:lstStyle/>
          <a:p>
            <a:r>
              <a:rPr lang="en-GB" sz="3600" dirty="0"/>
              <a:t>origin</a:t>
            </a:r>
          </a:p>
        </p:txBody>
      </p:sp>
      <p:sp>
        <p:nvSpPr>
          <p:cNvPr id="8" name="Arrow: Down 7">
            <a:extLst>
              <a:ext uri="{FF2B5EF4-FFF2-40B4-BE49-F238E27FC236}">
                <a16:creationId xmlns:a16="http://schemas.microsoft.com/office/drawing/2014/main" id="{BA69A870-4D18-4243-8AE3-C26D41296E61}"/>
              </a:ext>
            </a:extLst>
          </p:cNvPr>
          <p:cNvSpPr/>
          <p:nvPr/>
        </p:nvSpPr>
        <p:spPr>
          <a:xfrm rot="10800000">
            <a:off x="2935956" y="8251614"/>
            <a:ext cx="620329" cy="9981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BF866691-8E71-4366-99D6-86D5D2001F9C}"/>
              </a:ext>
            </a:extLst>
          </p:cNvPr>
          <p:cNvSpPr/>
          <p:nvPr/>
        </p:nvSpPr>
        <p:spPr>
          <a:xfrm rot="10800000">
            <a:off x="9294964" y="8299292"/>
            <a:ext cx="620329" cy="9981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2681387"/>
      </p:ext>
    </p:extLst>
  </p:cSld>
  <p:clrMapOvr>
    <a:masterClrMapping/>
  </p:clrMapOvr>
  <p:transition spd="med"/>
  <p:extLst>
    <p:ext uri="{6950BFC3-D8DA-4A85-94F7-54DA5524770B}">
      <p188:commentRel xmlns:p188="http://schemas.microsoft.com/office/powerpoint/2018/8/main" r:id="rId3"/>
    </p:ext>
  </p:extLs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Input to the computer</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156079"/>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cs typeface="Courier New" panose="02070309020205020404" pitchFamily="49" charset="0"/>
              </a:rPr>
              <a:t>It is often useful to have an input from a user while a program is running</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This is possible in the Linux shell using the </a:t>
            </a:r>
            <a:r>
              <a:rPr lang="en-GB" sz="3600" dirty="0">
                <a:latin typeface="Consolas" panose="020B0609020204030204" pitchFamily="49" charset="0"/>
                <a:cs typeface="Courier New" panose="02070309020205020404" pitchFamily="49" charset="0"/>
              </a:rPr>
              <a:t>read</a:t>
            </a:r>
            <a:r>
              <a:rPr lang="en-GB" sz="4000" i="1" dirty="0">
                <a:cs typeface="Courier New" panose="02070309020205020404" pitchFamily="49" charset="0"/>
              </a:rPr>
              <a:t> </a:t>
            </a:r>
            <a:r>
              <a:rPr lang="en-GB" sz="4000" dirty="0">
                <a:cs typeface="Courier New" panose="02070309020205020404" pitchFamily="49" charset="0"/>
              </a:rPr>
              <a:t>command</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An </a:t>
            </a:r>
            <a:r>
              <a:rPr lang="en-GB" sz="3600" dirty="0">
                <a:latin typeface="Consolas" panose="020B0609020204030204" pitchFamily="49" charset="0"/>
                <a:cs typeface="Courier New" panose="02070309020205020404" pitchFamily="49" charset="0"/>
              </a:rPr>
              <a:t>echo</a:t>
            </a:r>
            <a:r>
              <a:rPr lang="en-GB" sz="4000" dirty="0">
                <a:cs typeface="Courier New" panose="02070309020205020404" pitchFamily="49" charset="0"/>
              </a:rPr>
              <a:t> command before the input ensures the command is easy to read for the user:</a:t>
            </a:r>
          </a:p>
          <a:p>
            <a:pPr marL="1028700" lvl="1" indent="-571500">
              <a:buFont typeface="Arial" panose="020B0604020202020204" pitchFamily="34" charset="0"/>
              <a:buChar char="•"/>
            </a:pPr>
            <a:endParaRPr lang="en-GB" sz="1600" dirty="0">
              <a:cs typeface="Courier New" panose="02070309020205020404" pitchFamily="49" charset="0"/>
            </a:endParaRPr>
          </a:p>
          <a:p>
            <a:pPr lvl="3"/>
            <a:r>
              <a:rPr lang="en-GB" sz="3600" dirty="0">
                <a:solidFill>
                  <a:srgbClr val="008000"/>
                </a:solidFill>
                <a:latin typeface="Consolas" panose="020B0609020204030204" pitchFamily="49" charset="0"/>
              </a:rPr>
              <a:t>echo</a:t>
            </a:r>
            <a:r>
              <a:rPr lang="en-GB" sz="3600" dirty="0">
                <a:latin typeface="Consolas" panose="020B0609020204030204" pitchFamily="49" charset="0"/>
              </a:rPr>
              <a:t> “what is the user input?” </a:t>
            </a:r>
          </a:p>
          <a:p>
            <a:pPr lvl="3"/>
            <a:r>
              <a:rPr lang="en-GB" sz="3600" dirty="0">
                <a:solidFill>
                  <a:srgbClr val="008000"/>
                </a:solidFill>
                <a:latin typeface="Consolas" panose="020B0609020204030204" pitchFamily="49" charset="0"/>
              </a:rPr>
              <a:t>read</a:t>
            </a:r>
            <a:r>
              <a:rPr lang="en-GB" sz="3600" dirty="0">
                <a:latin typeface="Consolas" panose="020B0609020204030204" pitchFamily="49" charset="0"/>
              </a:rPr>
              <a:t> </a:t>
            </a:r>
            <a:r>
              <a:rPr lang="en-GB" sz="3600" dirty="0" err="1">
                <a:latin typeface="Consolas" panose="020B0609020204030204" pitchFamily="49" charset="0"/>
              </a:rPr>
              <a:t>userInput</a:t>
            </a:r>
            <a:endParaRPr lang="en-GB" sz="3600" dirty="0">
              <a:latin typeface="Consolas" panose="020B0609020204030204" pitchFamily="49" charset="0"/>
            </a:endParaRPr>
          </a:p>
          <a:p>
            <a:pPr lvl="3"/>
            <a:endParaRPr lang="en-GB" sz="32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The input can then be checked using the echo command:</a:t>
            </a:r>
          </a:p>
          <a:p>
            <a:pPr lvl="3"/>
            <a:endParaRPr lang="en-GB" sz="1600" dirty="0">
              <a:cs typeface="Courier New" panose="02070309020205020404" pitchFamily="49" charset="0"/>
            </a:endParaRPr>
          </a:p>
          <a:p>
            <a:pPr lvl="3"/>
            <a:r>
              <a:rPr lang="en-GB" sz="3600" dirty="0">
                <a:solidFill>
                  <a:srgbClr val="008000"/>
                </a:solidFill>
                <a:latin typeface="Consolas" panose="020B0609020204030204" pitchFamily="49" charset="0"/>
              </a:rPr>
              <a:t>echo</a:t>
            </a:r>
            <a:r>
              <a:rPr lang="en-GB" sz="3600" dirty="0">
                <a:latin typeface="Consolas" panose="020B0609020204030204" pitchFamily="49" charset="0"/>
              </a:rPr>
              <a:t> “The </a:t>
            </a:r>
            <a:r>
              <a:rPr lang="en-GB" sz="3600" dirty="0">
                <a:solidFill>
                  <a:srgbClr val="19177C"/>
                </a:solidFill>
                <a:latin typeface="Consolas" panose="020B0609020204030204" pitchFamily="49" charset="0"/>
              </a:rPr>
              <a:t>output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userInput</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a:t>
            </a:r>
          </a:p>
          <a:p>
            <a:pPr lvl="3"/>
            <a:endParaRPr lang="en-GB" sz="2400" dirty="0">
              <a:latin typeface="Consolas" panose="020B0609020204030204" pitchFamily="49" charset="0"/>
              <a:cs typeface="Courier New" panose="02070309020205020404" pitchFamily="49" charset="0"/>
            </a:endParaRPr>
          </a:p>
          <a:p>
            <a:pPr marL="914400" lvl="1" indent="-457200">
              <a:buFont typeface="Arial" panose="020B0604020202020204" pitchFamily="34" charset="0"/>
              <a:buChar char="•"/>
            </a:pPr>
            <a:r>
              <a:rPr lang="en-GB" sz="4000" dirty="0">
                <a:solidFill>
                  <a:srgbClr val="FF0000"/>
                </a:solidFill>
                <a:cs typeface="Courier New" panose="02070309020205020404" pitchFamily="49" charset="0"/>
              </a:rPr>
              <a:t>Challenge: Try to </a:t>
            </a:r>
            <a:r>
              <a:rPr lang="en-GB" sz="4000" i="1" dirty="0">
                <a:solidFill>
                  <a:srgbClr val="FF0000"/>
                </a:solidFill>
                <a:cs typeface="Courier New" panose="02070309020205020404" pitchFamily="49" charset="0"/>
              </a:rPr>
              <a:t>read</a:t>
            </a:r>
            <a:r>
              <a:rPr lang="en-GB" sz="4000" dirty="0">
                <a:solidFill>
                  <a:srgbClr val="FF0000"/>
                </a:solidFill>
                <a:cs typeface="Courier New" panose="02070309020205020404" pitchFamily="49" charset="0"/>
              </a:rPr>
              <a:t> a few inputs and then output them using </a:t>
            </a:r>
            <a:r>
              <a:rPr lang="en-GB" sz="4000" i="1" dirty="0">
                <a:solidFill>
                  <a:srgbClr val="FF0000"/>
                </a:solidFill>
                <a:cs typeface="Courier New" panose="02070309020205020404" pitchFamily="49" charset="0"/>
              </a:rPr>
              <a:t>echo</a:t>
            </a: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74</a:t>
            </a:fld>
            <a:endParaRPr lang="en-GB" sz="3200" dirty="0"/>
          </a:p>
        </p:txBody>
      </p:sp>
    </p:spTree>
    <p:extLst>
      <p:ext uri="{BB962C8B-B14F-4D97-AF65-F5344CB8AC3E}">
        <p14:creationId xmlns:p14="http://schemas.microsoft.com/office/powerpoint/2010/main" val="281840685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User input manipulation: calculator</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16373941" cy="9664184"/>
          </a:xfrm>
          <a:prstGeom prst="rect">
            <a:avLst/>
          </a:prstGeom>
          <a:noFill/>
        </p:spPr>
        <p:txBody>
          <a:bodyPr wrap="square" rtlCol="0">
            <a:spAutoFit/>
          </a:bodyPr>
          <a:lstStyle/>
          <a:p>
            <a:pPr lvl="1"/>
            <a:r>
              <a:rPr lang="en-GB" sz="4000" b="1" dirty="0">
                <a:cs typeface="Courier New" panose="02070309020205020404" pitchFamily="49" charset="0"/>
              </a:rPr>
              <a:t>Challenge:</a:t>
            </a:r>
            <a:r>
              <a:rPr lang="en-GB" sz="4000" dirty="0">
                <a:cs typeface="Courier New" panose="02070309020205020404" pitchFamily="49" charset="0"/>
              </a:rPr>
              <a:t> Create a bash program which operates as a calculator with a 							difficulty of your choosing 					</a:t>
            </a:r>
          </a:p>
          <a:p>
            <a:pPr lvl="1"/>
            <a:endParaRPr lang="en-GB" sz="4000" dirty="0">
              <a:cs typeface="Courier New" panose="02070309020205020404" pitchFamily="49" charset="0"/>
            </a:endParaRPr>
          </a:p>
          <a:p>
            <a:pPr lvl="1"/>
            <a:r>
              <a:rPr lang="en-GB" sz="4000" dirty="0">
                <a:cs typeface="Courier New" panose="02070309020205020404" pitchFamily="49" charset="0"/>
              </a:rPr>
              <a:t>Hints:</a:t>
            </a:r>
          </a:p>
          <a:p>
            <a:pPr lvl="1"/>
            <a:endParaRPr lang="en-GB" sz="1600" dirty="0"/>
          </a:p>
          <a:p>
            <a:pPr marL="1485900" lvl="2" indent="-571500">
              <a:buFont typeface="Arial" panose="020B0604020202020204" pitchFamily="34" charset="0"/>
              <a:buChar char="•"/>
            </a:pPr>
            <a:r>
              <a:rPr lang="en-GB" sz="4000" dirty="0">
                <a:cs typeface="Courier New" panose="02070309020205020404" pitchFamily="49" charset="0"/>
              </a:rPr>
              <a:t>Using a </a:t>
            </a:r>
            <a:r>
              <a:rPr lang="en-GB" sz="3600" b="1" dirty="0">
                <a:solidFill>
                  <a:srgbClr val="008000"/>
                </a:solidFill>
                <a:latin typeface="Consolas" panose="020B0609020204030204" pitchFamily="49" charset="0"/>
              </a:rPr>
              <a:t>while</a:t>
            </a:r>
            <a:r>
              <a:rPr lang="en-GB" sz="4000" dirty="0">
                <a:cs typeface="Courier New" panose="02070309020205020404" pitchFamily="49" charset="0"/>
              </a:rPr>
              <a:t> loop can be useful to enter multiple operations</a:t>
            </a:r>
          </a:p>
          <a:p>
            <a:pPr marL="1485900" lvl="2" indent="-571500">
              <a:buFont typeface="Arial" panose="020B0604020202020204" pitchFamily="34" charset="0"/>
              <a:buChar char="•"/>
            </a:pPr>
            <a:endParaRPr lang="en-GB" sz="2400" dirty="0">
              <a:cs typeface="Courier New" panose="02070309020205020404" pitchFamily="49" charset="0"/>
            </a:endParaRPr>
          </a:p>
          <a:p>
            <a:pPr marL="1485900" lvl="2" indent="-571500">
              <a:buFont typeface="Arial" panose="020B0604020202020204" pitchFamily="34" charset="0"/>
              <a:buChar char="•"/>
            </a:pPr>
            <a:r>
              <a:rPr lang="en-GB" sz="3600" b="1" dirty="0">
                <a:solidFill>
                  <a:srgbClr val="008000"/>
                </a:solidFill>
                <a:latin typeface="Consolas" panose="020B0609020204030204" pitchFamily="49" charset="0"/>
              </a:rPr>
              <a:t>if</a:t>
            </a:r>
            <a:r>
              <a:rPr lang="en-GB" sz="4000" dirty="0">
                <a:latin typeface="Courier New" panose="02070309020205020404" pitchFamily="49" charset="0"/>
                <a:cs typeface="Courier New" panose="02070309020205020404" pitchFamily="49" charset="0"/>
              </a:rPr>
              <a:t> </a:t>
            </a:r>
            <a:r>
              <a:rPr lang="en-GB" sz="4000" dirty="0">
                <a:cs typeface="Courier New" panose="02070309020205020404" pitchFamily="49" charset="0"/>
              </a:rPr>
              <a:t>statements can be useful to split up different operations</a:t>
            </a:r>
          </a:p>
          <a:p>
            <a:pPr marL="1485900" lvl="2" indent="-571500">
              <a:buFont typeface="Arial" panose="020B0604020202020204" pitchFamily="34" charset="0"/>
              <a:buChar char="•"/>
            </a:pPr>
            <a:endParaRPr lang="en-GB" sz="2400" dirty="0">
              <a:cs typeface="Courier New" panose="02070309020205020404" pitchFamily="49" charset="0"/>
            </a:endParaRPr>
          </a:p>
          <a:p>
            <a:pPr marL="1485900" lvl="2" indent="-571500">
              <a:buFont typeface="Arial" panose="020B0604020202020204" pitchFamily="34" charset="0"/>
              <a:buChar char="•"/>
            </a:pPr>
            <a:r>
              <a:rPr lang="en-GB" sz="4000" dirty="0">
                <a:cs typeface="Courier New" panose="02070309020205020404" pitchFamily="49" charset="0"/>
              </a:rPr>
              <a:t>Mathematical operations can be undertaken in the format of:</a:t>
            </a:r>
          </a:p>
          <a:p>
            <a:pPr marL="1485900" lvl="2" indent="-571500">
              <a:buFont typeface="Arial" panose="020B0604020202020204" pitchFamily="34" charset="0"/>
              <a:buChar char="•"/>
            </a:pPr>
            <a:endParaRPr lang="en-GB" dirty="0">
              <a:cs typeface="Courier New" panose="02070309020205020404" pitchFamily="49" charset="0"/>
            </a:endParaRPr>
          </a:p>
          <a:p>
            <a:pPr lvl="5"/>
            <a:r>
              <a:rPr lang="en-GB" sz="3600" dirty="0">
                <a:solidFill>
                  <a:srgbClr val="19177C"/>
                </a:solidFill>
                <a:latin typeface="Consolas" panose="020B0609020204030204" pitchFamily="49" charset="0"/>
              </a:rPr>
              <a:t>answer</a:t>
            </a:r>
            <a:r>
              <a:rPr lang="en-GB" sz="3600" dirty="0">
                <a:solidFill>
                  <a:srgbClr val="666666"/>
                </a:solidFill>
                <a:latin typeface="Consolas" panose="020B0609020204030204" pitchFamily="49" charset="0"/>
              </a:rPr>
              <a:t>=</a:t>
            </a:r>
            <a:r>
              <a:rPr lang="en-GB" sz="3600" b="1" dirty="0">
                <a:solidFill>
                  <a:srgbClr val="008000"/>
                </a:solidFill>
                <a:latin typeface="Consolas" panose="020B0609020204030204" pitchFamily="49" charset="0"/>
              </a:rPr>
              <a:t>$((</a:t>
            </a:r>
            <a:r>
              <a:rPr lang="en-GB" sz="3600" dirty="0">
                <a:latin typeface="Consolas" panose="020B0609020204030204" pitchFamily="49" charset="0"/>
              </a:rPr>
              <a:t>&lt;variable1&gt;+&lt;variable2&gt;</a:t>
            </a:r>
            <a:r>
              <a:rPr lang="en-GB" sz="3600" b="1" dirty="0">
                <a:solidFill>
                  <a:srgbClr val="008000"/>
                </a:solidFill>
                <a:latin typeface="Consolas" panose="020B0609020204030204" pitchFamily="49" charset="0"/>
              </a:rPr>
              <a:t>))</a:t>
            </a:r>
            <a:endParaRPr lang="en-GB" sz="3600" dirty="0">
              <a:latin typeface="Consolas" panose="020B0609020204030204" pitchFamily="49" charset="0"/>
              <a:cs typeface="Courier New" panose="02070309020205020404" pitchFamily="49" charset="0"/>
            </a:endParaRPr>
          </a:p>
          <a:p>
            <a:pPr lvl="2"/>
            <a:endParaRPr lang="en-GB" sz="2400" dirty="0">
              <a:cs typeface="Courier New" panose="02070309020205020404" pitchFamily="49" charset="0"/>
            </a:endParaRPr>
          </a:p>
          <a:p>
            <a:pPr marL="1485900" lvl="2" indent="-571500">
              <a:buFont typeface="Arial" panose="020B0604020202020204" pitchFamily="34" charset="0"/>
              <a:buChar char="•"/>
            </a:pPr>
            <a:r>
              <a:rPr lang="en-GB" sz="4000" dirty="0">
                <a:cs typeface="Courier New" panose="02070309020205020404" pitchFamily="49" charset="0"/>
              </a:rPr>
              <a:t>Menu’s and option checks can make it easier for the user to operate the program</a:t>
            </a:r>
          </a:p>
          <a:p>
            <a:pPr lvl="1"/>
            <a:endParaRPr lang="en-GB" sz="4000" dirty="0">
              <a:cs typeface="Courier New" panose="02070309020205020404" pitchFamily="49" charset="0"/>
            </a:endParaRPr>
          </a:p>
          <a:p>
            <a:pPr lvl="1"/>
            <a:endParaRPr lang="en-GB" sz="4000" dirty="0">
              <a:cs typeface="Courier New" panose="02070309020205020404" pitchFamily="49" charset="0"/>
            </a:endParaRPr>
          </a:p>
          <a:p>
            <a:pPr lvl="1"/>
            <a:endParaRPr lang="en-GB" sz="40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75</a:t>
            </a:fld>
            <a:endParaRPr lang="en-GB" sz="3200" dirty="0"/>
          </a:p>
        </p:txBody>
      </p:sp>
      <p:pic>
        <p:nvPicPr>
          <p:cNvPr id="7" name="Picture 2" descr="Calculator cartoon isolated drawing Royalty Free Vector">
            <a:extLst>
              <a:ext uri="{FF2B5EF4-FFF2-40B4-BE49-F238E27FC236}">
                <a16:creationId xmlns:a16="http://schemas.microsoft.com/office/drawing/2014/main" id="{22CC52D1-8B50-4025-ACDD-A43B1FCF44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319"/>
          <a:stretch/>
        </p:blipFill>
        <p:spPr bwMode="auto">
          <a:xfrm>
            <a:off x="16861515" y="3716547"/>
            <a:ext cx="5333451" cy="528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83353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7927469" cy="1323439"/>
          </a:xfrm>
          <a:prstGeom prst="rect">
            <a:avLst/>
          </a:prstGeom>
          <a:noFill/>
        </p:spPr>
        <p:txBody>
          <a:bodyPr wrap="square" rtlCol="0">
            <a:spAutoFit/>
          </a:bodyPr>
          <a:lstStyle/>
          <a:p>
            <a:r>
              <a:rPr lang="en-GB" sz="8000" dirty="0">
                <a:solidFill>
                  <a:schemeClr val="bg1"/>
                </a:solidFill>
              </a:rPr>
              <a:t>Task: Reading and manipulating a file</a:t>
            </a:r>
          </a:p>
        </p:txBody>
      </p:sp>
      <p:sp>
        <p:nvSpPr>
          <p:cNvPr id="2" name="TextBox 1">
            <a:extLst>
              <a:ext uri="{FF2B5EF4-FFF2-40B4-BE49-F238E27FC236}">
                <a16:creationId xmlns:a16="http://schemas.microsoft.com/office/drawing/2014/main" id="{BB4B86EE-6C28-4D49-94DE-EAA964110F67}"/>
              </a:ext>
            </a:extLst>
          </p:cNvPr>
          <p:cNvSpPr txBox="1"/>
          <p:nvPr/>
        </p:nvSpPr>
        <p:spPr>
          <a:xfrm>
            <a:off x="356945" y="2013541"/>
            <a:ext cx="23408852" cy="9725739"/>
          </a:xfrm>
          <a:prstGeom prst="rect">
            <a:avLst/>
          </a:prstGeom>
          <a:noFill/>
        </p:spPr>
        <p:txBody>
          <a:bodyPr wrap="square" rtlCol="0">
            <a:spAutoFit/>
          </a:bodyPr>
          <a:lstStyle/>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How to read in data from a file, access it and manipulate it:</a:t>
            </a:r>
          </a:p>
          <a:p>
            <a:pPr lvl="2"/>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Firstly, create a </a:t>
            </a:r>
            <a:r>
              <a:rPr lang="en-GB" sz="4000" i="1" dirty="0">
                <a:cs typeface="Courier New" panose="02070309020205020404" pitchFamily="49" charset="0"/>
              </a:rPr>
              <a:t>.txt</a:t>
            </a:r>
            <a:r>
              <a:rPr lang="en-GB" sz="4000" dirty="0">
                <a:cs typeface="Courier New" panose="02070309020205020404" pitchFamily="49" charset="0"/>
              </a:rPr>
              <a:t> file with any number on each line</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Save it as </a:t>
            </a:r>
            <a:r>
              <a:rPr lang="en-GB" sz="4000" i="1" dirty="0">
                <a:cs typeface="Courier New" panose="02070309020205020404" pitchFamily="49" charset="0"/>
              </a:rPr>
              <a:t>datafile.txt</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Create a new file called </a:t>
            </a:r>
            <a:r>
              <a:rPr lang="en-GB" sz="4000" i="1" dirty="0" err="1">
                <a:cs typeface="Courier New" panose="02070309020205020404" pitchFamily="49" charset="0"/>
              </a:rPr>
              <a:t>datareader</a:t>
            </a:r>
            <a:endParaRPr lang="en-GB" sz="4000" dirty="0">
              <a:cs typeface="Courier New" panose="02070309020205020404" pitchFamily="49" charset="0"/>
            </a:endParaRPr>
          </a:p>
          <a:p>
            <a:pPr marL="1028700" lvl="1" indent="-571500">
              <a:buFont typeface="Arial" panose="020B0604020202020204" pitchFamily="34" charset="0"/>
              <a:buChar char="•"/>
            </a:pPr>
            <a:endParaRPr lang="en-GB" dirty="0">
              <a:cs typeface="Courier New" panose="02070309020205020404" pitchFamily="49" charset="0"/>
            </a:endParaRPr>
          </a:p>
          <a:p>
            <a:pPr lvl="4"/>
            <a:r>
              <a:rPr lang="en-GB" sz="3600" i="1" dirty="0">
                <a:solidFill>
                  <a:srgbClr val="3D7B7B"/>
                </a:solidFill>
                <a:latin typeface="Consolas" panose="020B0609020204030204" pitchFamily="49" charset="0"/>
              </a:rPr>
              <a:t>#!/bin/bash</a:t>
            </a:r>
            <a:r>
              <a:rPr lang="en-GB" sz="3600" dirty="0">
                <a:latin typeface="Consolas" panose="020B0609020204030204" pitchFamily="49" charset="0"/>
              </a:rPr>
              <a:t> </a:t>
            </a:r>
          </a:p>
          <a:p>
            <a:pPr lvl="4"/>
            <a:r>
              <a:rPr lang="en-GB" sz="3600" b="1" dirty="0">
                <a:solidFill>
                  <a:srgbClr val="008000"/>
                </a:solidFill>
                <a:latin typeface="Consolas" panose="020B0609020204030204" pitchFamily="49" charset="0"/>
              </a:rPr>
              <a:t>while</a:t>
            </a:r>
            <a:r>
              <a:rPr lang="en-GB" sz="3600" dirty="0">
                <a:latin typeface="Consolas" panose="020B0609020204030204" pitchFamily="49" charset="0"/>
              </a:rPr>
              <a:t> </a:t>
            </a:r>
            <a:r>
              <a:rPr lang="en-GB" sz="3600" dirty="0">
                <a:solidFill>
                  <a:srgbClr val="19177C"/>
                </a:solidFill>
                <a:latin typeface="Consolas" panose="020B0609020204030204" pitchFamily="49" charset="0"/>
              </a:rPr>
              <a:t>IFS</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008000"/>
                </a:solidFill>
                <a:latin typeface="Consolas" panose="020B0609020204030204" pitchFamily="49" charset="0"/>
              </a:rPr>
              <a:t>read</a:t>
            </a:r>
            <a:r>
              <a:rPr lang="en-GB" sz="3600" dirty="0">
                <a:latin typeface="Consolas" panose="020B0609020204030204" pitchFamily="49" charset="0"/>
              </a:rPr>
              <a:t> -r line;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		echo</a:t>
            </a:r>
            <a:r>
              <a:rPr lang="en-GB" sz="3600" dirty="0">
                <a:latin typeface="Consolas" panose="020B0609020204030204" pitchFamily="49" charset="0"/>
              </a:rPr>
              <a:t> “the text from line </a:t>
            </a:r>
            <a:r>
              <a:rPr lang="en-GB" sz="3600" dirty="0">
                <a:solidFill>
                  <a:srgbClr val="19177C"/>
                </a:solidFill>
                <a:latin typeface="Consolas" panose="020B0609020204030204" pitchFamily="49" charset="0"/>
              </a:rPr>
              <a:t>$line</a:t>
            </a:r>
            <a:r>
              <a:rPr lang="en-GB" sz="3600" dirty="0">
                <a:latin typeface="Consolas" panose="020B0609020204030204" pitchFamily="49" charset="0"/>
              </a:rPr>
              <a:t>” </a:t>
            </a:r>
          </a:p>
          <a:p>
            <a:pPr lvl="4"/>
            <a:r>
              <a:rPr lang="en-GB" sz="3600" b="1" dirty="0">
                <a:solidFill>
                  <a:srgbClr val="008000"/>
                </a:solidFill>
                <a:latin typeface="Consolas" panose="020B0609020204030204" pitchFamily="49" charset="0"/>
              </a:rPr>
              <a:t>done</a:t>
            </a:r>
            <a:r>
              <a:rPr lang="en-GB" sz="3600" dirty="0">
                <a:latin typeface="Consolas" panose="020B0609020204030204" pitchFamily="49" charset="0"/>
              </a:rPr>
              <a:t> </a:t>
            </a:r>
          </a:p>
          <a:p>
            <a:pPr lvl="4"/>
            <a:endParaRPr lang="en-GB" sz="3600" dirty="0">
              <a:latin typeface="Consolas" panose="020B0609020204030204" pitchFamily="49" charset="0"/>
            </a:endParaRPr>
          </a:p>
          <a:p>
            <a:pPr lvl="4"/>
            <a:r>
              <a:rPr lang="en-GB" sz="3600" dirty="0">
                <a:latin typeface="Consolas" panose="020B0609020204030204" pitchFamily="49" charset="0"/>
              </a:rPr>
              <a:t>&lt; datafile.txt</a:t>
            </a:r>
            <a:endParaRPr lang="en-GB" sz="4000" dirty="0">
              <a:latin typeface="Consolas" panose="020B0609020204030204" pitchFamily="49" charset="0"/>
              <a:cs typeface="Courier New" panose="02070309020205020404" pitchFamily="49" charset="0"/>
            </a:endParaRPr>
          </a:p>
          <a:p>
            <a:pPr lvl="3"/>
            <a:endParaRPr lang="en-GB" sz="4000" dirty="0">
              <a:cs typeface="Courier New" panose="02070309020205020404" pitchFamily="49" charset="0"/>
            </a:endParaRPr>
          </a:p>
          <a:p>
            <a:pPr marL="1028700" lvl="1" indent="-571500">
              <a:buFont typeface="Arial" panose="020B0604020202020204" pitchFamily="34" charset="0"/>
              <a:buChar char="•"/>
            </a:pPr>
            <a:r>
              <a:rPr lang="en-GB" sz="4000" b="1" dirty="0">
                <a:solidFill>
                  <a:srgbClr val="FF0000"/>
                </a:solidFill>
                <a:cs typeface="Courier New" panose="02070309020205020404" pitchFamily="49" charset="0"/>
              </a:rPr>
              <a:t>Challenge:</a:t>
            </a:r>
            <a:r>
              <a:rPr lang="en-GB" sz="4000" dirty="0">
                <a:solidFill>
                  <a:srgbClr val="FF0000"/>
                </a:solidFill>
                <a:cs typeface="Courier New" panose="02070309020205020404" pitchFamily="49" charset="0"/>
              </a:rPr>
              <a:t> Add an operation in the while loop such as summing the data and outputting it line by line</a:t>
            </a:r>
            <a:endParaRPr lang="en-GB" sz="4000" b="1" dirty="0">
              <a:solidFill>
                <a:srgbClr val="FF0000"/>
              </a:solidFill>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76</a:t>
            </a:fld>
            <a:endParaRPr lang="en-GB" sz="3200" dirty="0"/>
          </a:p>
        </p:txBody>
      </p:sp>
    </p:spTree>
    <p:extLst>
      <p:ext uri="{BB962C8B-B14F-4D97-AF65-F5344CB8AC3E}">
        <p14:creationId xmlns:p14="http://schemas.microsoft.com/office/powerpoint/2010/main" val="758591573"/>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Arrays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710077"/>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cs typeface="Courier New" panose="02070309020205020404" pitchFamily="49" charset="0"/>
              </a:rPr>
              <a:t>An array is like a sequence of variables that can save a variable to a specific block in the sequence:</a:t>
            </a: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Arrays allow us to save related data and information all in one variable</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No need to declare the type of data the array is saving</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The array is indexed and each variable is assigned and then can be called from it’s respective index</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solidFill>
                  <a:srgbClr val="FF0000"/>
                </a:solidFill>
                <a:cs typeface="Courier New" panose="02070309020205020404" pitchFamily="49" charset="0"/>
              </a:rPr>
              <a:t>Challenge: Create a new file using </a:t>
            </a:r>
            <a:r>
              <a:rPr lang="en-GB" sz="4000" dirty="0">
                <a:solidFill>
                  <a:srgbClr val="FF0000"/>
                </a:solidFill>
                <a:latin typeface="Courier New" panose="02070309020205020404" pitchFamily="49" charset="0"/>
                <a:cs typeface="Courier New" panose="02070309020205020404" pitchFamily="49" charset="0"/>
              </a:rPr>
              <a:t>nano</a:t>
            </a:r>
            <a:r>
              <a:rPr lang="en-GB" sz="4000" dirty="0">
                <a:solidFill>
                  <a:srgbClr val="FF0000"/>
                </a:solidFill>
                <a:cs typeface="Courier New" panose="02070309020205020404" pitchFamily="49" charset="0"/>
              </a:rPr>
              <a:t> and write the following:</a:t>
            </a:r>
          </a:p>
          <a:p>
            <a:pPr lvl="1"/>
            <a:r>
              <a:rPr lang="en-GB" sz="2400" dirty="0">
                <a:cs typeface="Courier New" panose="02070309020205020404" pitchFamily="49" charset="0"/>
              </a:rPr>
              <a:t>	</a:t>
            </a:r>
          </a:p>
          <a:p>
            <a:pPr lvl="1"/>
            <a:r>
              <a:rPr lang="en-GB" sz="2400" dirty="0">
                <a:latin typeface="Courier New" panose="02070309020205020404" pitchFamily="49" charset="0"/>
                <a:cs typeface="Courier New" panose="02070309020205020404" pitchFamily="49" charset="0"/>
              </a:rPr>
              <a:t>		</a:t>
            </a:r>
            <a:r>
              <a:rPr lang="en-GB" sz="3600" dirty="0" err="1">
                <a:solidFill>
                  <a:srgbClr val="19177C"/>
                </a:solidFill>
                <a:latin typeface="Consolas" panose="020B0609020204030204" pitchFamily="49" charset="0"/>
              </a:rPr>
              <a:t>arrayPrac</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“element </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the array is: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arrayPrac</a:t>
            </a:r>
            <a:r>
              <a:rPr lang="en-GB" sz="3600" dirty="0">
                <a:latin typeface="Consolas" panose="020B0609020204030204" pitchFamily="49" charset="0"/>
              </a:rPr>
              <a:t>[2]</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a:t>
            </a:r>
            <a:endParaRPr lang="en-GB" sz="1600" dirty="0">
              <a:latin typeface="Consolas" panose="020B0609020204030204" pitchFamily="49" charset="0"/>
              <a:cs typeface="Courier New" panose="02070309020205020404" pitchFamily="49" charset="0"/>
            </a:endParaRPr>
          </a:p>
          <a:p>
            <a:pPr lvl="1"/>
            <a:r>
              <a:rPr lang="en-GB" sz="3200" dirty="0">
                <a:latin typeface="Courier New" panose="02070309020205020404" pitchFamily="49" charset="0"/>
                <a:cs typeface="Courier New" panose="02070309020205020404" pitchFamily="49" charset="0"/>
              </a:rPr>
              <a:t>		</a:t>
            </a:r>
          </a:p>
          <a:p>
            <a:pPr lvl="1"/>
            <a:r>
              <a:rPr lang="en-GB" sz="3200" dirty="0">
                <a:solidFill>
                  <a:srgbClr val="FF0000"/>
                </a:solidFill>
                <a:latin typeface="Courier New" panose="02070309020205020404" pitchFamily="49" charset="0"/>
                <a:cs typeface="Courier New" panose="02070309020205020404" pitchFamily="49" charset="0"/>
              </a:rPr>
              <a:t>		</a:t>
            </a:r>
            <a:r>
              <a:rPr lang="en-GB" sz="4000" dirty="0">
                <a:solidFill>
                  <a:srgbClr val="FF0000"/>
                </a:solidFill>
                <a:cs typeface="Courier New" panose="02070309020205020404" pitchFamily="49" charset="0"/>
              </a:rPr>
              <a:t>Change the array values and echo statement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77</a:t>
            </a:fld>
            <a:endParaRPr lang="en-GB" sz="3200" dirty="0"/>
          </a:p>
        </p:txBody>
      </p:sp>
      <p:graphicFrame>
        <p:nvGraphicFramePr>
          <p:cNvPr id="6" name="Table 6">
            <a:extLst>
              <a:ext uri="{FF2B5EF4-FFF2-40B4-BE49-F238E27FC236}">
                <a16:creationId xmlns:a16="http://schemas.microsoft.com/office/drawing/2014/main" id="{9B9E2335-BE16-4FA4-922F-8941AB7C332E}"/>
              </a:ext>
            </a:extLst>
          </p:cNvPr>
          <p:cNvGraphicFramePr>
            <a:graphicFrameLocks noGrp="1"/>
          </p:cNvGraphicFramePr>
          <p:nvPr>
            <p:extLst>
              <p:ext uri="{D42A27DB-BD31-4B8C-83A1-F6EECF244321}">
                <p14:modId xmlns:p14="http://schemas.microsoft.com/office/powerpoint/2010/main" val="124427419"/>
              </p:ext>
            </p:extLst>
          </p:nvPr>
        </p:nvGraphicFramePr>
        <p:xfrm>
          <a:off x="3074955" y="3707827"/>
          <a:ext cx="16255998" cy="6400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1645961540"/>
                    </a:ext>
                  </a:extLst>
                </a:gridCol>
                <a:gridCol w="2709333">
                  <a:extLst>
                    <a:ext uri="{9D8B030D-6E8A-4147-A177-3AD203B41FA5}">
                      <a16:colId xmlns:a16="http://schemas.microsoft.com/office/drawing/2014/main" val="250351840"/>
                    </a:ext>
                  </a:extLst>
                </a:gridCol>
                <a:gridCol w="2709333">
                  <a:extLst>
                    <a:ext uri="{9D8B030D-6E8A-4147-A177-3AD203B41FA5}">
                      <a16:colId xmlns:a16="http://schemas.microsoft.com/office/drawing/2014/main" val="3387395664"/>
                    </a:ext>
                  </a:extLst>
                </a:gridCol>
                <a:gridCol w="2709333">
                  <a:extLst>
                    <a:ext uri="{9D8B030D-6E8A-4147-A177-3AD203B41FA5}">
                      <a16:colId xmlns:a16="http://schemas.microsoft.com/office/drawing/2014/main" val="157480212"/>
                    </a:ext>
                  </a:extLst>
                </a:gridCol>
                <a:gridCol w="2709333">
                  <a:extLst>
                    <a:ext uri="{9D8B030D-6E8A-4147-A177-3AD203B41FA5}">
                      <a16:colId xmlns:a16="http://schemas.microsoft.com/office/drawing/2014/main" val="2754816680"/>
                    </a:ext>
                  </a:extLst>
                </a:gridCol>
                <a:gridCol w="2709333">
                  <a:extLst>
                    <a:ext uri="{9D8B030D-6E8A-4147-A177-3AD203B41FA5}">
                      <a16:colId xmlns:a16="http://schemas.microsoft.com/office/drawing/2014/main" val="1544720974"/>
                    </a:ext>
                  </a:extLst>
                </a:gridCol>
              </a:tblGrid>
              <a:tr h="370840">
                <a:tc>
                  <a:txBody>
                    <a:bodyPr/>
                    <a:lstStyle/>
                    <a:p>
                      <a:pPr algn="ctr"/>
                      <a:r>
                        <a:rPr lang="en-GB" dirty="0"/>
                        <a:t>1</a:t>
                      </a:r>
                    </a:p>
                  </a:txBody>
                  <a:tcPr/>
                </a:tc>
                <a:tc>
                  <a:txBody>
                    <a:bodyPr/>
                    <a:lstStyle/>
                    <a:p>
                      <a:pPr algn="ctr"/>
                      <a:r>
                        <a:rPr lang="en-GB" dirty="0"/>
                        <a:t>2</a:t>
                      </a:r>
                    </a:p>
                  </a:txBody>
                  <a:tcPr/>
                </a:tc>
                <a:tc>
                  <a:txBody>
                    <a:bodyPr/>
                    <a:lstStyle/>
                    <a:p>
                      <a:pPr algn="ctr"/>
                      <a:r>
                        <a:rPr lang="en-GB" dirty="0"/>
                        <a:t>3</a:t>
                      </a:r>
                    </a:p>
                  </a:txBody>
                  <a:tcPr/>
                </a:tc>
                <a:tc>
                  <a:txBody>
                    <a:bodyPr/>
                    <a:lstStyle/>
                    <a:p>
                      <a:pPr algn="ctr"/>
                      <a:r>
                        <a:rPr lang="en-GB" dirty="0"/>
                        <a:t>4</a:t>
                      </a:r>
                    </a:p>
                  </a:txBody>
                  <a:tcPr/>
                </a:tc>
                <a:tc>
                  <a:txBody>
                    <a:bodyPr/>
                    <a:lstStyle/>
                    <a:p>
                      <a:pPr algn="ctr"/>
                      <a:r>
                        <a:rPr lang="en-GB" dirty="0"/>
                        <a:t>5</a:t>
                      </a:r>
                    </a:p>
                  </a:txBody>
                  <a:tcPr/>
                </a:tc>
                <a:tc>
                  <a:txBody>
                    <a:bodyPr/>
                    <a:lstStyle/>
                    <a:p>
                      <a:pPr algn="ctr"/>
                      <a:r>
                        <a:rPr lang="en-GB" dirty="0"/>
                        <a:t>6</a:t>
                      </a:r>
                    </a:p>
                  </a:txBody>
                  <a:tcPr/>
                </a:tc>
                <a:extLst>
                  <a:ext uri="{0D108BD9-81ED-4DB2-BD59-A6C34878D82A}">
                    <a16:rowId xmlns:a16="http://schemas.microsoft.com/office/drawing/2014/main" val="2841876288"/>
                  </a:ext>
                </a:extLst>
              </a:tr>
            </a:tbl>
          </a:graphicData>
        </a:graphic>
      </p:graphicFrame>
    </p:spTree>
    <p:extLst>
      <p:ext uri="{BB962C8B-B14F-4D97-AF65-F5344CB8AC3E}">
        <p14:creationId xmlns:p14="http://schemas.microsoft.com/office/powerpoint/2010/main" val="304821171"/>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Arrays: further</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217634"/>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cs typeface="Courier New" panose="02070309020205020404" pitchFamily="49" charset="0"/>
              </a:rPr>
              <a:t>Arrays can be used in loops to add data as a program is executed</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This means that the array is updated with each iteration of the loop:</a:t>
            </a:r>
          </a:p>
          <a:p>
            <a:pPr marL="1028700" lvl="1" indent="-571500">
              <a:buFont typeface="Arial" panose="020B0604020202020204" pitchFamily="34" charset="0"/>
              <a:buChar char="•"/>
            </a:pPr>
            <a:endParaRPr lang="en-GB" sz="1600" dirty="0">
              <a:cs typeface="Courier New" panose="02070309020205020404" pitchFamily="49" charset="0"/>
            </a:endParaRPr>
          </a:p>
          <a:p>
            <a:pPr lvl="3"/>
            <a:r>
              <a:rPr lang="en-GB" sz="3600" b="1" dirty="0">
                <a:solidFill>
                  <a:srgbClr val="008000"/>
                </a:solidFill>
                <a:latin typeface="Consolas" panose="020B0609020204030204" pitchFamily="49" charset="0"/>
              </a:rPr>
              <a:t>for</a:t>
            </a:r>
            <a:r>
              <a:rPr lang="en-GB" sz="3600" dirty="0">
                <a:latin typeface="Consolas" panose="020B0609020204030204" pitchFamily="49" charset="0"/>
              </a:rPr>
              <a:t> </a:t>
            </a:r>
            <a:r>
              <a:rPr lang="en-GB" sz="3600" dirty="0" err="1">
                <a:latin typeface="Consolas" panose="020B0609020204030204" pitchFamily="49" charset="0"/>
              </a:rPr>
              <a:t>i</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..10</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3"/>
            <a:r>
              <a:rPr lang="en-GB" sz="3600" dirty="0">
                <a:latin typeface="Consolas" panose="020B0609020204030204" pitchFamily="49" charset="0"/>
              </a:rPr>
              <a:t>		</a:t>
            </a:r>
            <a:r>
              <a:rPr lang="en-GB" sz="3600" dirty="0" err="1">
                <a:latin typeface="Consolas" panose="020B0609020204030204" pitchFamily="49" charset="0"/>
              </a:rPr>
              <a:t>testArray</a:t>
            </a:r>
            <a:r>
              <a:rPr lang="en-GB" sz="3600" dirty="0">
                <a:solidFill>
                  <a:srgbClr val="666666"/>
                </a:solidFill>
                <a:latin typeface="Consolas" panose="020B0609020204030204" pitchFamily="49" charset="0"/>
              </a:rPr>
              <a:t>[</a:t>
            </a:r>
            <a:r>
              <a:rPr lang="en-GB" sz="3600" dirty="0" err="1">
                <a:latin typeface="Consolas" panose="020B0609020204030204" pitchFamily="49" charset="0"/>
              </a:rPr>
              <a:t>i</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“test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b="1" dirty="0">
                <a:solidFill>
                  <a:srgbClr val="A45A77"/>
                </a:solidFill>
                <a:latin typeface="Consolas" panose="020B0609020204030204" pitchFamily="49" charset="0"/>
              </a:rPr>
              <a:t>}”</a:t>
            </a:r>
            <a:endParaRPr lang="en-GB" sz="3600" dirty="0">
              <a:latin typeface="Consolas" panose="020B0609020204030204" pitchFamily="49" charset="0"/>
            </a:endParaRPr>
          </a:p>
          <a:p>
            <a:pPr lvl="3"/>
            <a:r>
              <a:rPr lang="en-GB" sz="3600" b="1" dirty="0">
                <a:solidFill>
                  <a:srgbClr val="008000"/>
                </a:solidFill>
                <a:latin typeface="Consolas" panose="020B0609020204030204" pitchFamily="49" charset="0"/>
              </a:rPr>
              <a:t>done</a:t>
            </a:r>
            <a:endParaRPr lang="en-GB" sz="2400" dirty="0">
              <a:latin typeface="Consolas" panose="020B0609020204030204" pitchFamily="49" charset="0"/>
              <a:cs typeface="Courier New" panose="02070309020205020404" pitchFamily="49" charset="0"/>
            </a:endParaRPr>
          </a:p>
          <a:p>
            <a:pPr lvl="1"/>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We can then test the new array to see if its works as following:</a:t>
            </a:r>
          </a:p>
          <a:p>
            <a:pPr lvl="3"/>
            <a:endParaRPr lang="en-GB" sz="1600" dirty="0">
              <a:latin typeface="Courier New" panose="02070309020205020404" pitchFamily="49" charset="0"/>
              <a:cs typeface="Courier New" panose="02070309020205020404" pitchFamily="49" charset="0"/>
            </a:endParaRPr>
          </a:p>
          <a:p>
            <a:pPr lvl="3"/>
            <a:r>
              <a:rPr lang="en-GB" sz="3600" b="1" dirty="0">
                <a:solidFill>
                  <a:srgbClr val="008000"/>
                </a:solidFill>
                <a:latin typeface="Consolas" panose="020B0609020204030204" pitchFamily="49" charset="0"/>
              </a:rPr>
              <a:t>for</a:t>
            </a:r>
            <a:r>
              <a:rPr lang="en-GB" sz="3600" dirty="0">
                <a:latin typeface="Consolas" panose="020B0609020204030204" pitchFamily="49" charset="0"/>
              </a:rPr>
              <a:t> </a:t>
            </a:r>
            <a:r>
              <a:rPr lang="en-GB" sz="3600" dirty="0" err="1">
                <a:latin typeface="Consolas" panose="020B0609020204030204" pitchFamily="49" charset="0"/>
              </a:rPr>
              <a:t>i</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..10</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3"/>
            <a:r>
              <a:rPr lang="en-GB" sz="3600" dirty="0">
                <a:solidFill>
                  <a:srgbClr val="008000"/>
                </a:solidFill>
                <a:latin typeface="Consolas" panose="020B0609020204030204" pitchFamily="49" charset="0"/>
              </a:rPr>
              <a:t>		echo</a:t>
            </a:r>
            <a:r>
              <a:rPr lang="en-GB" sz="3600" dirty="0">
                <a:latin typeface="Consolas" panose="020B0609020204030204" pitchFamily="49" charset="0"/>
              </a:rPr>
              <a:t> “element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the </a:t>
            </a:r>
            <a:r>
              <a:rPr lang="en-GB" sz="3600" dirty="0">
                <a:solidFill>
                  <a:srgbClr val="19177C"/>
                </a:solidFill>
                <a:latin typeface="Consolas" panose="020B0609020204030204" pitchFamily="49" charset="0"/>
              </a:rPr>
              <a:t>array</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testArray</a:t>
            </a:r>
            <a:r>
              <a:rPr lang="en-GB" sz="3600" dirty="0">
                <a:latin typeface="Consolas" panose="020B0609020204030204" pitchFamily="49" charset="0"/>
              </a:rPr>
              <a:t>[</a:t>
            </a:r>
            <a:r>
              <a:rPr lang="en-GB" sz="3600" dirty="0" err="1">
                <a:latin typeface="Consolas" panose="020B0609020204030204" pitchFamily="49" charset="0"/>
              </a:rPr>
              <a:t>i</a:t>
            </a:r>
            <a:r>
              <a:rPr lang="en-GB" sz="3600" dirty="0">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a:t>
            </a:r>
          </a:p>
          <a:p>
            <a:pPr lvl="3"/>
            <a:r>
              <a:rPr lang="en-GB" sz="3600" b="1" dirty="0">
                <a:solidFill>
                  <a:srgbClr val="008000"/>
                </a:solidFill>
                <a:latin typeface="Consolas" panose="020B0609020204030204" pitchFamily="49" charset="0"/>
              </a:rPr>
              <a:t>done</a:t>
            </a:r>
            <a:r>
              <a:rPr lang="en-GB" sz="3600" dirty="0">
                <a:latin typeface="Consolas" panose="020B0609020204030204" pitchFamily="49" charset="0"/>
              </a:rPr>
              <a:t> </a:t>
            </a:r>
            <a:endParaRPr lang="en-GB" sz="2400" dirty="0">
              <a:latin typeface="Consolas" panose="020B0609020204030204" pitchFamily="49" charset="0"/>
              <a:cs typeface="Courier New" panose="02070309020205020404" pitchFamily="49" charset="0"/>
            </a:endParaRPr>
          </a:p>
          <a:p>
            <a:pPr lvl="1"/>
            <a:endParaRPr lang="en-GB" sz="2400" dirty="0">
              <a:latin typeface="Courier New" panose="02070309020205020404" pitchFamily="49" charset="0"/>
              <a:cs typeface="Courier New" panose="02070309020205020404" pitchFamily="49" charset="0"/>
            </a:endParaRPr>
          </a:p>
          <a:p>
            <a:pPr marL="1028700" lvl="1" indent="-571500">
              <a:buFont typeface="Arial" panose="020B0604020202020204" pitchFamily="34" charset="0"/>
              <a:buChar char="•"/>
            </a:pPr>
            <a:r>
              <a:rPr lang="en-GB" sz="4000" b="1" dirty="0">
                <a:solidFill>
                  <a:srgbClr val="FF0000"/>
                </a:solidFill>
                <a:cs typeface="Courier New" panose="02070309020205020404" pitchFamily="49" charset="0"/>
              </a:rPr>
              <a:t>Challenge: </a:t>
            </a:r>
            <a:r>
              <a:rPr lang="en-GB" sz="4000" dirty="0">
                <a:solidFill>
                  <a:srgbClr val="FF0000"/>
                </a:solidFill>
                <a:cs typeface="Courier New" panose="02070309020205020404" pitchFamily="49" charset="0"/>
              </a:rPr>
              <a:t>Declare and test your own arrays in Bash!!</a:t>
            </a:r>
            <a:r>
              <a:rPr lang="en-GB" sz="4000" b="1" dirty="0">
                <a:solidFill>
                  <a:srgbClr val="FF0000"/>
                </a:solidFill>
                <a:cs typeface="Courier New" panose="02070309020205020404" pitchFamily="49" charset="0"/>
              </a:rPr>
              <a:t> </a:t>
            </a:r>
          </a:p>
          <a:p>
            <a:pPr lvl="2"/>
            <a:r>
              <a:rPr lang="en-GB" sz="4000" dirty="0">
                <a:latin typeface="Courier New" panose="02070309020205020404" pitchFamily="49" charset="0"/>
                <a:cs typeface="Courier New" panose="02070309020205020404" pitchFamily="49" charset="0"/>
              </a:rPr>
              <a:t>	</a:t>
            </a:r>
            <a:endParaRPr lang="en-GB" sz="40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78</a:t>
            </a:fld>
            <a:endParaRPr lang="en-GB" sz="3200" dirty="0"/>
          </a:p>
        </p:txBody>
      </p:sp>
    </p:spTree>
    <p:extLst>
      <p:ext uri="{BB962C8B-B14F-4D97-AF65-F5344CB8AC3E}">
        <p14:creationId xmlns:p14="http://schemas.microsoft.com/office/powerpoint/2010/main" val="3244034152"/>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Dictionaries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523384"/>
            <a:ext cx="22179118" cy="7540526"/>
          </a:xfrm>
          <a:prstGeom prst="rect">
            <a:avLst/>
          </a:prstGeom>
          <a:noFill/>
        </p:spPr>
        <p:txBody>
          <a:bodyPr wrap="square" rtlCol="0">
            <a:spAutoFit/>
          </a:bodyPr>
          <a:lstStyle/>
          <a:p>
            <a:pPr lvl="1"/>
            <a:r>
              <a:rPr lang="en-GB" sz="4000" dirty="0"/>
              <a:t>These are data structures which can be accessed and includes detentions, databases and information</a:t>
            </a:r>
          </a:p>
          <a:p>
            <a:pPr lvl="1"/>
            <a:endParaRPr lang="en-GB" sz="2400" dirty="0">
              <a:latin typeface="Courier New" panose="02070309020205020404" pitchFamily="49" charset="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This is not installed by default on all Linux machines</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Check if its installed by typing </a:t>
            </a:r>
            <a:r>
              <a:rPr lang="en-GB" sz="3600" dirty="0" err="1">
                <a:latin typeface="Consolas" panose="020B0609020204030204" pitchFamily="49" charset="0"/>
                <a:cs typeface="Courier New" panose="02070309020205020404" pitchFamily="49" charset="0"/>
              </a:rPr>
              <a:t>dict</a:t>
            </a:r>
            <a:r>
              <a:rPr lang="en-GB" sz="4000" dirty="0">
                <a:cs typeface="Courier New" panose="02070309020205020404" pitchFamily="49" charset="0"/>
              </a:rPr>
              <a:t> into the shell and seeing if the command is recognised</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If the </a:t>
            </a:r>
            <a:r>
              <a:rPr lang="en-GB" sz="3600" dirty="0">
                <a:latin typeface="Consolas" panose="020B0609020204030204" pitchFamily="49" charset="0"/>
                <a:cs typeface="Courier New" panose="02070309020205020404" pitchFamily="49" charset="0"/>
              </a:rPr>
              <a:t>“command not found” </a:t>
            </a:r>
            <a:r>
              <a:rPr lang="en-GB" sz="4000" dirty="0">
                <a:cs typeface="Courier New" panose="02070309020205020404" pitchFamily="49" charset="0"/>
              </a:rPr>
              <a:t>error comes up, then install </a:t>
            </a:r>
            <a:r>
              <a:rPr lang="en-GB" sz="4000" i="1" dirty="0" err="1">
                <a:cs typeface="Courier New" panose="02070309020205020404" pitchFamily="49" charset="0"/>
              </a:rPr>
              <a:t>dict</a:t>
            </a:r>
            <a:r>
              <a:rPr lang="en-GB" sz="4000" dirty="0">
                <a:cs typeface="Courier New" panose="02070309020205020404" pitchFamily="49" charset="0"/>
              </a:rPr>
              <a:t> with the following:</a:t>
            </a:r>
          </a:p>
          <a:p>
            <a:pPr lvl="1"/>
            <a:r>
              <a:rPr lang="en-GB" sz="1600" dirty="0">
                <a:latin typeface="Courier New" panose="02070309020205020404" pitchFamily="49" charset="0"/>
                <a:cs typeface="Courier New" panose="02070309020205020404" pitchFamily="49" charset="0"/>
              </a:rPr>
              <a:t>	</a:t>
            </a:r>
          </a:p>
          <a:p>
            <a:pPr lvl="1"/>
            <a:r>
              <a:rPr lang="en-GB" sz="4000" dirty="0">
                <a:latin typeface="Courier New" panose="02070309020205020404" pitchFamily="49" charset="0"/>
                <a:cs typeface="Courier New" panose="02070309020205020404" pitchFamily="49" charset="0"/>
              </a:rPr>
              <a:t>		</a:t>
            </a:r>
            <a:r>
              <a:rPr lang="en-GB" sz="3600" dirty="0" err="1">
                <a:latin typeface="Consolas" panose="020B0609020204030204" pitchFamily="49" charset="0"/>
              </a:rPr>
              <a:t>sudo</a:t>
            </a:r>
            <a:r>
              <a:rPr lang="en-GB" sz="3600" dirty="0">
                <a:latin typeface="Consolas" panose="020B0609020204030204" pitchFamily="49" charset="0"/>
              </a:rPr>
              <a:t> apt install </a:t>
            </a:r>
            <a:r>
              <a:rPr lang="en-GB" sz="3600" dirty="0" err="1">
                <a:latin typeface="Consolas" panose="020B0609020204030204" pitchFamily="49" charset="0"/>
              </a:rPr>
              <a:t>dict</a:t>
            </a:r>
            <a:endParaRPr lang="en-GB" sz="4000" dirty="0">
              <a:latin typeface="Consolas" panose="020B0609020204030204" pitchFamily="49" charset="0"/>
              <a:cs typeface="Courier New" panose="02070309020205020404" pitchFamily="49" charset="0"/>
            </a:endParaRPr>
          </a:p>
          <a:p>
            <a:pPr lvl="1"/>
            <a:endParaRPr lang="en-GB" sz="3200"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You will be asked for some security before </a:t>
            </a:r>
            <a:r>
              <a:rPr lang="en-GB" sz="4000" i="1" dirty="0" err="1">
                <a:cs typeface="Courier New" panose="02070309020205020404" pitchFamily="49" charset="0"/>
              </a:rPr>
              <a:t>dict</a:t>
            </a:r>
            <a:r>
              <a:rPr lang="en-GB" sz="4000" dirty="0">
                <a:cs typeface="Courier New" panose="02070309020205020404" pitchFamily="49" charset="0"/>
              </a:rPr>
              <a:t> is installed</a:t>
            </a:r>
          </a:p>
          <a:p>
            <a:pPr marL="800100" lvl="1" indent="-342900">
              <a:buFont typeface="Arial" panose="020B0604020202020204" pitchFamily="34" charset="0"/>
              <a:buChar char="•"/>
            </a:pPr>
            <a:endParaRPr lang="en-GB" sz="2400" dirty="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After installation type </a:t>
            </a:r>
            <a:r>
              <a:rPr lang="en-GB" sz="3600" dirty="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dict</a:t>
            </a:r>
            <a:r>
              <a:rPr lang="en-GB" sz="3600" dirty="0">
                <a:latin typeface="Consolas" panose="020B0609020204030204" pitchFamily="49" charset="0"/>
                <a:cs typeface="Courier New" panose="02070309020205020404" pitchFamily="49" charset="0"/>
              </a:rPr>
              <a:t> orange</a:t>
            </a:r>
            <a:r>
              <a:rPr lang="en-GB" sz="3600" dirty="0">
                <a:cs typeface="Courier New" panose="02070309020205020404" pitchFamily="49" charset="0"/>
              </a:rPr>
              <a:t>” </a:t>
            </a:r>
            <a:r>
              <a:rPr lang="en-GB" sz="4000" dirty="0">
                <a:cs typeface="Courier New" panose="02070309020205020404" pitchFamily="49" charset="0"/>
              </a:rPr>
              <a:t>into the shell and view what happens</a:t>
            </a:r>
          </a:p>
          <a:p>
            <a:pPr marL="800100" lvl="1" indent="-342900">
              <a:buFont typeface="Arial" panose="020B0604020202020204" pitchFamily="34" charset="0"/>
              <a:buChar char="•"/>
            </a:pPr>
            <a:endParaRPr lang="en-GB" sz="2000" dirty="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Use the command </a:t>
            </a:r>
            <a:r>
              <a:rPr lang="en-GB" sz="3600" dirty="0">
                <a:cs typeface="Courier New" panose="02070309020205020404" pitchFamily="49" charset="0"/>
              </a:rPr>
              <a:t>“</a:t>
            </a:r>
            <a:r>
              <a:rPr lang="en-GB" sz="3600" dirty="0">
                <a:latin typeface="Consolas" panose="020B0609020204030204" pitchFamily="49" charset="0"/>
                <a:cs typeface="Courier New" panose="02070309020205020404" pitchFamily="49" charset="0"/>
              </a:rPr>
              <a:t>man </a:t>
            </a:r>
            <a:r>
              <a:rPr lang="en-GB" sz="3600" dirty="0" err="1">
                <a:latin typeface="Consolas" panose="020B0609020204030204" pitchFamily="49" charset="0"/>
                <a:cs typeface="Courier New" panose="02070309020205020404" pitchFamily="49" charset="0"/>
              </a:rPr>
              <a:t>dict</a:t>
            </a:r>
            <a:r>
              <a:rPr lang="en-GB" sz="3600" dirty="0">
                <a:cs typeface="Courier New" panose="02070309020205020404" pitchFamily="49" charset="0"/>
              </a:rPr>
              <a:t>” </a:t>
            </a:r>
            <a:r>
              <a:rPr lang="en-GB" sz="4000" dirty="0">
                <a:cs typeface="Courier New" panose="02070309020205020404" pitchFamily="49" charset="0"/>
              </a:rPr>
              <a:t>for all options, included the databases included with </a:t>
            </a:r>
            <a:r>
              <a:rPr lang="en-GB" sz="4000" i="1" dirty="0" err="1">
                <a:cs typeface="Courier New" panose="02070309020205020404" pitchFamily="49" charset="0"/>
              </a:rPr>
              <a:t>dict</a:t>
            </a:r>
            <a:endParaRPr lang="en-GB" sz="4400" i="1"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79</a:t>
            </a:fld>
            <a:endParaRPr lang="en-GB" sz="3200" dirty="0"/>
          </a:p>
        </p:txBody>
      </p:sp>
    </p:spTree>
    <p:extLst>
      <p:ext uri="{BB962C8B-B14F-4D97-AF65-F5344CB8AC3E}">
        <p14:creationId xmlns:p14="http://schemas.microsoft.com/office/powerpoint/2010/main" val="3730481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2"/>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6880025" cy="1323439"/>
          </a:xfrm>
          <a:prstGeom prst="rect">
            <a:avLst/>
          </a:prstGeom>
          <a:noFill/>
        </p:spPr>
        <p:txBody>
          <a:bodyPr wrap="square" rtlCol="0">
            <a:spAutoFit/>
          </a:bodyPr>
          <a:lstStyle/>
          <a:p>
            <a:r>
              <a:rPr lang="en-GB" sz="8000" dirty="0">
                <a:solidFill>
                  <a:schemeClr val="bg1"/>
                </a:solidFill>
              </a:rPr>
              <a:t>Why Bash?</a:t>
            </a:r>
          </a:p>
        </p:txBody>
      </p:sp>
      <p:sp>
        <p:nvSpPr>
          <p:cNvPr id="2" name="TextBox 1">
            <a:extLst>
              <a:ext uri="{FF2B5EF4-FFF2-40B4-BE49-F238E27FC236}">
                <a16:creationId xmlns:a16="http://schemas.microsoft.com/office/drawing/2014/main" id="{BB4B86EE-6C28-4D49-94DE-EAA964110F67}"/>
              </a:ext>
            </a:extLst>
          </p:cNvPr>
          <p:cNvSpPr txBox="1"/>
          <p:nvPr/>
        </p:nvSpPr>
        <p:spPr>
          <a:xfrm>
            <a:off x="996468" y="2708050"/>
            <a:ext cx="22391064" cy="7383560"/>
          </a:xfrm>
          <a:prstGeom prst="rect">
            <a:avLst/>
          </a:prstGeom>
          <a:noFill/>
        </p:spPr>
        <p:txBody>
          <a:bodyPr wrap="square" rtlCol="0">
            <a:spAutoFit/>
          </a:bodyPr>
          <a:lstStyle/>
          <a:p>
            <a:pPr marL="571500" indent="-571500" algn="l">
              <a:lnSpc>
                <a:spcPct val="150000"/>
              </a:lnSpc>
              <a:buFont typeface="Arial" panose="020B0604020202020204" pitchFamily="34" charset="0"/>
              <a:buChar char="•"/>
            </a:pPr>
            <a:r>
              <a:rPr lang="en-GB" sz="4000" b="0" i="0" dirty="0">
                <a:solidFill>
                  <a:schemeClr val="tx2"/>
                </a:solidFill>
                <a:effectLst/>
                <a:latin typeface="+mj-lt"/>
              </a:rPr>
              <a:t>Installed as the default interactive shell for users on most Linux systems (and default for Putty)</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Graphical User Interfaces (GUI) don't scale well for delivering instructions to a computer due to high memory usage and user optimisation</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Bash shell enables automation of repetitive tasks and faster execution of sequences of commands via scripts, improving workflow reproducibility</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Bash can be used as a user interface and a programming environment</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Learning Bash takes time, but familiarity with a small number of commands can go a long way</a:t>
            </a:r>
          </a:p>
          <a:p>
            <a:pPr marL="571500" indent="-571500" algn="l">
              <a:lnSpc>
                <a:spcPct val="150000"/>
              </a:lnSpc>
              <a:buFont typeface="Arial" panose="020B0604020202020204" pitchFamily="34" charset="0"/>
              <a:buChar char="•"/>
            </a:pPr>
            <a:r>
              <a:rPr lang="en-GB" sz="4000" b="0" i="0" dirty="0">
                <a:solidFill>
                  <a:schemeClr val="tx2"/>
                </a:solidFill>
                <a:effectLst/>
                <a:latin typeface="+mj-lt"/>
              </a:rPr>
              <a:t>Basic Bash knowledge is necessary to use the Supercomputing Wales service.</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8</a:t>
            </a:fld>
            <a:endParaRPr lang="en-GB" sz="3200" dirty="0"/>
          </a:p>
        </p:txBody>
      </p:sp>
      <p:pic>
        <p:nvPicPr>
          <p:cNvPr id="9218" name="Picture 2" descr="Home - Supercomputing Wales">
            <a:extLst>
              <a:ext uri="{FF2B5EF4-FFF2-40B4-BE49-F238E27FC236}">
                <a16:creationId xmlns:a16="http://schemas.microsoft.com/office/drawing/2014/main" id="{68B44923-2BE6-4308-A8C5-8B76AE29A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8150" y="9975886"/>
            <a:ext cx="2032951" cy="203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501259"/>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Jobs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7725192"/>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Typically when you run a command in the terminal, you have to wait until the command finishes before you can enter another one.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This is called running the command in the </a:t>
            </a:r>
            <a:r>
              <a:rPr lang="en-GB" sz="4000" b="1" dirty="0"/>
              <a:t>foreground</a:t>
            </a:r>
            <a:r>
              <a:rPr lang="en-GB" sz="4000" dirty="0"/>
              <a:t> or a </a:t>
            </a:r>
            <a:r>
              <a:rPr lang="en-GB" sz="4000" b="1" dirty="0"/>
              <a:t>foreground process</a:t>
            </a:r>
            <a:r>
              <a:rPr lang="en-GB" sz="4000" dirty="0"/>
              <a:t>. </a:t>
            </a:r>
          </a:p>
          <a:p>
            <a:pPr marL="1028700" lvl="1" indent="-571500">
              <a:buFont typeface="Arial" panose="020B0604020202020204" pitchFamily="34" charset="0"/>
              <a:buChar char="•"/>
            </a:pPr>
            <a:endParaRPr lang="en-GB" sz="1600" dirty="0"/>
          </a:p>
          <a:p>
            <a:pPr lvl="1"/>
            <a:r>
              <a:rPr lang="en-GB" sz="4000" dirty="0"/>
              <a:t>	</a:t>
            </a:r>
            <a:r>
              <a:rPr lang="en-GB" sz="3200" dirty="0">
                <a:latin typeface="Courier New" panose="02070309020205020404" pitchFamily="49" charset="0"/>
                <a:cs typeface="Courier New" panose="02070309020205020404" pitchFamily="49" charset="0"/>
              </a:rPr>
              <a:t>	</a:t>
            </a:r>
            <a:r>
              <a:rPr lang="en-GB" sz="3600" dirty="0">
                <a:latin typeface="Consolas" panose="020B0609020204030204" pitchFamily="49" charset="0"/>
              </a:rPr>
              <a:t>sleep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&amp; </a:t>
            </a:r>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World"</a:t>
            </a:r>
            <a:r>
              <a:rPr lang="en-GB" sz="3600" dirty="0">
                <a:latin typeface="Consolas" panose="020B0609020204030204" pitchFamily="49" charset="0"/>
              </a:rPr>
              <a:t> </a:t>
            </a:r>
            <a:endParaRPr lang="en-GB" sz="3200" dirty="0">
              <a:latin typeface="Consolas" panose="020B0609020204030204" pitchFamily="49" charset="0"/>
              <a:cs typeface="Courier New" panose="02070309020205020404" pitchFamily="49" charset="0"/>
            </a:endParaRPr>
          </a:p>
          <a:p>
            <a:pPr lvl="1"/>
            <a:endParaRPr lang="en-GB" sz="4000" dirty="0"/>
          </a:p>
          <a:p>
            <a:pPr marL="1028700" lvl="1" indent="-571500">
              <a:buFont typeface="Arial" panose="020B0604020202020204" pitchFamily="34" charset="0"/>
              <a:buChar char="•"/>
            </a:pPr>
            <a:r>
              <a:rPr lang="en-GB" sz="4000" dirty="0"/>
              <a:t>If a command takes a long time to finish and you want to run another command in the meantime you have two options. You can either open up a new terminal and run the command or run the command as a </a:t>
            </a:r>
            <a:r>
              <a:rPr lang="en-GB" sz="4000" b="1" dirty="0"/>
              <a:t>background process</a:t>
            </a:r>
            <a:r>
              <a:rPr lang="en-GB" sz="4000" dirty="0"/>
              <a:t>.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Think of running a </a:t>
            </a:r>
            <a:r>
              <a:rPr lang="en-GB" sz="4000" b="1" dirty="0"/>
              <a:t>background process </a:t>
            </a:r>
            <a:r>
              <a:rPr lang="en-GB" sz="4000" dirty="0"/>
              <a:t>as dispatching the command to the operating system and freeing up the terminal. </a:t>
            </a:r>
            <a:endParaRPr lang="en-GB" sz="40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80</a:t>
            </a:fld>
            <a:endParaRPr lang="en-GB" sz="3200" dirty="0"/>
          </a:p>
        </p:txBody>
      </p:sp>
    </p:spTree>
    <p:extLst>
      <p:ext uri="{BB962C8B-B14F-4D97-AF65-F5344CB8AC3E}">
        <p14:creationId xmlns:p14="http://schemas.microsoft.com/office/powerpoint/2010/main" val="3903440659"/>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a:solidFill>
                  <a:schemeClr val="bg1"/>
                </a:solidFill>
              </a:rPr>
              <a:t>Jobs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340745"/>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To run a command as a background process, add </a:t>
            </a:r>
            <a:r>
              <a:rPr lang="en-GB" sz="4000" dirty="0" err="1"/>
              <a:t>nohup</a:t>
            </a:r>
            <a:r>
              <a:rPr lang="en-GB" sz="4000" dirty="0"/>
              <a:t> before the command and the ampersand symbol &amp; at the end of the command. </a:t>
            </a:r>
          </a:p>
          <a:p>
            <a:pPr marL="1028700" lvl="1" indent="-571500">
              <a:buFont typeface="Arial" panose="020B0604020202020204" pitchFamily="34" charset="0"/>
              <a:buChar char="•"/>
            </a:pPr>
            <a:endParaRPr lang="en-GB" sz="1600" dirty="0"/>
          </a:p>
          <a:p>
            <a:pPr lvl="1"/>
            <a:r>
              <a:rPr lang="en-GB" sz="4000" dirty="0"/>
              <a:t>		</a:t>
            </a:r>
            <a:r>
              <a:rPr lang="en-GB" sz="3600" dirty="0" err="1">
                <a:latin typeface="Consolas" panose="020B0609020204030204" pitchFamily="49" charset="0"/>
              </a:rPr>
              <a:t>nohup</a:t>
            </a:r>
            <a:r>
              <a:rPr lang="en-GB" sz="3600" dirty="0">
                <a:latin typeface="Consolas" panose="020B0609020204030204" pitchFamily="49" charset="0"/>
              </a:rPr>
              <a:t> sleep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&amp; </a:t>
            </a:r>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World"</a:t>
            </a:r>
            <a:r>
              <a:rPr lang="en-GB" sz="3600" dirty="0">
                <a:latin typeface="Consolas" panose="020B0609020204030204" pitchFamily="49" charset="0"/>
              </a:rPr>
              <a:t> &amp; </a:t>
            </a:r>
          </a:p>
          <a:p>
            <a:pPr marL="1028700" lvl="1" indent="-571500">
              <a:buFont typeface="Arial" panose="020B0604020202020204" pitchFamily="34" charset="0"/>
              <a:buChar char="•"/>
            </a:pPr>
            <a:r>
              <a:rPr lang="en-GB" sz="4000" dirty="0"/>
              <a:t>The job id and process id will be printed to the terminal. </a:t>
            </a:r>
          </a:p>
          <a:p>
            <a:pPr lvl="1"/>
            <a:r>
              <a:rPr lang="en-GB" sz="4000" dirty="0"/>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195684</a:t>
            </a:r>
            <a:r>
              <a:rPr lang="en-GB" sz="3600" dirty="0">
                <a:latin typeface="Consolas" panose="020B0609020204030204" pitchFamily="49" charset="0"/>
              </a:rPr>
              <a:t> </a:t>
            </a:r>
          </a:p>
          <a:p>
            <a:pPr lvl="1"/>
            <a:endParaRPr lang="en-GB" sz="2400" dirty="0"/>
          </a:p>
          <a:p>
            <a:pPr marL="1028700" lvl="1" indent="-571500">
              <a:buFont typeface="Arial" panose="020B0604020202020204" pitchFamily="34" charset="0"/>
              <a:buChar char="•"/>
            </a:pPr>
            <a:r>
              <a:rPr lang="en-GB" sz="4000" dirty="0"/>
              <a:t>By default, the example above will print the message "Hello World" to the terminal after 5 seconds. This is less than ideal, especially if we are the middle of writing a complex command to launch. The solution is to capture any error or output messages from the command into a log file.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To redirect error and output messages, use the ampersand and greater than symbols </a:t>
            </a:r>
            <a:r>
              <a:rPr lang="en-GB" sz="3200" dirty="0">
                <a:latin typeface="Courier New" panose="02070309020205020404" pitchFamily="49" charset="0"/>
                <a:cs typeface="Courier New" panose="02070309020205020404" pitchFamily="49" charset="0"/>
              </a:rPr>
              <a:t>&amp;&gt;</a:t>
            </a:r>
            <a:r>
              <a:rPr lang="en-GB" sz="4000" dirty="0"/>
              <a:t> following by the name of the log file </a:t>
            </a:r>
          </a:p>
          <a:p>
            <a:pPr marL="1028700" lvl="1" indent="-571500">
              <a:buFont typeface="Arial" panose="020B0604020202020204" pitchFamily="34" charset="0"/>
              <a:buChar char="•"/>
            </a:pPr>
            <a:endParaRPr lang="en-GB" sz="1600" dirty="0"/>
          </a:p>
          <a:p>
            <a:pPr lvl="1"/>
            <a:r>
              <a:rPr lang="en-GB" sz="4000" dirty="0"/>
              <a:t>		</a:t>
            </a:r>
            <a:r>
              <a:rPr lang="en-GB" sz="3600" dirty="0" err="1">
                <a:latin typeface="Consolas" panose="020B0609020204030204" pitchFamily="49" charset="0"/>
              </a:rPr>
              <a:t>nohup</a:t>
            </a:r>
            <a:r>
              <a:rPr lang="en-GB" sz="3600" dirty="0">
                <a:latin typeface="Consolas" panose="020B0609020204030204" pitchFamily="49" charset="0"/>
              </a:rPr>
              <a:t> sleep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&amp; </a:t>
            </a:r>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World"</a:t>
            </a:r>
            <a:r>
              <a:rPr lang="en-GB" sz="3600" dirty="0">
                <a:latin typeface="Consolas" panose="020B0609020204030204" pitchFamily="49" charset="0"/>
              </a:rPr>
              <a:t> &amp;&gt; job.log &amp;</a:t>
            </a:r>
            <a:endParaRPr lang="en-GB" sz="40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smtClean="0"/>
              <a:t>81</a:t>
            </a:fld>
            <a:endParaRPr lang="en-GB" sz="3200"/>
          </a:p>
        </p:txBody>
      </p:sp>
    </p:spTree>
    <p:extLst>
      <p:ext uri="{BB962C8B-B14F-4D97-AF65-F5344CB8AC3E}">
        <p14:creationId xmlns:p14="http://schemas.microsoft.com/office/powerpoint/2010/main" val="2059050371"/>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a:solidFill>
                  <a:schemeClr val="bg1"/>
                </a:solidFill>
              </a:rPr>
              <a:t>Jobs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340745"/>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solidFill>
                  <a:schemeClr val="tx2"/>
                </a:solidFill>
                <a:latin typeface="+mj-lt"/>
              </a:rPr>
              <a:t>Once we have created a background process we can view its status via the jobs command. </a:t>
            </a:r>
          </a:p>
          <a:p>
            <a:pPr marL="1028700" lvl="1" indent="-571500">
              <a:buFont typeface="Arial" panose="020B0604020202020204" pitchFamily="34" charset="0"/>
              <a:buChar char="•"/>
            </a:pPr>
            <a:endParaRPr lang="en-GB" sz="1600" dirty="0">
              <a:solidFill>
                <a:schemeClr val="tx2"/>
              </a:solidFill>
              <a:latin typeface="+mj-lt"/>
            </a:endParaRPr>
          </a:p>
          <a:p>
            <a:pPr lvl="1"/>
            <a:r>
              <a:rPr lang="en-GB" sz="4000" dirty="0">
                <a:solidFill>
                  <a:schemeClr val="tx2"/>
                </a:solidFill>
                <a:latin typeface="+mj-lt"/>
              </a:rPr>
              <a:t>		</a:t>
            </a:r>
            <a:r>
              <a:rPr lang="en-GB" sz="3600" dirty="0">
                <a:solidFill>
                  <a:schemeClr val="tx2"/>
                </a:solidFill>
                <a:latin typeface="+mj-lt"/>
              </a:rPr>
              <a:t>jobs –l</a:t>
            </a:r>
          </a:p>
          <a:p>
            <a:pPr lvl="1"/>
            <a:r>
              <a:rPr lang="en-GB" sz="3600" dirty="0">
                <a:solidFill>
                  <a:schemeClr val="tx2"/>
                </a:solidFill>
                <a:latin typeface="+mj-lt"/>
              </a:rPr>
              <a:t> </a:t>
            </a:r>
            <a:endParaRPr lang="en-GB" sz="2400" dirty="0">
              <a:solidFill>
                <a:schemeClr val="tx2"/>
              </a:solidFill>
              <a:latin typeface="+mj-lt"/>
            </a:endParaRPr>
          </a:p>
          <a:p>
            <a:pPr marL="1028700" lvl="1" indent="-571500">
              <a:buFont typeface="Arial" panose="020B0604020202020204" pitchFamily="34" charset="0"/>
              <a:buChar char="•"/>
            </a:pPr>
            <a:r>
              <a:rPr lang="en-GB" sz="4000" dirty="0">
                <a:solidFill>
                  <a:schemeClr val="tx2"/>
                </a:solidFill>
                <a:latin typeface="+mj-lt"/>
              </a:rPr>
              <a:t>The output includes the job id, process id, job state and the command that started the job. </a:t>
            </a:r>
          </a:p>
          <a:p>
            <a:pPr marL="1028700" lvl="1" indent="-571500">
              <a:buFont typeface="Arial" panose="020B0604020202020204" pitchFamily="34" charset="0"/>
              <a:buChar char="•"/>
            </a:pPr>
            <a:endParaRPr lang="en-GB" sz="2400" dirty="0">
              <a:solidFill>
                <a:schemeClr val="tx2"/>
              </a:solidFill>
              <a:latin typeface="+mj-lt"/>
            </a:endParaRPr>
          </a:p>
          <a:p>
            <a:pPr marL="1028700" lvl="1" indent="-571500">
              <a:buFont typeface="Arial" panose="020B0604020202020204" pitchFamily="34" charset="0"/>
              <a:buChar char="•"/>
            </a:pPr>
            <a:r>
              <a:rPr lang="en-GB" sz="4000" dirty="0">
                <a:solidFill>
                  <a:schemeClr val="tx2"/>
                </a:solidFill>
                <a:latin typeface="+mj-lt"/>
              </a:rPr>
              <a:t>If you wanted to bring background process to the foreground you can use the </a:t>
            </a:r>
            <a:r>
              <a:rPr lang="en-GB" sz="4000" dirty="0" err="1">
                <a:solidFill>
                  <a:schemeClr val="tx2"/>
                </a:solidFill>
                <a:latin typeface="+mj-lt"/>
              </a:rPr>
              <a:t>fg</a:t>
            </a:r>
            <a:r>
              <a:rPr lang="en-GB" sz="4000" dirty="0">
                <a:solidFill>
                  <a:schemeClr val="tx2"/>
                </a:solidFill>
                <a:latin typeface="+mj-lt"/>
              </a:rPr>
              <a:t> command</a:t>
            </a:r>
          </a:p>
          <a:p>
            <a:pPr marL="1028700" lvl="1" indent="-571500">
              <a:buFont typeface="Arial" panose="020B0604020202020204" pitchFamily="34" charset="0"/>
              <a:buChar char="•"/>
            </a:pPr>
            <a:endParaRPr lang="en-GB" sz="1600" dirty="0">
              <a:solidFill>
                <a:schemeClr val="tx2"/>
              </a:solidFill>
              <a:latin typeface="+mj-lt"/>
            </a:endParaRPr>
          </a:p>
          <a:p>
            <a:pPr lvl="1"/>
            <a:r>
              <a:rPr lang="en-GB" sz="4400" dirty="0">
                <a:solidFill>
                  <a:schemeClr val="tx2"/>
                </a:solidFill>
                <a:latin typeface="+mj-lt"/>
              </a:rPr>
              <a:t>		</a:t>
            </a:r>
            <a:r>
              <a:rPr lang="en-GB" sz="3600" dirty="0">
                <a:solidFill>
                  <a:schemeClr val="tx2"/>
                </a:solidFill>
                <a:latin typeface="+mj-lt"/>
              </a:rPr>
              <a:t> </a:t>
            </a:r>
            <a:r>
              <a:rPr lang="en-GB" sz="3600" dirty="0" err="1">
                <a:solidFill>
                  <a:schemeClr val="tx2"/>
                </a:solidFill>
                <a:latin typeface="+mj-lt"/>
              </a:rPr>
              <a:t>fg</a:t>
            </a:r>
            <a:r>
              <a:rPr lang="en-GB" sz="4400" dirty="0">
                <a:solidFill>
                  <a:schemeClr val="tx2"/>
                </a:solidFill>
                <a:latin typeface="+mj-lt"/>
              </a:rPr>
              <a:t> </a:t>
            </a:r>
          </a:p>
          <a:p>
            <a:pPr marL="1028700" lvl="1" indent="-571500">
              <a:buFont typeface="Arial" panose="020B0604020202020204" pitchFamily="34" charset="0"/>
              <a:buChar char="•"/>
            </a:pPr>
            <a:endParaRPr lang="en-GB" sz="2400" dirty="0">
              <a:solidFill>
                <a:schemeClr val="tx2"/>
              </a:solidFill>
              <a:latin typeface="+mj-lt"/>
            </a:endParaRPr>
          </a:p>
          <a:p>
            <a:pPr marL="1028700" lvl="1" indent="-571500">
              <a:buFont typeface="Arial" panose="020B0604020202020204" pitchFamily="34" charset="0"/>
              <a:buChar char="•"/>
            </a:pPr>
            <a:r>
              <a:rPr lang="en-GB" sz="4000" dirty="0">
                <a:solidFill>
                  <a:schemeClr val="tx2"/>
                </a:solidFill>
                <a:latin typeface="+mj-lt"/>
              </a:rPr>
              <a:t>If you have multiple background processes, include % and the job id after the </a:t>
            </a:r>
            <a:r>
              <a:rPr lang="en-GB" sz="4000" dirty="0" err="1">
                <a:solidFill>
                  <a:schemeClr val="tx2"/>
                </a:solidFill>
                <a:latin typeface="+mj-lt"/>
              </a:rPr>
              <a:t>fg</a:t>
            </a:r>
            <a:r>
              <a:rPr lang="en-GB" sz="4000" dirty="0">
                <a:solidFill>
                  <a:schemeClr val="tx2"/>
                </a:solidFill>
                <a:latin typeface="+mj-lt"/>
              </a:rPr>
              <a:t> command </a:t>
            </a:r>
          </a:p>
          <a:p>
            <a:pPr marL="1028700" lvl="1" indent="-571500">
              <a:buFont typeface="Arial" panose="020B0604020202020204" pitchFamily="34" charset="0"/>
              <a:buChar char="•"/>
            </a:pPr>
            <a:endParaRPr lang="en-GB" sz="1600" dirty="0">
              <a:solidFill>
                <a:schemeClr val="tx2"/>
              </a:solidFill>
              <a:latin typeface="+mj-lt"/>
            </a:endParaRPr>
          </a:p>
          <a:p>
            <a:pPr lvl="1"/>
            <a:r>
              <a:rPr lang="en-GB" sz="4000" dirty="0">
                <a:solidFill>
                  <a:schemeClr val="tx2"/>
                </a:solidFill>
                <a:latin typeface="+mj-lt"/>
              </a:rPr>
              <a:t>		</a:t>
            </a:r>
            <a:r>
              <a:rPr lang="en-GB" sz="3600" dirty="0" err="1">
                <a:solidFill>
                  <a:schemeClr val="tx2"/>
                </a:solidFill>
                <a:latin typeface="+mj-lt"/>
              </a:rPr>
              <a:t>fg</a:t>
            </a:r>
            <a:r>
              <a:rPr lang="en-GB" sz="3600" dirty="0">
                <a:solidFill>
                  <a:schemeClr val="tx2"/>
                </a:solidFill>
                <a:latin typeface="+mj-lt"/>
              </a:rPr>
              <a:t> %2</a:t>
            </a:r>
          </a:p>
          <a:p>
            <a:pPr lvl="1"/>
            <a:r>
              <a:rPr lang="en-GB" sz="3600" dirty="0">
                <a:solidFill>
                  <a:schemeClr val="tx2"/>
                </a:solidFill>
                <a:latin typeface="+mj-lt"/>
              </a:rPr>
              <a:t> </a:t>
            </a:r>
            <a:endParaRPr lang="en-GB" sz="2400" dirty="0">
              <a:solidFill>
                <a:schemeClr val="tx2"/>
              </a:solidFill>
              <a:latin typeface="+mj-lt"/>
            </a:endParaRPr>
          </a:p>
          <a:p>
            <a:pPr marL="1028700" lvl="1" indent="-571500">
              <a:buFont typeface="Arial" panose="020B0604020202020204" pitchFamily="34" charset="0"/>
              <a:buChar char="•"/>
            </a:pPr>
            <a:r>
              <a:rPr lang="en-GB" sz="4000" dirty="0">
                <a:solidFill>
                  <a:schemeClr val="tx2"/>
                </a:solidFill>
                <a:highlight>
                  <a:srgbClr val="FFFF00"/>
                </a:highlight>
                <a:latin typeface="+mj-lt"/>
              </a:rPr>
              <a:t>Note: </a:t>
            </a:r>
            <a:r>
              <a:rPr lang="en-GB" sz="4000" dirty="0">
                <a:solidFill>
                  <a:schemeClr val="tx2"/>
                </a:solidFill>
                <a:latin typeface="+mj-lt"/>
              </a:rPr>
              <a:t>The jobs command will only show background processes that are started, running or stopped in the current terminal. </a:t>
            </a:r>
            <a:endParaRPr lang="en-GB" sz="4000" b="1" dirty="0">
              <a:solidFill>
                <a:schemeClr val="tx2"/>
              </a:solidFill>
              <a:latin typeface="+mj-lt"/>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smtClean="0"/>
              <a:t>82</a:t>
            </a:fld>
            <a:endParaRPr lang="en-GB" sz="3200"/>
          </a:p>
        </p:txBody>
      </p:sp>
    </p:spTree>
    <p:extLst>
      <p:ext uri="{BB962C8B-B14F-4D97-AF65-F5344CB8AC3E}">
        <p14:creationId xmlns:p14="http://schemas.microsoft.com/office/powerpoint/2010/main" val="3159868573"/>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a:solidFill>
                  <a:schemeClr val="bg1"/>
                </a:solidFill>
              </a:rPr>
              <a:t>Jobs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710077"/>
          </a:xfrm>
          <a:prstGeom prst="rect">
            <a:avLst/>
          </a:prstGeom>
          <a:noFill/>
        </p:spPr>
        <p:txBody>
          <a:bodyPr wrap="square" rtlCol="0">
            <a:spAutoFit/>
          </a:bodyPr>
          <a:lstStyle/>
          <a:p>
            <a:pPr lvl="1"/>
            <a:r>
              <a:rPr lang="en-GB" sz="4000" b="1" dirty="0"/>
              <a:t>Exercise</a:t>
            </a:r>
          </a:p>
          <a:p>
            <a:pPr lvl="1"/>
            <a:endParaRPr lang="en-GB" sz="1600" dirty="0"/>
          </a:p>
          <a:p>
            <a:pPr marL="1028700" lvl="1" indent="-571500">
              <a:buFont typeface="Arial" panose="020B0604020202020204" pitchFamily="34" charset="0"/>
              <a:buChar char="•"/>
            </a:pPr>
            <a:r>
              <a:rPr lang="en-GB" sz="4000" dirty="0"/>
              <a:t>Log in into to the compute node at Bangor via </a:t>
            </a:r>
            <a:r>
              <a:rPr lang="en-GB" sz="4000" i="1" dirty="0" err="1"/>
              <a:t>JupyterLab</a:t>
            </a:r>
            <a:r>
              <a:rPr lang="en-GB" sz="4000" i="1" dirty="0"/>
              <a:t> </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4000" dirty="0"/>
              <a:t>Start a </a:t>
            </a:r>
            <a:r>
              <a:rPr lang="en-GB" sz="4000" dirty="0" err="1"/>
              <a:t>Matlab</a:t>
            </a:r>
            <a:r>
              <a:rPr lang="en-GB" sz="4000" dirty="0"/>
              <a:t> background process. </a:t>
            </a:r>
          </a:p>
          <a:p>
            <a:pPr marL="1028700" lvl="1" indent="-571500">
              <a:buFont typeface="Arial" panose="020B0604020202020204" pitchFamily="34" charset="0"/>
              <a:buChar char="•"/>
            </a:pPr>
            <a:endParaRPr lang="en-GB" sz="1600" dirty="0"/>
          </a:p>
          <a:p>
            <a:pPr lvl="1"/>
            <a:r>
              <a:rPr lang="en-GB" sz="3200" dirty="0">
                <a:latin typeface="Courier New" panose="02070309020205020404" pitchFamily="49" charset="0"/>
                <a:cs typeface="Courier New" panose="02070309020205020404" pitchFamily="49" charset="0"/>
              </a:rPr>
              <a:t>			</a:t>
            </a:r>
            <a:r>
              <a:rPr lang="en-GB" sz="3600" dirty="0" err="1">
                <a:latin typeface="Consolas" panose="020B0609020204030204" pitchFamily="49" charset="0"/>
              </a:rPr>
              <a:t>nohup</a:t>
            </a:r>
            <a:r>
              <a:rPr lang="en-GB" sz="3600" dirty="0">
                <a:latin typeface="Consolas" panose="020B0609020204030204" pitchFamily="49" charset="0"/>
              </a:rPr>
              <a:t> </a:t>
            </a:r>
            <a:r>
              <a:rPr lang="en-GB" sz="3600" dirty="0" err="1">
                <a:latin typeface="Consolas" panose="020B0609020204030204" pitchFamily="49" charset="0"/>
              </a:rPr>
              <a:t>matlab</a:t>
            </a:r>
            <a:r>
              <a:rPr lang="en-GB" sz="3600" dirty="0">
                <a:latin typeface="Consolas" panose="020B0609020204030204" pitchFamily="49" charset="0"/>
              </a:rPr>
              <a:t> -</a:t>
            </a:r>
            <a:r>
              <a:rPr lang="en-GB" sz="3600" dirty="0" err="1">
                <a:latin typeface="Consolas" panose="020B0609020204030204" pitchFamily="49" charset="0"/>
              </a:rPr>
              <a:t>nodesktop</a:t>
            </a:r>
            <a:r>
              <a:rPr lang="en-GB" sz="3600" dirty="0">
                <a:latin typeface="Consolas" panose="020B0609020204030204" pitchFamily="49" charset="0"/>
              </a:rPr>
              <a:t> -</a:t>
            </a:r>
            <a:r>
              <a:rPr lang="en-GB" sz="3600" dirty="0" err="1">
                <a:latin typeface="Consolas" panose="020B0609020204030204" pitchFamily="49" charset="0"/>
              </a:rPr>
              <a:t>nosplash</a:t>
            </a:r>
            <a:r>
              <a:rPr lang="en-GB" sz="3600" dirty="0">
                <a:latin typeface="Consolas" panose="020B0609020204030204" pitchFamily="49" charset="0"/>
              </a:rPr>
              <a:t> -r </a:t>
            </a:r>
            <a:r>
              <a:rPr lang="en-GB" sz="3600" dirty="0">
                <a:solidFill>
                  <a:srgbClr val="BA2121"/>
                </a:solidFill>
                <a:latin typeface="Consolas" panose="020B0609020204030204" pitchFamily="49" charset="0"/>
              </a:rPr>
              <a:t>"</a:t>
            </a:r>
            <a:r>
              <a:rPr lang="en-GB" sz="3600" dirty="0" err="1">
                <a:solidFill>
                  <a:srgbClr val="BA2121"/>
                </a:solidFill>
                <a:latin typeface="Consolas" panose="020B0609020204030204" pitchFamily="49" charset="0"/>
              </a:rPr>
              <a:t>disp</a:t>
            </a:r>
            <a:r>
              <a:rPr lang="en-GB" sz="3600" dirty="0">
                <a:solidFill>
                  <a:srgbClr val="BA2121"/>
                </a:solidFill>
                <a:latin typeface="Consolas" panose="020B0609020204030204" pitchFamily="49" charset="0"/>
              </a:rPr>
              <a:t>('Hello World'); exit;"</a:t>
            </a:r>
            <a:r>
              <a:rPr lang="en-GB" sz="3600" dirty="0">
                <a:latin typeface="Consolas" panose="020B0609020204030204" pitchFamily="49" charset="0"/>
              </a:rPr>
              <a:t> &amp;&gt; matlab.log &amp; </a:t>
            </a:r>
          </a:p>
          <a:p>
            <a:pPr lvl="1"/>
            <a:r>
              <a:rPr lang="en-GB" sz="3600" dirty="0">
                <a:solidFill>
                  <a:srgbClr val="666666"/>
                </a:solidFill>
                <a:latin typeface="Consolas" panose="020B0609020204030204" pitchFamily="49" charset="0"/>
              </a:rPr>
              <a:t>			[1]</a:t>
            </a:r>
            <a:r>
              <a:rPr lang="en-GB" sz="3600" dirty="0">
                <a:latin typeface="Consolas" panose="020B0609020204030204" pitchFamily="49" charset="0"/>
              </a:rPr>
              <a:t> </a:t>
            </a:r>
            <a:r>
              <a:rPr lang="en-GB" sz="3600" dirty="0">
                <a:solidFill>
                  <a:srgbClr val="666666"/>
                </a:solidFill>
                <a:latin typeface="Consolas" panose="020B0609020204030204" pitchFamily="49" charset="0"/>
              </a:rPr>
              <a:t>80706</a:t>
            </a:r>
          </a:p>
          <a:p>
            <a:pPr lvl="1"/>
            <a:endParaRPr lang="en-GB" sz="1600" dirty="0">
              <a:latin typeface="Consolas" panose="020B0609020204030204" pitchFamily="49" charset="0"/>
            </a:endParaRPr>
          </a:p>
          <a:p>
            <a:pPr marL="1028700" lvl="1" indent="-571500">
              <a:buFont typeface="Arial" panose="020B0604020202020204" pitchFamily="34" charset="0"/>
              <a:buChar char="•"/>
            </a:pPr>
            <a:r>
              <a:rPr lang="en-GB" sz="4000" dirty="0"/>
              <a:t>Logout using the </a:t>
            </a:r>
            <a:r>
              <a:rPr lang="en-GB" sz="3600" dirty="0">
                <a:latin typeface="Consolas" panose="020B0609020204030204" pitchFamily="49" charset="0"/>
                <a:cs typeface="Courier New" panose="02070309020205020404" pitchFamily="49" charset="0"/>
              </a:rPr>
              <a:t>exit</a:t>
            </a:r>
            <a:r>
              <a:rPr lang="en-GB" sz="4000" dirty="0"/>
              <a:t> command. </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4000" dirty="0"/>
              <a:t>Log back in into to the compute node using the </a:t>
            </a:r>
            <a:r>
              <a:rPr lang="en-GB" sz="4000" dirty="0" err="1"/>
              <a:t>ssh</a:t>
            </a:r>
            <a:r>
              <a:rPr lang="en-GB" sz="4000" dirty="0"/>
              <a:t> compute command </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4000" dirty="0"/>
              <a:t>View the contents of matlab.log using the cat matlab.log command</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4000" dirty="0"/>
              <a:t>If you want to stop a background process manually, you can use the kill command followed by the jobs process id</a:t>
            </a:r>
          </a:p>
          <a:p>
            <a:pPr marL="1028700" lvl="1" indent="-571500">
              <a:buFont typeface="Arial" panose="020B0604020202020204" pitchFamily="34" charset="0"/>
              <a:buChar char="•"/>
            </a:pPr>
            <a:endParaRPr lang="en-GB" sz="1600" dirty="0"/>
          </a:p>
          <a:p>
            <a:pPr lvl="1"/>
            <a:r>
              <a:rPr lang="en-GB" sz="4000" dirty="0"/>
              <a:t>		</a:t>
            </a:r>
            <a:r>
              <a:rPr lang="en-GB" sz="3600" dirty="0">
                <a:solidFill>
                  <a:srgbClr val="008000"/>
                </a:solidFill>
                <a:latin typeface="Consolas" panose="020B0609020204030204" pitchFamily="49" charset="0"/>
              </a:rPr>
              <a:t>kill</a:t>
            </a:r>
            <a:r>
              <a:rPr lang="en-GB" sz="3600" dirty="0">
                <a:latin typeface="Consolas" panose="020B0609020204030204" pitchFamily="49" charset="0"/>
              </a:rPr>
              <a:t> </a:t>
            </a:r>
            <a:r>
              <a:rPr lang="en-GB" sz="3600" dirty="0">
                <a:solidFill>
                  <a:srgbClr val="666666"/>
                </a:solidFill>
                <a:latin typeface="Consolas" panose="020B0609020204030204" pitchFamily="49" charset="0"/>
              </a:rPr>
              <a:t>80706</a:t>
            </a:r>
            <a:endParaRPr lang="en-GB" sz="40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smtClean="0"/>
              <a:t>83</a:t>
            </a:fld>
            <a:endParaRPr lang="en-GB" sz="3200"/>
          </a:p>
        </p:txBody>
      </p:sp>
    </p:spTree>
    <p:extLst>
      <p:ext uri="{BB962C8B-B14F-4D97-AF65-F5344CB8AC3E}">
        <p14:creationId xmlns:p14="http://schemas.microsoft.com/office/powerpoint/2010/main" val="3549269588"/>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a:solidFill>
                  <a:schemeClr val="bg1"/>
                </a:solidFill>
              </a:rPr>
              <a:t>Jobs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2431435"/>
          </a:xfrm>
          <a:prstGeom prst="rect">
            <a:avLst/>
          </a:prstGeom>
          <a:noFill/>
        </p:spPr>
        <p:txBody>
          <a:bodyPr wrap="square" lIns="91440" tIns="45720" rIns="91440" bIns="45720" rtlCol="0" anchor="t">
            <a:spAutoFit/>
          </a:bodyPr>
          <a:lstStyle/>
          <a:p>
            <a:pPr lvl="1"/>
            <a:r>
              <a:rPr lang="en-GB" sz="4000" b="1" dirty="0">
                <a:solidFill>
                  <a:schemeClr val="tx2"/>
                </a:solidFill>
                <a:latin typeface="+mj-lt"/>
              </a:rPr>
              <a:t>Exercise</a:t>
            </a:r>
          </a:p>
          <a:p>
            <a:pPr lvl="1"/>
            <a:endParaRPr lang="en-GB" sz="1600" dirty="0">
              <a:solidFill>
                <a:schemeClr val="tx2"/>
              </a:solidFill>
              <a:latin typeface="+mj-lt"/>
            </a:endParaRPr>
          </a:p>
          <a:p>
            <a:pPr marL="1028700" lvl="1" indent="-571500">
              <a:buFont typeface="Arial" panose="020B0604020202020204" pitchFamily="34" charset="0"/>
              <a:buChar char="•"/>
            </a:pPr>
            <a:r>
              <a:rPr lang="en-GB" sz="4000" dirty="0">
                <a:solidFill>
                  <a:schemeClr val="tx2"/>
                </a:solidFill>
                <a:latin typeface="+mj-lt"/>
              </a:rPr>
              <a:t>Log in to the compute node at Bangor via </a:t>
            </a:r>
            <a:r>
              <a:rPr lang="en-GB" sz="4000" i="1" dirty="0" err="1">
                <a:solidFill>
                  <a:schemeClr val="tx2"/>
                </a:solidFill>
                <a:latin typeface="+mj-lt"/>
              </a:rPr>
              <a:t>JupyterLab</a:t>
            </a:r>
            <a:r>
              <a:rPr lang="en-GB" sz="4000" i="1" dirty="0">
                <a:solidFill>
                  <a:schemeClr val="tx2"/>
                </a:solidFill>
                <a:latin typeface="+mj-lt"/>
              </a:rPr>
              <a:t> </a:t>
            </a:r>
            <a:endParaRPr lang="en-GB" sz="4000" i="1" dirty="0">
              <a:solidFill>
                <a:schemeClr val="tx2"/>
              </a:solidFill>
              <a:latin typeface="+mj-lt"/>
              <a:cs typeface="Calibri"/>
            </a:endParaRPr>
          </a:p>
          <a:p>
            <a:pPr marL="1028700" lvl="1" indent="-571500">
              <a:buFont typeface="Arial" panose="020B0604020202020204" pitchFamily="34" charset="0"/>
              <a:buChar char="•"/>
            </a:pPr>
            <a:endParaRPr lang="en-GB" sz="1600" dirty="0">
              <a:solidFill>
                <a:schemeClr val="tx2"/>
              </a:solidFill>
              <a:latin typeface="+mj-lt"/>
            </a:endParaRPr>
          </a:p>
          <a:p>
            <a:pPr marL="1028700" lvl="1" indent="-571500">
              <a:buFont typeface="Arial" panose="020B0604020202020204" pitchFamily="34" charset="0"/>
              <a:buChar char="•"/>
            </a:pPr>
            <a:r>
              <a:rPr lang="en-GB" sz="4000" dirty="0">
                <a:solidFill>
                  <a:schemeClr val="tx2"/>
                </a:solidFill>
                <a:latin typeface="+mj-lt"/>
              </a:rPr>
              <a:t>Start a background process. </a:t>
            </a:r>
            <a:endParaRPr lang="en-GB" sz="4000" dirty="0">
              <a:solidFill>
                <a:schemeClr val="tx2"/>
              </a:solidFill>
              <a:latin typeface="+mj-lt"/>
              <a:cs typeface="Calibri"/>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smtClean="0"/>
              <a:t>84</a:t>
            </a:fld>
            <a:endParaRPr lang="en-GB" sz="3200"/>
          </a:p>
        </p:txBody>
      </p:sp>
    </p:spTree>
    <p:extLst>
      <p:ext uri="{BB962C8B-B14F-4D97-AF65-F5344CB8AC3E}">
        <p14:creationId xmlns:p14="http://schemas.microsoft.com/office/powerpoint/2010/main" val="82298706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Option 1: Access a Linux machine</a:t>
            </a:r>
          </a:p>
        </p:txBody>
      </p:sp>
      <p:sp>
        <p:nvSpPr>
          <p:cNvPr id="2" name="TextBox 1">
            <a:extLst>
              <a:ext uri="{FF2B5EF4-FFF2-40B4-BE49-F238E27FC236}">
                <a16:creationId xmlns:a16="http://schemas.microsoft.com/office/drawing/2014/main" id="{BB4B86EE-6C28-4D49-94DE-EAA964110F67}"/>
              </a:ext>
            </a:extLst>
          </p:cNvPr>
          <p:cNvSpPr txBox="1"/>
          <p:nvPr/>
        </p:nvSpPr>
        <p:spPr>
          <a:xfrm>
            <a:off x="759124" y="2588640"/>
            <a:ext cx="22160421" cy="4613571"/>
          </a:xfrm>
          <a:prstGeom prst="rect">
            <a:avLst/>
          </a:prstGeom>
          <a:noFill/>
        </p:spPr>
        <p:txBody>
          <a:bodyPr wrap="square" lIns="91440" tIns="45720" rIns="91440" bIns="45720" rtlCol="0" anchor="t">
            <a:spAutoFit/>
          </a:bodyPr>
          <a:lstStyle/>
          <a:p>
            <a:pPr algn="l">
              <a:lnSpc>
                <a:spcPct val="150000"/>
              </a:lnSpc>
              <a:buFont typeface="+mj-lt"/>
              <a:buAutoNum type="arabicPeriod"/>
            </a:pPr>
            <a:r>
              <a:rPr lang="en-GB" sz="4000" b="0" i="0" dirty="0">
                <a:solidFill>
                  <a:schemeClr val="tx2"/>
                </a:solidFill>
                <a:effectLst/>
                <a:latin typeface="+mj-lt"/>
              </a:rPr>
              <a:t> Go to </a:t>
            </a:r>
            <a:r>
              <a:rPr lang="en-GB" sz="4000" b="0" i="0" u="sng" dirty="0">
                <a:solidFill>
                  <a:schemeClr val="tx2"/>
                </a:solidFill>
                <a:effectLst/>
                <a:latin typeface="+mj-lt"/>
                <a:hlinkClick r:id="rId4">
                  <a:extLst>
                    <a:ext uri="{A12FA001-AC4F-418D-AE19-62706E023703}">
                      <ahyp:hlinkClr xmlns:ahyp="http://schemas.microsoft.com/office/drawing/2018/hyperlinkcolor" val="tx"/>
                    </a:ext>
                  </a:extLst>
                </a:hlinkClick>
              </a:rPr>
              <a:t>https://jupyter.bangor.ac.uk/jupyter</a:t>
            </a:r>
            <a:r>
              <a:rPr lang="en-GB" sz="4000" b="0" i="0" dirty="0">
                <a:solidFill>
                  <a:schemeClr val="tx2"/>
                </a:solidFill>
                <a:effectLst/>
                <a:latin typeface="+mj-lt"/>
              </a:rPr>
              <a:t> and log in using your Bangor University credentials.</a:t>
            </a:r>
          </a:p>
          <a:p>
            <a:pPr algn="l">
              <a:lnSpc>
                <a:spcPct val="150000"/>
              </a:lnSpc>
              <a:buFont typeface="+mj-lt"/>
              <a:buAutoNum type="arabicPeriod"/>
            </a:pPr>
            <a:r>
              <a:rPr lang="en-GB" sz="4000" b="0" i="0" dirty="0">
                <a:solidFill>
                  <a:schemeClr val="tx2"/>
                </a:solidFill>
                <a:effectLst/>
                <a:latin typeface="+mj-lt"/>
              </a:rPr>
              <a:t> Select the Terminal application.</a:t>
            </a:r>
          </a:p>
          <a:p>
            <a:pPr algn="l">
              <a:lnSpc>
                <a:spcPct val="150000"/>
              </a:lnSpc>
              <a:buFont typeface="+mj-lt"/>
              <a:buAutoNum type="arabicPeriod"/>
            </a:pPr>
            <a:r>
              <a:rPr lang="en-GB" sz="4000" b="0" i="0" dirty="0">
                <a:solidFill>
                  <a:schemeClr val="tx2"/>
                </a:solidFill>
                <a:effectLst/>
                <a:latin typeface="+mj-lt"/>
              </a:rPr>
              <a:t> Type "</a:t>
            </a:r>
            <a:r>
              <a:rPr lang="en-GB" sz="4000" b="1" i="0" dirty="0" err="1">
                <a:solidFill>
                  <a:schemeClr val="tx2"/>
                </a:solidFill>
                <a:effectLst/>
                <a:latin typeface="+mj-lt"/>
              </a:rPr>
              <a:t>ssh</a:t>
            </a:r>
            <a:r>
              <a:rPr lang="en-GB" sz="4000" b="1" i="0" dirty="0">
                <a:solidFill>
                  <a:schemeClr val="tx2"/>
                </a:solidFill>
                <a:effectLst/>
                <a:latin typeface="+mj-lt"/>
              </a:rPr>
              <a:t> compute</a:t>
            </a:r>
            <a:r>
              <a:rPr lang="en-GB" sz="4000" b="0" i="0" dirty="0">
                <a:solidFill>
                  <a:schemeClr val="tx2"/>
                </a:solidFill>
                <a:effectLst/>
                <a:latin typeface="+mj-lt"/>
              </a:rPr>
              <a:t>" and hit enter.</a:t>
            </a:r>
          </a:p>
          <a:p>
            <a:pPr algn="l">
              <a:lnSpc>
                <a:spcPct val="150000"/>
              </a:lnSpc>
              <a:buFont typeface="+mj-lt"/>
              <a:buAutoNum type="arabicPeriod"/>
            </a:pPr>
            <a:r>
              <a:rPr lang="en-GB" sz="4000" b="0" i="0" dirty="0">
                <a:solidFill>
                  <a:schemeClr val="tx2"/>
                </a:solidFill>
                <a:effectLst/>
                <a:latin typeface="+mj-lt"/>
              </a:rPr>
              <a:t> Check if you can see the last login credentials.</a:t>
            </a:r>
          </a:p>
          <a:p>
            <a:pPr algn="l">
              <a:lnSpc>
                <a:spcPct val="150000"/>
              </a:lnSpc>
              <a:buFont typeface="+mj-lt"/>
              <a:buAutoNum type="arabicPeriod"/>
            </a:pPr>
            <a:r>
              <a:rPr lang="en-GB" sz="4000" b="0" i="0" dirty="0">
                <a:solidFill>
                  <a:schemeClr val="tx2"/>
                </a:solidFill>
                <a:effectLst/>
                <a:latin typeface="+mj-lt"/>
              </a:rPr>
              <a:t> You will be presented with a prompt, indicating that the shell is ready to accept input.</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9</a:t>
            </a:fld>
            <a:endParaRPr lang="en-GB" sz="3200" dirty="0"/>
          </a:p>
        </p:txBody>
      </p:sp>
    </p:spTree>
    <p:extLst>
      <p:ext uri="{BB962C8B-B14F-4D97-AF65-F5344CB8AC3E}">
        <p14:creationId xmlns:p14="http://schemas.microsoft.com/office/powerpoint/2010/main" val="2745957745"/>
      </p:ext>
    </p:extLst>
  </p:cSld>
  <p:clrMapOvr>
    <a:masterClrMapping/>
  </p:clrMapOvr>
  <p:transition spd="med"/>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Custom 1">
      <a:dk1>
        <a:srgbClr val="445469"/>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F2E40C8BCF45B48A95CA31B1269BB1C" ma:contentTypeVersion="20" ma:contentTypeDescription="Create a new document." ma:contentTypeScope="" ma:versionID="48020ce2d024b936cb20db477156eb54">
  <xsd:schema xmlns:xsd="http://www.w3.org/2001/XMLSchema" xmlns:xs="http://www.w3.org/2001/XMLSchema" xmlns:p="http://schemas.microsoft.com/office/2006/metadata/properties" xmlns:ns2="b82e95f0-de1f-4d05-a607-a83e41d6e7e4" xmlns:ns3="aca227bc-cc4f-4bbf-a0db-0faa75627347" targetNamespace="http://schemas.microsoft.com/office/2006/metadata/properties" ma:root="true" ma:fieldsID="dda61d0487cc7b73c6ce03545bd9d0c3" ns2:_="" ns3:_="">
    <xsd:import namespace="b82e95f0-de1f-4d05-a607-a83e41d6e7e4"/>
    <xsd:import namespace="aca227bc-cc4f-4bbf-a0db-0faa756273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llege_x002f_Dept"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2e95f0-de1f-4d05-a607-a83e41d6e7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llege_x002f_Dept" ma:index="21" nillable="true" ma:displayName="College/Dept" ma:format="Dropdown" ma:internalName="College_x002f_Dept">
      <xsd:simpleType>
        <xsd:restriction base="dms:Text">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57f2e8-ceef-47a9-9ac7-74acf3aa48f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ca227bc-cc4f-4bbf-a0db-0faa7562734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a65397a1-2d44-44c5-8031-64a8be2b3550}" ma:internalName="TaxCatchAll" ma:showField="CatchAllData" ma:web="aca227bc-cc4f-4bbf-a0db-0faa756273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aca227bc-cc4f-4bbf-a0db-0faa75627347" xsi:nil="true"/>
    <lcf76f155ced4ddcb4097134ff3c332f xmlns="b82e95f0-de1f-4d05-a607-a83e41d6e7e4">
      <Terms xmlns="http://schemas.microsoft.com/office/infopath/2007/PartnerControls"/>
    </lcf76f155ced4ddcb4097134ff3c332f>
    <College_x002f_Dept xmlns="b82e95f0-de1f-4d05-a607-a83e41d6e7e4" xsi:nil="true"/>
  </documentManagement>
</p:properties>
</file>

<file path=customXml/itemProps1.xml><?xml version="1.0" encoding="utf-8"?>
<ds:datastoreItem xmlns:ds="http://schemas.openxmlformats.org/officeDocument/2006/customXml" ds:itemID="{1DFE06BF-E17F-462F-B5AE-219FF37E07EC}">
  <ds:schemaRefs>
    <ds:schemaRef ds:uri="http://schemas.microsoft.com/sharepoint/v3/contenttype/forms"/>
  </ds:schemaRefs>
</ds:datastoreItem>
</file>

<file path=customXml/itemProps2.xml><?xml version="1.0" encoding="utf-8"?>
<ds:datastoreItem xmlns:ds="http://schemas.openxmlformats.org/officeDocument/2006/customXml" ds:itemID="{5F793AD1-0C32-45D0-9041-52C156092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2e95f0-de1f-4d05-a607-a83e41d6e7e4"/>
    <ds:schemaRef ds:uri="aca227bc-cc4f-4bbf-a0db-0faa756273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3A7CED-5FAF-4E1D-8322-B1DEC8837C7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b82e95f0-de1f-4d05-a607-a83e41d6e7e4"/>
    <ds:schemaRef ds:uri="http://schemas.microsoft.com/office/infopath/2007/PartnerControls"/>
    <ds:schemaRef ds:uri="aca227bc-cc4f-4bbf-a0db-0faa7562734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16183</TotalTime>
  <Words>7234</Words>
  <Application>Microsoft Macintosh PowerPoint</Application>
  <PresentationFormat>Custom</PresentationFormat>
  <Paragraphs>1288</Paragraphs>
  <Slides>84</Slides>
  <Notes>75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Calibri Light</vt:lpstr>
      <vt:lpstr>Consolas</vt:lpstr>
      <vt:lpstr>Courier New</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Lorraine Westwood</dc:creator>
  <cp:lastModifiedBy>Aaron Owen (Staff)</cp:lastModifiedBy>
  <cp:revision>95</cp:revision>
  <dcterms:modified xsi:type="dcterms:W3CDTF">2023-03-05T20:43:35Z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0x0101003F2E40C8BCF45B48A95CA31B1269BB1C</vt:lpwstr>
  </property>
  <property fmtid="{D5CDD505-2E9C-101B-9397-08002B2CF9AE}" pid="3" name="MediaServiceImageTags">
    <vt:lpwstr/>
  </property>
</Properties>
</file>