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6" r:id="rId9"/>
    <p:sldId id="267" r:id="rId10"/>
    <p:sldId id="262" r:id="rId11"/>
    <p:sldId id="263" r:id="rId12"/>
    <p:sldId id="264" r:id="rId13"/>
    <p:sldId id="265" r:id="rId14"/>
    <p:sldId id="269" r:id="rId15"/>
    <p:sldId id="26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2BE4C-5E4B-DE82-68C0-2DB5A026E536}" v="467" dt="2024-12-12T09:29:50.021"/>
    <p1510:client id="{D19C186A-7386-7AF4-3F7A-25FC99D1AEE2}" v="85" dt="2024-12-12T09:35:5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7651-9047-404A-8E7E-5EEB7AF59580}" type="datetimeFigureOut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pl-PL" sz="4200">
                <a:solidFill>
                  <a:srgbClr val="FFFFFF"/>
                </a:solidFill>
              </a:rPr>
              <a:t>FlashIT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2000">
                <a:solidFill>
                  <a:srgbClr val="FFFFFF"/>
                </a:solidFill>
              </a:rPr>
              <a:t>Najlepsza aplikacja do nauki</a:t>
            </a:r>
          </a:p>
          <a:p>
            <a:pPr algn="r">
              <a:lnSpc>
                <a:spcPct val="90000"/>
              </a:lnSpc>
            </a:pPr>
            <a:endParaRPr lang="pl-PL" sz="20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2000">
                <a:solidFill>
                  <a:srgbClr val="FFFFFF"/>
                </a:solidFill>
              </a:rPr>
              <a:t>Autorzy: Michał Baniak, Radosław Plata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6140" y="282800"/>
            <a:ext cx="3537174" cy="1288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Content Page</a:t>
            </a:r>
          </a:p>
        </p:txBody>
      </p:sp>
      <p:sp>
        <p:nvSpPr>
          <p:cNvPr id="4106" name="Oval 4105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52" y="618698"/>
            <a:ext cx="273766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8" name="Oval 4107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52" y="618698"/>
            <a:ext cx="273766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599" y="112272"/>
            <a:ext cx="4861525" cy="3766118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657744" y="5828772"/>
            <a:ext cx="6082968" cy="916927"/>
          </a:xfrm>
          <a:prstGeom prst="rect">
            <a:avLst/>
          </a:prstGeom>
          <a:noFill/>
        </p:spPr>
      </p:pic>
      <p:grpSp>
        <p:nvGrpSpPr>
          <p:cNvPr id="4110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91" y="5091324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966140" y="1715151"/>
            <a:ext cx="35371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Nasz </a:t>
            </a:r>
            <a:r>
              <a:rPr lang="en-US" sz="1100" dirty="0" err="1">
                <a:solidFill>
                  <a:schemeClr val="bg1"/>
                </a:solidFill>
              </a:rPr>
              <a:t>kod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zawiera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aż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trzy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strony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pl-P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Na </a:t>
            </a:r>
            <a:r>
              <a:rPr lang="en-US" sz="1100" dirty="0" err="1">
                <a:solidFill>
                  <a:schemeClr val="bg1"/>
                </a:solidFill>
              </a:rPr>
              <a:t>pierwszej</a:t>
            </a:r>
            <a:r>
              <a:rPr lang="en-US" sz="1100" dirty="0">
                <a:solidFill>
                  <a:schemeClr val="bg1"/>
                </a:solidFill>
              </a:rPr>
              <a:t> Content Page1.xaml </a:t>
            </a:r>
            <a:r>
              <a:rPr lang="en-US" sz="1100" dirty="0" err="1">
                <a:solidFill>
                  <a:schemeClr val="bg1"/>
                </a:solidFill>
              </a:rPr>
              <a:t>znajduje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się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strona</a:t>
            </a:r>
            <a:r>
              <a:rPr lang="en-US" sz="1100" dirty="0">
                <a:solidFill>
                  <a:schemeClr val="bg1"/>
                </a:solidFill>
              </a:rPr>
              <a:t> do </a:t>
            </a:r>
            <a:r>
              <a:rPr lang="en-US" sz="1100" dirty="0" err="1">
                <a:solidFill>
                  <a:schemeClr val="bg1"/>
                </a:solidFill>
              </a:rPr>
              <a:t>tworzenia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własnych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fiszek</a:t>
            </a:r>
            <a:r>
              <a:rPr lang="en-US" sz="1100" dirty="0">
                <a:solidFill>
                  <a:schemeClr val="bg1"/>
                </a:solidFill>
              </a:rPr>
              <a:t> 2 </a:t>
            </a:r>
            <a:r>
              <a:rPr lang="en-US" sz="1100" dirty="0" err="1">
                <a:solidFill>
                  <a:schemeClr val="bg1"/>
                </a:solidFill>
              </a:rPr>
              <a:t>pola</a:t>
            </a:r>
            <a:r>
              <a:rPr lang="en-US" sz="1100" dirty="0">
                <a:solidFill>
                  <a:schemeClr val="bg1"/>
                </a:solidFill>
              </a:rPr>
              <a:t> do </a:t>
            </a:r>
            <a:r>
              <a:rPr lang="en-US" sz="1100" dirty="0" err="1">
                <a:solidFill>
                  <a:schemeClr val="bg1"/>
                </a:solidFill>
              </a:rPr>
              <a:t>wpisania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oraz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przycisk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dodający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Na </a:t>
            </a:r>
            <a:r>
              <a:rPr lang="en-US" sz="1100" dirty="0" err="1">
                <a:solidFill>
                  <a:schemeClr val="bg1"/>
                </a:solidFill>
              </a:rPr>
              <a:t>analogicznej</a:t>
            </a:r>
            <a:r>
              <a:rPr lang="en-US" sz="1100" dirty="0">
                <a:solidFill>
                  <a:schemeClr val="bg1"/>
                </a:solidFill>
              </a:rPr>
              <a:t> ContentPage1.cs </a:t>
            </a:r>
            <a:r>
              <a:rPr lang="en-US" sz="1100" dirty="0" err="1">
                <a:solidFill>
                  <a:schemeClr val="bg1"/>
                </a:solidFill>
              </a:rPr>
              <a:t>kod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warunkuje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działanie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powyższej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strony</a:t>
            </a:r>
            <a:r>
              <a:rPr lang="en-US" sz="1100" dirty="0">
                <a:solidFill>
                  <a:schemeClr val="bg1"/>
                </a:solidFill>
              </a:rPr>
              <a:t> w </a:t>
            </a:r>
            <a:r>
              <a:rPr lang="en-US" sz="1100" dirty="0" err="1">
                <a:solidFill>
                  <a:schemeClr val="bg1"/>
                </a:solidFill>
              </a:rPr>
              <a:t>następujący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sposób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Pobranie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danych</a:t>
            </a:r>
            <a:r>
              <a:rPr lang="en-US" sz="1100" b="1" dirty="0">
                <a:solidFill>
                  <a:schemeClr val="bg1"/>
                </a:solidFill>
              </a:rPr>
              <a:t> z </a:t>
            </a:r>
            <a:r>
              <a:rPr lang="en-US" sz="1100" b="1" dirty="0" err="1">
                <a:solidFill>
                  <a:schemeClr val="bg1"/>
                </a:solidFill>
              </a:rPr>
              <a:t>pól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tekstowych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entryJezykObcy.Text</a:t>
            </a:r>
            <a:r>
              <a:rPr lang="en-US" sz="1100" dirty="0">
                <a:solidFill>
                  <a:schemeClr val="bg1"/>
                </a:solidFill>
              </a:rPr>
              <a:t>: </a:t>
            </a:r>
            <a:r>
              <a:rPr lang="en-US" sz="1100" dirty="0" err="1">
                <a:solidFill>
                  <a:schemeClr val="bg1"/>
                </a:solidFill>
              </a:rPr>
              <a:t>Tekst</a:t>
            </a:r>
            <a:r>
              <a:rPr lang="en-US" sz="1100" dirty="0">
                <a:solidFill>
                  <a:schemeClr val="bg1"/>
                </a:solidFill>
              </a:rPr>
              <a:t> w </a:t>
            </a:r>
            <a:r>
              <a:rPr lang="en-US" sz="1100" dirty="0" err="1">
                <a:solidFill>
                  <a:schemeClr val="bg1"/>
                </a:solidFill>
              </a:rPr>
              <a:t>języku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obcym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entryJezykRodzinny.Text</a:t>
            </a:r>
            <a:r>
              <a:rPr lang="en-US" sz="1100" dirty="0">
                <a:solidFill>
                  <a:schemeClr val="bg1"/>
                </a:solidFill>
              </a:rPr>
              <a:t>: </a:t>
            </a:r>
            <a:r>
              <a:rPr lang="en-US" sz="1100" dirty="0" err="1">
                <a:solidFill>
                  <a:schemeClr val="bg1"/>
                </a:solidFill>
              </a:rPr>
              <a:t>Tekst</a:t>
            </a:r>
            <a:r>
              <a:rPr lang="en-US" sz="1100" dirty="0">
                <a:solidFill>
                  <a:schemeClr val="bg1"/>
                </a:solidFill>
              </a:rPr>
              <a:t> w </a:t>
            </a:r>
            <a:r>
              <a:rPr lang="en-US" sz="1100" dirty="0" err="1">
                <a:solidFill>
                  <a:schemeClr val="bg1"/>
                </a:solidFill>
              </a:rPr>
              <a:t>języku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rodzinnym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Walidacja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Sprawdzane</a:t>
            </a:r>
            <a:r>
              <a:rPr lang="en-US" sz="1100" dirty="0">
                <a:solidFill>
                  <a:schemeClr val="bg1"/>
                </a:solidFill>
              </a:rPr>
              <a:t> jest, </a:t>
            </a:r>
            <a:r>
              <a:rPr lang="en-US" sz="1100" dirty="0" err="1">
                <a:solidFill>
                  <a:schemeClr val="bg1"/>
                </a:solidFill>
              </a:rPr>
              <a:t>czy</a:t>
            </a:r>
            <a:r>
              <a:rPr lang="en-US" sz="1100" dirty="0">
                <a:solidFill>
                  <a:schemeClr val="bg1"/>
                </a:solidFill>
              </a:rPr>
              <a:t> oba </a:t>
            </a:r>
            <a:r>
              <a:rPr lang="en-US" sz="1100" dirty="0" err="1">
                <a:solidFill>
                  <a:schemeClr val="bg1"/>
                </a:solidFill>
              </a:rPr>
              <a:t>pola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są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wypełnione</a:t>
            </a:r>
            <a:r>
              <a:rPr lang="en-US" sz="1100" dirty="0">
                <a:solidFill>
                  <a:schemeClr val="bg1"/>
                </a:solidFill>
              </a:rPr>
              <a:t> (</a:t>
            </a:r>
            <a:r>
              <a:rPr lang="en-US" sz="1100" dirty="0" err="1">
                <a:solidFill>
                  <a:schemeClr val="bg1"/>
                </a:solidFill>
              </a:rPr>
              <a:t>IsNullOrWhiteSpace</a:t>
            </a:r>
            <a:r>
              <a:rPr lang="en-US" sz="1100" dirty="0">
                <a:solidFill>
                  <a:schemeClr val="bg1"/>
                </a:solidFill>
              </a:rPr>
              <a:t>).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Jeśli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któreś</a:t>
            </a:r>
            <a:r>
              <a:rPr lang="en-US" sz="1100" dirty="0">
                <a:solidFill>
                  <a:schemeClr val="bg1"/>
                </a:solidFill>
              </a:rPr>
              <a:t> pole jest </a:t>
            </a:r>
            <a:r>
              <a:rPr lang="en-US" sz="1100" dirty="0" err="1">
                <a:solidFill>
                  <a:schemeClr val="bg1"/>
                </a:solidFill>
              </a:rPr>
              <a:t>puste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wyświetlany</a:t>
            </a:r>
            <a:r>
              <a:rPr lang="en-US" sz="1100" dirty="0">
                <a:solidFill>
                  <a:schemeClr val="bg1"/>
                </a:solidFill>
              </a:rPr>
              <a:t> jest </a:t>
            </a:r>
            <a:r>
              <a:rPr lang="en-US" sz="1100" dirty="0" err="1">
                <a:solidFill>
                  <a:schemeClr val="bg1"/>
                </a:solidFill>
              </a:rPr>
              <a:t>komunikat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błędu</a:t>
            </a:r>
            <a:r>
              <a:rPr lang="en-US" sz="1100" dirty="0">
                <a:solidFill>
                  <a:schemeClr val="bg1"/>
                </a:solidFill>
              </a:rPr>
              <a:t> za </a:t>
            </a:r>
            <a:r>
              <a:rPr lang="en-US" sz="1100" dirty="0" err="1">
                <a:solidFill>
                  <a:schemeClr val="bg1"/>
                </a:solidFill>
              </a:rPr>
              <a:t>pomocą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DisplayAlert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metoda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kończy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działanie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Dodanie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fiszki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Tworzy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nowy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obiekt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Fiszka</a:t>
            </a:r>
            <a:r>
              <a:rPr lang="en-US" sz="1100" dirty="0">
                <a:solidFill>
                  <a:schemeClr val="bg1"/>
                </a:solidFill>
              </a:rPr>
              <a:t> z </a:t>
            </a:r>
            <a:r>
              <a:rPr lang="en-US" sz="1100" dirty="0" err="1">
                <a:solidFill>
                  <a:schemeClr val="bg1"/>
                </a:solidFill>
              </a:rPr>
              <a:t>podanymi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wartościami</a:t>
            </a:r>
            <a:r>
              <a:rPr lang="en-US" sz="1100" dirty="0">
                <a:solidFill>
                  <a:schemeClr val="bg1"/>
                </a:solidFill>
              </a:rPr>
              <a:t> (</a:t>
            </a:r>
            <a:r>
              <a:rPr lang="en-US" sz="1100" dirty="0" err="1">
                <a:solidFill>
                  <a:schemeClr val="bg1"/>
                </a:solidFill>
              </a:rPr>
              <a:t>JezykObcy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JezykRodzinny</a:t>
            </a:r>
            <a:r>
              <a:rPr lang="en-US" sz="1100" dirty="0">
                <a:solidFill>
                  <a:schemeClr val="bg1"/>
                </a:solidFill>
              </a:rPr>
              <a:t>) </a:t>
            </a:r>
            <a:r>
              <a:rPr lang="en-US" sz="1100" dirty="0" err="1">
                <a:solidFill>
                  <a:schemeClr val="bg1"/>
                </a:solidFill>
              </a:rPr>
              <a:t>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dodaje</a:t>
            </a:r>
            <a:r>
              <a:rPr lang="en-US" sz="1100" dirty="0">
                <a:solidFill>
                  <a:schemeClr val="bg1"/>
                </a:solidFill>
              </a:rPr>
              <a:t> go do </a:t>
            </a:r>
            <a:r>
              <a:rPr lang="en-US" sz="1100" dirty="0" err="1">
                <a:solidFill>
                  <a:schemeClr val="bg1"/>
                </a:solidFill>
              </a:rPr>
              <a:t>listy</a:t>
            </a:r>
            <a:r>
              <a:rPr lang="en-US" sz="1100" dirty="0">
                <a:solidFill>
                  <a:schemeClr val="bg1"/>
                </a:solidFill>
              </a:rPr>
              <a:t> DoNauki w </a:t>
            </a:r>
            <a:r>
              <a:rPr lang="en-US" sz="1100" dirty="0" err="1">
                <a:solidFill>
                  <a:schemeClr val="bg1"/>
                </a:solidFill>
              </a:rPr>
              <a:t>klasie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MainPage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Czyszczenie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pól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Po </a:t>
            </a:r>
            <a:r>
              <a:rPr lang="en-US" sz="1100" dirty="0" err="1">
                <a:solidFill>
                  <a:schemeClr val="bg1"/>
                </a:solidFill>
              </a:rPr>
              <a:t>pomyślnym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dodaniu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fiszki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pola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tekstowe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są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czyszczone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ustawiając</a:t>
            </a:r>
            <a:r>
              <a:rPr lang="en-US" sz="1100" dirty="0">
                <a:solidFill>
                  <a:schemeClr val="bg1"/>
                </a:solidFill>
              </a:rPr>
              <a:t> ich </a:t>
            </a:r>
            <a:r>
              <a:rPr lang="en-US" sz="1100" dirty="0" err="1">
                <a:solidFill>
                  <a:schemeClr val="bg1"/>
                </a:solidFill>
              </a:rPr>
              <a:t>wartość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pusty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ciąg</a:t>
            </a:r>
            <a:r>
              <a:rPr lang="en-US" sz="1100" dirty="0">
                <a:solidFill>
                  <a:schemeClr val="bg1"/>
                </a:solidFill>
              </a:rPr>
              <a:t> (</a:t>
            </a:r>
            <a:r>
              <a:rPr lang="en-US" sz="1100" dirty="0" err="1">
                <a:solidFill>
                  <a:schemeClr val="bg1"/>
                </a:solidFill>
              </a:rPr>
              <a:t>string.Empty</a:t>
            </a:r>
            <a:r>
              <a:rPr lang="en-US" sz="1100" dirty="0">
                <a:solidFill>
                  <a:schemeClr val="bg1"/>
                </a:solidFill>
              </a:rPr>
              <a:t>).</a:t>
            </a:r>
            <a:endParaRPr lang="en-US" sz="11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132" name="Oval 5131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7" name="Group 514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5148" name="Straight Connector 514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Straight Connector 514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3" name="Rectangle 515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5" name="Group 515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ContentPage2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114560" y="4018143"/>
            <a:ext cx="4255578" cy="212959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err="1">
                <a:solidFill>
                  <a:schemeClr val="bg1"/>
                </a:solidFill>
              </a:rPr>
              <a:t>Ramka</a:t>
            </a:r>
            <a:r>
              <a:rPr lang="en-US" sz="1200" b="1" dirty="0">
                <a:solidFill>
                  <a:schemeClr val="bg1"/>
                </a:solidFill>
              </a:rPr>
              <a:t> z </a:t>
            </a:r>
            <a:r>
              <a:rPr lang="en-US" sz="1200" b="1" err="1">
                <a:solidFill>
                  <a:schemeClr val="bg1"/>
                </a:solidFill>
              </a:rPr>
              <a:t>fiszką</a:t>
            </a:r>
            <a:r>
              <a:rPr lang="en-US" sz="1200" b="1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&lt;Frame&gt;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Tworzy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prostokątny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kontener</a:t>
            </a:r>
            <a:r>
              <a:rPr lang="en-US" sz="1200" dirty="0">
                <a:solidFill>
                  <a:schemeClr val="bg1"/>
                </a:solidFill>
              </a:rPr>
              <a:t> z </a:t>
            </a:r>
            <a:r>
              <a:rPr lang="en-US" sz="1200" err="1">
                <a:solidFill>
                  <a:schemeClr val="bg1"/>
                </a:solidFill>
              </a:rPr>
              <a:t>zaokrąglonymi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rogami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cieniami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określonymi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wymiarami</a:t>
            </a:r>
            <a:r>
              <a:rPr lang="en-US" sz="1200" dirty="0">
                <a:solidFill>
                  <a:schemeClr val="bg1"/>
                </a:solidFill>
              </a:rPr>
              <a:t>. Jest </a:t>
            </a:r>
            <a:r>
              <a:rPr lang="en-US" sz="1200" err="1">
                <a:solidFill>
                  <a:schemeClr val="bg1"/>
                </a:solidFill>
              </a:rPr>
              <a:t>wyśrodkowana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ekranie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ma za </a:t>
            </a:r>
            <a:r>
              <a:rPr lang="en-US" sz="1200" err="1">
                <a:solidFill>
                  <a:schemeClr val="bg1"/>
                </a:solidFill>
              </a:rPr>
              <a:t>zadanie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zawierać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fiszkę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&lt;</a:t>
            </a:r>
            <a:r>
              <a:rPr lang="en-US" sz="1200" err="1">
                <a:solidFill>
                  <a:schemeClr val="bg1"/>
                </a:solidFill>
              </a:rPr>
              <a:t>StackLayout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wewnątrz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&lt;Frame&gt;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To </a:t>
            </a:r>
            <a:r>
              <a:rPr lang="en-US" sz="1200" err="1">
                <a:solidFill>
                  <a:schemeClr val="bg1"/>
                </a:solidFill>
              </a:rPr>
              <a:t>centruje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przycisk</a:t>
            </a:r>
            <a:r>
              <a:rPr lang="en-US" sz="1200" dirty="0">
                <a:solidFill>
                  <a:schemeClr val="bg1"/>
                </a:solidFill>
              </a:rPr>
              <a:t> z </a:t>
            </a:r>
            <a:r>
              <a:rPr lang="en-US" sz="1200" err="1">
                <a:solidFill>
                  <a:schemeClr val="bg1"/>
                </a:solidFill>
              </a:rPr>
              <a:t>etykietą</a:t>
            </a:r>
            <a:r>
              <a:rPr lang="en-US" sz="1200" dirty="0">
                <a:solidFill>
                  <a:schemeClr val="bg1"/>
                </a:solidFill>
              </a:rPr>
              <a:t> "</a:t>
            </a:r>
            <a:r>
              <a:rPr lang="en-US" sz="1200" err="1">
                <a:solidFill>
                  <a:schemeClr val="bg1"/>
                </a:solidFill>
              </a:rPr>
              <a:t>Fiszka</a:t>
            </a:r>
            <a:r>
              <a:rPr lang="en-US" sz="1200" dirty="0">
                <a:solidFill>
                  <a:schemeClr val="bg1"/>
                </a:solidFill>
              </a:rPr>
              <a:t>". </a:t>
            </a:r>
            <a:r>
              <a:rPr lang="en-US" sz="1200" err="1">
                <a:solidFill>
                  <a:schemeClr val="bg1"/>
                </a:solidFill>
              </a:rPr>
              <a:t>Kliknięcie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uruchamia</a:t>
            </a:r>
            <a:r>
              <a:rPr lang="en-US" sz="1200" dirty="0">
                <a:solidFill>
                  <a:schemeClr val="bg1"/>
                </a:solidFill>
              </a:rPr>
              <a:t> handler </a:t>
            </a:r>
            <a:r>
              <a:rPr lang="en-US" sz="1200" err="1">
                <a:solidFill>
                  <a:schemeClr val="bg1"/>
                </a:solidFill>
              </a:rPr>
              <a:t>zdarzeń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fiszkaLabel_Clicked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err="1">
                <a:solidFill>
                  <a:schemeClr val="bg1"/>
                </a:solidFill>
              </a:rPr>
              <a:t>Przycisk</a:t>
            </a:r>
            <a:r>
              <a:rPr lang="en-US" sz="1200" dirty="0">
                <a:solidFill>
                  <a:schemeClr val="bg1"/>
                </a:solidFill>
              </a:rPr>
              <a:t> jest </a:t>
            </a:r>
            <a:r>
              <a:rPr lang="en-US" sz="1200" err="1">
                <a:solidFill>
                  <a:schemeClr val="bg1"/>
                </a:solidFill>
              </a:rPr>
              <a:t>stylizowany</a:t>
            </a:r>
            <a:r>
              <a:rPr lang="en-US" sz="1200" dirty="0">
                <a:solidFill>
                  <a:schemeClr val="bg1"/>
                </a:solidFill>
              </a:rPr>
              <a:t> z </a:t>
            </a:r>
            <a:r>
              <a:rPr lang="en-US" sz="1200" err="1">
                <a:solidFill>
                  <a:schemeClr val="bg1"/>
                </a:solidFill>
              </a:rPr>
              <a:t>określonymi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rozmiarami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kolorem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tła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b="1" err="1">
                <a:solidFill>
                  <a:schemeClr val="bg1"/>
                </a:solidFill>
              </a:rPr>
              <a:t>Przyciski</a:t>
            </a:r>
            <a:r>
              <a:rPr lang="en-US" sz="1200" b="1" dirty="0">
                <a:solidFill>
                  <a:schemeClr val="bg1"/>
                </a:solidFill>
              </a:rPr>
              <a:t> do </a:t>
            </a:r>
            <a:r>
              <a:rPr lang="en-US" sz="1200" b="1" err="1">
                <a:solidFill>
                  <a:schemeClr val="bg1"/>
                </a:solidFill>
              </a:rPr>
              <a:t>interakcji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użytkownika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&lt;</a:t>
            </a:r>
            <a:r>
              <a:rPr lang="en-US" sz="1200" err="1">
                <a:solidFill>
                  <a:schemeClr val="bg1"/>
                </a:solidFill>
              </a:rPr>
              <a:t>StackLayout</a:t>
            </a:r>
            <a:r>
              <a:rPr lang="en-US" sz="1200" dirty="0">
                <a:solidFill>
                  <a:schemeClr val="bg1"/>
                </a:solidFill>
              </a:rPr>
              <a:t> Orientation="Horizontal"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Zawiera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dwa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przyciski</a:t>
            </a:r>
            <a:r>
              <a:rPr lang="en-US" sz="1200" dirty="0">
                <a:solidFill>
                  <a:schemeClr val="bg1"/>
                </a:solidFill>
              </a:rPr>
              <a:t> ("</a:t>
            </a:r>
            <a:r>
              <a:rPr lang="en-US" sz="1200" err="1">
                <a:solidFill>
                  <a:schemeClr val="bg1"/>
                </a:solidFill>
              </a:rPr>
              <a:t>Znam</a:t>
            </a:r>
            <a:r>
              <a:rPr lang="en-US" sz="1200" dirty="0">
                <a:solidFill>
                  <a:schemeClr val="bg1"/>
                </a:solidFill>
              </a:rPr>
              <a:t>"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"Nie </a:t>
            </a:r>
            <a:r>
              <a:rPr lang="en-US" sz="1200" err="1">
                <a:solidFill>
                  <a:schemeClr val="bg1"/>
                </a:solidFill>
              </a:rPr>
              <a:t>znam</a:t>
            </a:r>
            <a:r>
              <a:rPr lang="en-US" sz="1200" dirty="0">
                <a:solidFill>
                  <a:schemeClr val="bg1"/>
                </a:solidFill>
              </a:rPr>
              <a:t>"), </a:t>
            </a:r>
            <a:r>
              <a:rPr lang="en-US" sz="1200" err="1">
                <a:solidFill>
                  <a:schemeClr val="bg1"/>
                </a:solidFill>
              </a:rPr>
              <a:t>ułożone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poziomo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err="1">
                <a:solidFill>
                  <a:schemeClr val="bg1"/>
                </a:solidFill>
              </a:rPr>
              <a:t>Kliknięcie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tych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przycisków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uruchamia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odpowiednio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zdarzenia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OnKnowClicked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lub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OnDontKnowClicked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Symbol zastępczy zawartości 8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984DBE07-CDED-6BDC-C61B-BF6F64D0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21" y="162177"/>
            <a:ext cx="7902013" cy="382247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5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6" name="Rectangle 615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07" name="Group 6156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6158" name="Oval 6157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Oval 6158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0" name="Oval 6159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Oval 6160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62" name="Oval 6161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Oval 6162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2014" y="4250815"/>
            <a:ext cx="3354876" cy="2599899"/>
          </a:xfrm>
          <a:prstGeom prst="rect">
            <a:avLst/>
          </a:prstGeom>
          <a:noFill/>
        </p:spPr>
      </p:pic>
      <p:grpSp>
        <p:nvGrpSpPr>
          <p:cNvPr id="6208" name="Group 6164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6166" name="Straight Connector 6165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7" name="Straight Connector 6166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8" name="Straight Connector 6167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9" name="Straight Connector 6168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10801" y="945079"/>
            <a:ext cx="4811640" cy="3384914"/>
          </a:xfrm>
          <a:prstGeom prst="rect">
            <a:avLst/>
          </a:prstGeom>
          <a:noFill/>
        </p:spPr>
      </p:pic>
      <p:sp>
        <p:nvSpPr>
          <p:cNvPr id="6209" name="Rectangle 617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10" name="Group 617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174" name="Straight Connector 617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5" name="Straight Connector 617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6" name="Straight Connector 617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7" name="Straight Connector 617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4148" y="183080"/>
            <a:ext cx="4262551" cy="2793587"/>
          </a:xfrm>
          <a:prstGeom prst="rect">
            <a:avLst/>
          </a:prstGeom>
          <a:noFill/>
        </p:spPr>
      </p:pic>
      <p:sp>
        <p:nvSpPr>
          <p:cNvPr id="6211" name="Rectangle 617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12" name="Group 618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6182" name="Straight Connector 618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Straight Connector 618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4" name="Straight Connector 618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5" name="Straight Connector 618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16320" y="185725"/>
            <a:ext cx="3412998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ContentPage2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23089" y="2998409"/>
            <a:ext cx="3722793" cy="317174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bg1"/>
                </a:solidFill>
              </a:rPr>
              <a:t>Pola </a:t>
            </a:r>
            <a:r>
              <a:rPr lang="en-US" sz="1050" b="1" err="1">
                <a:solidFill>
                  <a:schemeClr val="bg1"/>
                </a:solidFill>
              </a:rPr>
              <a:t>klasy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shuffledFiszki</a:t>
            </a:r>
            <a:r>
              <a:rPr lang="en-US" sz="1050" dirty="0">
                <a:solidFill>
                  <a:schemeClr val="bg1"/>
                </a:solidFill>
              </a:rPr>
              <a:t>: </a:t>
            </a:r>
            <a:r>
              <a:rPr lang="en-US" sz="1050" err="1">
                <a:solidFill>
                  <a:schemeClr val="bg1"/>
                </a:solidFill>
              </a:rPr>
              <a:t>Przetasowana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lista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fiszek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nauki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currentIndex</a:t>
            </a:r>
            <a:r>
              <a:rPr lang="en-US" sz="1050" dirty="0">
                <a:solidFill>
                  <a:schemeClr val="bg1"/>
                </a:solidFill>
              </a:rPr>
              <a:t>: </a:t>
            </a:r>
            <a:r>
              <a:rPr lang="en-US" sz="1050" err="1">
                <a:solidFill>
                  <a:schemeClr val="bg1"/>
                </a:solidFill>
              </a:rPr>
              <a:t>Indeks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aktualnie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wyświetlanej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fiszki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MaxFiszki</a:t>
            </a:r>
            <a:r>
              <a:rPr lang="en-US" sz="1050" dirty="0">
                <a:solidFill>
                  <a:schemeClr val="bg1"/>
                </a:solidFill>
              </a:rPr>
              <a:t>: </a:t>
            </a:r>
            <a:r>
              <a:rPr lang="en-US" sz="1050" err="1">
                <a:solidFill>
                  <a:schemeClr val="bg1"/>
                </a:solidFill>
              </a:rPr>
              <a:t>Maksymalna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liczba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fiszek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nauki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toCheckForeignLanguage</a:t>
            </a:r>
            <a:r>
              <a:rPr lang="en-US" sz="1050" dirty="0">
                <a:solidFill>
                  <a:schemeClr val="bg1"/>
                </a:solidFill>
              </a:rPr>
              <a:t>: </a:t>
            </a:r>
            <a:r>
              <a:rPr lang="en-US" sz="1050" err="1">
                <a:solidFill>
                  <a:schemeClr val="bg1"/>
                </a:solidFill>
              </a:rPr>
              <a:t>Wskazuje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err="1">
                <a:solidFill>
                  <a:schemeClr val="bg1"/>
                </a:solidFill>
              </a:rPr>
              <a:t>czy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wyświetlać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język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obcy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050" b="1" err="1">
                <a:solidFill>
                  <a:schemeClr val="bg1"/>
                </a:solidFill>
              </a:rPr>
              <a:t>Konstruktor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b="1" err="1">
                <a:solidFill>
                  <a:schemeClr val="bg1"/>
                </a:solidFill>
              </a:rPr>
              <a:t>klasy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ContentPage2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Inicjalizuje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komponenty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strony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Ustawia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maksymalną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liczbę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fiszek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nauki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Przetasowuje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ustawia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język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wyświetlenia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050" b="1" err="1">
                <a:solidFill>
                  <a:schemeClr val="bg1"/>
                </a:solidFill>
              </a:rPr>
              <a:t>Metoda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DisplayNextFiszka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Wyświetla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kolejną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fiszkę</a:t>
            </a:r>
            <a:r>
              <a:rPr lang="en-US" sz="1050" dirty="0">
                <a:solidFill>
                  <a:schemeClr val="bg1"/>
                </a:solidFill>
              </a:rPr>
              <a:t> w </a:t>
            </a:r>
            <a:r>
              <a:rPr lang="en-US" sz="1050" err="1">
                <a:solidFill>
                  <a:schemeClr val="bg1"/>
                </a:solidFill>
              </a:rPr>
              <a:t>odpowiednim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języku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Jeśli</a:t>
            </a:r>
            <a:r>
              <a:rPr lang="en-US" sz="1050" dirty="0">
                <a:solidFill>
                  <a:schemeClr val="bg1"/>
                </a:solidFill>
              </a:rPr>
              <a:t> to </a:t>
            </a:r>
            <a:r>
              <a:rPr lang="en-US" sz="1050" err="1">
                <a:solidFill>
                  <a:schemeClr val="bg1"/>
                </a:solidFill>
              </a:rPr>
              <a:t>ostatnia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fiszka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err="1">
                <a:solidFill>
                  <a:schemeClr val="bg1"/>
                </a:solidFill>
              </a:rPr>
              <a:t>wyświetla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komunikat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dezaktywuje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przyciski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oraz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ramkę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050" b="1" err="1">
                <a:solidFill>
                  <a:schemeClr val="bg1"/>
                </a:solidFill>
              </a:rPr>
              <a:t>Metoda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OnKnowClicked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Dodaje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fiszkę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listy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powtórkowej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err="1">
                <a:solidFill>
                  <a:schemeClr val="bg1"/>
                </a:solidFill>
              </a:rPr>
              <a:t>usuwa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ją</a:t>
            </a:r>
            <a:r>
              <a:rPr lang="en-US" sz="1050" dirty="0">
                <a:solidFill>
                  <a:schemeClr val="bg1"/>
                </a:solidFill>
              </a:rPr>
              <a:t> z </a:t>
            </a:r>
            <a:r>
              <a:rPr lang="en-US" sz="1050" err="1">
                <a:solidFill>
                  <a:schemeClr val="bg1"/>
                </a:solidFill>
              </a:rPr>
              <a:t>listy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nauki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wyświetla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kolejną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fiszkę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050" b="1" err="1">
                <a:solidFill>
                  <a:schemeClr val="bg1"/>
                </a:solidFill>
              </a:rPr>
              <a:t>Metoda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OnDontKnowClicked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Przechodzi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następnej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fiszki</a:t>
            </a:r>
            <a:r>
              <a:rPr lang="en-US" sz="1050" dirty="0">
                <a:solidFill>
                  <a:schemeClr val="bg1"/>
                </a:solidFill>
              </a:rPr>
              <a:t> bez </a:t>
            </a:r>
            <a:r>
              <a:rPr lang="en-US" sz="1050" err="1">
                <a:solidFill>
                  <a:schemeClr val="bg1"/>
                </a:solidFill>
              </a:rPr>
              <a:t>dodawania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jej</a:t>
            </a:r>
            <a:r>
              <a:rPr lang="en-US" sz="1050" dirty="0">
                <a:solidFill>
                  <a:schemeClr val="bg1"/>
                </a:solidFill>
              </a:rPr>
              <a:t> do </a:t>
            </a:r>
            <a:r>
              <a:rPr lang="en-US" sz="1050" err="1">
                <a:solidFill>
                  <a:schemeClr val="bg1"/>
                </a:solidFill>
              </a:rPr>
              <a:t>powtórki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050" b="1" err="1">
                <a:solidFill>
                  <a:schemeClr val="bg1"/>
                </a:solidFill>
              </a:rPr>
              <a:t>Metoda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fiszkaLabel_Clicked</a:t>
            </a:r>
            <a:r>
              <a:rPr lang="en-US" sz="1050" b="1" dirty="0">
                <a:solidFill>
                  <a:schemeClr val="bg1"/>
                </a:solidFill>
              </a:rPr>
              <a:t>: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solidFill>
                  <a:schemeClr val="bg1"/>
                </a:solidFill>
              </a:rPr>
              <a:t>Zmienia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język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wyświetlanej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fiszki</a:t>
            </a:r>
            <a:r>
              <a:rPr lang="en-US" sz="1050" dirty="0">
                <a:solidFill>
                  <a:schemeClr val="bg1"/>
                </a:solidFill>
              </a:rPr>
              <a:t> po </a:t>
            </a:r>
            <a:r>
              <a:rPr lang="en-US" sz="1050" err="1">
                <a:solidFill>
                  <a:schemeClr val="bg1"/>
                </a:solidFill>
              </a:rPr>
              <a:t>kliknięciu</a:t>
            </a:r>
            <a:r>
              <a:rPr lang="en-US" sz="1050" dirty="0">
                <a:solidFill>
                  <a:schemeClr val="bg1"/>
                </a:solidFill>
              </a:rPr>
              <a:t>, z </a:t>
            </a:r>
            <a:r>
              <a:rPr lang="en-US" sz="1050" err="1">
                <a:solidFill>
                  <a:schemeClr val="bg1"/>
                </a:solidFill>
              </a:rPr>
              <a:t>animacją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err="1">
                <a:solidFill>
                  <a:schemeClr val="bg1"/>
                </a:solidFill>
              </a:rPr>
              <a:t>obrotu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1" name="Group 718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3" name="Straight Connector 718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4" name="Straight Connector 718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5" name="Straight Connector 718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7188" name="Oval 718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9" name="Oval 718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0" name="Oval 718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1" name="Oval 719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92" name="Oval 719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3" name="Oval 719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734" y="338510"/>
            <a:ext cx="3326603" cy="3492497"/>
          </a:xfrm>
          <a:prstGeom prst="rect">
            <a:avLst/>
          </a:prstGeom>
          <a:noFill/>
        </p:spPr>
      </p:pic>
      <p:sp>
        <p:nvSpPr>
          <p:cNvPr id="7195" name="Rectangle 719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97" name="Group 719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454951" y="125598"/>
            <a:ext cx="3998173" cy="3308487"/>
          </a:xfrm>
          <a:prstGeom prst="rect">
            <a:avLst/>
          </a:prstGeom>
          <a:noFill/>
        </p:spPr>
      </p:pic>
      <p:sp>
        <p:nvSpPr>
          <p:cNvPr id="7203" name="Rectangle 720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Straight Connector 720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Straight Connector 720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88307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ContentPage3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114560" y="3446643"/>
            <a:ext cx="4495999" cy="212959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shuffledFiszki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en-US" sz="900" err="1">
                <a:solidFill>
                  <a:schemeClr val="bg1"/>
                </a:solidFill>
              </a:rPr>
              <a:t>Przetasowana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lista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fiszek</a:t>
            </a:r>
            <a:r>
              <a:rPr lang="en-US" sz="900" dirty="0">
                <a:solidFill>
                  <a:schemeClr val="bg1"/>
                </a:solidFill>
              </a:rPr>
              <a:t> z </a:t>
            </a:r>
            <a:r>
              <a:rPr lang="en-US" sz="900" err="1">
                <a:solidFill>
                  <a:schemeClr val="bg1"/>
                </a:solidFill>
              </a:rPr>
              <a:t>listy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DoPowtorki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currentIndex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en-US" sz="900" err="1">
                <a:solidFill>
                  <a:schemeClr val="bg1"/>
                </a:solidFill>
              </a:rPr>
              <a:t>Indeks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aktualnie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wyświetlanej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MaxFiszki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en-US" sz="900" err="1">
                <a:solidFill>
                  <a:schemeClr val="bg1"/>
                </a:solidFill>
              </a:rPr>
              <a:t>Maksymalna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liczba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fiszek</a:t>
            </a:r>
            <a:r>
              <a:rPr lang="en-US" sz="900" dirty="0">
                <a:solidFill>
                  <a:schemeClr val="bg1"/>
                </a:solidFill>
              </a:rPr>
              <a:t> do </a:t>
            </a:r>
            <a:r>
              <a:rPr lang="en-US" sz="900" err="1">
                <a:solidFill>
                  <a:schemeClr val="bg1"/>
                </a:solidFill>
              </a:rPr>
              <a:t>nauki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err="1">
                <a:solidFill>
                  <a:schemeClr val="bg1"/>
                </a:solidFill>
              </a:rPr>
              <a:t>ustawiona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wartość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liczby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fiszek</a:t>
            </a:r>
            <a:r>
              <a:rPr lang="en-US" sz="900" dirty="0">
                <a:solidFill>
                  <a:schemeClr val="bg1"/>
                </a:solidFill>
              </a:rPr>
              <a:t> w </a:t>
            </a:r>
            <a:r>
              <a:rPr lang="en-US" sz="900" err="1">
                <a:solidFill>
                  <a:schemeClr val="bg1"/>
                </a:solidFill>
              </a:rPr>
              <a:t>DoPowtorki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lub</a:t>
            </a:r>
            <a:r>
              <a:rPr lang="en-US" sz="900" dirty="0">
                <a:solidFill>
                  <a:schemeClr val="bg1"/>
                </a:solidFill>
              </a:rPr>
              <a:t> 20, </a:t>
            </a:r>
            <a:r>
              <a:rPr lang="en-US" sz="900" err="1">
                <a:solidFill>
                  <a:schemeClr val="bg1"/>
                </a:solidFill>
              </a:rPr>
              <a:t>jeśli</a:t>
            </a:r>
            <a:r>
              <a:rPr lang="en-US" sz="900" dirty="0">
                <a:solidFill>
                  <a:schemeClr val="bg1"/>
                </a:solidFill>
              </a:rPr>
              <a:t> jest ich </a:t>
            </a:r>
            <a:r>
              <a:rPr lang="en-US" sz="900" err="1">
                <a:solidFill>
                  <a:schemeClr val="bg1"/>
                </a:solidFill>
              </a:rPr>
              <a:t>mniej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Char char="•"/>
            </a:pPr>
            <a:r>
              <a:rPr lang="en-US" sz="900" err="1">
                <a:solidFill>
                  <a:schemeClr val="bg1"/>
                </a:solidFill>
              </a:rPr>
              <a:t>toCheckForeignLanguage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en-US" sz="900" err="1">
                <a:solidFill>
                  <a:schemeClr val="bg1"/>
                </a:solidFill>
              </a:rPr>
              <a:t>Określa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err="1">
                <a:solidFill>
                  <a:schemeClr val="bg1"/>
                </a:solidFill>
              </a:rPr>
              <a:t>czy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fiszka</a:t>
            </a:r>
            <a:r>
              <a:rPr lang="en-US" sz="900" dirty="0">
                <a:solidFill>
                  <a:schemeClr val="bg1"/>
                </a:solidFill>
              </a:rPr>
              <a:t> jest </a:t>
            </a:r>
            <a:r>
              <a:rPr lang="en-US" sz="900" err="1">
                <a:solidFill>
                  <a:schemeClr val="bg1"/>
                </a:solidFill>
              </a:rPr>
              <a:t>wyświetlana</a:t>
            </a:r>
            <a:r>
              <a:rPr lang="en-US" sz="900" dirty="0">
                <a:solidFill>
                  <a:schemeClr val="bg1"/>
                </a:solidFill>
              </a:rPr>
              <a:t> w </a:t>
            </a:r>
            <a:r>
              <a:rPr lang="en-US" sz="900" err="1">
                <a:solidFill>
                  <a:schemeClr val="bg1"/>
                </a:solidFill>
              </a:rPr>
              <a:t>języku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obcym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900" b="1" err="1">
                <a:solidFill>
                  <a:schemeClr val="bg1"/>
                </a:solidFill>
              </a:rPr>
              <a:t>Konstruktor</a:t>
            </a:r>
            <a:r>
              <a:rPr lang="en-US" sz="900" b="1" dirty="0">
                <a:solidFill>
                  <a:schemeClr val="bg1"/>
                </a:solidFill>
              </a:rPr>
              <a:t> ContentPage3:</a:t>
            </a:r>
            <a:endParaRPr lang="en-US" sz="9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Inicjalizuje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komponenty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strony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Ustawia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MaxFiszki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</a:t>
            </a:r>
            <a:r>
              <a:rPr lang="en-US" sz="900" dirty="0">
                <a:solidFill>
                  <a:schemeClr val="bg1"/>
                </a:solidFill>
              </a:rPr>
              <a:t> 20, </a:t>
            </a:r>
            <a:r>
              <a:rPr lang="en-US" sz="900" err="1">
                <a:solidFill>
                  <a:schemeClr val="bg1"/>
                </a:solidFill>
              </a:rPr>
              <a:t>jeśli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liczba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fiszek</a:t>
            </a:r>
            <a:r>
              <a:rPr lang="en-US" sz="900" dirty="0">
                <a:solidFill>
                  <a:schemeClr val="bg1"/>
                </a:solidFill>
              </a:rPr>
              <a:t> w </a:t>
            </a:r>
            <a:r>
              <a:rPr lang="en-US" sz="900" err="1">
                <a:solidFill>
                  <a:schemeClr val="bg1"/>
                </a:solidFill>
              </a:rPr>
              <a:t>DoPowtorki</a:t>
            </a:r>
            <a:r>
              <a:rPr lang="en-US" sz="900" dirty="0">
                <a:solidFill>
                  <a:schemeClr val="bg1"/>
                </a:solidFill>
              </a:rPr>
              <a:t> jest </a:t>
            </a:r>
            <a:r>
              <a:rPr lang="en-US" sz="900" err="1">
                <a:solidFill>
                  <a:schemeClr val="bg1"/>
                </a:solidFill>
              </a:rPr>
              <a:t>mniejsza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Przetasowuje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losowo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wybiera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err="1">
                <a:solidFill>
                  <a:schemeClr val="bg1"/>
                </a:solidFill>
              </a:rPr>
              <a:t>czy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wyświetlić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fiszkę</a:t>
            </a:r>
            <a:r>
              <a:rPr lang="en-US" sz="900" dirty="0">
                <a:solidFill>
                  <a:schemeClr val="bg1"/>
                </a:solidFill>
              </a:rPr>
              <a:t> w </a:t>
            </a:r>
            <a:r>
              <a:rPr lang="en-US" sz="900" err="1">
                <a:solidFill>
                  <a:schemeClr val="bg1"/>
                </a:solidFill>
              </a:rPr>
              <a:t>języku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obcym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900" b="1" err="1">
                <a:solidFill>
                  <a:schemeClr val="bg1"/>
                </a:solidFill>
              </a:rPr>
              <a:t>Metoda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err="1">
                <a:solidFill>
                  <a:schemeClr val="bg1"/>
                </a:solidFill>
              </a:rPr>
              <a:t>DisplayNextFiszka</a:t>
            </a:r>
            <a:r>
              <a:rPr lang="en-US" sz="900" b="1" dirty="0">
                <a:solidFill>
                  <a:schemeClr val="bg1"/>
                </a:solidFill>
              </a:rPr>
              <a:t>:</a:t>
            </a:r>
            <a:endParaRPr lang="en-US" sz="9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Wyświetla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kolejną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fiszkę</a:t>
            </a:r>
            <a:r>
              <a:rPr lang="en-US" sz="900" dirty="0">
                <a:solidFill>
                  <a:schemeClr val="bg1"/>
                </a:solidFill>
              </a:rPr>
              <a:t> w </a:t>
            </a:r>
            <a:r>
              <a:rPr lang="en-US" sz="900" err="1">
                <a:solidFill>
                  <a:schemeClr val="bg1"/>
                </a:solidFill>
              </a:rPr>
              <a:t>odpowiednim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języku</a:t>
            </a:r>
            <a:r>
              <a:rPr lang="en-US" sz="900" dirty="0">
                <a:solidFill>
                  <a:schemeClr val="bg1"/>
                </a:solidFill>
              </a:rPr>
              <a:t> (</a:t>
            </a:r>
            <a:r>
              <a:rPr lang="en-US" sz="900" err="1">
                <a:solidFill>
                  <a:schemeClr val="bg1"/>
                </a:solidFill>
              </a:rPr>
              <a:t>obcy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lub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rodzimy</a:t>
            </a:r>
            <a:r>
              <a:rPr lang="en-US" sz="900" dirty="0">
                <a:solidFill>
                  <a:schemeClr val="bg1"/>
                </a:solidFill>
              </a:rPr>
              <a:t>).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Jeśli</a:t>
            </a:r>
            <a:r>
              <a:rPr lang="en-US" sz="900" dirty="0">
                <a:solidFill>
                  <a:schemeClr val="bg1"/>
                </a:solidFill>
              </a:rPr>
              <a:t> to </a:t>
            </a:r>
            <a:r>
              <a:rPr lang="en-US" sz="900" err="1">
                <a:solidFill>
                  <a:schemeClr val="bg1"/>
                </a:solidFill>
              </a:rPr>
              <a:t>ostatnia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fiszka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err="1">
                <a:solidFill>
                  <a:schemeClr val="bg1"/>
                </a:solidFill>
              </a:rPr>
              <a:t>wyświetla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komunikat</a:t>
            </a:r>
            <a:r>
              <a:rPr lang="en-US" sz="900" dirty="0">
                <a:solidFill>
                  <a:schemeClr val="bg1"/>
                </a:solidFill>
              </a:rPr>
              <a:t> o </a:t>
            </a:r>
            <a:r>
              <a:rPr lang="en-US" sz="900" err="1">
                <a:solidFill>
                  <a:schemeClr val="bg1"/>
                </a:solidFill>
              </a:rPr>
              <a:t>zakończeniu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nauki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900" b="1" err="1">
                <a:solidFill>
                  <a:schemeClr val="bg1"/>
                </a:solidFill>
              </a:rPr>
              <a:t>Metoda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err="1">
                <a:solidFill>
                  <a:schemeClr val="bg1"/>
                </a:solidFill>
              </a:rPr>
              <a:t>NextClicked</a:t>
            </a:r>
            <a:r>
              <a:rPr lang="en-US" sz="900" b="1" dirty="0">
                <a:solidFill>
                  <a:schemeClr val="bg1"/>
                </a:solidFill>
              </a:rPr>
              <a:t>:</a:t>
            </a:r>
            <a:endParaRPr lang="en-US" sz="9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Usuwa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aktualną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fiszkę</a:t>
            </a:r>
            <a:r>
              <a:rPr lang="en-US" sz="900" dirty="0">
                <a:solidFill>
                  <a:schemeClr val="bg1"/>
                </a:solidFill>
              </a:rPr>
              <a:t> z </a:t>
            </a:r>
            <a:r>
              <a:rPr lang="en-US" sz="900" err="1">
                <a:solidFill>
                  <a:schemeClr val="bg1"/>
                </a:solidFill>
              </a:rPr>
              <a:t>listy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powtórkowej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dodaje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ją</a:t>
            </a:r>
            <a:r>
              <a:rPr lang="en-US" sz="900" dirty="0">
                <a:solidFill>
                  <a:schemeClr val="bg1"/>
                </a:solidFill>
              </a:rPr>
              <a:t> z </a:t>
            </a:r>
            <a:r>
              <a:rPr lang="en-US" sz="900" err="1">
                <a:solidFill>
                  <a:schemeClr val="bg1"/>
                </a:solidFill>
              </a:rPr>
              <a:t>powrotem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koniec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listy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Przechodzi</a:t>
            </a:r>
            <a:r>
              <a:rPr lang="en-US" sz="900" dirty="0">
                <a:solidFill>
                  <a:schemeClr val="bg1"/>
                </a:solidFill>
              </a:rPr>
              <a:t> do </a:t>
            </a:r>
            <a:r>
              <a:rPr lang="en-US" sz="900" err="1">
                <a:solidFill>
                  <a:schemeClr val="bg1"/>
                </a:solidFill>
              </a:rPr>
              <a:t>następnej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Jeśli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lista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DoPowtorki</a:t>
            </a:r>
            <a:r>
              <a:rPr lang="en-US" sz="900" dirty="0">
                <a:solidFill>
                  <a:schemeClr val="bg1"/>
                </a:solidFill>
              </a:rPr>
              <a:t> jest </a:t>
            </a:r>
            <a:r>
              <a:rPr lang="en-US" sz="900" err="1">
                <a:solidFill>
                  <a:schemeClr val="bg1"/>
                </a:solidFill>
              </a:rPr>
              <a:t>pusta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err="1">
                <a:solidFill>
                  <a:schemeClr val="bg1"/>
                </a:solidFill>
              </a:rPr>
              <a:t>wyświetla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komunikat</a:t>
            </a:r>
            <a:r>
              <a:rPr lang="en-US" sz="900" dirty="0">
                <a:solidFill>
                  <a:schemeClr val="bg1"/>
                </a:solidFill>
              </a:rPr>
              <a:t> o </a:t>
            </a:r>
            <a:r>
              <a:rPr lang="en-US" sz="900" err="1">
                <a:solidFill>
                  <a:schemeClr val="bg1"/>
                </a:solidFill>
              </a:rPr>
              <a:t>zakończeniu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nauki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dezaktywuje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przycisk</a:t>
            </a:r>
            <a:r>
              <a:rPr lang="en-US" sz="900" dirty="0">
                <a:solidFill>
                  <a:schemeClr val="bg1"/>
                </a:solidFill>
              </a:rPr>
              <a:t> b1.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900" b="1" err="1">
                <a:solidFill>
                  <a:schemeClr val="bg1"/>
                </a:solidFill>
              </a:rPr>
              <a:t>Metoda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err="1">
                <a:solidFill>
                  <a:schemeClr val="bg1"/>
                </a:solidFill>
              </a:rPr>
              <a:t>fiszkaLabel_Clicked</a:t>
            </a:r>
            <a:r>
              <a:rPr lang="en-US" sz="900" b="1" dirty="0">
                <a:solidFill>
                  <a:schemeClr val="bg1"/>
                </a:solidFill>
              </a:rPr>
              <a:t>:</a:t>
            </a:r>
            <a:endParaRPr lang="en-US" sz="9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Obsługuje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kliknięcie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etykiety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Animuje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obrót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bg1"/>
                </a:solidFill>
              </a:rPr>
              <a:t>Zmienia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tekst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fiszki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na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odpowiedni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język</a:t>
            </a:r>
            <a:r>
              <a:rPr lang="en-US" sz="900" dirty="0">
                <a:solidFill>
                  <a:schemeClr val="bg1"/>
                </a:solidFill>
              </a:rPr>
              <a:t> po </a:t>
            </a:r>
            <a:r>
              <a:rPr lang="en-US" sz="900" err="1">
                <a:solidFill>
                  <a:schemeClr val="bg1"/>
                </a:solidFill>
              </a:rPr>
              <a:t>zakończeniu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animacji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7BB1528-9A9A-79CC-3124-31B8D70A5D07}"/>
              </a:ext>
            </a:extLst>
          </p:cNvPr>
          <p:cNvSpPr txBox="1"/>
          <p:nvPr/>
        </p:nvSpPr>
        <p:spPr>
          <a:xfrm>
            <a:off x="914400" y="48252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(Kod </a:t>
            </a:r>
            <a:r>
              <a:rPr lang="pl-PL" sz="1400" err="1">
                <a:solidFill>
                  <a:schemeClr val="bg1"/>
                </a:solidFill>
              </a:rPr>
              <a:t>Xaml</a:t>
            </a:r>
            <a:r>
              <a:rPr lang="pl-PL" sz="1400" dirty="0">
                <a:solidFill>
                  <a:schemeClr val="bg1"/>
                </a:solidFill>
              </a:rPr>
              <a:t> nie rożni się prawie wcale poza zmiana przycisków )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solidFill>
                  <a:schemeClr val="bg1"/>
                </a:solidFill>
              </a:rPr>
              <a:t>Tabbed.Page</a:t>
            </a:r>
            <a:endParaRPr lang="pl-PL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257676" cy="1250945"/>
          </a:xfrm>
        </p:spPr>
        <p:txBody>
          <a:bodyPr>
            <a:noAutofit/>
          </a:bodyPr>
          <a:lstStyle/>
          <a:p>
            <a:r>
              <a:rPr lang="pl-PL" sz="1400" b="0" dirty="0">
                <a:solidFill>
                  <a:schemeClr val="bg1"/>
                </a:solidFill>
              </a:rPr>
              <a:t>Ten kod tworzy stronę z dwoma zakładkami w aplikacji </a:t>
            </a:r>
            <a:r>
              <a:rPr lang="pl-PL" sz="1400" b="0" dirty="0" err="1">
                <a:solidFill>
                  <a:schemeClr val="bg1"/>
                </a:solidFill>
              </a:rPr>
              <a:t>Xamarin</a:t>
            </a:r>
            <a:r>
              <a:rPr lang="pl-PL" sz="1400" b="0" dirty="0">
                <a:solidFill>
                  <a:schemeClr val="bg1"/>
                </a:solidFill>
              </a:rPr>
              <a:t> </a:t>
            </a:r>
            <a:r>
              <a:rPr lang="pl-PL" sz="1400" b="0" dirty="0" err="1">
                <a:solidFill>
                  <a:schemeClr val="bg1"/>
                </a:solidFill>
              </a:rPr>
              <a:t>Forms</a:t>
            </a:r>
            <a:r>
              <a:rPr lang="pl-PL" sz="1400" b="0" dirty="0">
                <a:solidFill>
                  <a:schemeClr val="bg1"/>
                </a:solidFill>
              </a:rPr>
              <a:t>, gdzie każda zakładka zawiera stronę zawartości ze słowami do nauki lub tymi które oznaczyliśmy jako już poznane. </a:t>
            </a:r>
            <a:endParaRPr lang="pl-PL" sz="1400" b="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141817" cy="4429156"/>
          </a:xfrm>
        </p:spPr>
        <p:txBody>
          <a:bodyPr>
            <a:normAutofit/>
          </a:bodyPr>
          <a:lstStyle/>
          <a:p>
            <a:r>
              <a:rPr lang="pl-PL" sz="1500" dirty="0">
                <a:solidFill>
                  <a:schemeClr val="bg1"/>
                </a:solidFill>
              </a:rPr>
              <a:t>Klasa TabbedPage1: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0" dirty="0">
                <a:solidFill>
                  <a:schemeClr val="bg1"/>
                </a:solidFill>
              </a:rPr>
              <a:t>Dziedziczy po </a:t>
            </a:r>
            <a:r>
              <a:rPr lang="pl-PL" sz="1500" b="0" dirty="0" err="1">
                <a:solidFill>
                  <a:schemeClr val="bg1"/>
                </a:solidFill>
              </a:rPr>
              <a:t>TabbedPage</a:t>
            </a:r>
            <a:r>
              <a:rPr lang="pl-PL" sz="1500" b="0" dirty="0">
                <a:solidFill>
                  <a:schemeClr val="bg1"/>
                </a:solidFill>
              </a:rPr>
              <a:t> i używa atrybutu </a:t>
            </a:r>
            <a:r>
              <a:rPr lang="pl-PL" sz="1500" b="0" dirty="0" err="1">
                <a:solidFill>
                  <a:schemeClr val="bg1"/>
                </a:solidFill>
              </a:rPr>
              <a:t>XamlCompilation</a:t>
            </a:r>
            <a:r>
              <a:rPr lang="pl-PL" sz="1500" b="0" dirty="0">
                <a:solidFill>
                  <a:schemeClr val="bg1"/>
                </a:solidFill>
              </a:rPr>
              <a:t> do kompilacji XAML.</a:t>
            </a:r>
            <a:endParaRPr lang="pl-PL" sz="1500" b="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Konstruktor TabbedPage1: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0" dirty="0">
                <a:solidFill>
                  <a:schemeClr val="bg1"/>
                </a:solidFill>
              </a:rPr>
              <a:t>Tworzy dwie podstrony (page1 i page2) jako instancje </a:t>
            </a:r>
            <a:r>
              <a:rPr lang="pl-PL" sz="1500" b="0" dirty="0" err="1">
                <a:solidFill>
                  <a:schemeClr val="bg1"/>
                </a:solidFill>
              </a:rPr>
              <a:t>NavigationPage</a:t>
            </a:r>
            <a:r>
              <a:rPr lang="pl-PL" sz="1500" b="0" dirty="0">
                <a:solidFill>
                  <a:schemeClr val="bg1"/>
                </a:solidFill>
              </a:rPr>
              <a:t>, które zawierają odpowiednio Page1 i Page2.</a:t>
            </a:r>
            <a:endParaRPr lang="pl-PL" sz="1500" b="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0" dirty="0">
                <a:solidFill>
                  <a:schemeClr val="bg1"/>
                </a:solidFill>
              </a:rPr>
              <a:t>Dodaje te podstrony jako „dzieci” strony z zakładkami (</a:t>
            </a:r>
            <a:r>
              <a:rPr lang="pl-PL" sz="1500" b="0" dirty="0" err="1">
                <a:solidFill>
                  <a:schemeClr val="bg1"/>
                </a:solidFill>
              </a:rPr>
              <a:t>TabbedPage</a:t>
            </a:r>
            <a:r>
              <a:rPr lang="pl-PL" sz="1500" b="0" dirty="0">
                <a:solidFill>
                  <a:schemeClr val="bg1"/>
                </a:solidFill>
              </a:rPr>
              <a:t>).</a:t>
            </a:r>
            <a:endParaRPr lang="pl-PL" sz="1500" b="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0" dirty="0">
                <a:solidFill>
                  <a:schemeClr val="bg1"/>
                </a:solidFill>
              </a:rPr>
              <a:t>Podsumowując, ten kod tworzy stronę z zakładkami, która zawiera dwie zakładki: jedną dla słów, które użytkownik chce się nauczyć, oraz drugą dla słów, które już poznał. Każda zakładka jest umieszczona w osobnej podstronie nawigacyjnej, umożliwiając łatwe poruszanie się między stronami aplikacji.</a:t>
            </a:r>
            <a:endParaRPr lang="pl-PL" sz="1500" b="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4041775" cy="308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5357826"/>
            <a:ext cx="4040188" cy="100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363554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Page1 i Page2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480"/>
            <a:ext cx="3286148" cy="785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 obu przypadkach C# jak i xaml jest prawie identyczny.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4357694"/>
            <a:ext cx="3820058" cy="184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400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357158" y="3286124"/>
            <a:ext cx="492922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Ten kod jest odpowiedzialny za wyświetlanie listy fiszek przeznaczonych do powtórki na stronie Page2. Lista jest inicjalizowana przy tworzeniu strony i pobiera dane z listy DoPowtorki znajdującej się w klasie MainPage.</a:t>
            </a:r>
            <a:endParaRPr lang="pl-PL" sz="1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643050"/>
            <a:ext cx="60023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4286248" y="642918"/>
            <a:ext cx="46434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Ten kod definiuje listę fiszek do nauki, wyświetlając każdą fiszkę jako element listy, gdzie główny tekst to język rodzimy, a szczegół to język obcy. Lista jest wyświetlana z separatorem w kolorze DeepSkyBlue</a:t>
            </a:r>
            <a:endParaRPr lang="pl-PL" sz="1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4500562" y="4071942"/>
            <a:ext cx="41434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Tu analogicznie znajduje się prawie identyczny kod jedyna różnicą jest zamiana Do.Nauki = Do.Powtórki</a:t>
            </a:r>
            <a:endParaRPr lang="pl-PL" sz="14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 poniższym zdjęciu przedstawiony jest skład naszej aplikacji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76821" y="1240219"/>
            <a:ext cx="5419311" cy="4377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172309" cy="26320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 </a:t>
            </a:r>
            <a:r>
              <a:rPr lang="en-US" sz="4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czy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polega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nasza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aplikacja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7" name="Straight Connector 28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9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1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73202" y="3429000"/>
            <a:ext cx="4172312" cy="28288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Aplikacja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FlashIT</a:t>
            </a:r>
            <a:r>
              <a:rPr lang="en-US" sz="1600" dirty="0">
                <a:solidFill>
                  <a:schemeClr val="bg1"/>
                </a:solidFill>
              </a:rPr>
              <a:t> ma za </a:t>
            </a:r>
            <a:r>
              <a:rPr lang="en-US" sz="1600" dirty="0" err="1">
                <a:solidFill>
                  <a:schemeClr val="bg1"/>
                </a:solidFill>
              </a:rPr>
              <a:t>zadanie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pozwolić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użytkownikowi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błyskawiczne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uczenie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się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informacji</a:t>
            </a:r>
            <a:r>
              <a:rPr lang="en-US" sz="1600" dirty="0">
                <a:solidFill>
                  <a:schemeClr val="bg1"/>
                </a:solidFill>
              </a:rPr>
              <a:t>. Ma </a:t>
            </a:r>
            <a:r>
              <a:rPr lang="en-US" sz="1600" dirty="0" err="1">
                <a:solidFill>
                  <a:schemeClr val="bg1"/>
                </a:solidFill>
              </a:rPr>
              <a:t>ona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zastosowanie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wielofunkcyjne</a:t>
            </a:r>
            <a:r>
              <a:rPr lang="en-US" sz="1600" dirty="0">
                <a:solidFill>
                  <a:schemeClr val="bg1"/>
                </a:solidFill>
              </a:rPr>
              <a:t> ze </a:t>
            </a:r>
            <a:r>
              <a:rPr lang="en-US" sz="1600" dirty="0" err="1">
                <a:solidFill>
                  <a:schemeClr val="bg1"/>
                </a:solidFill>
              </a:rPr>
              <a:t>względu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sposób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działania</a:t>
            </a:r>
            <a:r>
              <a:rPr lang="en-US" sz="1600" dirty="0">
                <a:solidFill>
                  <a:schemeClr val="bg1"/>
                </a:solidFill>
              </a:rPr>
              <a:t>. Nie </a:t>
            </a:r>
            <a:r>
              <a:rPr lang="en-US" sz="1600" dirty="0" err="1">
                <a:solidFill>
                  <a:schemeClr val="bg1"/>
                </a:solidFill>
              </a:rPr>
              <a:t>sprowadza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się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nauki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konkretnych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zapisanych</a:t>
            </a:r>
            <a:r>
              <a:rPr lang="en-US" sz="1600" dirty="0">
                <a:solidFill>
                  <a:schemeClr val="bg1"/>
                </a:solidFill>
              </a:rPr>
              <a:t> w </a:t>
            </a:r>
            <a:r>
              <a:rPr lang="en-US" sz="1600" dirty="0" err="1">
                <a:solidFill>
                  <a:schemeClr val="bg1"/>
                </a:solidFill>
              </a:rPr>
              <a:t>bazie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lub</a:t>
            </a:r>
            <a:r>
              <a:rPr lang="en-US" sz="1600" dirty="0">
                <a:solidFill>
                  <a:schemeClr val="bg1"/>
                </a:solidFill>
              </a:rPr>
              <a:t> z </a:t>
            </a:r>
            <a:r>
              <a:rPr lang="en-US" sz="1600" dirty="0" err="1">
                <a:solidFill>
                  <a:schemeClr val="bg1"/>
                </a:solidFill>
              </a:rPr>
              <a:t>góry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ustalonych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wiadomości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lecz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użytkownikowi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możliwość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wybrania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zagadnień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Symbol zastępczy zawartości 8" descr="Obraz zawierający tekst, zrzut ekranu, Czcionka, logo&#10;&#10;Opis wygenerowany automatycznie">
            <a:extLst>
              <a:ext uri="{FF2B5EF4-FFF2-40B4-BE49-F238E27FC236}">
                <a16:creationId xmlns:a16="http://schemas.microsoft.com/office/drawing/2014/main" id="{A93070EA-EEF2-711C-2904-F9C1D735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69" y="692052"/>
            <a:ext cx="2545921" cy="550469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851510"/>
            <a:ext cx="304800" cy="322326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581843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0144" y="685801"/>
            <a:ext cx="2421554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err="1">
                <a:solidFill>
                  <a:schemeClr val="bg1"/>
                </a:solidFill>
              </a:rPr>
              <a:t>Działanie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aplikacji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80144" y="2563907"/>
            <a:ext cx="2421554" cy="3544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>
                <a:solidFill>
                  <a:schemeClr val="bg1"/>
                </a:solidFill>
              </a:rPr>
              <a:t>Aplikacja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err="1">
                <a:solidFill>
                  <a:schemeClr val="bg1"/>
                </a:solidFill>
              </a:rPr>
              <a:t>zawiera</a:t>
            </a:r>
            <a:r>
              <a:rPr lang="en-US" sz="1300" dirty="0">
                <a:solidFill>
                  <a:schemeClr val="bg1"/>
                </a:solidFill>
              </a:rPr>
              <a:t> 4 </a:t>
            </a:r>
            <a:r>
              <a:rPr lang="en-US" sz="1300" err="1">
                <a:solidFill>
                  <a:schemeClr val="bg1"/>
                </a:solidFill>
              </a:rPr>
              <a:t>podstrony</a:t>
            </a:r>
            <a:endParaRPr lang="pl-PL" err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300" dirty="0" err="1">
                <a:solidFill>
                  <a:schemeClr val="bg1"/>
                </a:solidFill>
              </a:rPr>
              <a:t>Kolejno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  <a:endParaRPr lang="pl-PL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dodawanie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fiszek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nauka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powtórka</a:t>
            </a:r>
            <a:r>
              <a:rPr lang="en-US" sz="1300" dirty="0">
                <a:solidFill>
                  <a:schemeClr val="bg1"/>
                </a:solidFill>
              </a:rPr>
              <a:t> ,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lista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słówek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Pierwsze jak </a:t>
            </a:r>
            <a:r>
              <a:rPr lang="en-US" sz="1300" dirty="0" err="1">
                <a:solidFill>
                  <a:schemeClr val="bg1"/>
                </a:solidFill>
              </a:rPr>
              <a:t>nazwa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wskazuje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pozwala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użytkownikowi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dodać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fiszki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Podstrona</a:t>
            </a:r>
            <a:r>
              <a:rPr lang="en-US" sz="1300" dirty="0">
                <a:solidFill>
                  <a:schemeClr val="bg1"/>
                </a:solidFill>
              </a:rPr>
              <a:t> „</a:t>
            </a:r>
            <a:r>
              <a:rPr lang="en-US" sz="1300" dirty="0" err="1">
                <a:solidFill>
                  <a:schemeClr val="bg1"/>
                </a:solidFill>
              </a:rPr>
              <a:t>nauka</a:t>
            </a:r>
            <a:r>
              <a:rPr lang="en-US" sz="1300" dirty="0">
                <a:solidFill>
                  <a:schemeClr val="bg1"/>
                </a:solidFill>
              </a:rPr>
              <a:t>”  </a:t>
            </a:r>
            <a:r>
              <a:rPr lang="en-US" sz="1300" dirty="0" err="1">
                <a:solidFill>
                  <a:schemeClr val="bg1"/>
                </a:solidFill>
              </a:rPr>
              <a:t>uruchamia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właściwy</a:t>
            </a:r>
            <a:r>
              <a:rPr lang="en-US" sz="1300" dirty="0">
                <a:solidFill>
                  <a:schemeClr val="bg1"/>
                </a:solidFill>
              </a:rPr>
              <a:t> program </a:t>
            </a:r>
            <a:r>
              <a:rPr lang="en-US" sz="1300" dirty="0" err="1">
                <a:solidFill>
                  <a:schemeClr val="bg1"/>
                </a:solidFill>
              </a:rPr>
              <a:t>wyświetlając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fiszki</a:t>
            </a:r>
            <a:r>
              <a:rPr lang="en-US" sz="1300" dirty="0">
                <a:solidFill>
                  <a:schemeClr val="bg1"/>
                </a:solidFill>
              </a:rPr>
              <a:t> w </a:t>
            </a:r>
            <a:r>
              <a:rPr lang="en-US" sz="1300" dirty="0" err="1">
                <a:solidFill>
                  <a:schemeClr val="bg1"/>
                </a:solidFill>
              </a:rPr>
              <a:t>rożnej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kolejności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rożnymi</a:t>
            </a:r>
            <a:r>
              <a:rPr lang="en-US" sz="1300" dirty="0">
                <a:solidFill>
                  <a:schemeClr val="bg1"/>
                </a:solidFill>
              </a:rPr>
              <a:t> „</a:t>
            </a:r>
            <a:r>
              <a:rPr lang="en-US" sz="1300" dirty="0" err="1">
                <a:solidFill>
                  <a:schemeClr val="bg1"/>
                </a:solidFill>
              </a:rPr>
              <a:t>stronami</a:t>
            </a:r>
            <a:r>
              <a:rPr lang="en-US" sz="1300" dirty="0">
                <a:solidFill>
                  <a:schemeClr val="bg1"/>
                </a:solidFill>
              </a:rPr>
              <a:t>”.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Lista </a:t>
            </a:r>
            <a:r>
              <a:rPr lang="en-US" sz="1300" dirty="0" err="1">
                <a:solidFill>
                  <a:schemeClr val="bg1"/>
                </a:solidFill>
              </a:rPr>
              <a:t>słówek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pokazuje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zawartość</a:t>
            </a:r>
            <a:r>
              <a:rPr lang="en-US" sz="1300" dirty="0">
                <a:solidFill>
                  <a:schemeClr val="bg1"/>
                </a:solidFill>
              </a:rPr>
              <a:t> ze </a:t>
            </a:r>
            <a:r>
              <a:rPr lang="en-US" sz="1300" dirty="0" err="1">
                <a:solidFill>
                  <a:schemeClr val="bg1"/>
                </a:solidFill>
              </a:rPr>
              <a:t>wszystkich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fiszek</a:t>
            </a:r>
            <a:r>
              <a:rPr lang="en-US" sz="1300" dirty="0">
                <a:solidFill>
                  <a:schemeClr val="bg1"/>
                </a:solidFill>
              </a:rPr>
              <a:t> w </a:t>
            </a:r>
            <a:r>
              <a:rPr lang="en-US" sz="1300" dirty="0" err="1">
                <a:solidFill>
                  <a:schemeClr val="bg1"/>
                </a:solidFill>
              </a:rPr>
              <a:t>jednej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liście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6" name="Obraz 5" descr="Obraz zawierający tekst, zrzut ekranu, System operacyjny, oprogramowanie&#10;&#10;Opis wygenerowany automatycznie">
            <a:extLst>
              <a:ext uri="{FF2B5EF4-FFF2-40B4-BE49-F238E27FC236}">
                <a16:creationId xmlns:a16="http://schemas.microsoft.com/office/drawing/2014/main" id="{08358819-C0DE-3600-49EF-7A84843E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05" y="1046733"/>
            <a:ext cx="2203598" cy="4764536"/>
          </a:xfrm>
          <a:prstGeom prst="rect">
            <a:avLst/>
          </a:prstGeom>
        </p:spPr>
      </p:pic>
      <p:pic>
        <p:nvPicPr>
          <p:cNvPr id="5" name="Symbol zastępczy zawartości 4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7B3166D1-3A10-2F4E-4E93-A9B51E0F4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8787" y="1034567"/>
            <a:ext cx="2214851" cy="47888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12437"/>
            <a:ext cx="8785098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2724072"/>
            <a:ext cx="9144005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9504" y="2144129"/>
            <a:ext cx="6858003" cy="2566746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813B7C-6C1E-CA60-894A-EAC88E69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27" y="559703"/>
            <a:ext cx="7400498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ea typeface="Calibri"/>
                <a:cs typeface="Calibri"/>
              </a:rPr>
              <a:t>Działanie</a:t>
            </a:r>
            <a:r>
              <a:rPr lang="en-US" sz="4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chemeClr val="bg1"/>
                </a:solidFill>
                <a:ea typeface="Calibri"/>
                <a:cs typeface="Calibri"/>
              </a:rPr>
              <a:t>aplikacji</a:t>
            </a:r>
            <a:endParaRPr lang="en-US" sz="4000" b="0" dirty="0" err="1">
              <a:solidFill>
                <a:schemeClr val="bg1"/>
              </a:solidFill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endParaRPr lang="en-US" sz="4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342" y="2706446"/>
            <a:ext cx="9143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61175CA5-7A3E-D495-77F4-F9DDEDE9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5" y="1919188"/>
            <a:ext cx="2272754" cy="4887716"/>
          </a:xfrm>
          <a:prstGeom prst="rect">
            <a:avLst/>
          </a:prstGeom>
        </p:spPr>
      </p:pic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31679A15-F0E7-6E57-A484-783B1C376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4837" y="1773512"/>
            <a:ext cx="2282237" cy="5033394"/>
          </a:xfrm>
          <a:prstGeom prst="rect">
            <a:avLst/>
          </a:prstGeom>
        </p:spPr>
      </p:pic>
      <p:pic>
        <p:nvPicPr>
          <p:cNvPr id="8" name="Obraz 7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6A6047C6-BCCA-F4F4-12D0-559B123A4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473" y="1882588"/>
            <a:ext cx="22769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az 3" descr="File:Logo C sharp.svg - Wikimedia Commons">
            <a:extLst>
              <a:ext uri="{FF2B5EF4-FFF2-40B4-BE49-F238E27FC236}">
                <a16:creationId xmlns:a16="http://schemas.microsoft.com/office/drawing/2014/main" id="{7DD6A959-9B5D-87DA-E9CA-11ADE55E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9" y="3006962"/>
            <a:ext cx="2637700" cy="29720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Obraz 2" descr="Logo Re-Design and Swag · Issue #1185 · microsoft/microsoft ...">
            <a:extLst>
              <a:ext uri="{FF2B5EF4-FFF2-40B4-BE49-F238E27FC236}">
                <a16:creationId xmlns:a16="http://schemas.microsoft.com/office/drawing/2014/main" id="{02AF65AA-4F40-2386-6695-47595427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38" y="3522432"/>
            <a:ext cx="2637700" cy="2637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braz 1" descr="Plik:Xamarin-logo.svg – Wikipedia, wolna encyklopedia">
            <a:extLst>
              <a:ext uri="{FF2B5EF4-FFF2-40B4-BE49-F238E27FC236}">
                <a16:creationId xmlns:a16="http://schemas.microsoft.com/office/drawing/2014/main" id="{051F860C-5EE0-C913-FD36-83ABC714E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83" y="1707080"/>
            <a:ext cx="5528815" cy="214997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73202" y="589137"/>
            <a:ext cx="3412998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l-PL" sz="4200" b="1" dirty="0">
                <a:solidFill>
                  <a:schemeClr val="bg1"/>
                </a:solidFill>
              </a:rPr>
              <a:t>Kod</a:t>
            </a:r>
            <a:r>
              <a:rPr lang="pl-PL" sz="4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idx="1"/>
          </p:nvPr>
        </p:nvSpPr>
        <p:spPr>
          <a:xfrm>
            <a:off x="4114560" y="589143"/>
            <a:ext cx="4495999" cy="2129599"/>
          </a:xfrm>
          <a:noFill/>
        </p:spPr>
        <p:txBody>
          <a:bodyPr anchor="t">
            <a:normAutofit/>
          </a:bodyPr>
          <a:lstStyle/>
          <a:p>
            <a:r>
              <a:rPr lang="pl-PL" sz="1600" b="0">
                <a:solidFill>
                  <a:schemeClr val="bg1"/>
                </a:solidFill>
              </a:rPr>
              <a:t>Program został napisany w C#, xaml w środowisku Xamarian.Forms</a:t>
            </a:r>
          </a:p>
          <a:p>
            <a:r>
              <a:rPr lang="pl-PL" sz="1600">
                <a:solidFill>
                  <a:schemeClr val="bg1"/>
                </a:solidFill>
              </a:rPr>
              <a:t>Aplikacja działa na Androidzie i IOS</a:t>
            </a:r>
            <a:endParaRPr lang="pl-PL" sz="1600" b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 t="2272" r="1" b="12783"/>
          <a:stretch/>
        </p:blipFill>
        <p:spPr bwMode="auto">
          <a:xfrm>
            <a:off x="469942" y="317578"/>
            <a:ext cx="8138333" cy="3508437"/>
          </a:xfrm>
          <a:prstGeom prst="rect">
            <a:avLst/>
          </a:prstGeom>
          <a:noFill/>
        </p:spPr>
      </p:pic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App.xaml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114560" y="4018143"/>
            <a:ext cx="4255578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</a:rPr>
              <a:t>Ten </a:t>
            </a:r>
            <a:r>
              <a:rPr lang="en-US" sz="1600" b="0" dirty="0" err="1">
                <a:solidFill>
                  <a:schemeClr val="bg1"/>
                </a:solidFill>
              </a:rPr>
              <a:t>kod</a:t>
            </a:r>
            <a:r>
              <a:rPr lang="en-US" sz="1600" b="0" dirty="0">
                <a:solidFill>
                  <a:schemeClr val="bg1"/>
                </a:solidFill>
              </a:rPr>
              <a:t> to </a:t>
            </a:r>
            <a:r>
              <a:rPr lang="en-US" sz="1600" b="0" dirty="0" err="1">
                <a:solidFill>
                  <a:schemeClr val="bg1"/>
                </a:solidFill>
              </a:rPr>
              <a:t>deklaracja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globalnych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zasobów</a:t>
            </a:r>
            <a:r>
              <a:rPr lang="en-US" sz="1600" b="0" dirty="0">
                <a:solidFill>
                  <a:schemeClr val="bg1"/>
                </a:solidFill>
              </a:rPr>
              <a:t> w </a:t>
            </a:r>
            <a:r>
              <a:rPr lang="en-US" sz="1600" b="0" dirty="0" err="1">
                <a:solidFill>
                  <a:schemeClr val="bg1"/>
                </a:solidFill>
              </a:rPr>
              <a:t>aplikacji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Xamarin.Forms</a:t>
            </a:r>
            <a:r>
              <a:rPr lang="en-US" sz="1600" b="0" dirty="0">
                <a:solidFill>
                  <a:schemeClr val="bg1"/>
                </a:solidFill>
              </a:rPr>
              <a:t>, </a:t>
            </a:r>
            <a:r>
              <a:rPr lang="en-US" sz="1600" b="0" dirty="0" err="1">
                <a:solidFill>
                  <a:schemeClr val="bg1"/>
                </a:solidFill>
              </a:rPr>
              <a:t>napisana</a:t>
            </a:r>
            <a:r>
              <a:rPr lang="en-US" sz="1600" b="0" dirty="0">
                <a:solidFill>
                  <a:schemeClr val="bg1"/>
                </a:solidFill>
              </a:rPr>
              <a:t> w XAML. W </a:t>
            </a:r>
            <a:r>
              <a:rPr lang="en-US" sz="1600" b="0" dirty="0" err="1">
                <a:solidFill>
                  <a:schemeClr val="bg1"/>
                </a:solidFill>
              </a:rPr>
              <a:t>sekcji</a:t>
            </a:r>
            <a:r>
              <a:rPr lang="en-US" sz="1600" b="0" dirty="0">
                <a:solidFill>
                  <a:schemeClr val="bg1"/>
                </a:solidFill>
              </a:rPr>
              <a:t> &lt;</a:t>
            </a:r>
            <a:r>
              <a:rPr lang="en-US" sz="1600" b="0" dirty="0" err="1">
                <a:solidFill>
                  <a:schemeClr val="bg1"/>
                </a:solidFill>
              </a:rPr>
              <a:t>Application.Resources</a:t>
            </a:r>
            <a:r>
              <a:rPr lang="en-US" sz="1600" b="0" dirty="0">
                <a:solidFill>
                  <a:schemeClr val="bg1"/>
                </a:solidFill>
              </a:rPr>
              <a:t>&gt; </a:t>
            </a:r>
            <a:r>
              <a:rPr lang="en-US" sz="1600" b="0" dirty="0" err="1">
                <a:solidFill>
                  <a:schemeClr val="bg1"/>
                </a:solidFill>
              </a:rPr>
              <a:t>definiuje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Styl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dla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przycisków</a:t>
            </a:r>
            <a:r>
              <a:rPr lang="en-US" sz="1600" b="0" dirty="0">
                <a:solidFill>
                  <a:schemeClr val="bg1"/>
                </a:solidFill>
              </a:rPr>
              <a:t> (Button). Kolor </a:t>
            </a:r>
            <a:r>
              <a:rPr lang="en-US" sz="1600" b="0" dirty="0" err="1">
                <a:solidFill>
                  <a:schemeClr val="bg1"/>
                </a:solidFill>
              </a:rPr>
              <a:t>tekstu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ustawiony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na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biały</a:t>
            </a:r>
            <a:r>
              <a:rPr lang="en-US" sz="1600" b="0" dirty="0">
                <a:solidFill>
                  <a:schemeClr val="bg1"/>
                </a:solidFill>
              </a:rPr>
              <a:t>. </a:t>
            </a:r>
            <a:r>
              <a:rPr lang="en-US" sz="1600" b="0" dirty="0" err="1">
                <a:solidFill>
                  <a:schemeClr val="bg1"/>
                </a:solidFill>
              </a:rPr>
              <a:t>Kod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umożliwia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spójny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i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dynamiczny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wygląd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przycisków</a:t>
            </a:r>
            <a:r>
              <a:rPr lang="en-US" sz="1600" b="0" dirty="0">
                <a:solidFill>
                  <a:schemeClr val="bg1"/>
                </a:solidFill>
              </a:rPr>
              <a:t> w </a:t>
            </a:r>
            <a:r>
              <a:rPr lang="en-US" sz="1600" b="0" dirty="0" err="1">
                <a:solidFill>
                  <a:schemeClr val="bg1"/>
                </a:solidFill>
              </a:rPr>
              <a:t>całej</a:t>
            </a:r>
            <a:r>
              <a:rPr lang="en-US" sz="1600" b="0" dirty="0">
                <a:solidFill>
                  <a:schemeClr val="bg1"/>
                </a:solidFill>
              </a:rPr>
              <a:t> </a:t>
            </a:r>
            <a:r>
              <a:rPr lang="en-US" sz="1600" b="0" dirty="0" err="1">
                <a:solidFill>
                  <a:schemeClr val="bg1"/>
                </a:solidFill>
              </a:rPr>
              <a:t>aplikacji</a:t>
            </a:r>
            <a:r>
              <a:rPr lang="en-US" sz="1600" b="0" dirty="0">
                <a:solidFill>
                  <a:schemeClr val="bg1"/>
                </a:solidFill>
              </a:rPr>
              <a:t>.</a:t>
            </a:r>
            <a:endParaRPr lang="pl-PL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64781" y="2089891"/>
            <a:ext cx="2897180" cy="63976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Fiszka.cs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02357" y="642918"/>
            <a:ext cx="3041643" cy="63976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MainPage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67269" y="2786062"/>
            <a:ext cx="364333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 tym programie zdefiniowana jest klasa Fiszka z której korzystamy w całej aplikacji. Element tworzony jest przy dodawaniu fiszek. Obsługuje składowe takie jak stringi </a:t>
            </a:r>
            <a:r>
              <a:rPr lang="pl-PL" dirty="0" err="1">
                <a:solidFill>
                  <a:schemeClr val="bg1"/>
                </a:solidFill>
              </a:rPr>
              <a:t>JezykObcy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JezykRodzinny</a:t>
            </a:r>
            <a:endParaRPr lang="pl-PL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728583"/>
            <a:ext cx="4040188" cy="163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352147"/>
            <a:ext cx="2457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55290" y="2786058"/>
            <a:ext cx="4688710" cy="10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4929158" y="1500174"/>
            <a:ext cx="421484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Po uruchomieniu aplikacji na głównej stronie możemy skorzystać z 4 podstron zapisanych na poniższych przyciskach.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19829" y="-999"/>
            <a:ext cx="3500462" cy="5715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1500" b="1" dirty="0">
                <a:solidFill>
                  <a:schemeClr val="bg1"/>
                </a:solidFill>
              </a:rPr>
              <a:t>Klasy: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DoNauki: Statyczna lista fiszek do nauki.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DoPowtorki: Statyczna lista fiszek do powtórki.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1" dirty="0">
                <a:solidFill>
                  <a:schemeClr val="bg1"/>
                </a:solidFill>
              </a:rPr>
              <a:t>Konstruktor MainPage: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Inicjalizuje komponenty strony.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1" dirty="0">
                <a:solidFill>
                  <a:schemeClr val="bg1"/>
                </a:solidFill>
              </a:rPr>
              <a:t>Metoda OnAddFiszkaClicked: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Przechodzi do strony ContentPage1 po kliknięciu przycisku "Dodaj Fiszkę".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1" dirty="0">
                <a:solidFill>
                  <a:schemeClr val="bg1"/>
                </a:solidFill>
              </a:rPr>
              <a:t>Metoda OnStartLearningClicked: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Sprawdza, czy lista DoNauki nie jest pusta.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Jeśli lista jest pusta, wyświetla alert o braku fiszek.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Jeśli lista nie jest pusta, przechodzi do strony ContentPage2 po kliknięciu przycisku "Rozpocznij Naukę".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1" dirty="0">
                <a:solidFill>
                  <a:schemeClr val="bg1"/>
                </a:solidFill>
              </a:rPr>
              <a:t>Metoda OnReviseClicked: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Sprawdza, czy lista DoPowtorki nie jest pusta.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Jeśli lista jest pusta, wyświetla alert o braku fiszek.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Jeśli lista nie jest pusta, przechodzi do strony ContentPage3 po kliknięciu przycisku "Powtórka".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b="1" dirty="0">
                <a:solidFill>
                  <a:schemeClr val="bg1"/>
                </a:solidFill>
              </a:rPr>
              <a:t>Metoda OnListClicked:</a:t>
            </a:r>
            <a:endParaRPr lang="pl-PL" sz="15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500" dirty="0">
                <a:solidFill>
                  <a:schemeClr val="bg1"/>
                </a:solidFill>
              </a:rPr>
              <a:t>Przechodzi do strony TabbedPage1 po kliknięciu przycisku "Lista".</a:t>
            </a:r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pl-PL" sz="15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0291" y="512767"/>
            <a:ext cx="5199386" cy="542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1164</Words>
  <Application>Microsoft Office PowerPoint</Application>
  <PresentationFormat>Pokaz na ekranie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FlashIT</vt:lpstr>
      <vt:lpstr>Na poniższym zdjęciu przedstawiony jest skład naszej aplikacji</vt:lpstr>
      <vt:lpstr>Na czy polega nasza aplikacja?</vt:lpstr>
      <vt:lpstr>Działanie aplikacji</vt:lpstr>
      <vt:lpstr>Działanie aplikacji </vt:lpstr>
      <vt:lpstr>Kod </vt:lpstr>
      <vt:lpstr>App.xaml</vt:lpstr>
      <vt:lpstr>Prezentacja programu PowerPoint</vt:lpstr>
      <vt:lpstr>Prezentacja programu PowerPoint</vt:lpstr>
      <vt:lpstr>Content Page</vt:lpstr>
      <vt:lpstr>ContentPage2</vt:lpstr>
      <vt:lpstr>ContentPage2</vt:lpstr>
      <vt:lpstr>ContentPage3</vt:lpstr>
      <vt:lpstr>Tabbed.Page</vt:lpstr>
      <vt:lpstr>Page1 i Page2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FlashIT</dc:title>
  <dc:creator>Benezjuz</dc:creator>
  <cp:lastModifiedBy>Benezjuz</cp:lastModifiedBy>
  <cp:revision>209</cp:revision>
  <dcterms:created xsi:type="dcterms:W3CDTF">2024-12-11T22:50:45Z</dcterms:created>
  <dcterms:modified xsi:type="dcterms:W3CDTF">2024-12-12T09:38:04Z</dcterms:modified>
</cp:coreProperties>
</file>