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
      <p:font typeface="Corbel"/>
      <p:regular r:id="rId28"/>
      <p:bold r:id="rId29"/>
      <p:italic r:id="rId30"/>
      <p:boldItalic r:id="rId31"/>
    </p:embeddedFont>
    <p:embeddedFont>
      <p:font typeface="Candar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36" roundtripDataSignature="AMtx7milX1KqD+AUzMVN/qOHGbsglocr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orbel-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boldItalic.fntdata"/><Relationship Id="rId30" Type="http://schemas.openxmlformats.org/officeDocument/2006/relationships/font" Target="fonts/Corbel-italic.fntdata"/><Relationship Id="rId11" Type="http://schemas.openxmlformats.org/officeDocument/2006/relationships/slide" Target="slides/slide6.xml"/><Relationship Id="rId33" Type="http://schemas.openxmlformats.org/officeDocument/2006/relationships/font" Target="fonts/Candara-bold.fntdata"/><Relationship Id="rId10" Type="http://schemas.openxmlformats.org/officeDocument/2006/relationships/slide" Target="slides/slide5.xml"/><Relationship Id="rId32" Type="http://schemas.openxmlformats.org/officeDocument/2006/relationships/font" Target="fonts/Candara-regular.fntdata"/><Relationship Id="rId13" Type="http://schemas.openxmlformats.org/officeDocument/2006/relationships/slide" Target="slides/slide8.xml"/><Relationship Id="rId35" Type="http://schemas.openxmlformats.org/officeDocument/2006/relationships/font" Target="fonts/Candara-boldItalic.fntdata"/><Relationship Id="rId12" Type="http://schemas.openxmlformats.org/officeDocument/2006/relationships/slide" Target="slides/slide7.xml"/><Relationship Id="rId34" Type="http://schemas.openxmlformats.org/officeDocument/2006/relationships/font" Target="fonts/Candara-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 name="Google Shape;4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570a52555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22570a52555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570a52555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22570a52555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570a52555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22570a52555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570a52555_0_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2570a52555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a911f1d5f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a911f1d5f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4a911f1d5f_2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a911f1d5f_2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a911f1d5f_2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4a911f1d5f_2_1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a911f1d5f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a911f1d5f_2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4a911f1d5f_2_1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a911f1d5f_2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a911f1d5f_2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4a911f1d5f_2_2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a911f1d5f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24a911f1d5f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a911f1d5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g24a911f1d5f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a911f1d5f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g24a911f1d5f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a911f1d5f_1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4a911f1d5f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570a52555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2570a52555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8"/>
          <p:cNvSpPr txBox="1"/>
          <p:nvPr>
            <p:ph idx="1" type="subTitle"/>
          </p:nvPr>
        </p:nvSpPr>
        <p:spPr>
          <a:xfrm>
            <a:off x="1828800" y="3886200"/>
            <a:ext cx="8534400" cy="999836"/>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1" i="0" sz="3200" u="none" cap="none" strike="noStrike">
                <a:solidFill>
                  <a:srgbClr val="888888"/>
                </a:solidFill>
                <a:latin typeface="Calibri"/>
                <a:ea typeface="Calibri"/>
                <a:cs typeface="Calibri"/>
                <a:sym typeface="Calibri"/>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8"/>
          <p:cNvSpPr/>
          <p:nvPr/>
        </p:nvSpPr>
        <p:spPr>
          <a:xfrm>
            <a:off x="0" y="0"/>
            <a:ext cx="230909" cy="677316"/>
          </a:xfrm>
          <a:prstGeom prst="rect">
            <a:avLst/>
          </a:prstGeom>
          <a:solidFill>
            <a:srgbClr val="0F3F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19" name="Google Shape;19;p28"/>
          <p:cNvSpPr/>
          <p:nvPr/>
        </p:nvSpPr>
        <p:spPr>
          <a:xfrm>
            <a:off x="0" y="672550"/>
            <a:ext cx="230909" cy="674256"/>
          </a:xfrm>
          <a:prstGeom prst="rect">
            <a:avLst/>
          </a:prstGeom>
          <a:solidFill>
            <a:srgbClr val="4A86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20" name="Google Shape;20;p28"/>
          <p:cNvSpPr txBox="1"/>
          <p:nvPr>
            <p:ph type="ctrTitle"/>
          </p:nvPr>
        </p:nvSpPr>
        <p:spPr>
          <a:xfrm>
            <a:off x="2085248" y="2096655"/>
            <a:ext cx="7989454" cy="140392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1" name="Shape 21"/>
        <p:cNvGrpSpPr/>
        <p:nvPr/>
      </p:nvGrpSpPr>
      <p:grpSpPr>
        <a:xfrm>
          <a:off x="0" y="0"/>
          <a:ext cx="0" cy="0"/>
          <a:chOff x="0" y="0"/>
          <a:chExt cx="0" cy="0"/>
        </a:xfrm>
      </p:grpSpPr>
      <p:sp>
        <p:nvSpPr>
          <p:cNvPr id="22" name="Google Shape;22;p48"/>
          <p:cNvSpPr txBox="1"/>
          <p:nvPr>
            <p:ph type="title"/>
          </p:nvPr>
        </p:nvSpPr>
        <p:spPr>
          <a:xfrm>
            <a:off x="419100" y="708404"/>
            <a:ext cx="11144828"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b="1" sz="3200">
                <a:solidFill>
                  <a:srgbClr val="095A8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3" name="Google Shape;23;p48"/>
          <p:cNvCxnSpPr/>
          <p:nvPr/>
        </p:nvCxnSpPr>
        <p:spPr>
          <a:xfrm>
            <a:off x="419100" y="1281539"/>
            <a:ext cx="11301845" cy="0"/>
          </a:xfrm>
          <a:prstGeom prst="straightConnector1">
            <a:avLst/>
          </a:prstGeom>
          <a:noFill/>
          <a:ln cap="flat" cmpd="sng" w="28575">
            <a:solidFill>
              <a:srgbClr val="095A82"/>
            </a:solidFill>
            <a:prstDash val="solid"/>
            <a:round/>
            <a:headEnd len="sm" w="sm" type="none"/>
            <a:tailEnd len="sm" w="sm" type="none"/>
          </a:ln>
        </p:spPr>
      </p:cxnSp>
      <p:sp>
        <p:nvSpPr>
          <p:cNvPr id="24" name="Google Shape;24;p48"/>
          <p:cNvSpPr txBox="1"/>
          <p:nvPr>
            <p:ph idx="1" type="body"/>
          </p:nvPr>
        </p:nvSpPr>
        <p:spPr>
          <a:xfrm>
            <a:off x="354448" y="1430975"/>
            <a:ext cx="11366496"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5" name="Shape 25"/>
        <p:cNvGrpSpPr/>
        <p:nvPr/>
      </p:nvGrpSpPr>
      <p:grpSpPr>
        <a:xfrm>
          <a:off x="0" y="0"/>
          <a:ext cx="0" cy="0"/>
          <a:chOff x="0" y="0"/>
          <a:chExt cx="0" cy="0"/>
        </a:xfrm>
      </p:grpSpPr>
      <p:sp>
        <p:nvSpPr>
          <p:cNvPr id="26" name="Google Shape;26;p49"/>
          <p:cNvSpPr txBox="1"/>
          <p:nvPr>
            <p:ph type="title"/>
          </p:nvPr>
        </p:nvSpPr>
        <p:spPr>
          <a:xfrm>
            <a:off x="419099" y="708404"/>
            <a:ext cx="11301845"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b="1" sz="3200">
                <a:solidFill>
                  <a:srgbClr val="095A8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7" name="Google Shape;27;p49"/>
          <p:cNvCxnSpPr/>
          <p:nvPr/>
        </p:nvCxnSpPr>
        <p:spPr>
          <a:xfrm>
            <a:off x="419100" y="1281539"/>
            <a:ext cx="11301845" cy="0"/>
          </a:xfrm>
          <a:prstGeom prst="straightConnector1">
            <a:avLst/>
          </a:prstGeom>
          <a:noFill/>
          <a:ln cap="flat" cmpd="sng" w="28575">
            <a:solidFill>
              <a:srgbClr val="095A82"/>
            </a:solidFill>
            <a:prstDash val="solid"/>
            <a:round/>
            <a:headEnd len="sm" w="sm" type="none"/>
            <a:tailEnd len="sm" w="sm" type="none"/>
          </a:ln>
        </p:spPr>
      </p:cxnSp>
      <p:sp>
        <p:nvSpPr>
          <p:cNvPr id="28" name="Google Shape;28;p49"/>
          <p:cNvSpPr txBox="1"/>
          <p:nvPr>
            <p:ph idx="1" type="body"/>
          </p:nvPr>
        </p:nvSpPr>
        <p:spPr>
          <a:xfrm>
            <a:off x="354448" y="1966684"/>
            <a:ext cx="11366496"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49"/>
          <p:cNvSpPr txBox="1"/>
          <p:nvPr>
            <p:ph idx="2" type="body"/>
          </p:nvPr>
        </p:nvSpPr>
        <p:spPr>
          <a:xfrm>
            <a:off x="354448" y="1430314"/>
            <a:ext cx="11366496" cy="53637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30" name="Shape 30"/>
        <p:cNvGrpSpPr/>
        <p:nvPr/>
      </p:nvGrpSpPr>
      <p:grpSpPr>
        <a:xfrm>
          <a:off x="0" y="0"/>
          <a:ext cx="0" cy="0"/>
          <a:chOff x="0" y="0"/>
          <a:chExt cx="0" cy="0"/>
        </a:xfrm>
      </p:grpSpPr>
      <p:sp>
        <p:nvSpPr>
          <p:cNvPr id="31" name="Google Shape;31;p50"/>
          <p:cNvSpPr/>
          <p:nvPr/>
        </p:nvSpPr>
        <p:spPr>
          <a:xfrm>
            <a:off x="0" y="0"/>
            <a:ext cx="230909" cy="677316"/>
          </a:xfrm>
          <a:prstGeom prst="rect">
            <a:avLst/>
          </a:prstGeom>
          <a:solidFill>
            <a:srgbClr val="0F3F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32" name="Google Shape;32;p50"/>
          <p:cNvSpPr/>
          <p:nvPr/>
        </p:nvSpPr>
        <p:spPr>
          <a:xfrm>
            <a:off x="0" y="672550"/>
            <a:ext cx="230909" cy="674256"/>
          </a:xfrm>
          <a:prstGeom prst="rect">
            <a:avLst/>
          </a:prstGeom>
          <a:solidFill>
            <a:srgbClr val="4A86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33" name="Google Shape;33;p50"/>
          <p:cNvSpPr txBox="1"/>
          <p:nvPr>
            <p:ph type="ctrTitle"/>
          </p:nvPr>
        </p:nvSpPr>
        <p:spPr>
          <a:xfrm>
            <a:off x="2085248" y="2096655"/>
            <a:ext cx="7989454" cy="140392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34" name="Shape 34"/>
        <p:cNvGrpSpPr/>
        <p:nvPr/>
      </p:nvGrpSpPr>
      <p:grpSpPr>
        <a:xfrm>
          <a:off x="0" y="0"/>
          <a:ext cx="0" cy="0"/>
          <a:chOff x="0" y="0"/>
          <a:chExt cx="0" cy="0"/>
        </a:xfrm>
      </p:grpSpPr>
      <p:sp>
        <p:nvSpPr>
          <p:cNvPr id="35" name="Google Shape;35;p51"/>
          <p:cNvSpPr txBox="1"/>
          <p:nvPr>
            <p:ph type="title"/>
          </p:nvPr>
        </p:nvSpPr>
        <p:spPr>
          <a:xfrm>
            <a:off x="419099" y="708404"/>
            <a:ext cx="11301845"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b="1" sz="3200">
                <a:solidFill>
                  <a:srgbClr val="095A8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6" name="Google Shape;36;p51"/>
          <p:cNvCxnSpPr/>
          <p:nvPr/>
        </p:nvCxnSpPr>
        <p:spPr>
          <a:xfrm>
            <a:off x="419100" y="1281539"/>
            <a:ext cx="11301845" cy="0"/>
          </a:xfrm>
          <a:prstGeom prst="straightConnector1">
            <a:avLst/>
          </a:prstGeom>
          <a:noFill/>
          <a:ln cap="flat" cmpd="sng" w="28575">
            <a:solidFill>
              <a:srgbClr val="095A82"/>
            </a:solidFill>
            <a:prstDash val="solid"/>
            <a:round/>
            <a:headEnd len="sm" w="sm" type="none"/>
            <a:tailEnd len="sm" w="sm" type="none"/>
          </a:ln>
        </p:spPr>
      </p:cxnSp>
      <p:sp>
        <p:nvSpPr>
          <p:cNvPr id="37" name="Google Shape;37;p51"/>
          <p:cNvSpPr txBox="1"/>
          <p:nvPr>
            <p:ph idx="1" type="body"/>
          </p:nvPr>
        </p:nvSpPr>
        <p:spPr>
          <a:xfrm>
            <a:off x="354448" y="1966683"/>
            <a:ext cx="4744022"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51"/>
          <p:cNvSpPr txBox="1"/>
          <p:nvPr>
            <p:ph idx="2" type="body"/>
          </p:nvPr>
        </p:nvSpPr>
        <p:spPr>
          <a:xfrm>
            <a:off x="5291284" y="1966683"/>
            <a:ext cx="4744022" cy="3214916"/>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51"/>
          <p:cNvSpPr txBox="1"/>
          <p:nvPr>
            <p:ph idx="3" type="body"/>
          </p:nvPr>
        </p:nvSpPr>
        <p:spPr>
          <a:xfrm>
            <a:off x="354448" y="1430314"/>
            <a:ext cx="4744022" cy="53637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51"/>
          <p:cNvSpPr txBox="1"/>
          <p:nvPr>
            <p:ph idx="4" type="body"/>
          </p:nvPr>
        </p:nvSpPr>
        <p:spPr>
          <a:xfrm>
            <a:off x="5291284" y="1430314"/>
            <a:ext cx="4744022" cy="53637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2000">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p:nvPr/>
        </p:nvSpPr>
        <p:spPr>
          <a:xfrm>
            <a:off x="0" y="0"/>
            <a:ext cx="230909" cy="677316"/>
          </a:xfrm>
          <a:prstGeom prst="rect">
            <a:avLst/>
          </a:prstGeom>
          <a:solidFill>
            <a:srgbClr val="0F3F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sp>
        <p:nvSpPr>
          <p:cNvPr id="13" name="Google Shape;13;p27"/>
          <p:cNvSpPr/>
          <p:nvPr/>
        </p:nvSpPr>
        <p:spPr>
          <a:xfrm>
            <a:off x="0" y="672550"/>
            <a:ext cx="230909" cy="674256"/>
          </a:xfrm>
          <a:prstGeom prst="rect">
            <a:avLst/>
          </a:prstGeom>
          <a:solidFill>
            <a:srgbClr val="4A86E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0F3FA8"/>
              </a:highlight>
              <a:latin typeface="Arial"/>
              <a:ea typeface="Arial"/>
              <a:cs typeface="Arial"/>
              <a:sym typeface="Arial"/>
            </a:endParaRPr>
          </a:p>
        </p:txBody>
      </p:sp>
      <p:pic>
        <p:nvPicPr>
          <p:cNvPr id="14" name="Google Shape;14;p27"/>
          <p:cNvPicPr preferRelativeResize="0"/>
          <p:nvPr/>
        </p:nvPicPr>
        <p:blipFill rotWithShape="1">
          <a:blip r:embed="rId1">
            <a:alphaModFix/>
          </a:blip>
          <a:srcRect b="0" l="0" r="0" t="0"/>
          <a:stretch/>
        </p:blipFill>
        <p:spPr>
          <a:xfrm>
            <a:off x="10182434" y="9429"/>
            <a:ext cx="2009566" cy="639764"/>
          </a:xfrm>
          <a:prstGeom prst="rect">
            <a:avLst/>
          </a:prstGeom>
          <a:noFill/>
          <a:ln>
            <a:noFill/>
          </a:ln>
        </p:spPr>
      </p:pic>
      <p:sp>
        <p:nvSpPr>
          <p:cNvPr id="15" name="Google Shape;15;p27"/>
          <p:cNvSpPr txBox="1"/>
          <p:nvPr/>
        </p:nvSpPr>
        <p:spPr>
          <a:xfrm>
            <a:off x="1924639" y="6583363"/>
            <a:ext cx="834272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IN" sz="900" u="none" cap="none" strike="noStrike">
                <a:solidFill>
                  <a:srgbClr val="000000"/>
                </a:solidFill>
                <a:latin typeface="Roboto"/>
                <a:ea typeface="Roboto"/>
                <a:cs typeface="Roboto"/>
                <a:sym typeface="Roboto"/>
              </a:rPr>
              <a:t>Proprietary content. ©Great Learning. All Rights Reserved. Unauthorized use or distribution prohibited. </a:t>
            </a:r>
            <a:endParaRPr b="0" i="0" sz="900" u="none" cap="none" strike="noStrike">
              <a:solidFill>
                <a:srgbClr val="000000"/>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mc:AlternateContent>
    <mc:Choice Requires="p14">
      <p:transition spd="slow" p14:dur="3400">
        <p14:reveal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example.com/file.tx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p:nvPr/>
        </p:nvSpPr>
        <p:spPr>
          <a:xfrm>
            <a:off x="1944532" y="2007967"/>
            <a:ext cx="8270885" cy="1581302"/>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libri"/>
              <a:ea typeface="Calibri"/>
              <a:cs typeface="Calibri"/>
              <a:sym typeface="Calibri"/>
            </a:endParaRPr>
          </a:p>
        </p:txBody>
      </p:sp>
      <p:sp>
        <p:nvSpPr>
          <p:cNvPr id="46" name="Google Shape;46;p1"/>
          <p:cNvSpPr txBox="1"/>
          <p:nvPr>
            <p:ph idx="1" type="subTitle"/>
          </p:nvPr>
        </p:nvSpPr>
        <p:spPr>
          <a:xfrm>
            <a:off x="1828800" y="3886200"/>
            <a:ext cx="8534400" cy="999836"/>
          </a:xfrm>
          <a:prstGeom prst="rect">
            <a:avLst/>
          </a:prstGeom>
          <a:noFill/>
          <a:ln>
            <a:noFill/>
          </a:ln>
        </p:spPr>
        <p:txBody>
          <a:bodyPr anchorCtr="0" anchor="t" bIns="45700" lIns="91425" spcFirstLastPara="1" rIns="91425" wrap="square" tIns="45700">
            <a:noAutofit/>
          </a:bodyPr>
          <a:lstStyle/>
          <a:p>
            <a:pPr indent="-431800" lvl="0" marL="457200" marR="0" rtl="0" algn="ctr">
              <a:lnSpc>
                <a:spcPct val="100000"/>
              </a:lnSpc>
              <a:spcBef>
                <a:spcPts val="640"/>
              </a:spcBef>
              <a:spcAft>
                <a:spcPts val="0"/>
              </a:spcAft>
              <a:buClr>
                <a:srgbClr val="888888"/>
              </a:buClr>
              <a:buSzPts val="3200"/>
              <a:buFont typeface="Arial"/>
              <a:buNone/>
            </a:pPr>
            <a:r>
              <a:rPr lang="en-IN"/>
              <a:t>Day-2</a:t>
            </a:r>
            <a:endParaRPr/>
          </a:p>
        </p:txBody>
      </p:sp>
      <p:sp>
        <p:nvSpPr>
          <p:cNvPr id="47" name="Google Shape;47;p1"/>
          <p:cNvSpPr txBox="1"/>
          <p:nvPr>
            <p:ph type="ctrTitle"/>
          </p:nvPr>
        </p:nvSpPr>
        <p:spPr>
          <a:xfrm>
            <a:off x="2085248" y="2096655"/>
            <a:ext cx="7989454" cy="14039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Linux Commands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2570a52555_0_34"/>
          <p:cNvSpPr txBox="1"/>
          <p:nvPr>
            <p:ph type="title"/>
          </p:nvPr>
        </p:nvSpPr>
        <p:spPr>
          <a:xfrm>
            <a:off x="419100"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Linux General Commands</a:t>
            </a:r>
            <a:endParaRPr/>
          </a:p>
        </p:txBody>
      </p:sp>
      <p:sp>
        <p:nvSpPr>
          <p:cNvPr id="101" name="Google Shape;101;g22570a52555_0_34"/>
          <p:cNvSpPr txBox="1"/>
          <p:nvPr>
            <p:ph idx="1" type="body"/>
          </p:nvPr>
        </p:nvSpPr>
        <p:spPr>
          <a:xfrm>
            <a:off x="354450" y="1430975"/>
            <a:ext cx="11366400" cy="496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IN" sz="2100">
                <a:latin typeface="Times"/>
                <a:ea typeface="Times"/>
                <a:cs typeface="Times"/>
                <a:sym typeface="Times"/>
              </a:rPr>
              <a:t>These are commonly used Linux commands that cover a range of tasks, from file management to system administration. These examples provide a good starting point for working with the Linux command line.</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2100">
              <a:latin typeface="Times"/>
              <a:ea typeface="Times"/>
              <a:cs typeface="Times"/>
              <a:sym typeface="Times"/>
            </a:endParaRPr>
          </a:p>
          <a:p>
            <a:pPr indent="-228600" lvl="0" marL="457200" rtl="0" algn="l">
              <a:lnSpc>
                <a:spcPct val="115000"/>
              </a:lnSpc>
              <a:spcBef>
                <a:spcPts val="0"/>
              </a:spcBef>
              <a:spcAft>
                <a:spcPts val="0"/>
              </a:spcAft>
              <a:buClr>
                <a:schemeClr val="dk1"/>
              </a:buClr>
              <a:buSzPts val="1100"/>
              <a:buFont typeface="Arial"/>
              <a:buNone/>
            </a:pPr>
            <a:r>
              <a:rPr b="1" lang="en-IN"/>
              <a:t>ls: </a:t>
            </a:r>
            <a:r>
              <a:rPr lang="en-IN"/>
              <a:t>Lists files and directories in the current directory.</a:t>
            </a:r>
            <a:endParaRPr/>
          </a:p>
          <a:p>
            <a:pPr indent="0" lvl="0" marL="228600" rtl="0" algn="l">
              <a:lnSpc>
                <a:spcPct val="115000"/>
              </a:lnSpc>
              <a:spcBef>
                <a:spcPts val="0"/>
              </a:spcBef>
              <a:spcAft>
                <a:spcPts val="0"/>
              </a:spcAft>
              <a:buClr>
                <a:schemeClr val="dk1"/>
              </a:buClr>
              <a:buSzPts val="1100"/>
              <a:buFont typeface="Arial"/>
              <a:buNone/>
            </a:pPr>
            <a:r>
              <a:rPr lang="en-IN"/>
              <a:t>ls</a:t>
            </a:r>
            <a:endParaRPr/>
          </a:p>
          <a:p>
            <a:pPr indent="-228600" lvl="0" marL="457200" rtl="0" algn="l">
              <a:lnSpc>
                <a:spcPct val="115000"/>
              </a:lnSpc>
              <a:spcBef>
                <a:spcPts val="0"/>
              </a:spcBef>
              <a:spcAft>
                <a:spcPts val="0"/>
              </a:spcAft>
              <a:buClr>
                <a:schemeClr val="dk1"/>
              </a:buClr>
              <a:buSzPts val="1100"/>
              <a:buFont typeface="Arial"/>
              <a:buNone/>
            </a:pPr>
            <a:r>
              <a:rPr b="1" lang="en-IN"/>
              <a:t>cd:</a:t>
            </a:r>
            <a:r>
              <a:rPr lang="en-IN"/>
              <a:t> Changes the current directory.</a:t>
            </a:r>
            <a:endParaRPr/>
          </a:p>
          <a:p>
            <a:pPr indent="-228600" lvl="0" marL="457200" rtl="0" algn="l">
              <a:lnSpc>
                <a:spcPct val="115000"/>
              </a:lnSpc>
              <a:spcBef>
                <a:spcPts val="0"/>
              </a:spcBef>
              <a:spcAft>
                <a:spcPts val="0"/>
              </a:spcAft>
              <a:buClr>
                <a:schemeClr val="dk1"/>
              </a:buClr>
              <a:buSzPts val="1100"/>
              <a:buFont typeface="Arial"/>
              <a:buNone/>
            </a:pPr>
            <a:r>
              <a:rPr lang="en-IN"/>
              <a:t>cd Documents</a:t>
            </a:r>
            <a:endParaRPr/>
          </a:p>
          <a:p>
            <a:pPr indent="-228600" lvl="0" marL="457200" rtl="0" algn="l">
              <a:lnSpc>
                <a:spcPct val="115000"/>
              </a:lnSpc>
              <a:spcBef>
                <a:spcPts val="0"/>
              </a:spcBef>
              <a:spcAft>
                <a:spcPts val="0"/>
              </a:spcAft>
              <a:buClr>
                <a:schemeClr val="dk1"/>
              </a:buClr>
              <a:buSzPts val="1100"/>
              <a:buFont typeface="Arial"/>
              <a:buNone/>
            </a:pPr>
            <a:r>
              <a:rPr b="1" lang="en-IN"/>
              <a:t>pwd:</a:t>
            </a:r>
            <a:r>
              <a:rPr lang="en-IN"/>
              <a:t> Prints the current working directory.</a:t>
            </a:r>
            <a:endParaRPr/>
          </a:p>
          <a:p>
            <a:pPr indent="-228600" lvl="0" marL="457200" rtl="0" algn="l">
              <a:lnSpc>
                <a:spcPct val="115000"/>
              </a:lnSpc>
              <a:spcBef>
                <a:spcPts val="0"/>
              </a:spcBef>
              <a:spcAft>
                <a:spcPts val="0"/>
              </a:spcAft>
              <a:buClr>
                <a:schemeClr val="dk1"/>
              </a:buClr>
              <a:buSzPts val="1100"/>
              <a:buFont typeface="Arial"/>
              <a:buNone/>
            </a:pPr>
            <a:r>
              <a:rPr lang="en-IN"/>
              <a:t>pwd</a:t>
            </a:r>
            <a:endParaRPr/>
          </a:p>
          <a:p>
            <a:pPr indent="-228600" lvl="0" marL="457200" rtl="0" algn="l">
              <a:lnSpc>
                <a:spcPct val="115000"/>
              </a:lnSpc>
              <a:spcBef>
                <a:spcPts val="0"/>
              </a:spcBef>
              <a:spcAft>
                <a:spcPts val="0"/>
              </a:spcAft>
              <a:buClr>
                <a:schemeClr val="dk1"/>
              </a:buClr>
              <a:buSzPts val="1100"/>
              <a:buFont typeface="Arial"/>
              <a:buNone/>
            </a:pPr>
            <a:r>
              <a:rPr b="1" lang="en-IN"/>
              <a:t>mkdir: </a:t>
            </a:r>
            <a:r>
              <a:rPr lang="en-IN"/>
              <a:t>Creates a new directory.</a:t>
            </a:r>
            <a:endParaRPr/>
          </a:p>
          <a:p>
            <a:pPr indent="-228600" lvl="0" marL="457200" rtl="0" algn="l">
              <a:lnSpc>
                <a:spcPct val="115000"/>
              </a:lnSpc>
              <a:spcBef>
                <a:spcPts val="0"/>
              </a:spcBef>
              <a:spcAft>
                <a:spcPts val="0"/>
              </a:spcAft>
              <a:buClr>
                <a:schemeClr val="dk1"/>
              </a:buClr>
              <a:buSzPts val="1100"/>
              <a:buFont typeface="Arial"/>
              <a:buNone/>
            </a:pPr>
            <a:r>
              <a:rPr lang="en-IN"/>
              <a:t>mkdir new_directory</a:t>
            </a:r>
            <a:endParaRPr/>
          </a:p>
          <a:p>
            <a:pPr indent="-228600" lvl="0" marL="457200" rtl="0" algn="l">
              <a:lnSpc>
                <a:spcPct val="115000"/>
              </a:lnSpc>
              <a:spcBef>
                <a:spcPts val="0"/>
              </a:spcBef>
              <a:spcAft>
                <a:spcPts val="0"/>
              </a:spcAft>
              <a:buClr>
                <a:schemeClr val="dk1"/>
              </a:buClr>
              <a:buSzPts val="1100"/>
              <a:buFont typeface="Arial"/>
              <a:buNone/>
            </a:pPr>
            <a:r>
              <a:rPr b="1" lang="en-IN"/>
              <a:t>rm: </a:t>
            </a:r>
            <a:r>
              <a:rPr lang="en-IN"/>
              <a:t>Removes files or directories</a:t>
            </a:r>
            <a:endParaRPr/>
          </a:p>
          <a:p>
            <a:pPr indent="-228600" lvl="0" marL="457200" rtl="0" algn="l">
              <a:lnSpc>
                <a:spcPct val="115000"/>
              </a:lnSpc>
              <a:spcBef>
                <a:spcPts val="0"/>
              </a:spcBef>
              <a:spcAft>
                <a:spcPts val="0"/>
              </a:spcAft>
              <a:buClr>
                <a:schemeClr val="dk1"/>
              </a:buClr>
              <a:buSzPts val="1100"/>
              <a:buFont typeface="Arial"/>
              <a:buNone/>
            </a:pPr>
            <a:r>
              <a:rPr lang="en-IN"/>
              <a:t>rm file.txt</a:t>
            </a:r>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2570a52555_0_39"/>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Linux General Commands</a:t>
            </a:r>
            <a:endParaRPr/>
          </a:p>
          <a:p>
            <a:pPr indent="0" lvl="0" marL="0" rtl="0" algn="l">
              <a:lnSpc>
                <a:spcPct val="100000"/>
              </a:lnSpc>
              <a:spcBef>
                <a:spcPts val="0"/>
              </a:spcBef>
              <a:spcAft>
                <a:spcPts val="0"/>
              </a:spcAft>
              <a:buSzPts val="1400"/>
              <a:buNone/>
            </a:pPr>
            <a:r>
              <a:t/>
            </a:r>
            <a:endParaRPr/>
          </a:p>
        </p:txBody>
      </p:sp>
      <p:sp>
        <p:nvSpPr>
          <p:cNvPr id="107" name="Google Shape;107;g22570a52555_0_39"/>
          <p:cNvSpPr txBox="1"/>
          <p:nvPr/>
        </p:nvSpPr>
        <p:spPr>
          <a:xfrm>
            <a:off x="450875" y="1463050"/>
            <a:ext cx="11301900" cy="71268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0"/>
              </a:spcBef>
              <a:spcAft>
                <a:spcPts val="0"/>
              </a:spcAft>
              <a:buClr>
                <a:schemeClr val="dk1"/>
              </a:buClr>
              <a:buSzPts val="1100"/>
              <a:buFont typeface="Arial"/>
              <a:buNone/>
            </a:pPr>
            <a:r>
              <a:rPr b="1" lang="en-IN" sz="2000">
                <a:solidFill>
                  <a:schemeClr val="dk1"/>
                </a:solidFill>
                <a:latin typeface="Calibri"/>
                <a:ea typeface="Calibri"/>
                <a:cs typeface="Calibri"/>
                <a:sym typeface="Calibri"/>
              </a:rPr>
              <a:t>cp:</a:t>
            </a:r>
            <a:r>
              <a:rPr lang="en-IN" sz="2000">
                <a:solidFill>
                  <a:schemeClr val="dk1"/>
                </a:solidFill>
                <a:latin typeface="Calibri"/>
                <a:ea typeface="Calibri"/>
                <a:cs typeface="Calibri"/>
                <a:sym typeface="Calibri"/>
              </a:rPr>
              <a:t> Copies files and directories.</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2000">
                <a:latin typeface="Candara"/>
                <a:ea typeface="Candara"/>
                <a:cs typeface="Candara"/>
                <a:sym typeface="Candara"/>
              </a:rPr>
              <a:t> cp file.txt /path/to/destination/</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b="1" lang="en-IN" sz="2000">
                <a:latin typeface="Candara"/>
                <a:ea typeface="Candara"/>
                <a:cs typeface="Candara"/>
                <a:sym typeface="Candara"/>
              </a:rPr>
              <a:t>mv: </a:t>
            </a:r>
            <a:r>
              <a:rPr lang="en-IN" sz="2000">
                <a:latin typeface="Candara"/>
                <a:ea typeface="Candara"/>
                <a:cs typeface="Candara"/>
                <a:sym typeface="Candara"/>
              </a:rPr>
              <a:t>Moves or renames files and directories.</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2000">
                <a:latin typeface="Candara"/>
                <a:ea typeface="Candara"/>
                <a:cs typeface="Candara"/>
                <a:sym typeface="Candara"/>
              </a:rPr>
              <a:t>mv file.txt new_location/</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b="1" lang="en-IN" sz="2000">
                <a:latin typeface="Candara"/>
                <a:ea typeface="Candara"/>
                <a:cs typeface="Candara"/>
                <a:sym typeface="Candara"/>
              </a:rPr>
              <a:t>cat: </a:t>
            </a:r>
            <a:r>
              <a:rPr lang="en-IN" sz="2000">
                <a:latin typeface="Candara"/>
                <a:ea typeface="Candara"/>
                <a:cs typeface="Candara"/>
                <a:sym typeface="Candara"/>
              </a:rPr>
              <a:t>Concatenates and displays the contents of files.</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2000">
                <a:latin typeface="Candara"/>
                <a:ea typeface="Candara"/>
                <a:cs typeface="Candara"/>
                <a:sym typeface="Candara"/>
              </a:rPr>
              <a:t>cat file.txt</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2000">
                <a:latin typeface="Candara"/>
                <a:ea typeface="Candara"/>
                <a:cs typeface="Candara"/>
                <a:sym typeface="Candara"/>
              </a:rPr>
              <a:t>grep: Searches for a pattern in files.</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2000">
                <a:latin typeface="Candara"/>
                <a:ea typeface="Candara"/>
                <a:cs typeface="Candara"/>
                <a:sym typeface="Candara"/>
              </a:rPr>
              <a:t>grep "keyword" file.txt</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2000">
                <a:latin typeface="Candara"/>
                <a:ea typeface="Candara"/>
                <a:cs typeface="Candara"/>
                <a:sym typeface="Candara"/>
              </a:rPr>
              <a:t>chmod: Changes the permissions of files and directories.</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2000">
                <a:latin typeface="Candara"/>
                <a:ea typeface="Candara"/>
                <a:cs typeface="Candara"/>
                <a:sym typeface="Candara"/>
              </a:rPr>
              <a:t>chmod 755 script.sh</a:t>
            </a:r>
            <a:endParaRPr sz="20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2000">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sz="2000">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2570a52555_0_54"/>
          <p:cNvSpPr txBox="1"/>
          <p:nvPr>
            <p:ph type="title"/>
          </p:nvPr>
        </p:nvSpPr>
        <p:spPr>
          <a:xfrm>
            <a:off x="419100" y="708404"/>
            <a:ext cx="11301900" cy="497400"/>
          </a:xfrm>
          <a:prstGeom prst="rect">
            <a:avLst/>
          </a:prstGeom>
          <a:noFill/>
          <a:ln>
            <a:noFill/>
          </a:ln>
        </p:spPr>
        <p:txBody>
          <a:bodyPr anchorCtr="0" anchor="t" bIns="16925" lIns="16925" spcFirstLastPara="1" rIns="16925" wrap="square" tIns="16925">
            <a:noAutofit/>
          </a:bodyPr>
          <a:lstStyle/>
          <a:p>
            <a:pPr indent="0" lvl="0" marL="0" rtl="0" algn="l">
              <a:spcBef>
                <a:spcPts val="0"/>
              </a:spcBef>
              <a:spcAft>
                <a:spcPts val="0"/>
              </a:spcAft>
              <a:buClr>
                <a:schemeClr val="dk1"/>
              </a:buClr>
              <a:buSzPts val="1400"/>
              <a:buFont typeface="Arial"/>
              <a:buNone/>
            </a:pPr>
            <a:r>
              <a:rPr lang="en-IN"/>
              <a:t>Linux General Commands</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
        <p:nvSpPr>
          <p:cNvPr id="113" name="Google Shape;113;g22570a52555_0_54"/>
          <p:cNvSpPr txBox="1"/>
          <p:nvPr>
            <p:ph idx="1" type="body"/>
          </p:nvPr>
        </p:nvSpPr>
        <p:spPr>
          <a:xfrm>
            <a:off x="354450" y="1430975"/>
            <a:ext cx="11366400" cy="48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sz="2100">
                <a:latin typeface="Times"/>
                <a:ea typeface="Times"/>
                <a:cs typeface="Times"/>
                <a:sym typeface="Times"/>
              </a:rPr>
              <a:t>chown: Changes the ownership of files and directories.</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chown user:group file.txt</a:t>
            </a:r>
            <a:endParaRPr sz="2100">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sudo: Executes a command with superuser privileges</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sudo apt update</a:t>
            </a:r>
            <a:endParaRPr sz="2100">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apt: Manages software packages (Ubuntu/Debian-based systems).</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apt install package_name</a:t>
            </a:r>
            <a:endParaRPr sz="2100">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t/>
            </a:r>
            <a:endParaRPr sz="2100">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rPr lang="en-IN" sz="2100">
                <a:latin typeface="Times"/>
                <a:ea typeface="Times"/>
                <a:cs typeface="Times"/>
                <a:sym typeface="Times"/>
              </a:rPr>
              <a:t>yum: Manages software packages (CentOS/RHEL-based systems).</a:t>
            </a:r>
            <a:endParaRPr sz="2100">
              <a:latin typeface="Times"/>
              <a:ea typeface="Times"/>
              <a:cs typeface="Times"/>
              <a:sym typeface="Times"/>
            </a:endParaRPr>
          </a:p>
          <a:p>
            <a:pPr indent="0" lvl="0" marL="0" rtl="0" algn="l">
              <a:lnSpc>
                <a:spcPct val="115000"/>
              </a:lnSpc>
              <a:spcBef>
                <a:spcPts val="0"/>
              </a:spcBef>
              <a:spcAft>
                <a:spcPts val="0"/>
              </a:spcAft>
              <a:buSzPts val="1100"/>
              <a:buNone/>
            </a:pPr>
            <a:r>
              <a:rPr lang="en-IN" sz="2100">
                <a:latin typeface="Times"/>
                <a:ea typeface="Times"/>
                <a:cs typeface="Times"/>
                <a:sym typeface="Times"/>
              </a:rPr>
              <a:t>yum install package_name</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2100">
              <a:latin typeface="Times"/>
              <a:ea typeface="Times"/>
              <a:cs typeface="Times"/>
              <a:sym typeface="Times"/>
            </a:endParaRPr>
          </a:p>
          <a:p>
            <a:pPr indent="0" lvl="0" marL="0" rtl="0" algn="l">
              <a:lnSpc>
                <a:spcPct val="115000"/>
              </a:lnSpc>
              <a:spcBef>
                <a:spcPts val="0"/>
              </a:spcBef>
              <a:spcAft>
                <a:spcPts val="0"/>
              </a:spcAft>
              <a:buSzPts val="1100"/>
              <a:buNone/>
            </a:pPr>
            <a:r>
              <a:t/>
            </a:r>
            <a:endParaRPr sz="1800">
              <a:latin typeface="Times"/>
              <a:ea typeface="Times"/>
              <a:cs typeface="Times"/>
              <a:sym typeface="Times"/>
            </a:endParaRPr>
          </a:p>
          <a:p>
            <a:pPr indent="0" lvl="0" marL="0" rtl="0" algn="l">
              <a:lnSpc>
                <a:spcPct val="115000"/>
              </a:lnSpc>
              <a:spcBef>
                <a:spcPts val="0"/>
              </a:spcBef>
              <a:spcAft>
                <a:spcPts val="0"/>
              </a:spcAft>
              <a:buSzPts val="1100"/>
              <a:buNone/>
            </a:pPr>
            <a:r>
              <a:t/>
            </a:r>
            <a:endParaRPr sz="1800">
              <a:latin typeface="Times"/>
              <a:ea typeface="Times"/>
              <a:cs typeface="Times"/>
              <a:sym typeface="Times"/>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1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2570a52555_0_59"/>
          <p:cNvSpPr txBox="1"/>
          <p:nvPr>
            <p:ph type="title"/>
          </p:nvPr>
        </p:nvSpPr>
        <p:spPr>
          <a:xfrm>
            <a:off x="419099" y="708404"/>
            <a:ext cx="11301900" cy="497400"/>
          </a:xfrm>
          <a:prstGeom prst="rect">
            <a:avLst/>
          </a:prstGeom>
          <a:noFill/>
          <a:ln>
            <a:noFill/>
          </a:ln>
        </p:spPr>
        <p:txBody>
          <a:bodyPr anchorCtr="0" anchor="t" bIns="16925" lIns="16925" spcFirstLastPara="1" rIns="16925" wrap="square" tIns="16925">
            <a:noAutofit/>
          </a:bodyPr>
          <a:lstStyle/>
          <a:p>
            <a:pPr indent="0" lvl="0" marL="0" rtl="0" algn="l">
              <a:spcBef>
                <a:spcPts val="0"/>
              </a:spcBef>
              <a:spcAft>
                <a:spcPts val="0"/>
              </a:spcAft>
              <a:buClr>
                <a:schemeClr val="dk1"/>
              </a:buClr>
              <a:buSzPts val="1400"/>
              <a:buFont typeface="Arial"/>
              <a:buNone/>
            </a:pPr>
            <a:r>
              <a:rPr lang="en-IN"/>
              <a:t>Linux General Commands</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
        <p:nvSpPr>
          <p:cNvPr id="119" name="Google Shape;119;g22570a52555_0_59"/>
          <p:cNvSpPr txBox="1"/>
          <p:nvPr/>
        </p:nvSpPr>
        <p:spPr>
          <a:xfrm>
            <a:off x="450875" y="1463050"/>
            <a:ext cx="11301900" cy="852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ssh: Connects to a remote server using SSH.</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ssh user@hostname</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top: Displays system resource usage and running processes.</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top</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df: Shows disk space usage of file systems.</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df -h</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history: Displays command history.</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history</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wget: Downloads files from the web.</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wget </a:t>
            </a:r>
            <a:r>
              <a:rPr lang="en-IN" sz="1800" u="sng">
                <a:solidFill>
                  <a:schemeClr val="hlink"/>
                </a:solidFill>
                <a:latin typeface="Candara"/>
                <a:ea typeface="Candara"/>
                <a:cs typeface="Candara"/>
                <a:sym typeface="Candara"/>
                <a:hlinkClick r:id="rId3"/>
              </a:rPr>
              <a:t>http://example.com/file.txt</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tar: Archives and extracts files.</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tar -cvzf archive.tar.gz directory/</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74151"/>
              </a:solidFill>
              <a:highlight>
                <a:srgbClr val="F7F7F8"/>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4a911f1d5f_2_0"/>
          <p:cNvSpPr txBox="1"/>
          <p:nvPr>
            <p:ph type="title"/>
          </p:nvPr>
        </p:nvSpPr>
        <p:spPr>
          <a:xfrm>
            <a:off x="419099" y="708404"/>
            <a:ext cx="11301900" cy="497400"/>
          </a:xfrm>
          <a:prstGeom prst="rect">
            <a:avLst/>
          </a:prstGeom>
        </p:spPr>
        <p:txBody>
          <a:bodyPr anchorCtr="0" anchor="t" bIns="16925" lIns="16925" spcFirstLastPara="1" rIns="16925" wrap="square" tIns="16925">
            <a:noAutofit/>
          </a:bodyPr>
          <a:lstStyle/>
          <a:p>
            <a:pPr indent="0" lvl="0" marL="0" rtl="0" algn="l">
              <a:spcBef>
                <a:spcPts val="0"/>
              </a:spcBef>
              <a:spcAft>
                <a:spcPts val="0"/>
              </a:spcAft>
              <a:buNone/>
            </a:pPr>
            <a:r>
              <a:rPr lang="en-IN"/>
              <a:t>SED Editor</a:t>
            </a:r>
            <a:endParaRPr/>
          </a:p>
        </p:txBody>
      </p:sp>
      <p:sp>
        <p:nvSpPr>
          <p:cNvPr id="126" name="Google Shape;126;g24a911f1d5f_2_0"/>
          <p:cNvSpPr txBox="1"/>
          <p:nvPr>
            <p:ph idx="1" type="body"/>
          </p:nvPr>
        </p:nvSpPr>
        <p:spPr>
          <a:xfrm>
            <a:off x="354450" y="1442576"/>
            <a:ext cx="11366400" cy="52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SED (Stream Editor) is a powerful and versatile text editor commonly used in Linux and Unix environments. It operates on streams of text, allowing you to perform various text manipulation tasks, such as search and replace, text filtering, and data transformation. SED uses a scripting language that consists of commands and regular expressions to define editing operations.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Here are some key features and concepts related to the SED editor: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Stream-based editing: SED processes input text line by line, making changes to the stream as it goes, without altering the original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IN"/>
              <a:t>Pattern matching: SED uses regular expressions to match patterns in the input stream. It allows you to search for specific strings or patterns and perform actions based on the matches.</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4a911f1d5f_2_11"/>
          <p:cNvSpPr txBox="1"/>
          <p:nvPr>
            <p:ph type="title"/>
          </p:nvPr>
        </p:nvSpPr>
        <p:spPr>
          <a:xfrm>
            <a:off x="419099" y="708404"/>
            <a:ext cx="11301900" cy="497400"/>
          </a:xfrm>
          <a:prstGeom prst="rect">
            <a:avLst/>
          </a:prstGeom>
        </p:spPr>
        <p:txBody>
          <a:bodyPr anchorCtr="0" anchor="t" bIns="16925" lIns="16925" spcFirstLastPara="1" rIns="16925" wrap="square" tIns="16925">
            <a:noAutofit/>
          </a:bodyPr>
          <a:lstStyle/>
          <a:p>
            <a:pPr indent="0" lvl="0" marL="0" rtl="0" algn="l">
              <a:spcBef>
                <a:spcPts val="0"/>
              </a:spcBef>
              <a:spcAft>
                <a:spcPts val="0"/>
              </a:spcAft>
              <a:buNone/>
            </a:pPr>
            <a:r>
              <a:rPr lang="en-IN"/>
              <a:t>SED Editor</a:t>
            </a:r>
            <a:endParaRPr/>
          </a:p>
        </p:txBody>
      </p:sp>
      <p:sp>
        <p:nvSpPr>
          <p:cNvPr id="133" name="Google Shape;133;g24a911f1d5f_2_11"/>
          <p:cNvSpPr txBox="1"/>
          <p:nvPr>
            <p:ph idx="1" type="body"/>
          </p:nvPr>
        </p:nvSpPr>
        <p:spPr>
          <a:xfrm>
            <a:off x="354450" y="1477475"/>
            <a:ext cx="11366400" cy="49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Substitution: SED is widely known for its search and replace capabilities. It can substitute text based on regular expression matches in the input stream. </a:t>
            </a:r>
            <a:endParaRPr/>
          </a:p>
          <a:p>
            <a:pPr indent="0" lvl="0" marL="0" rtl="0" algn="l">
              <a:spcBef>
                <a:spcPts val="0"/>
              </a:spcBef>
              <a:spcAft>
                <a:spcPts val="0"/>
              </a:spcAft>
              <a:buClr>
                <a:schemeClr val="dk1"/>
              </a:buClr>
              <a:buSzPts val="1100"/>
              <a:buFont typeface="Arial"/>
              <a:buNone/>
            </a:pPr>
            <a:r>
              <a:rPr lang="en-IN"/>
              <a:t>Global operations: SED provides options to apply changes globally throughout the input stream. You can modify all occurrences of a pattern within a line or across multiple lines.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In-place editing: SED can modify files directly by using the -i option, allowing you to make changes to files without the need for temporary files.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Command syntax: SED commands consist of an address or range, followed by a command and its optional parameters. Multiple commands can be combined in a SED script or provided directly on the command line.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4a911f1d5f_2_19"/>
          <p:cNvSpPr txBox="1"/>
          <p:nvPr>
            <p:ph type="title"/>
          </p:nvPr>
        </p:nvSpPr>
        <p:spPr>
          <a:xfrm>
            <a:off x="419099" y="708404"/>
            <a:ext cx="11301900" cy="497400"/>
          </a:xfrm>
          <a:prstGeom prst="rect">
            <a:avLst/>
          </a:prstGeom>
        </p:spPr>
        <p:txBody>
          <a:bodyPr anchorCtr="0" anchor="t" bIns="16925" lIns="16925" spcFirstLastPara="1" rIns="16925" wrap="square" tIns="16925">
            <a:noAutofit/>
          </a:bodyPr>
          <a:lstStyle/>
          <a:p>
            <a:pPr indent="0" lvl="0" marL="0" rtl="0" algn="l">
              <a:spcBef>
                <a:spcPts val="0"/>
              </a:spcBef>
              <a:spcAft>
                <a:spcPts val="0"/>
              </a:spcAft>
              <a:buNone/>
            </a:pPr>
            <a:r>
              <a:rPr lang="en-IN"/>
              <a:t>SED Editor</a:t>
            </a:r>
            <a:endParaRPr/>
          </a:p>
        </p:txBody>
      </p:sp>
      <p:sp>
        <p:nvSpPr>
          <p:cNvPr id="140" name="Google Shape;140;g24a911f1d5f_2_19"/>
          <p:cNvSpPr txBox="1"/>
          <p:nvPr>
            <p:ph idx="1" type="body"/>
          </p:nvPr>
        </p:nvSpPr>
        <p:spPr>
          <a:xfrm>
            <a:off x="354450" y="1355326"/>
            <a:ext cx="11366400" cy="51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t>Here are a few examples of SED commands:</a:t>
            </a:r>
            <a:endParaRPr/>
          </a:p>
          <a:p>
            <a:pPr indent="0" lvl="0" marL="0" rtl="0" algn="l">
              <a:spcBef>
                <a:spcPts val="0"/>
              </a:spcBef>
              <a:spcAft>
                <a:spcPts val="0"/>
              </a:spcAft>
              <a:buClr>
                <a:schemeClr val="dk1"/>
              </a:buClr>
              <a:buSzPts val="1100"/>
              <a:buFont typeface="Arial"/>
              <a:buNone/>
            </a:pPr>
            <a:r>
              <a:rPr lang="en-IN"/>
              <a:t>Substitute the first occurrence of "apple" with "orange" in a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sed 's/apple/orange/' file.txt</a:t>
            </a:r>
            <a:endParaRPr/>
          </a:p>
          <a:p>
            <a:pPr indent="0" lvl="0" marL="0" rtl="0" algn="l">
              <a:spcBef>
                <a:spcPts val="0"/>
              </a:spcBef>
              <a:spcAft>
                <a:spcPts val="0"/>
              </a:spcAft>
              <a:buClr>
                <a:schemeClr val="dk1"/>
              </a:buClr>
              <a:buSzPts val="1100"/>
              <a:buFont typeface="Arial"/>
              <a:buNone/>
            </a:pPr>
            <a:r>
              <a:rPr lang="en-IN"/>
              <a:t>Delete lines containing the word "error" in a log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sed '/error/d' logfile.txt</a:t>
            </a:r>
            <a:endParaRPr/>
          </a:p>
          <a:p>
            <a:pPr indent="0" lvl="0" marL="0" rtl="0" algn="l">
              <a:spcBef>
                <a:spcPts val="0"/>
              </a:spcBef>
              <a:spcAft>
                <a:spcPts val="0"/>
              </a:spcAft>
              <a:buClr>
                <a:schemeClr val="dk1"/>
              </a:buClr>
              <a:buSzPts val="1100"/>
              <a:buFont typeface="Arial"/>
              <a:buNone/>
            </a:pPr>
            <a:r>
              <a:rPr lang="en-IN"/>
              <a:t>Append a line after matching a pattern:</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4a911f1d5f_2_27"/>
          <p:cNvSpPr txBox="1"/>
          <p:nvPr>
            <p:ph type="title"/>
          </p:nvPr>
        </p:nvSpPr>
        <p:spPr>
          <a:xfrm>
            <a:off x="419099" y="708404"/>
            <a:ext cx="11301900" cy="497400"/>
          </a:xfrm>
          <a:prstGeom prst="rect">
            <a:avLst/>
          </a:prstGeom>
        </p:spPr>
        <p:txBody>
          <a:bodyPr anchorCtr="0" anchor="t" bIns="16925" lIns="16925" spcFirstLastPara="1" rIns="16925" wrap="square" tIns="16925">
            <a:noAutofit/>
          </a:bodyPr>
          <a:lstStyle/>
          <a:p>
            <a:pPr indent="0" lvl="0" marL="0" rtl="0" algn="l">
              <a:spcBef>
                <a:spcPts val="0"/>
              </a:spcBef>
              <a:spcAft>
                <a:spcPts val="0"/>
              </a:spcAft>
              <a:buNone/>
            </a:pPr>
            <a:r>
              <a:rPr lang="en-IN"/>
              <a:t>SED Editor</a:t>
            </a:r>
            <a:endParaRPr/>
          </a:p>
        </p:txBody>
      </p:sp>
      <p:sp>
        <p:nvSpPr>
          <p:cNvPr id="147" name="Google Shape;147;g24a911f1d5f_2_27"/>
          <p:cNvSpPr txBox="1"/>
          <p:nvPr>
            <p:ph idx="1" type="body"/>
          </p:nvPr>
        </p:nvSpPr>
        <p:spPr>
          <a:xfrm>
            <a:off x="354450" y="1460025"/>
            <a:ext cx="11366400" cy="46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IN"/>
              <a:t>sed '/pattern/a New line of text' file.txt</a:t>
            </a:r>
            <a:endParaRPr/>
          </a:p>
          <a:p>
            <a:pPr indent="0" lvl="0" marL="0" rtl="0" algn="l">
              <a:spcBef>
                <a:spcPts val="0"/>
              </a:spcBef>
              <a:spcAft>
                <a:spcPts val="0"/>
              </a:spcAft>
              <a:buNone/>
            </a:pPr>
            <a:r>
              <a:rPr lang="en-IN"/>
              <a:t>Print specific lines using line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sed -n '5,10p' file.txt</a:t>
            </a:r>
            <a:endParaRPr/>
          </a:p>
          <a:p>
            <a:pPr indent="0" lvl="0" marL="0" rtl="0" algn="l">
              <a:spcBef>
                <a:spcPts val="0"/>
              </a:spcBef>
              <a:spcAft>
                <a:spcPts val="0"/>
              </a:spcAft>
              <a:buNone/>
            </a:pPr>
            <a:r>
              <a:rPr lang="en-IN"/>
              <a:t>Perform multiple commands using a SED script file: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IN"/>
              <a:t>sed -f script.sed file.txt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SED offers a wide range of features and can be used for complex text processing tasks. Its scripting capabilities make it a valuable tool for automating text editing operations in various scenarios.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7"/>
          <p:cNvSpPr txBox="1"/>
          <p:nvPr>
            <p:ph type="title"/>
          </p:nvPr>
        </p:nvSpPr>
        <p:spPr>
          <a:xfrm>
            <a:off x="419100" y="708404"/>
            <a:ext cx="111447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Summary</a:t>
            </a:r>
            <a:endParaRPr/>
          </a:p>
        </p:txBody>
      </p:sp>
      <p:sp>
        <p:nvSpPr>
          <p:cNvPr id="153" name="Google Shape;153;p47"/>
          <p:cNvSpPr txBox="1"/>
          <p:nvPr>
            <p:ph idx="1" type="body"/>
          </p:nvPr>
        </p:nvSpPr>
        <p:spPr>
          <a:xfrm>
            <a:off x="412752" y="2113090"/>
            <a:ext cx="11366400" cy="32148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t>In this session we have learnt Linux’s:</a:t>
            </a:r>
            <a:endParaRPr/>
          </a:p>
          <a:p>
            <a:pPr indent="-342900" lvl="0" marL="457200" rtl="0" algn="l">
              <a:lnSpc>
                <a:spcPct val="115000"/>
              </a:lnSpc>
              <a:spcBef>
                <a:spcPts val="0"/>
              </a:spcBef>
              <a:spcAft>
                <a:spcPts val="0"/>
              </a:spcAft>
              <a:buSzPts val="1800"/>
              <a:buChar char="●"/>
            </a:pPr>
            <a:r>
              <a:rPr lang="en-IN"/>
              <a:t>Commands related to </a:t>
            </a:r>
            <a:r>
              <a:rPr lang="en-IN"/>
              <a:t>editor</a:t>
            </a:r>
            <a:endParaRPr/>
          </a:p>
          <a:p>
            <a:pPr indent="-342900" lvl="0" marL="457200" rtl="0" algn="l">
              <a:lnSpc>
                <a:spcPct val="115000"/>
              </a:lnSpc>
              <a:spcBef>
                <a:spcPts val="0"/>
              </a:spcBef>
              <a:spcAft>
                <a:spcPts val="0"/>
              </a:spcAft>
              <a:buSzPts val="1800"/>
              <a:buChar char="●"/>
            </a:pPr>
            <a:r>
              <a:rPr lang="en-IN"/>
              <a:t>Commands related to version control</a:t>
            </a:r>
            <a:endParaRPr/>
          </a:p>
          <a:p>
            <a:pPr indent="-342900" lvl="0" marL="457200" rtl="0" algn="l">
              <a:lnSpc>
                <a:spcPct val="115000"/>
              </a:lnSpc>
              <a:spcBef>
                <a:spcPts val="0"/>
              </a:spcBef>
              <a:spcAft>
                <a:spcPts val="0"/>
              </a:spcAft>
              <a:buSzPts val="1800"/>
              <a:buChar char="●"/>
            </a:pPr>
            <a:r>
              <a:rPr lang="en-IN"/>
              <a:t>General Commands </a:t>
            </a:r>
            <a:endParaRPr/>
          </a:p>
          <a:p>
            <a:pPr indent="-342900" lvl="0" marL="457200" rtl="0" algn="l">
              <a:lnSpc>
                <a:spcPct val="115000"/>
              </a:lnSpc>
              <a:spcBef>
                <a:spcPts val="0"/>
              </a:spcBef>
              <a:spcAft>
                <a:spcPts val="0"/>
              </a:spcAft>
              <a:buSzPts val="1800"/>
              <a:buChar char="●"/>
            </a:pPr>
            <a:r>
              <a:rPr lang="en-IN"/>
              <a:t>SED Editor</a:t>
            </a:r>
            <a:endParaRPr/>
          </a:p>
          <a:p>
            <a:pPr indent="0" lvl="0" marL="457200" rtl="0" algn="l">
              <a:lnSpc>
                <a:spcPct val="115000"/>
              </a:lnSpc>
              <a:spcBef>
                <a:spcPts val="0"/>
              </a:spcBef>
              <a:spcAft>
                <a:spcPts val="0"/>
              </a:spcAft>
              <a:buSzPts val="1800"/>
              <a:buNone/>
            </a:pPr>
            <a:r>
              <a:t/>
            </a:r>
            <a:endParaRPr/>
          </a:p>
        </p:txBody>
      </p:sp>
      <p:grpSp>
        <p:nvGrpSpPr>
          <p:cNvPr id="154" name="Google Shape;154;p47"/>
          <p:cNvGrpSpPr/>
          <p:nvPr/>
        </p:nvGrpSpPr>
        <p:grpSpPr>
          <a:xfrm>
            <a:off x="9231897" y="2273095"/>
            <a:ext cx="2443464" cy="2311728"/>
            <a:chOff x="9127783" y="2405975"/>
            <a:chExt cx="2750100" cy="2646815"/>
          </a:xfrm>
        </p:grpSpPr>
        <p:pic>
          <p:nvPicPr>
            <p:cNvPr id="155" name="Google Shape;155;p47"/>
            <p:cNvPicPr preferRelativeResize="0"/>
            <p:nvPr/>
          </p:nvPicPr>
          <p:blipFill rotWithShape="1">
            <a:blip r:embed="rId3">
              <a:alphaModFix/>
            </a:blip>
            <a:srcRect b="0" l="0" r="0" t="0"/>
            <a:stretch/>
          </p:blipFill>
          <p:spPr>
            <a:xfrm>
              <a:off x="9127783" y="2405975"/>
              <a:ext cx="2750041" cy="2078521"/>
            </a:xfrm>
            <a:prstGeom prst="rect">
              <a:avLst/>
            </a:prstGeom>
            <a:noFill/>
            <a:ln cap="flat" cmpd="sng" w="9525">
              <a:solidFill>
                <a:srgbClr val="BFBFBF"/>
              </a:solidFill>
              <a:prstDash val="solid"/>
              <a:round/>
              <a:headEnd len="sm" w="sm" type="none"/>
              <a:tailEnd len="sm" w="sm" type="none"/>
            </a:ln>
          </p:spPr>
        </p:pic>
        <p:sp>
          <p:nvSpPr>
            <p:cNvPr id="156" name="Google Shape;156;p47"/>
            <p:cNvSpPr txBox="1"/>
            <p:nvPr/>
          </p:nvSpPr>
          <p:spPr>
            <a:xfrm>
              <a:off x="9127783" y="4468090"/>
              <a:ext cx="2750100" cy="584700"/>
            </a:xfrm>
            <a:prstGeom prst="rect">
              <a:avLst/>
            </a:prstGeom>
            <a:solidFill>
              <a:srgbClr val="D8D8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IN" sz="3200" u="none" cap="none" strike="noStrike">
                  <a:solidFill>
                    <a:schemeClr val="dk1"/>
                  </a:solidFill>
                  <a:latin typeface="Arial"/>
                  <a:ea typeface="Arial"/>
                  <a:cs typeface="Arial"/>
                  <a:sym typeface="Arial"/>
                </a:rPr>
                <a:t>Summary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39"/>
          <p:cNvSpPr txBox="1"/>
          <p:nvPr>
            <p:ph type="title"/>
          </p:nvPr>
        </p:nvSpPr>
        <p:spPr>
          <a:xfrm>
            <a:off x="419100" y="708404"/>
            <a:ext cx="11144828" cy="497415"/>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Agenda</a:t>
            </a:r>
            <a:endParaRPr/>
          </a:p>
        </p:txBody>
      </p:sp>
      <p:sp>
        <p:nvSpPr>
          <p:cNvPr id="53" name="Google Shape;53;p39"/>
          <p:cNvSpPr txBox="1"/>
          <p:nvPr>
            <p:ph idx="1" type="body"/>
          </p:nvPr>
        </p:nvSpPr>
        <p:spPr>
          <a:xfrm>
            <a:off x="354448" y="1430975"/>
            <a:ext cx="11366496" cy="3214916"/>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t>Here we will will understand : </a:t>
            </a:r>
            <a:endParaRPr/>
          </a:p>
          <a:p>
            <a:pPr indent="0" lvl="0" marL="114300" rtl="0" algn="l">
              <a:lnSpc>
                <a:spcPct val="115000"/>
              </a:lnSpc>
              <a:spcBef>
                <a:spcPts val="0"/>
              </a:spcBef>
              <a:spcAft>
                <a:spcPts val="0"/>
              </a:spcAft>
              <a:buSzPts val="1800"/>
              <a:buNone/>
            </a:pPr>
            <a:r>
              <a:t/>
            </a:r>
            <a:endParaRPr/>
          </a:p>
          <a:p>
            <a:pPr indent="-342900" lvl="0" marL="457200" rtl="0" algn="l">
              <a:spcBef>
                <a:spcPts val="0"/>
              </a:spcBef>
              <a:spcAft>
                <a:spcPts val="0"/>
              </a:spcAft>
              <a:buSzPts val="1800"/>
              <a:buChar char="●"/>
            </a:pPr>
            <a:r>
              <a:rPr lang="en-IN"/>
              <a:t>Linux Commands Related To Editor</a:t>
            </a:r>
            <a:endParaRPr sz="1200">
              <a:solidFill>
                <a:srgbClr val="343541"/>
              </a:solidFill>
              <a:latin typeface="Roboto"/>
              <a:ea typeface="Roboto"/>
              <a:cs typeface="Roboto"/>
              <a:sym typeface="Roboto"/>
            </a:endParaRPr>
          </a:p>
          <a:p>
            <a:pPr indent="-342900" lvl="0" marL="457200" rtl="0" algn="l">
              <a:spcBef>
                <a:spcPts val="0"/>
              </a:spcBef>
              <a:spcAft>
                <a:spcPts val="0"/>
              </a:spcAft>
              <a:buSzPts val="1800"/>
              <a:buChar char="●"/>
            </a:pPr>
            <a:r>
              <a:rPr lang="en-IN"/>
              <a:t>Linux Commands Realated To Version Control</a:t>
            </a:r>
            <a:endParaRPr/>
          </a:p>
          <a:p>
            <a:pPr indent="-342900" lvl="0" marL="457200" rtl="0" algn="l">
              <a:spcBef>
                <a:spcPts val="0"/>
              </a:spcBef>
              <a:spcAft>
                <a:spcPts val="0"/>
              </a:spcAft>
              <a:buSzPts val="1800"/>
              <a:buChar char="●"/>
            </a:pPr>
            <a:r>
              <a:rPr lang="en-IN"/>
              <a:t>Linux General Commands</a:t>
            </a:r>
            <a:endParaRPr/>
          </a:p>
          <a:p>
            <a:pPr indent="-342900" lvl="0" marL="457200" rtl="0" algn="l">
              <a:spcBef>
                <a:spcPts val="0"/>
              </a:spcBef>
              <a:spcAft>
                <a:spcPts val="0"/>
              </a:spcAft>
              <a:buSzPts val="1800"/>
              <a:buChar char="●"/>
            </a:pPr>
            <a:r>
              <a:rPr lang="en-IN"/>
              <a:t>SED Editor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40"/>
          <p:cNvSpPr txBox="1"/>
          <p:nvPr>
            <p:ph type="title"/>
          </p:nvPr>
        </p:nvSpPr>
        <p:spPr>
          <a:xfrm>
            <a:off x="419100" y="708404"/>
            <a:ext cx="11301844" cy="497415"/>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Linux Commands Related To Editor</a:t>
            </a:r>
            <a:endParaRPr/>
          </a:p>
        </p:txBody>
      </p:sp>
      <p:sp>
        <p:nvSpPr>
          <p:cNvPr id="59" name="Google Shape;59;p40"/>
          <p:cNvSpPr txBox="1"/>
          <p:nvPr>
            <p:ph idx="1" type="body"/>
          </p:nvPr>
        </p:nvSpPr>
        <p:spPr>
          <a:xfrm>
            <a:off x="354450" y="1430975"/>
            <a:ext cx="11366400" cy="509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b="1" lang="en-IN"/>
              <a:t>vi: Vi </a:t>
            </a:r>
            <a:r>
              <a:rPr lang="en-IN"/>
              <a:t>is a popular text editor in Linux. It has both command mode and insert mode.</a:t>
            </a:r>
            <a:endParaRPr/>
          </a:p>
          <a:p>
            <a:pPr indent="0" lvl="0" marL="457200" rtl="0" algn="l">
              <a:lnSpc>
                <a:spcPct val="115000"/>
              </a:lnSpc>
              <a:spcBef>
                <a:spcPts val="0"/>
              </a:spcBef>
              <a:spcAft>
                <a:spcPts val="0"/>
              </a:spcAft>
              <a:buClr>
                <a:schemeClr val="dk1"/>
              </a:buClr>
              <a:buSzPts val="1100"/>
              <a:buFont typeface="Arial"/>
              <a:buNone/>
            </a:pPr>
            <a:r>
              <a:t/>
            </a:r>
            <a:endParaRPr/>
          </a:p>
          <a:p>
            <a:pPr indent="0" lvl="0" marL="457200" rtl="0" algn="l">
              <a:lnSpc>
                <a:spcPct val="115000"/>
              </a:lnSpc>
              <a:spcBef>
                <a:spcPts val="0"/>
              </a:spcBef>
              <a:spcAft>
                <a:spcPts val="0"/>
              </a:spcAft>
              <a:buClr>
                <a:schemeClr val="dk1"/>
              </a:buClr>
              <a:buSzPts val="1100"/>
              <a:buFont typeface="Arial"/>
              <a:buNone/>
            </a:pPr>
            <a:r>
              <a:rPr lang="en-IN"/>
              <a:t>Example:</a:t>
            </a:r>
            <a:endParaRPr/>
          </a:p>
          <a:p>
            <a:pPr indent="0" lvl="0" marL="457200" rtl="0" algn="l">
              <a:lnSpc>
                <a:spcPct val="115000"/>
              </a:lnSpc>
              <a:spcBef>
                <a:spcPts val="0"/>
              </a:spcBef>
              <a:spcAft>
                <a:spcPts val="0"/>
              </a:spcAft>
              <a:buClr>
                <a:schemeClr val="dk1"/>
              </a:buClr>
              <a:buSzPts val="1100"/>
              <a:buFont typeface="Arial"/>
              <a:buNone/>
            </a:pPr>
            <a:r>
              <a:rPr b="1" lang="en-IN"/>
              <a:t>vi myfile.txt</a:t>
            </a:r>
            <a:endParaRPr b="1"/>
          </a:p>
          <a:p>
            <a:pPr indent="0" lvl="0" marL="457200" rtl="0" algn="l">
              <a:lnSpc>
                <a:spcPct val="115000"/>
              </a:lnSpc>
              <a:spcBef>
                <a:spcPts val="0"/>
              </a:spcBef>
              <a:spcAft>
                <a:spcPts val="0"/>
              </a:spcAft>
              <a:buNone/>
            </a:pPr>
            <a:r>
              <a:rPr lang="en-IN"/>
              <a:t>This command opens the myfile.txt file in the Vi editor.</a:t>
            </a:r>
            <a:endParaRPr/>
          </a:p>
          <a:p>
            <a:pPr indent="0" lvl="0" marL="457200" rtl="0" algn="l">
              <a:lnSpc>
                <a:spcPct val="115000"/>
              </a:lnSpc>
              <a:spcBef>
                <a:spcPts val="0"/>
              </a:spcBef>
              <a:spcAft>
                <a:spcPts val="0"/>
              </a:spcAft>
              <a:buNone/>
            </a:pPr>
            <a:r>
              <a:t/>
            </a:r>
            <a:endParaRPr b="1"/>
          </a:p>
          <a:p>
            <a:pPr indent="-342900" lvl="0" marL="457200" rtl="0" algn="l">
              <a:lnSpc>
                <a:spcPct val="115000"/>
              </a:lnSpc>
              <a:spcBef>
                <a:spcPts val="0"/>
              </a:spcBef>
              <a:spcAft>
                <a:spcPts val="0"/>
              </a:spcAft>
              <a:buSzPts val="1800"/>
              <a:buAutoNum type="arabicPeriod"/>
            </a:pPr>
            <a:r>
              <a:rPr b="1" lang="en-IN"/>
              <a:t>vim: </a:t>
            </a:r>
            <a:r>
              <a:rPr lang="en-IN"/>
              <a:t>Vim is an improved version of Vi and stands for "Vi Improved." It offers more features and is highly customizable.</a:t>
            </a:r>
            <a:endParaRPr/>
          </a:p>
          <a:p>
            <a:pPr indent="0" lvl="0" marL="457200" rtl="0" algn="l">
              <a:lnSpc>
                <a:spcPct val="115000"/>
              </a:lnSpc>
              <a:spcBef>
                <a:spcPts val="0"/>
              </a:spcBef>
              <a:spcAft>
                <a:spcPts val="0"/>
              </a:spcAft>
              <a:buNone/>
            </a:pPr>
            <a:r>
              <a:rPr lang="en-IN"/>
              <a:t>Example:</a:t>
            </a:r>
            <a:endParaRPr/>
          </a:p>
          <a:p>
            <a:pPr indent="0" lvl="0" marL="457200" rtl="0" algn="l">
              <a:lnSpc>
                <a:spcPct val="115000"/>
              </a:lnSpc>
              <a:spcBef>
                <a:spcPts val="0"/>
              </a:spcBef>
              <a:spcAft>
                <a:spcPts val="0"/>
              </a:spcAft>
              <a:buClr>
                <a:schemeClr val="dk1"/>
              </a:buClr>
              <a:buSzPts val="1100"/>
              <a:buFont typeface="Arial"/>
              <a:buNone/>
            </a:pPr>
            <a:r>
              <a:rPr b="1" lang="en-IN"/>
              <a:t>vim myfile.txt</a:t>
            </a:r>
            <a:endParaRPr b="1"/>
          </a:p>
          <a:p>
            <a:pPr indent="0" lvl="0" marL="457200" rtl="0" algn="l">
              <a:lnSpc>
                <a:spcPct val="115000"/>
              </a:lnSpc>
              <a:spcBef>
                <a:spcPts val="0"/>
              </a:spcBef>
              <a:spcAft>
                <a:spcPts val="0"/>
              </a:spcAft>
              <a:buNone/>
            </a:pPr>
            <a:r>
              <a:rPr lang="en-IN"/>
              <a:t>This command opens the myfile.txt file in the Vim editor.</a:t>
            </a:r>
            <a:endParaRPr/>
          </a:p>
          <a:p>
            <a:pPr indent="0" lvl="0" marL="457200" rtl="0" algn="l">
              <a:lnSpc>
                <a:spcPct val="115000"/>
              </a:lnSpc>
              <a:spcBef>
                <a:spcPts val="0"/>
              </a:spcBef>
              <a:spcAft>
                <a:spcPts val="0"/>
              </a:spcAft>
              <a:buNone/>
            </a:pPr>
            <a:r>
              <a:t/>
            </a:r>
            <a:endParaRPr b="1"/>
          </a:p>
          <a:p>
            <a:pPr indent="0" lvl="0" marL="457200" rtl="0" algn="l">
              <a:lnSpc>
                <a:spcPct val="115000"/>
              </a:lnSpc>
              <a:spcBef>
                <a:spcPts val="0"/>
              </a:spcBef>
              <a:spcAft>
                <a:spcPts val="0"/>
              </a:spcAft>
              <a:buNone/>
            </a:pPr>
            <a:r>
              <a:t/>
            </a:r>
            <a:endParaRPr b="1"/>
          </a:p>
          <a:p>
            <a:pPr indent="-228600" lvl="0" marL="457200" rtl="0" algn="l">
              <a:lnSpc>
                <a:spcPct val="115000"/>
              </a:lnSpc>
              <a:spcBef>
                <a:spcPts val="0"/>
              </a:spcBef>
              <a:spcAft>
                <a:spcPts val="0"/>
              </a:spcAft>
              <a:buClr>
                <a:schemeClr val="dk1"/>
              </a:buClr>
              <a:buSzPts val="1100"/>
              <a:buFont typeface="Arial"/>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4a911f1d5f_0_10"/>
          <p:cNvSpPr txBox="1"/>
          <p:nvPr>
            <p:ph type="title"/>
          </p:nvPr>
        </p:nvSpPr>
        <p:spPr>
          <a:xfrm>
            <a:off x="419100"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Linux Commands Related To Editor</a:t>
            </a:r>
            <a:endParaRPr/>
          </a:p>
        </p:txBody>
      </p:sp>
      <p:sp>
        <p:nvSpPr>
          <p:cNvPr id="65" name="Google Shape;65;g24a911f1d5f_0_10"/>
          <p:cNvSpPr txBox="1"/>
          <p:nvPr>
            <p:ph idx="1" type="body"/>
          </p:nvPr>
        </p:nvSpPr>
        <p:spPr>
          <a:xfrm>
            <a:off x="354450" y="1430975"/>
            <a:ext cx="11366400" cy="50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IN"/>
              <a:t>3. nano: </a:t>
            </a:r>
            <a:r>
              <a:rPr lang="en-IN"/>
              <a:t>Nano is a simple and user-friendly text editor available in many Linux distributions.</a:t>
            </a:r>
            <a:endParaRPr/>
          </a:p>
          <a:p>
            <a:pPr indent="0" lvl="0" marL="457200" rtl="0" algn="l">
              <a:lnSpc>
                <a:spcPct val="115000"/>
              </a:lnSpc>
              <a:spcBef>
                <a:spcPts val="0"/>
              </a:spcBef>
              <a:spcAft>
                <a:spcPts val="0"/>
              </a:spcAft>
              <a:buClr>
                <a:schemeClr val="dk1"/>
              </a:buClr>
              <a:buSzPts val="1100"/>
              <a:buFont typeface="Arial"/>
              <a:buNone/>
            </a:pPr>
            <a:r>
              <a:rPr lang="en-IN"/>
              <a:t>Example:</a:t>
            </a:r>
            <a:endParaRPr/>
          </a:p>
          <a:p>
            <a:pPr indent="0" lvl="0" marL="0" rtl="0" algn="l">
              <a:lnSpc>
                <a:spcPct val="115000"/>
              </a:lnSpc>
              <a:spcBef>
                <a:spcPts val="0"/>
              </a:spcBef>
              <a:spcAft>
                <a:spcPts val="0"/>
              </a:spcAft>
              <a:buClr>
                <a:schemeClr val="dk1"/>
              </a:buClr>
              <a:buSzPts val="1100"/>
              <a:buFont typeface="Arial"/>
              <a:buNone/>
            </a:pPr>
            <a:r>
              <a:rPr b="1" lang="en-IN"/>
              <a:t>       nano myfile.txt</a:t>
            </a:r>
            <a:endParaRPr b="1"/>
          </a:p>
          <a:p>
            <a:pPr indent="0" lvl="0" marL="457200" rtl="0" algn="l">
              <a:lnSpc>
                <a:spcPct val="115000"/>
              </a:lnSpc>
              <a:spcBef>
                <a:spcPts val="0"/>
              </a:spcBef>
              <a:spcAft>
                <a:spcPts val="0"/>
              </a:spcAft>
              <a:buClr>
                <a:schemeClr val="dk1"/>
              </a:buClr>
              <a:buSzPts val="1100"/>
              <a:buFont typeface="Arial"/>
              <a:buNone/>
            </a:pPr>
            <a:r>
              <a:rPr lang="en-IN"/>
              <a:t>This command opens the myfile.txt file in the Nano editor.</a:t>
            </a:r>
            <a:endParaRPr/>
          </a:p>
          <a:p>
            <a:pPr indent="0" lvl="0" marL="0" rtl="0" algn="l">
              <a:lnSpc>
                <a:spcPct val="115000"/>
              </a:lnSpc>
              <a:spcBef>
                <a:spcPts val="0"/>
              </a:spcBef>
              <a:spcAft>
                <a:spcPts val="0"/>
              </a:spcAft>
              <a:buClr>
                <a:schemeClr val="dk1"/>
              </a:buClr>
              <a:buSzPts val="1100"/>
              <a:buFont typeface="Arial"/>
              <a:buNone/>
            </a:pPr>
            <a:r>
              <a:rPr lang="en-IN"/>
              <a:t>4.  </a:t>
            </a:r>
            <a:r>
              <a:rPr b="1" lang="en-IN"/>
              <a:t>cat:</a:t>
            </a:r>
            <a:r>
              <a:rPr lang="en-IN"/>
              <a:t> Cat is primarily used to display the contents of a file. It can also be used to create new files or                                                append content to existing files.</a:t>
            </a:r>
            <a:endParaRPr/>
          </a:p>
          <a:p>
            <a:pPr indent="0" lvl="0" marL="457200" rtl="0" algn="l">
              <a:lnSpc>
                <a:spcPct val="115000"/>
              </a:lnSpc>
              <a:spcBef>
                <a:spcPts val="0"/>
              </a:spcBef>
              <a:spcAft>
                <a:spcPts val="0"/>
              </a:spcAft>
              <a:buClr>
                <a:schemeClr val="dk1"/>
              </a:buClr>
              <a:buSzPts val="1100"/>
              <a:buFont typeface="Arial"/>
              <a:buNone/>
            </a:pPr>
            <a:r>
              <a:rPr lang="en-IN"/>
              <a:t>Example:</a:t>
            </a:r>
            <a:endParaRPr/>
          </a:p>
          <a:p>
            <a:pPr indent="0" lvl="0" marL="457200" rtl="0" algn="l">
              <a:lnSpc>
                <a:spcPct val="115000"/>
              </a:lnSpc>
              <a:spcBef>
                <a:spcPts val="0"/>
              </a:spcBef>
              <a:spcAft>
                <a:spcPts val="0"/>
              </a:spcAft>
              <a:buNone/>
            </a:pPr>
            <a:r>
              <a:rPr b="1" lang="en-IN"/>
              <a:t>cat myfile.txt</a:t>
            </a:r>
            <a:endParaRPr b="1"/>
          </a:p>
          <a:p>
            <a:pPr indent="0" lvl="0" marL="457200" rtl="0" algn="l">
              <a:lnSpc>
                <a:spcPct val="115000"/>
              </a:lnSpc>
              <a:spcBef>
                <a:spcPts val="0"/>
              </a:spcBef>
              <a:spcAft>
                <a:spcPts val="0"/>
              </a:spcAft>
              <a:buNone/>
            </a:pPr>
            <a:r>
              <a:rPr lang="en-IN"/>
              <a:t>This command displays the contents of the myfile.txt file.</a:t>
            </a:r>
            <a:endParaRPr/>
          </a:p>
          <a:p>
            <a:pPr indent="0" lvl="0" marL="0" rtl="0" algn="l">
              <a:lnSpc>
                <a:spcPct val="115000"/>
              </a:lnSpc>
              <a:spcBef>
                <a:spcPts val="0"/>
              </a:spcBef>
              <a:spcAft>
                <a:spcPts val="0"/>
              </a:spcAft>
              <a:buNone/>
            </a:pPr>
            <a:r>
              <a:rPr lang="en-IN"/>
              <a:t>5.</a:t>
            </a:r>
            <a:r>
              <a:rPr b="1" lang="en-IN"/>
              <a:t> echo:</a:t>
            </a:r>
            <a:r>
              <a:rPr lang="en-IN"/>
              <a:t> Echo is used to display text or variables on the terminal. It can be used in combination with the &gt; or &gt;&gt; operators to write text to files.</a:t>
            </a:r>
            <a:endParaRPr/>
          </a:p>
          <a:p>
            <a:pPr indent="0" lvl="0" marL="0" rtl="0" algn="l">
              <a:lnSpc>
                <a:spcPct val="115000"/>
              </a:lnSpc>
              <a:spcBef>
                <a:spcPts val="0"/>
              </a:spcBef>
              <a:spcAft>
                <a:spcPts val="0"/>
              </a:spcAft>
              <a:buNone/>
            </a:pPr>
            <a:r>
              <a:rPr lang="en-IN"/>
              <a:t>       Example:</a:t>
            </a:r>
            <a:endParaRPr/>
          </a:p>
          <a:p>
            <a:pPr indent="0" lvl="0" marL="0" rtl="0" algn="l">
              <a:lnSpc>
                <a:spcPct val="115000"/>
              </a:lnSpc>
              <a:spcBef>
                <a:spcPts val="0"/>
              </a:spcBef>
              <a:spcAft>
                <a:spcPts val="0"/>
              </a:spcAft>
              <a:buNone/>
            </a:pPr>
            <a:r>
              <a:rPr b="1" lang="en-IN"/>
              <a:t>      echo "Hello, World!" &gt; myfile.txt</a:t>
            </a:r>
            <a:endParaRPr b="1"/>
          </a:p>
          <a:p>
            <a:pPr indent="0" lvl="0" marL="0" rtl="0" algn="l">
              <a:lnSpc>
                <a:spcPct val="115000"/>
              </a:lnSpc>
              <a:spcBef>
                <a:spcPts val="0"/>
              </a:spcBef>
              <a:spcAft>
                <a:spcPts val="0"/>
              </a:spcAft>
              <a:buNone/>
            </a:pPr>
            <a:r>
              <a:rPr b="1" lang="en-IN"/>
              <a:t>     </a:t>
            </a:r>
            <a:r>
              <a:rPr lang="en-IN"/>
              <a:t> This command creates a new file named myfile.txt and writes the text "Hello, World!" to it.</a:t>
            </a:r>
            <a:endParaRPr/>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Clr>
                <a:schemeClr val="dk1"/>
              </a:buClr>
              <a:buSzPts val="1100"/>
              <a:buFont typeface="Arial"/>
              <a:buNone/>
            </a:pPr>
            <a:r>
              <a:t/>
            </a:r>
            <a:endParaRPr b="1"/>
          </a:p>
          <a:p>
            <a:pPr indent="0" lvl="0" marL="0" rtl="0" algn="l">
              <a:lnSpc>
                <a:spcPct val="115000"/>
              </a:lnSpc>
              <a:spcBef>
                <a:spcPts val="0"/>
              </a:spcBef>
              <a:spcAft>
                <a:spcPts val="0"/>
              </a:spcAft>
              <a:buNone/>
            </a:pPr>
            <a:r>
              <a:t/>
            </a:r>
            <a:endParaRPr b="1"/>
          </a:p>
          <a:p>
            <a:pPr indent="0" lvl="0" marL="457200" rtl="0" algn="l">
              <a:lnSpc>
                <a:spcPct val="115000"/>
              </a:lnSpc>
              <a:spcBef>
                <a:spcPts val="0"/>
              </a:spcBef>
              <a:spcAft>
                <a:spcPts val="0"/>
              </a:spcAft>
              <a:buNone/>
            </a:pPr>
            <a:r>
              <a:t/>
            </a:r>
            <a:endParaRPr b="1"/>
          </a:p>
          <a:p>
            <a:pPr indent="0" lvl="0" marL="457200" rtl="0" algn="l">
              <a:lnSpc>
                <a:spcPct val="115000"/>
              </a:lnSpc>
              <a:spcBef>
                <a:spcPts val="0"/>
              </a:spcBef>
              <a:spcAft>
                <a:spcPts val="0"/>
              </a:spcAft>
              <a:buNone/>
            </a:pPr>
            <a:r>
              <a:t/>
            </a:r>
            <a:endParaRPr b="1"/>
          </a:p>
          <a:p>
            <a:pPr indent="-228600" lvl="0" marL="457200" rtl="0" algn="l">
              <a:lnSpc>
                <a:spcPct val="115000"/>
              </a:lnSpc>
              <a:spcBef>
                <a:spcPts val="0"/>
              </a:spcBef>
              <a:spcAft>
                <a:spcPts val="0"/>
              </a:spcAft>
              <a:buClr>
                <a:schemeClr val="dk1"/>
              </a:buClr>
              <a:buSzPts val="1100"/>
              <a:buFont typeface="Arial"/>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4a911f1d5f_0_22"/>
          <p:cNvSpPr txBox="1"/>
          <p:nvPr>
            <p:ph type="title"/>
          </p:nvPr>
        </p:nvSpPr>
        <p:spPr>
          <a:xfrm>
            <a:off x="419100"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Linux Commands Related To Editor</a:t>
            </a:r>
            <a:endParaRPr/>
          </a:p>
        </p:txBody>
      </p:sp>
      <p:sp>
        <p:nvSpPr>
          <p:cNvPr id="71" name="Google Shape;71;g24a911f1d5f_0_22"/>
          <p:cNvSpPr txBox="1"/>
          <p:nvPr>
            <p:ph idx="1" type="body"/>
          </p:nvPr>
        </p:nvSpPr>
        <p:spPr>
          <a:xfrm>
            <a:off x="354450" y="1333950"/>
            <a:ext cx="11366400" cy="52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a:t>6. grep: </a:t>
            </a:r>
            <a:r>
              <a:rPr lang="en-IN"/>
              <a:t>Grep is a powerful command for searching text patterns within files. It can search for specific strings or regular expressions</a:t>
            </a:r>
            <a:endParaRPr/>
          </a:p>
          <a:p>
            <a:pPr indent="0" lvl="0" marL="0" rtl="0" algn="l">
              <a:lnSpc>
                <a:spcPct val="115000"/>
              </a:lnSpc>
              <a:spcBef>
                <a:spcPts val="0"/>
              </a:spcBef>
              <a:spcAft>
                <a:spcPts val="0"/>
              </a:spcAft>
              <a:buNone/>
            </a:pPr>
            <a:r>
              <a:rPr lang="en-IN"/>
              <a:t>Example:</a:t>
            </a:r>
            <a:endParaRPr/>
          </a:p>
          <a:p>
            <a:pPr indent="0" lvl="0" marL="0" rtl="0" algn="l">
              <a:lnSpc>
                <a:spcPct val="115000"/>
              </a:lnSpc>
              <a:spcBef>
                <a:spcPts val="0"/>
              </a:spcBef>
              <a:spcAft>
                <a:spcPts val="0"/>
              </a:spcAft>
              <a:buNone/>
            </a:pPr>
            <a:r>
              <a:rPr lang="en-IN"/>
              <a:t>    </a:t>
            </a:r>
            <a:r>
              <a:rPr b="1" lang="en-IN"/>
              <a:t> grep "example" myfile.txt</a:t>
            </a:r>
            <a:endParaRPr b="1"/>
          </a:p>
          <a:p>
            <a:pPr indent="0" lvl="0" marL="0" rtl="0" algn="l">
              <a:lnSpc>
                <a:spcPct val="115000"/>
              </a:lnSpc>
              <a:spcBef>
                <a:spcPts val="0"/>
              </a:spcBef>
              <a:spcAft>
                <a:spcPts val="0"/>
              </a:spcAft>
              <a:buNone/>
            </a:pPr>
            <a:r>
              <a:rPr lang="en-IN"/>
              <a:t>This command searches for the string "example" within the myfile.txt file.</a:t>
            </a:r>
            <a:endParaRPr/>
          </a:p>
          <a:p>
            <a:pPr indent="0" lvl="0" marL="0" rtl="0" algn="l">
              <a:lnSpc>
                <a:spcPct val="115000"/>
              </a:lnSpc>
              <a:spcBef>
                <a:spcPts val="0"/>
              </a:spcBef>
              <a:spcAft>
                <a:spcPts val="0"/>
              </a:spcAft>
              <a:buNone/>
            </a:pPr>
            <a:r>
              <a:rPr lang="en-IN"/>
              <a:t>7.</a:t>
            </a:r>
            <a:r>
              <a:rPr b="1" lang="en-IN"/>
              <a:t> sed: S</a:t>
            </a:r>
            <a:r>
              <a:rPr lang="en-IN"/>
              <a:t>ed is a stream editor that performs text transformations on input streams. It is useful for search and replace operations, among others.</a:t>
            </a:r>
            <a:endParaRPr/>
          </a:p>
          <a:p>
            <a:pPr indent="0" lvl="0" marL="0" rtl="0" algn="l">
              <a:lnSpc>
                <a:spcPct val="115000"/>
              </a:lnSpc>
              <a:spcBef>
                <a:spcPts val="0"/>
              </a:spcBef>
              <a:spcAft>
                <a:spcPts val="0"/>
              </a:spcAft>
              <a:buNone/>
            </a:pPr>
            <a:r>
              <a:rPr lang="en-IN"/>
              <a:t>Example:</a:t>
            </a:r>
            <a:endParaRPr/>
          </a:p>
          <a:p>
            <a:pPr indent="0" lvl="0" marL="0" rtl="0" algn="l">
              <a:lnSpc>
                <a:spcPct val="115000"/>
              </a:lnSpc>
              <a:spcBef>
                <a:spcPts val="0"/>
              </a:spcBef>
              <a:spcAft>
                <a:spcPts val="0"/>
              </a:spcAft>
              <a:buNone/>
            </a:pPr>
            <a:r>
              <a:rPr b="1" lang="en-IN"/>
              <a:t>sed 's/old/new/' myfile.txt</a:t>
            </a:r>
            <a:endParaRPr b="1"/>
          </a:p>
          <a:p>
            <a:pPr indent="0" lvl="0" marL="0" rtl="0" algn="l">
              <a:lnSpc>
                <a:spcPct val="115000"/>
              </a:lnSpc>
              <a:spcBef>
                <a:spcPts val="0"/>
              </a:spcBef>
              <a:spcAft>
                <a:spcPts val="0"/>
              </a:spcAft>
              <a:buNone/>
            </a:pPr>
            <a:r>
              <a:rPr lang="en-IN"/>
              <a:t>This command replaces the first occurrence of "old" with "new" in the myfile.txt file.</a:t>
            </a:r>
            <a:endParaRPr/>
          </a:p>
          <a:p>
            <a:pPr indent="0" lvl="0" marL="0" rtl="0" algn="l">
              <a:lnSpc>
                <a:spcPct val="115000"/>
              </a:lnSpc>
              <a:spcBef>
                <a:spcPts val="0"/>
              </a:spcBef>
              <a:spcAft>
                <a:spcPts val="0"/>
              </a:spcAft>
              <a:buNone/>
            </a:pPr>
            <a:r>
              <a:rPr lang="en-IN"/>
              <a:t>8.</a:t>
            </a:r>
            <a:r>
              <a:rPr b="1" lang="en-IN"/>
              <a:t> awk:</a:t>
            </a:r>
            <a:r>
              <a:rPr lang="en-IN"/>
              <a:t> Awk is a versatile command-line tool for text processing. It allows you to manipulate and extract data from structured text files.</a:t>
            </a:r>
            <a:endParaRPr/>
          </a:p>
          <a:p>
            <a:pPr indent="0" lvl="0" marL="0" rtl="0" algn="l">
              <a:lnSpc>
                <a:spcPct val="115000"/>
              </a:lnSpc>
              <a:spcBef>
                <a:spcPts val="0"/>
              </a:spcBef>
              <a:spcAft>
                <a:spcPts val="0"/>
              </a:spcAft>
              <a:buNone/>
            </a:pPr>
            <a:r>
              <a:rPr lang="en-IN"/>
              <a:t>Example:</a:t>
            </a:r>
            <a:endParaRPr/>
          </a:p>
          <a:p>
            <a:pPr indent="0" lvl="0" marL="0" rtl="0" algn="l">
              <a:lnSpc>
                <a:spcPct val="115000"/>
              </a:lnSpc>
              <a:spcBef>
                <a:spcPts val="0"/>
              </a:spcBef>
              <a:spcAft>
                <a:spcPts val="0"/>
              </a:spcAft>
              <a:buNone/>
            </a:pPr>
            <a:r>
              <a:rPr b="1" lang="en-IN"/>
              <a:t>awk '{print $1}' myfile.txt</a:t>
            </a:r>
            <a:endParaRPr b="1"/>
          </a:p>
          <a:p>
            <a:pPr indent="0" lvl="0" marL="0" rtl="0" algn="l">
              <a:lnSpc>
                <a:spcPct val="115000"/>
              </a:lnSpc>
              <a:spcBef>
                <a:spcPts val="0"/>
              </a:spcBef>
              <a:spcAft>
                <a:spcPts val="0"/>
              </a:spcAft>
              <a:buNone/>
            </a:pPr>
            <a:r>
              <a:rPr lang="en-IN"/>
              <a:t>This command prints the first column of data from the myfile.txt file</a:t>
            </a:r>
            <a:endParaRPr/>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0" lvl="0" marL="457200" rtl="0" algn="l">
              <a:lnSpc>
                <a:spcPct val="115000"/>
              </a:lnSpc>
              <a:spcBef>
                <a:spcPts val="0"/>
              </a:spcBef>
              <a:spcAft>
                <a:spcPts val="0"/>
              </a:spcAft>
              <a:buNone/>
            </a:pPr>
            <a:r>
              <a:t/>
            </a:r>
            <a:endParaRPr b="1"/>
          </a:p>
          <a:p>
            <a:pPr indent="0" lvl="0" marL="457200" rtl="0" algn="l">
              <a:lnSpc>
                <a:spcPct val="115000"/>
              </a:lnSpc>
              <a:spcBef>
                <a:spcPts val="0"/>
              </a:spcBef>
              <a:spcAft>
                <a:spcPts val="0"/>
              </a:spcAft>
              <a:buNone/>
            </a:pPr>
            <a:r>
              <a:t/>
            </a:r>
            <a:endParaRPr b="1"/>
          </a:p>
          <a:p>
            <a:pPr indent="-228600" lvl="0" marL="457200" rtl="0" algn="l">
              <a:lnSpc>
                <a:spcPct val="115000"/>
              </a:lnSpc>
              <a:spcBef>
                <a:spcPts val="0"/>
              </a:spcBef>
              <a:spcAft>
                <a:spcPts val="0"/>
              </a:spcAft>
              <a:buClr>
                <a:schemeClr val="dk1"/>
              </a:buClr>
              <a:buSzPts val="1100"/>
              <a:buFont typeface="Arial"/>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4a911f1d5f_0_33"/>
          <p:cNvSpPr txBox="1"/>
          <p:nvPr>
            <p:ph type="title"/>
          </p:nvPr>
        </p:nvSpPr>
        <p:spPr>
          <a:xfrm>
            <a:off x="419100"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Linux Commands Related To Editor</a:t>
            </a:r>
            <a:endParaRPr/>
          </a:p>
        </p:txBody>
      </p:sp>
      <p:sp>
        <p:nvSpPr>
          <p:cNvPr id="77" name="Google Shape;77;g24a911f1d5f_0_33"/>
          <p:cNvSpPr txBox="1"/>
          <p:nvPr>
            <p:ph idx="1" type="body"/>
          </p:nvPr>
        </p:nvSpPr>
        <p:spPr>
          <a:xfrm>
            <a:off x="354450" y="1333950"/>
            <a:ext cx="11366400" cy="52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a:t>head: </a:t>
            </a:r>
            <a:r>
              <a:rPr lang="en-IN"/>
              <a:t>Head command is used to display the first few lines of a file. By default, it displays the first 10 lines.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IN"/>
              <a:t>Example:</a:t>
            </a:r>
            <a:endParaRPr/>
          </a:p>
          <a:p>
            <a:pPr indent="0" lvl="0" marL="0" rtl="0" algn="l">
              <a:lnSpc>
                <a:spcPct val="115000"/>
              </a:lnSpc>
              <a:spcBef>
                <a:spcPts val="0"/>
              </a:spcBef>
              <a:spcAft>
                <a:spcPts val="0"/>
              </a:spcAft>
              <a:buNone/>
            </a:pPr>
            <a:r>
              <a:rPr lang="en-IN"/>
              <a:t>head myfile.txt</a:t>
            </a:r>
            <a:endParaRPr/>
          </a:p>
          <a:p>
            <a:pPr indent="0" lvl="0" marL="0" rtl="0" algn="l">
              <a:lnSpc>
                <a:spcPct val="115000"/>
              </a:lnSpc>
              <a:spcBef>
                <a:spcPts val="0"/>
              </a:spcBef>
              <a:spcAft>
                <a:spcPts val="0"/>
              </a:spcAft>
              <a:buNone/>
            </a:pPr>
            <a:r>
              <a:rPr lang="en-IN"/>
              <a:t>This command displays the first 10 lines of the myfile.txt file.</a:t>
            </a:r>
            <a:endParaRPr/>
          </a:p>
          <a:p>
            <a:pPr indent="0" lvl="0" marL="0" rtl="0" algn="l">
              <a:lnSpc>
                <a:spcPct val="115000"/>
              </a:lnSpc>
              <a:spcBef>
                <a:spcPts val="0"/>
              </a:spcBef>
              <a:spcAft>
                <a:spcPts val="0"/>
              </a:spcAft>
              <a:buNone/>
            </a:pPr>
            <a:r>
              <a:rPr b="1" lang="en-IN"/>
              <a:t>tail: </a:t>
            </a:r>
            <a:r>
              <a:rPr lang="en-IN"/>
              <a:t>Tail command is used to display the last few lines of a file. By default, it displays the last 10 lines.</a:t>
            </a:r>
            <a:endParaRPr/>
          </a:p>
          <a:p>
            <a:pPr indent="0" lvl="0" marL="0" rtl="0" algn="l">
              <a:lnSpc>
                <a:spcPct val="115000"/>
              </a:lnSpc>
              <a:spcBef>
                <a:spcPts val="0"/>
              </a:spcBef>
              <a:spcAft>
                <a:spcPts val="0"/>
              </a:spcAft>
              <a:buNone/>
            </a:pPr>
            <a:r>
              <a:rPr lang="en-IN"/>
              <a:t>Example:</a:t>
            </a:r>
            <a:endParaRPr/>
          </a:p>
          <a:p>
            <a:pPr indent="0" lvl="0" marL="0" rtl="0" algn="l">
              <a:lnSpc>
                <a:spcPct val="115000"/>
              </a:lnSpc>
              <a:spcBef>
                <a:spcPts val="0"/>
              </a:spcBef>
              <a:spcAft>
                <a:spcPts val="0"/>
              </a:spcAft>
              <a:buNone/>
            </a:pPr>
            <a:r>
              <a:rPr lang="en-IN"/>
              <a:t>tail myfile.txt</a:t>
            </a:r>
            <a:endParaRPr/>
          </a:p>
          <a:p>
            <a:pPr indent="0" lvl="0" marL="0" rtl="0" algn="l">
              <a:lnSpc>
                <a:spcPct val="115000"/>
              </a:lnSpc>
              <a:spcBef>
                <a:spcPts val="0"/>
              </a:spcBef>
              <a:spcAft>
                <a:spcPts val="0"/>
              </a:spcAft>
              <a:buNone/>
            </a:pPr>
            <a:r>
              <a:rPr lang="en-IN"/>
              <a:t>This command displays the last 10 lines of the myfile.txt file.</a:t>
            </a:r>
            <a:endParaRPr/>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IN"/>
              <a:t>For more commands refer: https://www.redhat.com/sysadmin/introduction-vi-editor </a:t>
            </a:r>
            <a:endParaRPr b="1"/>
          </a:p>
          <a:p>
            <a:pPr indent="0" lvl="0" marL="457200" rtl="0" algn="l">
              <a:lnSpc>
                <a:spcPct val="115000"/>
              </a:lnSpc>
              <a:spcBef>
                <a:spcPts val="0"/>
              </a:spcBef>
              <a:spcAft>
                <a:spcPts val="0"/>
              </a:spcAft>
              <a:buNone/>
            </a:pPr>
            <a:r>
              <a:t/>
            </a:r>
            <a:endParaRPr b="1"/>
          </a:p>
          <a:p>
            <a:pPr indent="0" lvl="0" marL="457200" rtl="0" algn="l">
              <a:lnSpc>
                <a:spcPct val="115000"/>
              </a:lnSpc>
              <a:spcBef>
                <a:spcPts val="0"/>
              </a:spcBef>
              <a:spcAft>
                <a:spcPts val="0"/>
              </a:spcAft>
              <a:buNone/>
            </a:pPr>
            <a:r>
              <a:t/>
            </a:r>
            <a:endParaRPr b="1"/>
          </a:p>
          <a:p>
            <a:pPr indent="-228600" lvl="0" marL="457200" rtl="0" algn="l">
              <a:lnSpc>
                <a:spcPct val="115000"/>
              </a:lnSpc>
              <a:spcBef>
                <a:spcPts val="0"/>
              </a:spcBef>
              <a:spcAft>
                <a:spcPts val="0"/>
              </a:spcAft>
              <a:buClr>
                <a:schemeClr val="dk1"/>
              </a:buClr>
              <a:buSzPts val="1100"/>
              <a:buFont typeface="Arial"/>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4a911f1d5f_1_1"/>
          <p:cNvSpPr txBox="1"/>
          <p:nvPr>
            <p:ph type="title"/>
          </p:nvPr>
        </p:nvSpPr>
        <p:spPr>
          <a:xfrm>
            <a:off x="419100"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lang="en-IN"/>
              <a:t>Linux Commands Related version control.</a:t>
            </a:r>
            <a:endParaRPr/>
          </a:p>
        </p:txBody>
      </p:sp>
      <p:sp>
        <p:nvSpPr>
          <p:cNvPr id="83" name="Google Shape;83;g24a911f1d5f_1_1"/>
          <p:cNvSpPr txBox="1"/>
          <p:nvPr>
            <p:ph idx="1" type="body"/>
          </p:nvPr>
        </p:nvSpPr>
        <p:spPr>
          <a:xfrm>
            <a:off x="354450" y="1333950"/>
            <a:ext cx="11366400" cy="52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a:t>These commands provide a foundation for using Git, a widely used version control system, and allow you to manage your project's codebase efficiently, collaborate with others, and keep track of changes over time.</a:t>
            </a:r>
            <a:endParaRPr/>
          </a:p>
          <a:p>
            <a:pPr indent="0" lvl="0" marL="457200" rtl="0" algn="l">
              <a:lnSpc>
                <a:spcPct val="115000"/>
              </a:lnSpc>
              <a:spcBef>
                <a:spcPts val="0"/>
              </a:spcBef>
              <a:spcAft>
                <a:spcPts val="0"/>
              </a:spcAft>
              <a:buNone/>
            </a:pPr>
            <a:r>
              <a:t/>
            </a:r>
            <a:endParaRPr b="1"/>
          </a:p>
          <a:p>
            <a:pPr indent="-228600" lvl="0" marL="457200" rtl="0" algn="l">
              <a:lnSpc>
                <a:spcPct val="115000"/>
              </a:lnSpc>
              <a:spcBef>
                <a:spcPts val="0"/>
              </a:spcBef>
              <a:spcAft>
                <a:spcPts val="0"/>
              </a:spcAft>
              <a:buClr>
                <a:schemeClr val="dk1"/>
              </a:buClr>
              <a:buSzPts val="1100"/>
              <a:buFont typeface="Arial"/>
              <a:buNone/>
            </a:pPr>
            <a:r>
              <a:rPr lang="en-IN"/>
              <a:t>git init: Initializes a new Git repository in the current directory.</a:t>
            </a:r>
            <a:endParaRPr/>
          </a:p>
          <a:p>
            <a:pPr indent="-228600" lvl="0" marL="457200" rtl="0" algn="l">
              <a:lnSpc>
                <a:spcPct val="115000"/>
              </a:lnSpc>
              <a:spcBef>
                <a:spcPts val="0"/>
              </a:spcBef>
              <a:spcAft>
                <a:spcPts val="0"/>
              </a:spcAft>
              <a:buClr>
                <a:schemeClr val="dk1"/>
              </a:buClr>
              <a:buSzPts val="1100"/>
              <a:buFont typeface="Arial"/>
              <a:buNone/>
            </a:pPr>
            <a:r>
              <a:t/>
            </a:r>
            <a:endParaRPr/>
          </a:p>
          <a:p>
            <a:pPr indent="-228600" lvl="0" marL="457200" rtl="0" algn="l">
              <a:lnSpc>
                <a:spcPct val="115000"/>
              </a:lnSpc>
              <a:spcBef>
                <a:spcPts val="0"/>
              </a:spcBef>
              <a:spcAft>
                <a:spcPts val="0"/>
              </a:spcAft>
              <a:buClr>
                <a:schemeClr val="dk1"/>
              </a:buClr>
              <a:buSzPts val="1100"/>
              <a:buFont typeface="Arial"/>
              <a:buNone/>
            </a:pPr>
            <a:r>
              <a:rPr lang="en-IN"/>
              <a:t>Explanation: This command sets up a new Git repository, creating the necessary files and folders to track changes in your project.</a:t>
            </a:r>
            <a:endParaRPr/>
          </a:p>
          <a:p>
            <a:pPr indent="-228600" lvl="0" marL="457200" rtl="0" algn="l">
              <a:lnSpc>
                <a:spcPct val="115000"/>
              </a:lnSpc>
              <a:spcBef>
                <a:spcPts val="0"/>
              </a:spcBef>
              <a:spcAft>
                <a:spcPts val="0"/>
              </a:spcAft>
              <a:buClr>
                <a:schemeClr val="dk1"/>
              </a:buClr>
              <a:buSzPts val="1100"/>
              <a:buFont typeface="Arial"/>
              <a:buNone/>
            </a:pPr>
            <a:r>
              <a:t/>
            </a:r>
            <a:endParaRPr/>
          </a:p>
          <a:p>
            <a:pPr indent="-228600" lvl="0" marL="457200" rtl="0" algn="l">
              <a:lnSpc>
                <a:spcPct val="115000"/>
              </a:lnSpc>
              <a:spcBef>
                <a:spcPts val="0"/>
              </a:spcBef>
              <a:spcAft>
                <a:spcPts val="0"/>
              </a:spcAft>
              <a:buClr>
                <a:schemeClr val="dk1"/>
              </a:buClr>
              <a:buSzPts val="1100"/>
              <a:buFont typeface="Arial"/>
              <a:buNone/>
            </a:pPr>
            <a:r>
              <a:rPr lang="en-IN"/>
              <a:t>git clone: Creates a copy of a remote Git repository on your local machine.</a:t>
            </a:r>
            <a:endParaRPr/>
          </a:p>
          <a:p>
            <a:pPr indent="-228600" lvl="0" marL="457200" rtl="0" algn="l">
              <a:lnSpc>
                <a:spcPct val="115000"/>
              </a:lnSpc>
              <a:spcBef>
                <a:spcPts val="0"/>
              </a:spcBef>
              <a:spcAft>
                <a:spcPts val="0"/>
              </a:spcAft>
              <a:buClr>
                <a:schemeClr val="dk1"/>
              </a:buClr>
              <a:buSzPts val="1100"/>
              <a:buFont typeface="Arial"/>
              <a:buNone/>
            </a:pPr>
            <a:r>
              <a:t/>
            </a:r>
            <a:endParaRPr/>
          </a:p>
          <a:p>
            <a:pPr indent="-228600" lvl="0" marL="457200" rtl="0" algn="l">
              <a:lnSpc>
                <a:spcPct val="115000"/>
              </a:lnSpc>
              <a:spcBef>
                <a:spcPts val="0"/>
              </a:spcBef>
              <a:spcAft>
                <a:spcPts val="0"/>
              </a:spcAft>
              <a:buClr>
                <a:schemeClr val="dk1"/>
              </a:buClr>
              <a:buSzPts val="1100"/>
              <a:buFont typeface="Arial"/>
              <a:buNone/>
            </a:pPr>
            <a:r>
              <a:rPr lang="en-IN"/>
              <a:t>Explanation: Cloning allows you to create a local copy of a remote repository, enabling you to work on the code and contribute to the project.</a:t>
            </a:r>
            <a:endParaRPr/>
          </a:p>
          <a:p>
            <a:pPr indent="-228600" lvl="0" marL="457200" rtl="0" algn="l">
              <a:lnSpc>
                <a:spcPct val="115000"/>
              </a:lnSpc>
              <a:spcBef>
                <a:spcPts val="0"/>
              </a:spcBef>
              <a:spcAft>
                <a:spcPts val="0"/>
              </a:spcAft>
              <a:buClr>
                <a:schemeClr val="dk1"/>
              </a:buClr>
              <a:buSzPts val="1100"/>
              <a:buFont typeface="Arial"/>
              <a:buNone/>
            </a:pPr>
            <a:r>
              <a:t/>
            </a:r>
            <a:endParaRPr/>
          </a:p>
          <a:p>
            <a:pPr indent="-228600" lvl="0" marL="457200" rtl="0" algn="l">
              <a:lnSpc>
                <a:spcPct val="115000"/>
              </a:lnSpc>
              <a:spcBef>
                <a:spcPts val="0"/>
              </a:spcBef>
              <a:spcAft>
                <a:spcPts val="0"/>
              </a:spcAft>
              <a:buClr>
                <a:schemeClr val="dk1"/>
              </a:buClr>
              <a:buSzPts val="1100"/>
              <a:buFont typeface="Arial"/>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1"/>
          <p:cNvSpPr txBox="1"/>
          <p:nvPr>
            <p:ph type="title"/>
          </p:nvPr>
        </p:nvSpPr>
        <p:spPr>
          <a:xfrm>
            <a:off x="419099" y="708404"/>
            <a:ext cx="11301845" cy="497415"/>
          </a:xfrm>
          <a:prstGeom prst="rect">
            <a:avLst/>
          </a:prstGeom>
          <a:noFill/>
          <a:ln>
            <a:noFill/>
          </a:ln>
        </p:spPr>
        <p:txBody>
          <a:bodyPr anchorCtr="0" anchor="t" bIns="16925" lIns="16925" spcFirstLastPara="1" rIns="16925" wrap="square" tIns="16925">
            <a:noAutofit/>
          </a:bodyPr>
          <a:lstStyle/>
          <a:p>
            <a:pPr indent="0" lvl="0" marL="0" rtl="0" algn="l">
              <a:spcBef>
                <a:spcPts val="0"/>
              </a:spcBef>
              <a:spcAft>
                <a:spcPts val="0"/>
              </a:spcAft>
              <a:buClr>
                <a:schemeClr val="dk1"/>
              </a:buClr>
              <a:buSzPts val="1100"/>
              <a:buFont typeface="Arial"/>
              <a:buNone/>
            </a:pPr>
            <a:r>
              <a:rPr lang="en-IN"/>
              <a:t>Linux Commands Related version control.</a:t>
            </a:r>
            <a:endParaRPr/>
          </a:p>
          <a:p>
            <a:pPr indent="0" lvl="0" marL="0" rtl="0" algn="l">
              <a:spcBef>
                <a:spcPts val="0"/>
              </a:spcBef>
              <a:spcAft>
                <a:spcPts val="0"/>
              </a:spcAft>
              <a:buClr>
                <a:schemeClr val="dk1"/>
              </a:buClr>
              <a:buSzPts val="1100"/>
              <a:buFont typeface="Arial"/>
              <a:buNone/>
            </a:pPr>
            <a:r>
              <a:t/>
            </a:r>
            <a:endParaRPr/>
          </a:p>
        </p:txBody>
      </p:sp>
      <p:sp>
        <p:nvSpPr>
          <p:cNvPr id="89" name="Google Shape;89;p41"/>
          <p:cNvSpPr txBox="1"/>
          <p:nvPr/>
        </p:nvSpPr>
        <p:spPr>
          <a:xfrm>
            <a:off x="450875" y="1463050"/>
            <a:ext cx="11301900" cy="544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git add: Adds files or changes to the staging area, preparing them for the next commit.</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Explanation: This command stages changes, specifying which files or modifications should be included in the next commit.</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git commit: Records the changes made to the repository, creating a new commit.</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Explanation: Commits are snapshots of the repository's state at a specific point in time. They serve as a record of changes and can be referenced later if needed.</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git push: Uploads local commits to a remote repository, updating it with your changes.</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Explanation: Pushing allows you to share your committed changes with others by updating the remote repository.</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git pull: Retrieves the latest changes from a remote repository and incorporates them into your local branch.</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IN" sz="1800">
                <a:latin typeface="Candara"/>
                <a:ea typeface="Candara"/>
                <a:cs typeface="Candara"/>
                <a:sym typeface="Candara"/>
              </a:rPr>
              <a:t>Explanation: Pulling fetches the latest changes made by others in the remote repository and merges them into your local branch.</a:t>
            </a:r>
            <a:endParaRPr sz="1800">
              <a:latin typeface="Candara"/>
              <a:ea typeface="Candara"/>
              <a:cs typeface="Candara"/>
              <a:sym typeface="Candara"/>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2570a52555_0_15"/>
          <p:cNvSpPr txBox="1"/>
          <p:nvPr>
            <p:ph type="title"/>
          </p:nvPr>
        </p:nvSpPr>
        <p:spPr>
          <a:xfrm>
            <a:off x="419100" y="708404"/>
            <a:ext cx="113019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Clr>
                <a:schemeClr val="dk1"/>
              </a:buClr>
              <a:buSzPts val="1100"/>
              <a:buFont typeface="Arial"/>
              <a:buNone/>
            </a:pPr>
            <a:r>
              <a:rPr lang="en-IN"/>
              <a:t>Linux Commands Related version control.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95" name="Google Shape;95;g22570a52555_0_15"/>
          <p:cNvSpPr txBox="1"/>
          <p:nvPr/>
        </p:nvSpPr>
        <p:spPr>
          <a:xfrm>
            <a:off x="419100" y="1495325"/>
            <a:ext cx="11414400" cy="544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800">
                <a:latin typeface="Candara"/>
                <a:ea typeface="Candara"/>
                <a:cs typeface="Candara"/>
                <a:sym typeface="Candara"/>
              </a:rPr>
              <a:t>git branch: Lists existing branches or creates a new branch.</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rPr lang="en-IN" sz="1800">
                <a:latin typeface="Candara"/>
                <a:ea typeface="Candara"/>
                <a:cs typeface="Candara"/>
                <a:sym typeface="Candara"/>
              </a:rPr>
              <a:t>Explanation: Branches enable parallel development by creating separate lines of development. This command helps you manage branches within a repository.</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rPr lang="en-IN" sz="1800">
                <a:latin typeface="Candara"/>
                <a:ea typeface="Candara"/>
                <a:cs typeface="Candara"/>
                <a:sym typeface="Candara"/>
              </a:rPr>
              <a:t>git checkout: Switches between branches or restores files from a specific commit.</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rPr lang="en-IN" sz="1800">
                <a:latin typeface="Candara"/>
                <a:ea typeface="Candara"/>
                <a:cs typeface="Candara"/>
                <a:sym typeface="Candara"/>
              </a:rPr>
              <a:t>Explanation: Checking out allows you to move between different branches or restore files to a previous state.</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rPr lang="en-IN" sz="1800">
                <a:latin typeface="Candara"/>
                <a:ea typeface="Candara"/>
                <a:cs typeface="Candara"/>
                <a:sym typeface="Candara"/>
              </a:rPr>
              <a:t>git merge: Combines changes from different branches into the current branch.</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rPr lang="en-IN" sz="1800">
                <a:latin typeface="Candara"/>
                <a:ea typeface="Candara"/>
                <a:cs typeface="Candara"/>
                <a:sym typeface="Candara"/>
              </a:rPr>
              <a:t>Explanation: Merging integrates changes from one branch into another, allowing you to combine work done on separate branches.</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rPr lang="en-IN" sz="1800">
                <a:latin typeface="Candara"/>
                <a:ea typeface="Candara"/>
                <a:cs typeface="Candara"/>
                <a:sym typeface="Candara"/>
              </a:rPr>
              <a:t>git log: Displays the commit history of the repository.</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t/>
            </a:r>
            <a:endParaRPr sz="1800">
              <a:latin typeface="Candara"/>
              <a:ea typeface="Candara"/>
              <a:cs typeface="Candara"/>
              <a:sym typeface="Candara"/>
            </a:endParaRPr>
          </a:p>
          <a:p>
            <a:pPr indent="0" lvl="0" marL="0" rtl="0" algn="l">
              <a:spcBef>
                <a:spcPts val="0"/>
              </a:spcBef>
              <a:spcAft>
                <a:spcPts val="0"/>
              </a:spcAft>
              <a:buClr>
                <a:schemeClr val="dk1"/>
              </a:buClr>
              <a:buSzPts val="1100"/>
              <a:buFont typeface="Arial"/>
              <a:buNone/>
            </a:pPr>
            <a:r>
              <a:rPr lang="en-IN" sz="1800">
                <a:latin typeface="Candara"/>
                <a:ea typeface="Candara"/>
                <a:cs typeface="Candara"/>
                <a:sym typeface="Candara"/>
              </a:rPr>
              <a:t>Explanation: This command shows a chronological list of commits, including information such as commit messages, authors, and timestamps.</a:t>
            </a:r>
            <a:endParaRPr sz="1800">
              <a:latin typeface="Candara"/>
              <a:ea typeface="Candara"/>
              <a:cs typeface="Candara"/>
              <a:sym typeface="Candara"/>
            </a:endParaRPr>
          </a:p>
          <a:p>
            <a:pPr indent="0" lvl="0" marL="0" rtl="0" algn="l">
              <a:spcBef>
                <a:spcPts val="0"/>
              </a:spcBef>
              <a:spcAft>
                <a:spcPts val="0"/>
              </a:spcAft>
              <a:buNone/>
            </a:pPr>
            <a:r>
              <a:t/>
            </a:r>
            <a:endParaRPr sz="1800">
              <a:latin typeface="Candara"/>
              <a:ea typeface="Candara"/>
              <a:cs typeface="Candara"/>
              <a:sym typeface="Candar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