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Roboto"/>
      <p:regular r:id="rId27"/>
      <p:bold r:id="rId28"/>
      <p:italic r:id="rId29"/>
      <p:boldItalic r:id="rId30"/>
    </p:embeddedFont>
    <p:embeddedFont>
      <p:font typeface="Corbel"/>
      <p:regular r:id="rId31"/>
      <p:bold r:id="rId32"/>
      <p:italic r:id="rId33"/>
      <p:boldItalic r:id="rId34"/>
    </p:embeddedFont>
    <p:embeddedFont>
      <p:font typeface="Candar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39" roundtripDataSignature="AMtx7mijT3zEBNPeK40o2sUi81XnzbXc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rbel-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Corbel-italic.fntdata"/><Relationship Id="rId10" Type="http://schemas.openxmlformats.org/officeDocument/2006/relationships/slide" Target="slides/slide5.xml"/><Relationship Id="rId32" Type="http://schemas.openxmlformats.org/officeDocument/2006/relationships/font" Target="fonts/Corbel-bold.fntdata"/><Relationship Id="rId13" Type="http://schemas.openxmlformats.org/officeDocument/2006/relationships/slide" Target="slides/slide8.xml"/><Relationship Id="rId35" Type="http://schemas.openxmlformats.org/officeDocument/2006/relationships/font" Target="fonts/Candara-regular.fntdata"/><Relationship Id="rId12" Type="http://schemas.openxmlformats.org/officeDocument/2006/relationships/slide" Target="slides/slide7.xml"/><Relationship Id="rId34" Type="http://schemas.openxmlformats.org/officeDocument/2006/relationships/font" Target="fonts/Corbel-boldItalic.fntdata"/><Relationship Id="rId15" Type="http://schemas.openxmlformats.org/officeDocument/2006/relationships/slide" Target="slides/slide10.xml"/><Relationship Id="rId37" Type="http://schemas.openxmlformats.org/officeDocument/2006/relationships/font" Target="fonts/Candara-italic.fntdata"/><Relationship Id="rId14" Type="http://schemas.openxmlformats.org/officeDocument/2006/relationships/slide" Target="slides/slide9.xml"/><Relationship Id="rId36" Type="http://schemas.openxmlformats.org/officeDocument/2006/relationships/font" Target="fonts/Candara-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Candar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 name="Google Shape;4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570a52555_0_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22570a52555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570a52555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0" name="Google Shape;110;g22570a52555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22570a52555_0_7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570a52555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7" name="Google Shape;117;g22570a52555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22570a52555_0_8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570a52555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4" name="Google Shape;124;g22570a52555_0_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22570a52555_0_9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570a52555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1" name="Google Shape;131;g22570a52555_0_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22570a52555_0_9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570a52555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8" name="Google Shape;138;g22570a52555_0_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22570a52555_0_10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570a52555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5" name="Google Shape;145;g22570a52555_0_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2570a52555_0_1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570a52555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2" name="Google Shape;152;g22570a52555_0_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22570a52555_0_12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570a52555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9" name="Google Shape;159;g22570a52555_0_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22570a52555_0_13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570a52555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6" name="Google Shape;166;g22570a52555_0_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22570a52555_0_14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570a52555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g22570a52555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570a52555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g22570a52555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570a52555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2570a52555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570a52555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22570a52555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570a52555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22570a52555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8"/>
          <p:cNvSpPr txBox="1"/>
          <p:nvPr>
            <p:ph idx="1" type="subTitle"/>
          </p:nvPr>
        </p:nvSpPr>
        <p:spPr>
          <a:xfrm>
            <a:off x="1828800" y="3886200"/>
            <a:ext cx="8534400" cy="999836"/>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1" i="0" sz="3200" u="none" cap="none" strike="noStrike">
                <a:solidFill>
                  <a:srgbClr val="888888"/>
                </a:solidFill>
                <a:latin typeface="Calibri"/>
                <a:ea typeface="Calibri"/>
                <a:cs typeface="Calibri"/>
                <a:sym typeface="Calibri"/>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8"/>
          <p:cNvSpPr/>
          <p:nvPr/>
        </p:nvSpPr>
        <p:spPr>
          <a:xfrm>
            <a:off x="0" y="0"/>
            <a:ext cx="230909" cy="677316"/>
          </a:xfrm>
          <a:prstGeom prst="rect">
            <a:avLst/>
          </a:prstGeom>
          <a:solidFill>
            <a:srgbClr val="0F3F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19" name="Google Shape;19;p28"/>
          <p:cNvSpPr/>
          <p:nvPr/>
        </p:nvSpPr>
        <p:spPr>
          <a:xfrm>
            <a:off x="0" y="672550"/>
            <a:ext cx="230909" cy="674256"/>
          </a:xfrm>
          <a:prstGeom prst="rect">
            <a:avLst/>
          </a:prstGeom>
          <a:solidFill>
            <a:srgbClr val="4A86E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20" name="Google Shape;20;p28"/>
          <p:cNvSpPr txBox="1"/>
          <p:nvPr>
            <p:ph type="ctrTitle"/>
          </p:nvPr>
        </p:nvSpPr>
        <p:spPr>
          <a:xfrm>
            <a:off x="2085248" y="2096655"/>
            <a:ext cx="7989454" cy="140392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1" name="Shape 21"/>
        <p:cNvGrpSpPr/>
        <p:nvPr/>
      </p:nvGrpSpPr>
      <p:grpSpPr>
        <a:xfrm>
          <a:off x="0" y="0"/>
          <a:ext cx="0" cy="0"/>
          <a:chOff x="0" y="0"/>
          <a:chExt cx="0" cy="0"/>
        </a:xfrm>
      </p:grpSpPr>
      <p:sp>
        <p:nvSpPr>
          <p:cNvPr id="22" name="Google Shape;22;p48"/>
          <p:cNvSpPr txBox="1"/>
          <p:nvPr>
            <p:ph type="title"/>
          </p:nvPr>
        </p:nvSpPr>
        <p:spPr>
          <a:xfrm>
            <a:off x="419100" y="708404"/>
            <a:ext cx="11144828"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b="1" sz="3200">
                <a:solidFill>
                  <a:srgbClr val="095A8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3" name="Google Shape;23;p48"/>
          <p:cNvCxnSpPr/>
          <p:nvPr/>
        </p:nvCxnSpPr>
        <p:spPr>
          <a:xfrm>
            <a:off x="419100" y="1281539"/>
            <a:ext cx="11301845" cy="0"/>
          </a:xfrm>
          <a:prstGeom prst="straightConnector1">
            <a:avLst/>
          </a:prstGeom>
          <a:noFill/>
          <a:ln cap="flat" cmpd="sng" w="28575">
            <a:solidFill>
              <a:srgbClr val="095A82"/>
            </a:solidFill>
            <a:prstDash val="solid"/>
            <a:round/>
            <a:headEnd len="sm" w="sm" type="none"/>
            <a:tailEnd len="sm" w="sm" type="none"/>
          </a:ln>
        </p:spPr>
      </p:cxnSp>
      <p:sp>
        <p:nvSpPr>
          <p:cNvPr id="24" name="Google Shape;24;p48"/>
          <p:cNvSpPr txBox="1"/>
          <p:nvPr>
            <p:ph idx="1" type="body"/>
          </p:nvPr>
        </p:nvSpPr>
        <p:spPr>
          <a:xfrm>
            <a:off x="354448" y="1430975"/>
            <a:ext cx="11366496" cy="321491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5" name="Shape 25"/>
        <p:cNvGrpSpPr/>
        <p:nvPr/>
      </p:nvGrpSpPr>
      <p:grpSpPr>
        <a:xfrm>
          <a:off x="0" y="0"/>
          <a:ext cx="0" cy="0"/>
          <a:chOff x="0" y="0"/>
          <a:chExt cx="0" cy="0"/>
        </a:xfrm>
      </p:grpSpPr>
      <p:sp>
        <p:nvSpPr>
          <p:cNvPr id="26" name="Google Shape;26;p49"/>
          <p:cNvSpPr txBox="1"/>
          <p:nvPr>
            <p:ph type="title"/>
          </p:nvPr>
        </p:nvSpPr>
        <p:spPr>
          <a:xfrm>
            <a:off x="419099" y="708404"/>
            <a:ext cx="11301845"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b="1" sz="3200">
                <a:solidFill>
                  <a:srgbClr val="095A8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7" name="Google Shape;27;p49"/>
          <p:cNvCxnSpPr/>
          <p:nvPr/>
        </p:nvCxnSpPr>
        <p:spPr>
          <a:xfrm>
            <a:off x="419100" y="1281539"/>
            <a:ext cx="11301845" cy="0"/>
          </a:xfrm>
          <a:prstGeom prst="straightConnector1">
            <a:avLst/>
          </a:prstGeom>
          <a:noFill/>
          <a:ln cap="flat" cmpd="sng" w="28575">
            <a:solidFill>
              <a:srgbClr val="095A82"/>
            </a:solidFill>
            <a:prstDash val="solid"/>
            <a:round/>
            <a:headEnd len="sm" w="sm" type="none"/>
            <a:tailEnd len="sm" w="sm" type="none"/>
          </a:ln>
        </p:spPr>
      </p:cxnSp>
      <p:sp>
        <p:nvSpPr>
          <p:cNvPr id="28" name="Google Shape;28;p49"/>
          <p:cNvSpPr txBox="1"/>
          <p:nvPr>
            <p:ph idx="1" type="body"/>
          </p:nvPr>
        </p:nvSpPr>
        <p:spPr>
          <a:xfrm>
            <a:off x="354448" y="1966684"/>
            <a:ext cx="11366496" cy="321491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49"/>
          <p:cNvSpPr txBox="1"/>
          <p:nvPr>
            <p:ph idx="2" type="body"/>
          </p:nvPr>
        </p:nvSpPr>
        <p:spPr>
          <a:xfrm>
            <a:off x="354448" y="1430314"/>
            <a:ext cx="11366496" cy="53637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30" name="Shape 30"/>
        <p:cNvGrpSpPr/>
        <p:nvPr/>
      </p:nvGrpSpPr>
      <p:grpSpPr>
        <a:xfrm>
          <a:off x="0" y="0"/>
          <a:ext cx="0" cy="0"/>
          <a:chOff x="0" y="0"/>
          <a:chExt cx="0" cy="0"/>
        </a:xfrm>
      </p:grpSpPr>
      <p:sp>
        <p:nvSpPr>
          <p:cNvPr id="31" name="Google Shape;31;p50"/>
          <p:cNvSpPr/>
          <p:nvPr/>
        </p:nvSpPr>
        <p:spPr>
          <a:xfrm>
            <a:off x="0" y="0"/>
            <a:ext cx="230909" cy="677316"/>
          </a:xfrm>
          <a:prstGeom prst="rect">
            <a:avLst/>
          </a:prstGeom>
          <a:solidFill>
            <a:srgbClr val="0F3F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32" name="Google Shape;32;p50"/>
          <p:cNvSpPr/>
          <p:nvPr/>
        </p:nvSpPr>
        <p:spPr>
          <a:xfrm>
            <a:off x="0" y="672550"/>
            <a:ext cx="230909" cy="674256"/>
          </a:xfrm>
          <a:prstGeom prst="rect">
            <a:avLst/>
          </a:prstGeom>
          <a:solidFill>
            <a:srgbClr val="4A86E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33" name="Google Shape;33;p50"/>
          <p:cNvSpPr txBox="1"/>
          <p:nvPr>
            <p:ph type="ctrTitle"/>
          </p:nvPr>
        </p:nvSpPr>
        <p:spPr>
          <a:xfrm>
            <a:off x="2085248" y="2096655"/>
            <a:ext cx="7989454" cy="140392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34" name="Shape 34"/>
        <p:cNvGrpSpPr/>
        <p:nvPr/>
      </p:nvGrpSpPr>
      <p:grpSpPr>
        <a:xfrm>
          <a:off x="0" y="0"/>
          <a:ext cx="0" cy="0"/>
          <a:chOff x="0" y="0"/>
          <a:chExt cx="0" cy="0"/>
        </a:xfrm>
      </p:grpSpPr>
      <p:sp>
        <p:nvSpPr>
          <p:cNvPr id="35" name="Google Shape;35;p51"/>
          <p:cNvSpPr txBox="1"/>
          <p:nvPr>
            <p:ph type="title"/>
          </p:nvPr>
        </p:nvSpPr>
        <p:spPr>
          <a:xfrm>
            <a:off x="419099" y="708404"/>
            <a:ext cx="11301845"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b="1" sz="3200">
                <a:solidFill>
                  <a:srgbClr val="095A8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6" name="Google Shape;36;p51"/>
          <p:cNvCxnSpPr/>
          <p:nvPr/>
        </p:nvCxnSpPr>
        <p:spPr>
          <a:xfrm>
            <a:off x="419100" y="1281539"/>
            <a:ext cx="11301845" cy="0"/>
          </a:xfrm>
          <a:prstGeom prst="straightConnector1">
            <a:avLst/>
          </a:prstGeom>
          <a:noFill/>
          <a:ln cap="flat" cmpd="sng" w="28575">
            <a:solidFill>
              <a:srgbClr val="095A82"/>
            </a:solidFill>
            <a:prstDash val="solid"/>
            <a:round/>
            <a:headEnd len="sm" w="sm" type="none"/>
            <a:tailEnd len="sm" w="sm" type="none"/>
          </a:ln>
        </p:spPr>
      </p:cxnSp>
      <p:sp>
        <p:nvSpPr>
          <p:cNvPr id="37" name="Google Shape;37;p51"/>
          <p:cNvSpPr txBox="1"/>
          <p:nvPr>
            <p:ph idx="1" type="body"/>
          </p:nvPr>
        </p:nvSpPr>
        <p:spPr>
          <a:xfrm>
            <a:off x="354448" y="1966683"/>
            <a:ext cx="4744022" cy="321491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51"/>
          <p:cNvSpPr txBox="1"/>
          <p:nvPr>
            <p:ph idx="2" type="body"/>
          </p:nvPr>
        </p:nvSpPr>
        <p:spPr>
          <a:xfrm>
            <a:off x="5291284" y="1966683"/>
            <a:ext cx="4744022" cy="321491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 name="Google Shape;39;p51"/>
          <p:cNvSpPr txBox="1"/>
          <p:nvPr>
            <p:ph idx="3" type="body"/>
          </p:nvPr>
        </p:nvSpPr>
        <p:spPr>
          <a:xfrm>
            <a:off x="354448" y="1430314"/>
            <a:ext cx="4744022" cy="53637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51"/>
          <p:cNvSpPr txBox="1"/>
          <p:nvPr>
            <p:ph idx="4" type="body"/>
          </p:nvPr>
        </p:nvSpPr>
        <p:spPr>
          <a:xfrm>
            <a:off x="5291284" y="1430314"/>
            <a:ext cx="4744022" cy="53637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p:nvPr/>
        </p:nvSpPr>
        <p:spPr>
          <a:xfrm>
            <a:off x="0" y="0"/>
            <a:ext cx="230909" cy="677316"/>
          </a:xfrm>
          <a:prstGeom prst="rect">
            <a:avLst/>
          </a:prstGeom>
          <a:solidFill>
            <a:srgbClr val="0F3F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13" name="Google Shape;13;p27"/>
          <p:cNvSpPr/>
          <p:nvPr/>
        </p:nvSpPr>
        <p:spPr>
          <a:xfrm>
            <a:off x="0" y="672550"/>
            <a:ext cx="230909" cy="674256"/>
          </a:xfrm>
          <a:prstGeom prst="rect">
            <a:avLst/>
          </a:prstGeom>
          <a:solidFill>
            <a:srgbClr val="4A86E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pic>
        <p:nvPicPr>
          <p:cNvPr id="14" name="Google Shape;14;p27"/>
          <p:cNvPicPr preferRelativeResize="0"/>
          <p:nvPr/>
        </p:nvPicPr>
        <p:blipFill rotWithShape="1">
          <a:blip r:embed="rId1">
            <a:alphaModFix/>
          </a:blip>
          <a:srcRect b="0" l="0" r="0" t="0"/>
          <a:stretch/>
        </p:blipFill>
        <p:spPr>
          <a:xfrm>
            <a:off x="10182434" y="9429"/>
            <a:ext cx="2009566" cy="639764"/>
          </a:xfrm>
          <a:prstGeom prst="rect">
            <a:avLst/>
          </a:prstGeom>
          <a:noFill/>
          <a:ln>
            <a:noFill/>
          </a:ln>
        </p:spPr>
      </p:pic>
      <p:sp>
        <p:nvSpPr>
          <p:cNvPr id="15" name="Google Shape;15;p27"/>
          <p:cNvSpPr txBox="1"/>
          <p:nvPr/>
        </p:nvSpPr>
        <p:spPr>
          <a:xfrm>
            <a:off x="1924639" y="6583363"/>
            <a:ext cx="834272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IN" sz="900" u="none" cap="none" strike="noStrike">
                <a:solidFill>
                  <a:srgbClr val="000000"/>
                </a:solidFill>
                <a:latin typeface="Roboto"/>
                <a:ea typeface="Roboto"/>
                <a:cs typeface="Roboto"/>
                <a:sym typeface="Roboto"/>
              </a:rPr>
              <a:t>Proprietary content. ©Great Learning. All Rights Reserved. Unauthorized use or distribution prohibited. </a:t>
            </a:r>
            <a:endParaRPr b="0" i="0" sz="900" u="none" cap="none" strike="noStrike">
              <a:solidFill>
                <a:srgbClr val="000000"/>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mc:AlternateContent>
    <mc:Choice Requires="p14">
      <p:transition spd="slow" p14:dur="3400">
        <p14:reveal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
          <p:cNvSpPr/>
          <p:nvPr/>
        </p:nvSpPr>
        <p:spPr>
          <a:xfrm>
            <a:off x="1944532" y="2007967"/>
            <a:ext cx="8270885" cy="1581302"/>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Calibri"/>
              <a:ea typeface="Calibri"/>
              <a:cs typeface="Calibri"/>
              <a:sym typeface="Calibri"/>
            </a:endParaRPr>
          </a:p>
        </p:txBody>
      </p:sp>
      <p:sp>
        <p:nvSpPr>
          <p:cNvPr id="46" name="Google Shape;46;p1"/>
          <p:cNvSpPr txBox="1"/>
          <p:nvPr>
            <p:ph idx="1" type="subTitle"/>
          </p:nvPr>
        </p:nvSpPr>
        <p:spPr>
          <a:xfrm>
            <a:off x="1828800" y="3886200"/>
            <a:ext cx="8534400" cy="999836"/>
          </a:xfrm>
          <a:prstGeom prst="rect">
            <a:avLst/>
          </a:prstGeom>
          <a:noFill/>
          <a:ln>
            <a:noFill/>
          </a:ln>
        </p:spPr>
        <p:txBody>
          <a:bodyPr anchorCtr="0" anchor="t" bIns="45700" lIns="91425" spcFirstLastPara="1" rIns="91425" wrap="square" tIns="45700">
            <a:noAutofit/>
          </a:bodyPr>
          <a:lstStyle/>
          <a:p>
            <a:pPr indent="-431800" lvl="0" marL="457200" marR="0" rtl="0" algn="ctr">
              <a:lnSpc>
                <a:spcPct val="100000"/>
              </a:lnSpc>
              <a:spcBef>
                <a:spcPts val="640"/>
              </a:spcBef>
              <a:spcAft>
                <a:spcPts val="0"/>
              </a:spcAft>
              <a:buClr>
                <a:srgbClr val="888888"/>
              </a:buClr>
              <a:buSzPts val="3200"/>
              <a:buFont typeface="Arial"/>
              <a:buNone/>
            </a:pPr>
            <a:r>
              <a:rPr lang="en-IN"/>
              <a:t>Linux commands Part-1</a:t>
            </a:r>
            <a:endParaRPr/>
          </a:p>
          <a:p>
            <a:pPr indent="-431800" lvl="0" marL="457200" marR="0" rtl="0" algn="ctr">
              <a:lnSpc>
                <a:spcPct val="100000"/>
              </a:lnSpc>
              <a:spcBef>
                <a:spcPts val="640"/>
              </a:spcBef>
              <a:spcAft>
                <a:spcPts val="0"/>
              </a:spcAft>
              <a:buClr>
                <a:srgbClr val="888888"/>
              </a:buClr>
              <a:buSzPts val="3200"/>
              <a:buFont typeface="Arial"/>
              <a:buNone/>
            </a:pPr>
            <a:r>
              <a:t/>
            </a:r>
            <a:endParaRPr/>
          </a:p>
        </p:txBody>
      </p:sp>
      <p:sp>
        <p:nvSpPr>
          <p:cNvPr id="47" name="Google Shape;47;p1"/>
          <p:cNvSpPr txBox="1"/>
          <p:nvPr>
            <p:ph type="ctrTitle"/>
          </p:nvPr>
        </p:nvSpPr>
        <p:spPr>
          <a:xfrm>
            <a:off x="2085248" y="2096655"/>
            <a:ext cx="7989454" cy="140392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Linux Operation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2570a52555_0_59"/>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XML contd.</a:t>
            </a:r>
            <a:endParaRPr/>
          </a:p>
        </p:txBody>
      </p:sp>
      <p:sp>
        <p:nvSpPr>
          <p:cNvPr id="101" name="Google Shape;101;g22570a52555_0_59"/>
          <p:cNvSpPr txBox="1"/>
          <p:nvPr/>
        </p:nvSpPr>
        <p:spPr>
          <a:xfrm>
            <a:off x="450875" y="1463050"/>
            <a:ext cx="11301900" cy="409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ndara"/>
                <a:ea typeface="Candara"/>
                <a:cs typeface="Candara"/>
                <a:sym typeface="Candara"/>
              </a:rPr>
              <a:t>Output:</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ndara"/>
                <a:ea typeface="Candara"/>
                <a:cs typeface="Candara"/>
                <a:sym typeface="Candara"/>
              </a:rPr>
              <a:t>Linux Basics</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ndara"/>
                <a:ea typeface="Candara"/>
                <a:cs typeface="Candara"/>
                <a:sym typeface="Candara"/>
              </a:rPr>
              <a:t>Python for Beginners</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ndara"/>
                <a:ea typeface="Candara"/>
                <a:cs typeface="Candara"/>
                <a:sym typeface="Candara"/>
              </a:rPr>
              <a:t>Java Programming</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2"/>
          <p:cNvSpPr txBox="1"/>
          <p:nvPr>
            <p:ph type="title"/>
          </p:nvPr>
        </p:nvSpPr>
        <p:spPr>
          <a:xfrm>
            <a:off x="419099" y="708404"/>
            <a:ext cx="11301845" cy="497415"/>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Creating Reusable Command Line Tools</a:t>
            </a:r>
            <a:endParaRPr/>
          </a:p>
        </p:txBody>
      </p:sp>
      <p:sp>
        <p:nvSpPr>
          <p:cNvPr id="107" name="Google Shape;107;p42"/>
          <p:cNvSpPr txBox="1"/>
          <p:nvPr/>
        </p:nvSpPr>
        <p:spPr>
          <a:xfrm>
            <a:off x="742300" y="1532975"/>
            <a:ext cx="10461900" cy="664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Arial"/>
                <a:ea typeface="Arial"/>
                <a:cs typeface="Arial"/>
                <a:sym typeface="Arial"/>
              </a:rPr>
              <a:t>Linux offers a rich set of scripting languages like Java,Bash, Python, and Perl, which allow you to write custom command line tools for data processing. These scripts can be made reusable by accepting input parameters or by being designed as modular functions that can be called from other scripts.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Arial"/>
                <a:ea typeface="Arial"/>
                <a:cs typeface="Arial"/>
                <a:sym typeface="Arial"/>
              </a:rPr>
              <a:t>In order to do it in java</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IN" sz="2000" u="none" cap="none" strike="noStrike">
                <a:solidFill>
                  <a:srgbClr val="000000"/>
                </a:solidFill>
                <a:latin typeface="Arial"/>
                <a:ea typeface="Arial"/>
                <a:cs typeface="Arial"/>
                <a:sym typeface="Arial"/>
              </a:rPr>
              <a:t>Define the Scope: Clearly define the purpose and scope of your command line tool.</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IN" sz="2000" u="none" cap="none" strike="noStrike">
                <a:solidFill>
                  <a:srgbClr val="000000"/>
                </a:solidFill>
                <a:latin typeface="Arial"/>
                <a:ea typeface="Arial"/>
                <a:cs typeface="Arial"/>
                <a:sym typeface="Arial"/>
              </a:rPr>
              <a:t>Set Up the Development Environment: Install Java Development Kit (JDK) and a code editor or Integrated Development Environment (IDE) suitable for Java development.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IN" sz="2000" u="none" cap="none" strike="noStrike">
                <a:solidFill>
                  <a:srgbClr val="000000"/>
                </a:solidFill>
                <a:latin typeface="Arial"/>
                <a:ea typeface="Arial"/>
                <a:cs typeface="Arial"/>
                <a:sym typeface="Arial"/>
              </a:rPr>
              <a:t>Design the CLI: Plan the structure and design of your command line tool's interface. Determine the commands, options, and arguments users will interact with, and define their behavior.</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2570a52555_0_75"/>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Clr>
                <a:schemeClr val="dk1"/>
              </a:buClr>
              <a:buSzPts val="1400"/>
              <a:buFont typeface="Arial"/>
              <a:buNone/>
            </a:pPr>
            <a:r>
              <a:rPr lang="en-IN"/>
              <a:t>Creating Reusable Command Line Tools</a:t>
            </a:r>
            <a:endParaRPr/>
          </a:p>
          <a:p>
            <a:pPr indent="0" lvl="0" marL="0" rtl="0" algn="l">
              <a:lnSpc>
                <a:spcPct val="100000"/>
              </a:lnSpc>
              <a:spcBef>
                <a:spcPts val="0"/>
              </a:spcBef>
              <a:spcAft>
                <a:spcPts val="0"/>
              </a:spcAft>
              <a:buSzPts val="1400"/>
              <a:buNone/>
            </a:pPr>
            <a:r>
              <a:t/>
            </a:r>
            <a:endParaRPr/>
          </a:p>
        </p:txBody>
      </p:sp>
      <p:sp>
        <p:nvSpPr>
          <p:cNvPr id="114" name="Google Shape;114;g22570a52555_0_75"/>
          <p:cNvSpPr txBox="1"/>
          <p:nvPr>
            <p:ph idx="1" type="body"/>
          </p:nvPr>
        </p:nvSpPr>
        <p:spPr>
          <a:xfrm>
            <a:off x="386850" y="1463048"/>
            <a:ext cx="11366400" cy="381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IN">
                <a:latin typeface="Arial"/>
                <a:ea typeface="Arial"/>
                <a:cs typeface="Arial"/>
                <a:sym typeface="Arial"/>
              </a:rPr>
              <a:t>Implement the CLI: Write the code to implement the CLI functionality in Java. You can use libraries like Apache Commons CLI or Picocli to simplify the process of parsing command line arguments and handling options and commands.</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IN">
                <a:latin typeface="Arial"/>
                <a:ea typeface="Arial"/>
                <a:cs typeface="Arial"/>
                <a:sym typeface="Arial"/>
              </a:rPr>
              <a:t>Modularize Your Code: Organize your code into reusable modules or packages. Follow good software engineering practices, such as separating concerns and encapsulating functionality within logical components.</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SzPts val="1800"/>
              <a:buNone/>
            </a:pPr>
            <a:r>
              <a:rPr lang="en-IN">
                <a:latin typeface="Arial"/>
                <a:ea typeface="Arial"/>
                <a:cs typeface="Arial"/>
                <a:sym typeface="Arial"/>
              </a:rPr>
              <a:t>Add Error Handling and Validation: Implement appropriate error handling and input validation to provide informative error messages and guide users when they make mistakes or provide incorrect input.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2570a52555_0_82"/>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Clr>
                <a:schemeClr val="dk1"/>
              </a:buClr>
              <a:buSzPts val="1400"/>
              <a:buFont typeface="Arial"/>
              <a:buNone/>
            </a:pPr>
            <a:r>
              <a:rPr lang="en-IN"/>
              <a:t>Creating Reusable Command Line Tools</a:t>
            </a:r>
            <a:endParaRPr/>
          </a:p>
          <a:p>
            <a:pPr indent="0" lvl="0" marL="0" rtl="0" algn="l">
              <a:lnSpc>
                <a:spcPct val="100000"/>
              </a:lnSpc>
              <a:spcBef>
                <a:spcPts val="0"/>
              </a:spcBef>
              <a:spcAft>
                <a:spcPts val="0"/>
              </a:spcAft>
              <a:buSzPts val="1400"/>
              <a:buNone/>
            </a:pPr>
            <a:r>
              <a:t/>
            </a:r>
            <a:endParaRPr/>
          </a:p>
        </p:txBody>
      </p:sp>
      <p:sp>
        <p:nvSpPr>
          <p:cNvPr id="121" name="Google Shape;121;g22570a52555_0_82"/>
          <p:cNvSpPr txBox="1"/>
          <p:nvPr>
            <p:ph idx="1" type="body"/>
          </p:nvPr>
        </p:nvSpPr>
        <p:spPr>
          <a:xfrm>
            <a:off x="354450" y="1205800"/>
            <a:ext cx="11366400" cy="527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Implement Documentation and Help: Generate documentation or help messages that describe the available commands, options, and arguments. Include usage examples and clear explanations of each feature.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Testing: Create automated tests using frameworks like JUnit to verify the correctness of your command line tool. Test different scenarios, including valid and invalid input, edge cases, and expected outputs.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Packaging and Distribution: Package your command line tool for distribution. You can use tools like Apache Maven or Gradle to create an executable JAR file or a distribution package that can be easily installed and run on different platforms.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Version Control and Collaboration: Use a version control system (e.g., Git) to manage your codebase, track changes, and collaborate with others. Host your project on platforms like GitHub or GitLab to enable contributions and community engagement.</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2570a52555_0_90"/>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Clr>
                <a:schemeClr val="dk1"/>
              </a:buClr>
              <a:buSzPts val="1400"/>
              <a:buFont typeface="Arial"/>
              <a:buNone/>
            </a:pPr>
            <a:r>
              <a:rPr lang="en-IN"/>
              <a:t>Creating Reusable Command Line Tools</a:t>
            </a:r>
            <a:endParaRPr/>
          </a:p>
          <a:p>
            <a:pPr indent="0" lvl="0" marL="0" rtl="0" algn="l">
              <a:lnSpc>
                <a:spcPct val="100000"/>
              </a:lnSpc>
              <a:spcBef>
                <a:spcPts val="0"/>
              </a:spcBef>
              <a:spcAft>
                <a:spcPts val="0"/>
              </a:spcAft>
              <a:buSzPts val="1400"/>
              <a:buNone/>
            </a:pPr>
            <a:r>
              <a:t/>
            </a:r>
            <a:endParaRPr b="0"/>
          </a:p>
        </p:txBody>
      </p:sp>
      <p:sp>
        <p:nvSpPr>
          <p:cNvPr id="128" name="Google Shape;128;g22570a52555_0_90"/>
          <p:cNvSpPr txBox="1"/>
          <p:nvPr>
            <p:ph idx="1" type="body"/>
          </p:nvPr>
        </p:nvSpPr>
        <p:spPr>
          <a:xfrm>
            <a:off x="354450" y="1382351"/>
            <a:ext cx="11366400" cy="529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t>Documentation and Examples: Provide clear and comprehensive documentation on how to install, use, and contribute to your command line tool. Include usage examples and code snippets to help users understand and integrate your tool into their workflows.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Maintenance and Updates: Continuously maintain and update your command line tool to fix issues, introduce new features, and respond to user feedback. Ensure compatibility with newer versions of dependencies and consider automating the release process if possible.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rPr lang="en-IN"/>
              <a:t>By following these steps and leveraging the capabilities of the Java programming language and related libraries, you can create reusable command line tools in Java.</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2570a52555_0_98"/>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Clr>
                <a:schemeClr val="dk1"/>
              </a:buClr>
              <a:buSzPts val="1400"/>
              <a:buFont typeface="Arial"/>
              <a:buNone/>
            </a:pPr>
            <a:r>
              <a:rPr lang="en-IN"/>
              <a:t>Creating Reusable Command Line Tools</a:t>
            </a:r>
            <a:endParaRPr/>
          </a:p>
          <a:p>
            <a:pPr indent="0" lvl="0" marL="0" rtl="0" algn="l">
              <a:lnSpc>
                <a:spcPct val="100000"/>
              </a:lnSpc>
              <a:spcBef>
                <a:spcPts val="0"/>
              </a:spcBef>
              <a:spcAft>
                <a:spcPts val="0"/>
              </a:spcAft>
              <a:buSzPts val="1400"/>
              <a:buNone/>
            </a:pPr>
            <a:r>
              <a:t/>
            </a:r>
            <a:endParaRPr/>
          </a:p>
        </p:txBody>
      </p:sp>
      <p:sp>
        <p:nvSpPr>
          <p:cNvPr id="135" name="Google Shape;135;g22570a52555_0_98"/>
          <p:cNvSpPr txBox="1"/>
          <p:nvPr>
            <p:ph idx="1" type="body"/>
          </p:nvPr>
        </p:nvSpPr>
        <p:spPr>
          <a:xfrm>
            <a:off x="354450" y="1479175"/>
            <a:ext cx="11366400" cy="487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t>Here's a simple demonstration of how to create a reusable command line tool in Java using the Apache Commons CLI library:</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Step 1: Define the Scope</a:t>
            </a:r>
            <a:endParaRPr/>
          </a:p>
          <a:p>
            <a:pPr indent="0" lvl="0" marL="0" rtl="0" algn="l">
              <a:lnSpc>
                <a:spcPct val="115000"/>
              </a:lnSpc>
              <a:spcBef>
                <a:spcPts val="0"/>
              </a:spcBef>
              <a:spcAft>
                <a:spcPts val="0"/>
              </a:spcAft>
              <a:buClr>
                <a:schemeClr val="dk1"/>
              </a:buClr>
              <a:buSzPts val="1100"/>
              <a:buFont typeface="Arial"/>
              <a:buNone/>
            </a:pPr>
            <a:r>
              <a:rPr lang="en-IN"/>
              <a:t>Let's assume we want to create a command line tool that calculates the sum of two numbers provided as command line arguments.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Step 2: Set Up the Development Environment</a:t>
            </a:r>
            <a:endParaRPr/>
          </a:p>
          <a:p>
            <a:pPr indent="0" lvl="0" marL="0" rtl="0" algn="l">
              <a:lnSpc>
                <a:spcPct val="115000"/>
              </a:lnSpc>
              <a:spcBef>
                <a:spcPts val="0"/>
              </a:spcBef>
              <a:spcAft>
                <a:spcPts val="0"/>
              </a:spcAft>
              <a:buClr>
                <a:schemeClr val="dk1"/>
              </a:buClr>
              <a:buSzPts val="1100"/>
              <a:buFont typeface="Arial"/>
              <a:buNone/>
            </a:pPr>
            <a:r>
              <a:rPr lang="en-IN"/>
              <a:t>Install the Java Development Kit (JDK) and choose a suitable Java IDE, such as IntelliJ IDEA or Eclipse.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Step 3: Create a New Java Project</a:t>
            </a:r>
            <a:endParaRPr/>
          </a:p>
          <a:p>
            <a:pPr indent="0" lvl="0" marL="0" rtl="0" algn="l">
              <a:lnSpc>
                <a:spcPct val="115000"/>
              </a:lnSpc>
              <a:spcBef>
                <a:spcPts val="0"/>
              </a:spcBef>
              <a:spcAft>
                <a:spcPts val="0"/>
              </a:spcAft>
              <a:buClr>
                <a:schemeClr val="dk1"/>
              </a:buClr>
              <a:buSzPts val="1100"/>
              <a:buFont typeface="Arial"/>
              <a:buNone/>
            </a:pPr>
            <a:r>
              <a:rPr lang="en-IN"/>
              <a:t>Create a new Java project in your chosen IDE and set up the project structure.</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2570a52555_0_106"/>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Clr>
                <a:schemeClr val="dk1"/>
              </a:buClr>
              <a:buSzPts val="1400"/>
              <a:buFont typeface="Arial"/>
              <a:buNone/>
            </a:pPr>
            <a:r>
              <a:rPr lang="en-IN"/>
              <a:t>Creating Reusable Command Line Tools</a:t>
            </a:r>
            <a:endParaRPr/>
          </a:p>
          <a:p>
            <a:pPr indent="0" lvl="0" marL="0" rtl="0" algn="l">
              <a:lnSpc>
                <a:spcPct val="100000"/>
              </a:lnSpc>
              <a:spcBef>
                <a:spcPts val="0"/>
              </a:spcBef>
              <a:spcAft>
                <a:spcPts val="0"/>
              </a:spcAft>
              <a:buSzPts val="1400"/>
              <a:buNone/>
            </a:pPr>
            <a:r>
              <a:t/>
            </a:r>
            <a:endParaRPr/>
          </a:p>
        </p:txBody>
      </p:sp>
      <p:sp>
        <p:nvSpPr>
          <p:cNvPr id="142" name="Google Shape;142;g22570a52555_0_106"/>
          <p:cNvSpPr txBox="1"/>
          <p:nvPr>
            <p:ph idx="1" type="body"/>
          </p:nvPr>
        </p:nvSpPr>
        <p:spPr>
          <a:xfrm>
            <a:off x="354450" y="1414626"/>
            <a:ext cx="11366400" cy="520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Step 4: Add Dependency</a:t>
            </a:r>
            <a:endParaRPr/>
          </a:p>
          <a:p>
            <a:pPr indent="0" lvl="0" marL="0" rtl="0" algn="l">
              <a:lnSpc>
                <a:spcPct val="115000"/>
              </a:lnSpc>
              <a:spcBef>
                <a:spcPts val="0"/>
              </a:spcBef>
              <a:spcAft>
                <a:spcPts val="0"/>
              </a:spcAft>
              <a:buClr>
                <a:schemeClr val="dk1"/>
              </a:buClr>
              <a:buSzPts val="1100"/>
              <a:buFont typeface="Arial"/>
              <a:buNone/>
            </a:pPr>
            <a:r>
              <a:rPr lang="en-IN"/>
              <a:t>Add the Apache Commons CLI dependency to your project. You can do this by adding the following Maven dependency in your project's pom.xml file:</a:t>
            </a:r>
            <a:endParaRPr/>
          </a:p>
          <a:p>
            <a:pPr indent="0" lvl="0" marL="0" rtl="0" algn="l">
              <a:lnSpc>
                <a:spcPct val="115000"/>
              </a:lnSpc>
              <a:spcBef>
                <a:spcPts val="0"/>
              </a:spcBef>
              <a:spcAft>
                <a:spcPts val="0"/>
              </a:spcAft>
              <a:buClr>
                <a:schemeClr val="dk1"/>
              </a:buClr>
              <a:buSzPts val="1100"/>
              <a:buFont typeface="Arial"/>
              <a:buNone/>
            </a:pPr>
            <a:r>
              <a:rPr lang="en-IN"/>
              <a:t>&lt;dependencies&gt;</a:t>
            </a:r>
            <a:endParaRPr/>
          </a:p>
          <a:p>
            <a:pPr indent="0" lvl="0" marL="0" rtl="0" algn="l">
              <a:lnSpc>
                <a:spcPct val="115000"/>
              </a:lnSpc>
              <a:spcBef>
                <a:spcPts val="0"/>
              </a:spcBef>
              <a:spcAft>
                <a:spcPts val="0"/>
              </a:spcAft>
              <a:buClr>
                <a:schemeClr val="dk1"/>
              </a:buClr>
              <a:buSzPts val="1100"/>
              <a:buFont typeface="Arial"/>
              <a:buNone/>
            </a:pPr>
            <a:r>
              <a:rPr lang="en-IN"/>
              <a:t>    &lt;dependency&gt;</a:t>
            </a:r>
            <a:endParaRPr/>
          </a:p>
          <a:p>
            <a:pPr indent="0" lvl="0" marL="0" rtl="0" algn="l">
              <a:lnSpc>
                <a:spcPct val="115000"/>
              </a:lnSpc>
              <a:spcBef>
                <a:spcPts val="0"/>
              </a:spcBef>
              <a:spcAft>
                <a:spcPts val="0"/>
              </a:spcAft>
              <a:buClr>
                <a:schemeClr val="dk1"/>
              </a:buClr>
              <a:buSzPts val="1100"/>
              <a:buFont typeface="Arial"/>
              <a:buNone/>
            </a:pPr>
            <a:r>
              <a:rPr lang="en-IN"/>
              <a:t>        &lt;groupId&gt;commons-cli&lt;/groupId&gt;</a:t>
            </a:r>
            <a:endParaRPr/>
          </a:p>
          <a:p>
            <a:pPr indent="0" lvl="0" marL="0" rtl="0" algn="l">
              <a:lnSpc>
                <a:spcPct val="115000"/>
              </a:lnSpc>
              <a:spcBef>
                <a:spcPts val="0"/>
              </a:spcBef>
              <a:spcAft>
                <a:spcPts val="0"/>
              </a:spcAft>
              <a:buClr>
                <a:schemeClr val="dk1"/>
              </a:buClr>
              <a:buSzPts val="1100"/>
              <a:buFont typeface="Arial"/>
              <a:buNone/>
            </a:pPr>
            <a:r>
              <a:rPr lang="en-IN"/>
              <a:t>        &lt;artifactId&gt;commons-cli&lt;/artifactId&gt;</a:t>
            </a:r>
            <a:endParaRPr/>
          </a:p>
          <a:p>
            <a:pPr indent="0" lvl="0" marL="0" rtl="0" algn="l">
              <a:lnSpc>
                <a:spcPct val="115000"/>
              </a:lnSpc>
              <a:spcBef>
                <a:spcPts val="0"/>
              </a:spcBef>
              <a:spcAft>
                <a:spcPts val="0"/>
              </a:spcAft>
              <a:buClr>
                <a:schemeClr val="dk1"/>
              </a:buClr>
              <a:buSzPts val="1100"/>
              <a:buFont typeface="Arial"/>
              <a:buNone/>
            </a:pPr>
            <a:r>
              <a:rPr lang="en-IN"/>
              <a:t>        &lt;version&gt;1.4&lt;/version&gt;</a:t>
            </a:r>
            <a:endParaRPr/>
          </a:p>
          <a:p>
            <a:pPr indent="0" lvl="0" marL="0" rtl="0" algn="l">
              <a:lnSpc>
                <a:spcPct val="115000"/>
              </a:lnSpc>
              <a:spcBef>
                <a:spcPts val="0"/>
              </a:spcBef>
              <a:spcAft>
                <a:spcPts val="0"/>
              </a:spcAft>
              <a:buClr>
                <a:schemeClr val="dk1"/>
              </a:buClr>
              <a:buSzPts val="1100"/>
              <a:buFont typeface="Arial"/>
              <a:buNone/>
            </a:pPr>
            <a:r>
              <a:rPr lang="en-IN"/>
              <a:t>    &lt;/dependency&gt;</a:t>
            </a:r>
            <a:endParaRPr/>
          </a:p>
          <a:p>
            <a:pPr indent="0" lvl="0" marL="0" rtl="0" algn="l">
              <a:lnSpc>
                <a:spcPct val="115000"/>
              </a:lnSpc>
              <a:spcBef>
                <a:spcPts val="0"/>
              </a:spcBef>
              <a:spcAft>
                <a:spcPts val="0"/>
              </a:spcAft>
              <a:buClr>
                <a:schemeClr val="dk1"/>
              </a:buClr>
              <a:buSzPts val="1100"/>
              <a:buFont typeface="Arial"/>
              <a:buNone/>
            </a:pPr>
            <a:r>
              <a:rPr lang="en-IN"/>
              <a:t>&lt;/dependencies&gt;</a:t>
            </a:r>
            <a:endParaRPr/>
          </a:p>
          <a:p>
            <a:pPr indent="0" lvl="0" marL="0" rtl="0" algn="l">
              <a:lnSpc>
                <a:spcPct val="115000"/>
              </a:lnSpc>
              <a:spcBef>
                <a:spcPts val="0"/>
              </a:spcBef>
              <a:spcAft>
                <a:spcPts val="0"/>
              </a:spcAft>
              <a:buClr>
                <a:schemeClr val="dk1"/>
              </a:buClr>
              <a:buSzPts val="1100"/>
              <a:buFont typeface="Arial"/>
              <a:buNone/>
            </a:pPr>
            <a:r>
              <a:rPr lang="en-IN"/>
              <a:t>Step 5: Design the CLI</a:t>
            </a:r>
            <a:endParaRPr/>
          </a:p>
          <a:p>
            <a:pPr indent="0" lvl="0" marL="0" rtl="0" algn="l">
              <a:lnSpc>
                <a:spcPct val="115000"/>
              </a:lnSpc>
              <a:spcBef>
                <a:spcPts val="0"/>
              </a:spcBef>
              <a:spcAft>
                <a:spcPts val="0"/>
              </a:spcAft>
              <a:buSzPts val="1800"/>
              <a:buNone/>
            </a:pPr>
            <a:r>
              <a:rPr lang="en-IN"/>
              <a:t>Create a new Java class, let's call it CalculatorCLI, which will serve as the entry point for our command line tool. Define the desired behavior, such as the available command, options, and arguments.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2570a52555_0_114"/>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Clr>
                <a:schemeClr val="dk1"/>
              </a:buClr>
              <a:buSzPts val="1400"/>
              <a:buFont typeface="Arial"/>
              <a:buNone/>
            </a:pPr>
            <a:r>
              <a:rPr lang="en-IN"/>
              <a:t>Creating Reusable Command Line Tools</a:t>
            </a:r>
            <a:endParaRPr/>
          </a:p>
          <a:p>
            <a:pPr indent="0" lvl="0" marL="0" rtl="0" algn="l">
              <a:lnSpc>
                <a:spcPct val="100000"/>
              </a:lnSpc>
              <a:spcBef>
                <a:spcPts val="0"/>
              </a:spcBef>
              <a:spcAft>
                <a:spcPts val="0"/>
              </a:spcAft>
              <a:buSzPts val="1400"/>
              <a:buNone/>
            </a:pPr>
            <a:r>
              <a:t/>
            </a:r>
            <a:endParaRPr/>
          </a:p>
        </p:txBody>
      </p:sp>
      <p:sp>
        <p:nvSpPr>
          <p:cNvPr id="149" name="Google Shape;149;g22570a52555_0_114"/>
          <p:cNvSpPr txBox="1"/>
          <p:nvPr>
            <p:ph idx="1" type="body"/>
          </p:nvPr>
        </p:nvSpPr>
        <p:spPr>
          <a:xfrm>
            <a:off x="354450" y="1430775"/>
            <a:ext cx="11366400" cy="49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t>import org.apache.commons.cli.*;</a:t>
            </a:r>
            <a:endParaRPr/>
          </a:p>
          <a:p>
            <a:pPr indent="0" lvl="0" marL="0" rtl="0" algn="l">
              <a:lnSpc>
                <a:spcPct val="115000"/>
              </a:lnSpc>
              <a:spcBef>
                <a:spcPts val="0"/>
              </a:spcBef>
              <a:spcAft>
                <a:spcPts val="0"/>
              </a:spcAft>
              <a:buClr>
                <a:schemeClr val="dk1"/>
              </a:buClr>
              <a:buSzPts val="1100"/>
              <a:buFont typeface="Arial"/>
              <a:buNone/>
            </a:pPr>
            <a:r>
              <a:rPr lang="en-IN" sz="1800"/>
              <a:t>public class CalculatorCLI {</a:t>
            </a:r>
            <a:endParaRPr sz="1800"/>
          </a:p>
          <a:p>
            <a:pPr indent="0" lvl="0" marL="0" rtl="0" algn="l">
              <a:lnSpc>
                <a:spcPct val="115000"/>
              </a:lnSpc>
              <a:spcBef>
                <a:spcPts val="0"/>
              </a:spcBef>
              <a:spcAft>
                <a:spcPts val="0"/>
              </a:spcAft>
              <a:buClr>
                <a:schemeClr val="dk1"/>
              </a:buClr>
              <a:buSzPts val="1100"/>
              <a:buFont typeface="Arial"/>
              <a:buNone/>
            </a:pPr>
            <a:r>
              <a:rPr lang="en-IN" sz="1800"/>
              <a:t>    public static void main(String[] args) {</a:t>
            </a:r>
            <a:endParaRPr sz="1800"/>
          </a:p>
          <a:p>
            <a:pPr indent="0" lvl="0" marL="0" rtl="0" algn="l">
              <a:lnSpc>
                <a:spcPct val="115000"/>
              </a:lnSpc>
              <a:spcBef>
                <a:spcPts val="0"/>
              </a:spcBef>
              <a:spcAft>
                <a:spcPts val="0"/>
              </a:spcAft>
              <a:buClr>
                <a:schemeClr val="dk1"/>
              </a:buClr>
              <a:buSzPts val="1100"/>
              <a:buFont typeface="Arial"/>
              <a:buNone/>
            </a:pPr>
            <a:r>
              <a:rPr lang="en-IN" sz="1800"/>
              <a:t>        // Create the command line parser</a:t>
            </a:r>
            <a:endParaRPr sz="1800"/>
          </a:p>
          <a:p>
            <a:pPr indent="0" lvl="0" marL="0" rtl="0" algn="l">
              <a:lnSpc>
                <a:spcPct val="115000"/>
              </a:lnSpc>
              <a:spcBef>
                <a:spcPts val="0"/>
              </a:spcBef>
              <a:spcAft>
                <a:spcPts val="0"/>
              </a:spcAft>
              <a:buClr>
                <a:schemeClr val="dk1"/>
              </a:buClr>
              <a:buSzPts val="1100"/>
              <a:buFont typeface="Arial"/>
              <a:buNone/>
            </a:pPr>
            <a:r>
              <a:rPr lang="en-IN" sz="1800"/>
              <a:t>        CommandLineParser parser = new DefaultParser();</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lang="en-IN" sz="1800"/>
              <a:t>        // Create the options</a:t>
            </a:r>
            <a:endParaRPr sz="1800"/>
          </a:p>
          <a:p>
            <a:pPr indent="0" lvl="0" marL="0" rtl="0" algn="l">
              <a:lnSpc>
                <a:spcPct val="115000"/>
              </a:lnSpc>
              <a:spcBef>
                <a:spcPts val="0"/>
              </a:spcBef>
              <a:spcAft>
                <a:spcPts val="0"/>
              </a:spcAft>
              <a:buClr>
                <a:schemeClr val="dk1"/>
              </a:buClr>
              <a:buSzPts val="1100"/>
              <a:buFont typeface="Arial"/>
              <a:buNone/>
            </a:pPr>
            <a:r>
              <a:rPr lang="en-IN" sz="1800"/>
              <a:t>        Options options = new Options();</a:t>
            </a:r>
            <a:endParaRPr sz="1800"/>
          </a:p>
          <a:p>
            <a:pPr indent="0" lvl="0" marL="0" rtl="0" algn="l">
              <a:lnSpc>
                <a:spcPct val="115000"/>
              </a:lnSpc>
              <a:spcBef>
                <a:spcPts val="0"/>
              </a:spcBef>
              <a:spcAft>
                <a:spcPts val="0"/>
              </a:spcAft>
              <a:buClr>
                <a:schemeClr val="dk1"/>
              </a:buClr>
              <a:buSzPts val="1100"/>
              <a:buFont typeface="Arial"/>
              <a:buNone/>
            </a:pPr>
            <a:r>
              <a:rPr lang="en-IN" sz="1800"/>
              <a:t>        options.addOption("a", "num1", true, "First number");</a:t>
            </a:r>
            <a:endParaRPr sz="1800"/>
          </a:p>
          <a:p>
            <a:pPr indent="0" lvl="0" marL="0" rtl="0" algn="l">
              <a:lnSpc>
                <a:spcPct val="115000"/>
              </a:lnSpc>
              <a:spcBef>
                <a:spcPts val="0"/>
              </a:spcBef>
              <a:spcAft>
                <a:spcPts val="0"/>
              </a:spcAft>
              <a:buClr>
                <a:schemeClr val="dk1"/>
              </a:buClr>
              <a:buSzPts val="1100"/>
              <a:buFont typeface="Arial"/>
              <a:buNone/>
            </a:pPr>
            <a:r>
              <a:rPr lang="en-IN" sz="1800"/>
              <a:t>        options.addOption("b", "num2", true, "Second number");</a:t>
            </a:r>
            <a:endParaRPr sz="1800"/>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2570a52555_0_122"/>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Clr>
                <a:schemeClr val="dk1"/>
              </a:buClr>
              <a:buSzPts val="1400"/>
              <a:buFont typeface="Arial"/>
              <a:buNone/>
            </a:pPr>
            <a:r>
              <a:rPr lang="en-IN"/>
              <a:t>Creating Reusable Command Line Tools</a:t>
            </a:r>
            <a:endParaRPr/>
          </a:p>
          <a:p>
            <a:pPr indent="0" lvl="0" marL="0" rtl="0" algn="l">
              <a:lnSpc>
                <a:spcPct val="100000"/>
              </a:lnSpc>
              <a:spcBef>
                <a:spcPts val="0"/>
              </a:spcBef>
              <a:spcAft>
                <a:spcPts val="0"/>
              </a:spcAft>
              <a:buSzPts val="1400"/>
              <a:buNone/>
            </a:pPr>
            <a:r>
              <a:t/>
            </a:r>
            <a:endParaRPr/>
          </a:p>
        </p:txBody>
      </p:sp>
      <p:sp>
        <p:nvSpPr>
          <p:cNvPr id="156" name="Google Shape;156;g22570a52555_0_122"/>
          <p:cNvSpPr txBox="1"/>
          <p:nvPr>
            <p:ph idx="1" type="body"/>
          </p:nvPr>
        </p:nvSpPr>
        <p:spPr>
          <a:xfrm>
            <a:off x="354450" y="1414626"/>
            <a:ext cx="11366400" cy="51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t>  </a:t>
            </a:r>
            <a:r>
              <a:rPr lang="en-IN" sz="1500"/>
              <a:t>try {</a:t>
            </a:r>
            <a:endParaRPr sz="1500"/>
          </a:p>
          <a:p>
            <a:pPr indent="0" lvl="0" marL="0" rtl="0" algn="l">
              <a:lnSpc>
                <a:spcPct val="115000"/>
              </a:lnSpc>
              <a:spcBef>
                <a:spcPts val="0"/>
              </a:spcBef>
              <a:spcAft>
                <a:spcPts val="0"/>
              </a:spcAft>
              <a:buClr>
                <a:schemeClr val="dk1"/>
              </a:buClr>
              <a:buSzPts val="1100"/>
              <a:buFont typeface="Arial"/>
              <a:buNone/>
            </a:pPr>
            <a:r>
              <a:rPr lang="en-IN" sz="1500"/>
              <a:t>            // Parse the command line arguments</a:t>
            </a:r>
            <a:endParaRPr sz="1500"/>
          </a:p>
          <a:p>
            <a:pPr indent="0" lvl="0" marL="0" rtl="0" algn="l">
              <a:lnSpc>
                <a:spcPct val="115000"/>
              </a:lnSpc>
              <a:spcBef>
                <a:spcPts val="0"/>
              </a:spcBef>
              <a:spcAft>
                <a:spcPts val="0"/>
              </a:spcAft>
              <a:buClr>
                <a:schemeClr val="dk1"/>
              </a:buClr>
              <a:buSzPts val="1100"/>
              <a:buFont typeface="Arial"/>
              <a:buNone/>
            </a:pPr>
            <a:r>
              <a:rPr lang="en-IN" sz="1500"/>
              <a:t>            CommandLine cmd = parser.parse(options, args);</a:t>
            </a:r>
            <a:endParaRPr sz="1500"/>
          </a:p>
          <a:p>
            <a:pPr indent="0" lvl="0" marL="0" rtl="0" algn="l">
              <a:lnSpc>
                <a:spcPct val="115000"/>
              </a:lnSpc>
              <a:spcBef>
                <a:spcPts val="0"/>
              </a:spcBef>
              <a:spcAft>
                <a:spcPts val="0"/>
              </a:spcAft>
              <a:buClr>
                <a:schemeClr val="dk1"/>
              </a:buClr>
              <a:buSzPts val="1100"/>
              <a:buFont typeface="Arial"/>
              <a:buNone/>
            </a:pPr>
            <a:r>
              <a:rPr lang="en-IN" sz="1500"/>
              <a:t>            // Retrieve the values of the provided options</a:t>
            </a:r>
            <a:endParaRPr sz="1500"/>
          </a:p>
          <a:p>
            <a:pPr indent="0" lvl="0" marL="0" rtl="0" algn="l">
              <a:lnSpc>
                <a:spcPct val="115000"/>
              </a:lnSpc>
              <a:spcBef>
                <a:spcPts val="0"/>
              </a:spcBef>
              <a:spcAft>
                <a:spcPts val="0"/>
              </a:spcAft>
              <a:buClr>
                <a:schemeClr val="dk1"/>
              </a:buClr>
              <a:buSzPts val="1100"/>
              <a:buFont typeface="Arial"/>
              <a:buNone/>
            </a:pPr>
            <a:r>
              <a:rPr lang="en-IN" sz="1500"/>
              <a:t>            double num1 = Double.parseDouble(cmd.getOptionValue("a"));</a:t>
            </a:r>
            <a:endParaRPr sz="1500"/>
          </a:p>
          <a:p>
            <a:pPr indent="0" lvl="0" marL="0" rtl="0" algn="l">
              <a:lnSpc>
                <a:spcPct val="115000"/>
              </a:lnSpc>
              <a:spcBef>
                <a:spcPts val="0"/>
              </a:spcBef>
              <a:spcAft>
                <a:spcPts val="0"/>
              </a:spcAft>
              <a:buClr>
                <a:schemeClr val="dk1"/>
              </a:buClr>
              <a:buSzPts val="1100"/>
              <a:buFont typeface="Arial"/>
              <a:buNone/>
            </a:pPr>
            <a:r>
              <a:rPr lang="en-IN" sz="1500"/>
              <a:t>            double num2 = Double.parseDouble(cmd.getOptionValue("b"));</a:t>
            </a:r>
            <a:endParaRPr sz="1500"/>
          </a:p>
          <a:p>
            <a:pPr indent="0" lvl="0" marL="0" rtl="0" algn="l">
              <a:lnSpc>
                <a:spcPct val="115000"/>
              </a:lnSpc>
              <a:spcBef>
                <a:spcPts val="0"/>
              </a:spcBef>
              <a:spcAft>
                <a:spcPts val="0"/>
              </a:spcAft>
              <a:buClr>
                <a:schemeClr val="dk1"/>
              </a:buClr>
              <a:buSzPts val="1100"/>
              <a:buFont typeface="Arial"/>
              <a:buNone/>
            </a:pPr>
            <a:r>
              <a:rPr lang="en-IN" sz="1500"/>
              <a:t>            // Perform the calculation</a:t>
            </a:r>
            <a:endParaRPr sz="1500"/>
          </a:p>
          <a:p>
            <a:pPr indent="0" lvl="0" marL="0" rtl="0" algn="l">
              <a:lnSpc>
                <a:spcPct val="115000"/>
              </a:lnSpc>
              <a:spcBef>
                <a:spcPts val="0"/>
              </a:spcBef>
              <a:spcAft>
                <a:spcPts val="0"/>
              </a:spcAft>
              <a:buClr>
                <a:schemeClr val="dk1"/>
              </a:buClr>
              <a:buSzPts val="1100"/>
              <a:buFont typeface="Arial"/>
              <a:buNone/>
            </a:pPr>
            <a:r>
              <a:rPr lang="en-IN" sz="1500"/>
              <a:t>            double sum = num1 + num2;</a:t>
            </a:r>
            <a:endParaRPr sz="1500"/>
          </a:p>
          <a:p>
            <a:pPr indent="0" lvl="0" marL="0" rtl="0" algn="l">
              <a:lnSpc>
                <a:spcPct val="115000"/>
              </a:lnSpc>
              <a:spcBef>
                <a:spcPts val="0"/>
              </a:spcBef>
              <a:spcAft>
                <a:spcPts val="0"/>
              </a:spcAft>
              <a:buClr>
                <a:schemeClr val="dk1"/>
              </a:buClr>
              <a:buSzPts val="1100"/>
              <a:buFont typeface="Arial"/>
              <a:buNone/>
            </a:pPr>
            <a:r>
              <a:rPr lang="en-IN" sz="1500"/>
              <a:t>            // Print the result</a:t>
            </a:r>
            <a:endParaRPr sz="1500"/>
          </a:p>
          <a:p>
            <a:pPr indent="0" lvl="0" marL="0" rtl="0" algn="l">
              <a:lnSpc>
                <a:spcPct val="115000"/>
              </a:lnSpc>
              <a:spcBef>
                <a:spcPts val="0"/>
              </a:spcBef>
              <a:spcAft>
                <a:spcPts val="0"/>
              </a:spcAft>
              <a:buClr>
                <a:schemeClr val="dk1"/>
              </a:buClr>
              <a:buSzPts val="1100"/>
              <a:buFont typeface="Arial"/>
              <a:buNone/>
            </a:pPr>
            <a:r>
              <a:rPr lang="en-IN" sz="1500"/>
              <a:t>            System.out.println("Sum: " + sum);</a:t>
            </a:r>
            <a:endParaRPr sz="1500"/>
          </a:p>
          <a:p>
            <a:pPr indent="0" lvl="0" marL="0" rtl="0" algn="l">
              <a:lnSpc>
                <a:spcPct val="115000"/>
              </a:lnSpc>
              <a:spcBef>
                <a:spcPts val="0"/>
              </a:spcBef>
              <a:spcAft>
                <a:spcPts val="0"/>
              </a:spcAft>
              <a:buClr>
                <a:schemeClr val="dk1"/>
              </a:buClr>
              <a:buSzPts val="1100"/>
              <a:buFont typeface="Arial"/>
              <a:buNone/>
            </a:pPr>
            <a:r>
              <a:rPr lang="en-IN" sz="1500"/>
              <a:t>        } catch (ParseException | NumberFormatException e) {</a:t>
            </a:r>
            <a:endParaRPr sz="1500"/>
          </a:p>
          <a:p>
            <a:pPr indent="0" lvl="0" marL="0" rtl="0" algn="l">
              <a:lnSpc>
                <a:spcPct val="115000"/>
              </a:lnSpc>
              <a:spcBef>
                <a:spcPts val="0"/>
              </a:spcBef>
              <a:spcAft>
                <a:spcPts val="0"/>
              </a:spcAft>
              <a:buClr>
                <a:schemeClr val="dk1"/>
              </a:buClr>
              <a:buSzPts val="1100"/>
              <a:buFont typeface="Arial"/>
              <a:buNone/>
            </a:pPr>
            <a:r>
              <a:rPr lang="en-IN" sz="1500"/>
              <a:t>            // Handling parsing or number format errors</a:t>
            </a:r>
            <a:endParaRPr sz="1500"/>
          </a:p>
          <a:p>
            <a:pPr indent="0" lvl="0" marL="0" rtl="0" algn="l">
              <a:lnSpc>
                <a:spcPct val="115000"/>
              </a:lnSpc>
              <a:spcBef>
                <a:spcPts val="0"/>
              </a:spcBef>
              <a:spcAft>
                <a:spcPts val="0"/>
              </a:spcAft>
              <a:buClr>
                <a:schemeClr val="dk1"/>
              </a:buClr>
              <a:buSzPts val="1100"/>
              <a:buFont typeface="Arial"/>
              <a:buNone/>
            </a:pPr>
            <a:r>
              <a:rPr lang="en-IN" sz="1500"/>
              <a:t>            System.err.println("Error: " + e.getMessage());</a:t>
            </a:r>
            <a:endParaRPr sz="1500"/>
          </a:p>
          <a:p>
            <a:pPr indent="0" lvl="0" marL="0" rtl="0" algn="l">
              <a:lnSpc>
                <a:spcPct val="115000"/>
              </a:lnSpc>
              <a:spcBef>
                <a:spcPts val="0"/>
              </a:spcBef>
              <a:spcAft>
                <a:spcPts val="0"/>
              </a:spcAft>
              <a:buClr>
                <a:schemeClr val="dk1"/>
              </a:buClr>
              <a:buSzPts val="1100"/>
              <a:buFont typeface="Arial"/>
              <a:buNone/>
            </a:pPr>
            <a:r>
              <a:rPr lang="en-IN" sz="1500"/>
              <a:t>            HelpFormatter formatter = new HelpFormatter();</a:t>
            </a:r>
            <a:endParaRPr sz="1500"/>
          </a:p>
          <a:p>
            <a:pPr indent="0" lvl="0" marL="0" rtl="0" algn="l">
              <a:lnSpc>
                <a:spcPct val="115000"/>
              </a:lnSpc>
              <a:spcBef>
                <a:spcPts val="0"/>
              </a:spcBef>
              <a:spcAft>
                <a:spcPts val="0"/>
              </a:spcAft>
              <a:buClr>
                <a:schemeClr val="dk1"/>
              </a:buClr>
              <a:buSzPts val="1100"/>
              <a:buFont typeface="Arial"/>
              <a:buNone/>
            </a:pPr>
            <a:r>
              <a:rPr lang="en-IN" sz="1500"/>
              <a:t>            formatter.printHelp("CalculatorCLI", options);</a:t>
            </a:r>
            <a:endParaRPr sz="1500"/>
          </a:p>
          <a:p>
            <a:pPr indent="0" lvl="0" marL="0" rtl="0" algn="l">
              <a:lnSpc>
                <a:spcPct val="115000"/>
              </a:lnSpc>
              <a:spcBef>
                <a:spcPts val="0"/>
              </a:spcBef>
              <a:spcAft>
                <a:spcPts val="0"/>
              </a:spcAft>
              <a:buClr>
                <a:schemeClr val="dk1"/>
              </a:buClr>
              <a:buSzPts val="1100"/>
              <a:buFont typeface="Arial"/>
              <a:buNone/>
            </a:pPr>
            <a:r>
              <a:rPr lang="en-IN"/>
              <a:t>        }</a:t>
            </a:r>
            <a:endParaRPr/>
          </a:p>
          <a:p>
            <a:pPr indent="0" lvl="0" marL="0" rtl="0" algn="l">
              <a:lnSpc>
                <a:spcPct val="115000"/>
              </a:lnSpc>
              <a:spcBef>
                <a:spcPts val="0"/>
              </a:spcBef>
              <a:spcAft>
                <a:spcPts val="0"/>
              </a:spcAft>
              <a:buClr>
                <a:schemeClr val="dk1"/>
              </a:buClr>
              <a:buSzPts val="1100"/>
              <a:buFont typeface="Arial"/>
              <a:buNone/>
            </a:pPr>
            <a:r>
              <a:rPr lang="en-IN"/>
              <a:t>    }</a:t>
            </a:r>
            <a:endParaRPr/>
          </a:p>
          <a:p>
            <a:pPr indent="0" lvl="0" marL="0" rtl="0" algn="l">
              <a:lnSpc>
                <a:spcPct val="115000"/>
              </a:lnSpc>
              <a:spcBef>
                <a:spcPts val="0"/>
              </a:spcBef>
              <a:spcAft>
                <a:spcPts val="0"/>
              </a:spcAft>
              <a:buClr>
                <a:schemeClr val="dk1"/>
              </a:buClr>
              <a:buSzPts val="1100"/>
              <a:buFont typeface="Arial"/>
              <a:buNone/>
            </a:pPr>
            <a:r>
              <a:rPr lang="en-IN"/>
              <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Step 7: Test the CLI</a:t>
            </a:r>
            <a:endParaRPr/>
          </a:p>
          <a:p>
            <a:pPr indent="0" lvl="0" marL="0" rtl="0" algn="l">
              <a:lnSpc>
                <a:spcPct val="115000"/>
              </a:lnSpc>
              <a:spcBef>
                <a:spcPts val="0"/>
              </a:spcBef>
              <a:spcAft>
                <a:spcPts val="0"/>
              </a:spcAft>
              <a:buClr>
                <a:schemeClr val="dk1"/>
              </a:buClr>
              <a:buSzPts val="1100"/>
              <a:buFont typeface="Arial"/>
              <a:buNone/>
            </a:pPr>
            <a:r>
              <a:rPr lang="en-IN"/>
              <a:t>Open your terminal or command prompt and run the generated JAR file with the appropriate command line arguments: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css</a:t>
            </a:r>
            <a:endParaRPr/>
          </a:p>
          <a:p>
            <a:pPr indent="0" lvl="0" marL="0" rtl="0" algn="l">
              <a:lnSpc>
                <a:spcPct val="115000"/>
              </a:lnSpc>
              <a:spcBef>
                <a:spcPts val="0"/>
              </a:spcBef>
              <a:spcAft>
                <a:spcPts val="0"/>
              </a:spcAft>
              <a:buClr>
                <a:schemeClr val="dk1"/>
              </a:buClr>
              <a:buSzPts val="1100"/>
              <a:buFont typeface="Arial"/>
              <a:buNone/>
            </a:pPr>
            <a:r>
              <a:rPr lang="en-IN"/>
              <a:t>Copy code</a:t>
            </a:r>
            <a:endParaRPr/>
          </a:p>
          <a:p>
            <a:pPr indent="0" lvl="0" marL="0" rtl="0" algn="l">
              <a:lnSpc>
                <a:spcPct val="115000"/>
              </a:lnSpc>
              <a:spcBef>
                <a:spcPts val="0"/>
              </a:spcBef>
              <a:spcAft>
                <a:spcPts val="0"/>
              </a:spcAft>
              <a:buClr>
                <a:schemeClr val="dk1"/>
              </a:buClr>
              <a:buSzPts val="1100"/>
              <a:buFont typeface="Arial"/>
              <a:buNone/>
            </a:pPr>
            <a:r>
              <a:rPr lang="en-IN"/>
              <a:t>java -jar CalculatorCLI.jar -a 5 -b 7</a:t>
            </a:r>
            <a:endParaRPr/>
          </a:p>
          <a:p>
            <a:pPr indent="0" lvl="0" marL="0" rtl="0" algn="l">
              <a:lnSpc>
                <a:spcPct val="115000"/>
              </a:lnSpc>
              <a:spcBef>
                <a:spcPts val="0"/>
              </a:spcBef>
              <a:spcAft>
                <a:spcPts val="0"/>
              </a:spcAft>
              <a:buClr>
                <a:schemeClr val="dk1"/>
              </a:buClr>
              <a:buSzPts val="1100"/>
              <a:buFont typeface="Arial"/>
              <a:buNone/>
            </a:pPr>
            <a:r>
              <a:rPr lang="en-IN"/>
              <a:t>You should see the output: "Sum: 12.0".</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Step 8: Distribute and Document</a:t>
            </a:r>
            <a:endParaRPr/>
          </a:p>
          <a:p>
            <a:pPr indent="0" lvl="0" marL="0" rtl="0" algn="l">
              <a:lnSpc>
                <a:spcPct val="115000"/>
              </a:lnSpc>
              <a:spcBef>
                <a:spcPts val="0"/>
              </a:spcBef>
              <a:spcAft>
                <a:spcPts val="0"/>
              </a:spcAft>
              <a:buClr>
                <a:schemeClr val="dk1"/>
              </a:buClr>
              <a:buSzPts val="1100"/>
              <a:buFont typeface="Arial"/>
              <a:buNone/>
            </a:pPr>
            <a:r>
              <a:rPr lang="en-IN"/>
              <a:t>Package the JAR file along with appropriate documentation and instructions on how to install and use the command line tool.</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This is a basic demonstration of creating a reusable command line tool in Java using the Apache Commons CLI library. You can extend and enhance the functionality of the tool by adding more commands, options, and arguments based on your requirements.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2570a52555_0_130"/>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Clr>
                <a:schemeClr val="dk1"/>
              </a:buClr>
              <a:buSzPts val="1400"/>
              <a:buFont typeface="Arial"/>
              <a:buNone/>
            </a:pPr>
            <a:r>
              <a:rPr lang="en-IN"/>
              <a:t>Creating Reusable Command Line Tools</a:t>
            </a:r>
            <a:endParaRPr/>
          </a:p>
          <a:p>
            <a:pPr indent="0" lvl="0" marL="0" rtl="0" algn="l">
              <a:lnSpc>
                <a:spcPct val="100000"/>
              </a:lnSpc>
              <a:spcBef>
                <a:spcPts val="0"/>
              </a:spcBef>
              <a:spcAft>
                <a:spcPts val="0"/>
              </a:spcAft>
              <a:buSzPts val="1400"/>
              <a:buNone/>
            </a:pPr>
            <a:r>
              <a:t/>
            </a:r>
            <a:endParaRPr/>
          </a:p>
        </p:txBody>
      </p:sp>
      <p:sp>
        <p:nvSpPr>
          <p:cNvPr id="163" name="Google Shape;163;g22570a52555_0_130"/>
          <p:cNvSpPr txBox="1"/>
          <p:nvPr>
            <p:ph idx="1" type="body"/>
          </p:nvPr>
        </p:nvSpPr>
        <p:spPr>
          <a:xfrm>
            <a:off x="354450" y="1414625"/>
            <a:ext cx="11366400" cy="488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t>Step 6: Build and Run the CLI</a:t>
            </a:r>
            <a:endParaRPr/>
          </a:p>
          <a:p>
            <a:pPr indent="0" lvl="0" marL="0" rtl="0" algn="l">
              <a:lnSpc>
                <a:spcPct val="115000"/>
              </a:lnSpc>
              <a:spcBef>
                <a:spcPts val="0"/>
              </a:spcBef>
              <a:spcAft>
                <a:spcPts val="0"/>
              </a:spcAft>
              <a:buClr>
                <a:schemeClr val="dk1"/>
              </a:buClr>
              <a:buSzPts val="1100"/>
              <a:buFont typeface="Arial"/>
              <a:buNone/>
            </a:pPr>
            <a:r>
              <a:rPr lang="en-IN"/>
              <a:t>Build the project and generate an executable JAR file. You can do this using your IDE or by using a build tool like Maven or Gradle.</a:t>
            </a:r>
            <a:endParaRPr/>
          </a:p>
          <a:p>
            <a:pPr indent="0" lvl="0" marL="0" rtl="0" algn="l">
              <a:lnSpc>
                <a:spcPct val="115000"/>
              </a:lnSpc>
              <a:spcBef>
                <a:spcPts val="0"/>
              </a:spcBef>
              <a:spcAft>
                <a:spcPts val="0"/>
              </a:spcAft>
              <a:buSzPts val="1800"/>
              <a:buNone/>
            </a:pPr>
            <a:r>
              <a:rPr lang="en-IN"/>
              <a:t>Step 7: Test the CLI</a:t>
            </a:r>
            <a:endParaRPr/>
          </a:p>
          <a:p>
            <a:pPr indent="0" lvl="0" marL="0" rtl="0" algn="l">
              <a:lnSpc>
                <a:spcPct val="115000"/>
              </a:lnSpc>
              <a:spcBef>
                <a:spcPts val="0"/>
              </a:spcBef>
              <a:spcAft>
                <a:spcPts val="0"/>
              </a:spcAft>
              <a:buSzPts val="1800"/>
              <a:buNone/>
            </a:pPr>
            <a:r>
              <a:rPr lang="en-IN"/>
              <a:t>Open your terminal or command prompt and run the generated JAR file with the appropriate command line arguments:</a:t>
            </a:r>
            <a:endParaRPr/>
          </a:p>
          <a:p>
            <a:pPr indent="0" lvl="0" marL="0" rtl="0" algn="l">
              <a:lnSpc>
                <a:spcPct val="115000"/>
              </a:lnSpc>
              <a:spcBef>
                <a:spcPts val="0"/>
              </a:spcBef>
              <a:spcAft>
                <a:spcPts val="0"/>
              </a:spcAft>
              <a:buSzPts val="1800"/>
              <a:buNone/>
            </a:pPr>
            <a:r>
              <a:rPr lang="en-IN"/>
              <a:t>java -jar CalculatorCLI.jar -a 5 -b 7</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IN"/>
              <a:t>You should see the output: "Sum: 12.0".</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IN"/>
              <a:t>Step 8: Distribute and Document</a:t>
            </a:r>
            <a:endParaRPr/>
          </a:p>
          <a:p>
            <a:pPr indent="0" lvl="0" marL="0" rtl="0" algn="l">
              <a:lnSpc>
                <a:spcPct val="115000"/>
              </a:lnSpc>
              <a:spcBef>
                <a:spcPts val="0"/>
              </a:spcBef>
              <a:spcAft>
                <a:spcPts val="0"/>
              </a:spcAft>
              <a:buSzPts val="1800"/>
              <a:buNone/>
            </a:pPr>
            <a:r>
              <a:rPr lang="en-IN"/>
              <a:t>Package the JAR file along with appropriate documentation and instructions on how to install and use the command line tool.</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39"/>
          <p:cNvSpPr txBox="1"/>
          <p:nvPr>
            <p:ph type="title"/>
          </p:nvPr>
        </p:nvSpPr>
        <p:spPr>
          <a:xfrm>
            <a:off x="419100" y="708404"/>
            <a:ext cx="11144828" cy="497415"/>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Agenda</a:t>
            </a:r>
            <a:endParaRPr/>
          </a:p>
        </p:txBody>
      </p:sp>
      <p:sp>
        <p:nvSpPr>
          <p:cNvPr id="53" name="Google Shape;53;p39"/>
          <p:cNvSpPr txBox="1"/>
          <p:nvPr>
            <p:ph idx="1" type="body"/>
          </p:nvPr>
        </p:nvSpPr>
        <p:spPr>
          <a:xfrm>
            <a:off x="354448" y="1430975"/>
            <a:ext cx="11366496" cy="3214916"/>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t>Here we will be covering Linux’s: </a:t>
            </a:r>
            <a:endParaRPr/>
          </a:p>
          <a:p>
            <a:pPr indent="0" lvl="0" marL="114300" rtl="0" algn="l">
              <a:lnSpc>
                <a:spcPct val="115000"/>
              </a:lnSpc>
              <a:spcBef>
                <a:spcPts val="0"/>
              </a:spcBef>
              <a:spcAft>
                <a:spcPts val="0"/>
              </a:spcAft>
              <a:buSzPts val="1800"/>
              <a:buNone/>
            </a:pPr>
            <a:r>
              <a:t/>
            </a:r>
            <a:endParaRPr/>
          </a:p>
          <a:p>
            <a:pPr indent="-393700" lvl="0" marL="457200" rtl="0" algn="l">
              <a:lnSpc>
                <a:spcPct val="115000"/>
              </a:lnSpc>
              <a:spcBef>
                <a:spcPts val="0"/>
              </a:spcBef>
              <a:spcAft>
                <a:spcPts val="0"/>
              </a:spcAft>
              <a:buSzPts val="2600"/>
              <a:buChar char="●"/>
            </a:pPr>
            <a:r>
              <a:rPr lang="en-IN">
                <a:solidFill>
                  <a:srgbClr val="343541"/>
                </a:solidFill>
                <a:latin typeface="Roboto"/>
                <a:ea typeface="Roboto"/>
                <a:cs typeface="Roboto"/>
                <a:sym typeface="Roboto"/>
              </a:rPr>
              <a:t>Ability to obtain data using command line from various resources like CSV, JSON, XML etc..</a:t>
            </a:r>
            <a:endParaRPr>
              <a:solidFill>
                <a:srgbClr val="343541"/>
              </a:solidFill>
              <a:latin typeface="Roboto"/>
              <a:ea typeface="Roboto"/>
              <a:cs typeface="Roboto"/>
              <a:sym typeface="Roboto"/>
            </a:endParaRPr>
          </a:p>
          <a:p>
            <a:pPr indent="-393700" lvl="0" marL="457200" rtl="0" algn="l">
              <a:lnSpc>
                <a:spcPct val="115000"/>
              </a:lnSpc>
              <a:spcBef>
                <a:spcPts val="0"/>
              </a:spcBef>
              <a:spcAft>
                <a:spcPts val="0"/>
              </a:spcAft>
              <a:buSzPts val="2600"/>
              <a:buChar char="●"/>
            </a:pPr>
            <a:r>
              <a:rPr lang="en-IN">
                <a:solidFill>
                  <a:srgbClr val="343541"/>
                </a:solidFill>
                <a:latin typeface="Roboto"/>
                <a:ea typeface="Roboto"/>
                <a:cs typeface="Roboto"/>
                <a:sym typeface="Roboto"/>
              </a:rPr>
              <a:t>Ability to create reusable command line tools</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2570a52555_0_141"/>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Clr>
                <a:schemeClr val="dk1"/>
              </a:buClr>
              <a:buSzPts val="1400"/>
              <a:buFont typeface="Arial"/>
              <a:buNone/>
            </a:pPr>
            <a:r>
              <a:rPr lang="en-IN"/>
              <a:t>Creating Reusable Command Line Tools</a:t>
            </a:r>
            <a:endParaRPr/>
          </a:p>
          <a:p>
            <a:pPr indent="0" lvl="0" marL="0" rtl="0" algn="l">
              <a:lnSpc>
                <a:spcPct val="100000"/>
              </a:lnSpc>
              <a:spcBef>
                <a:spcPts val="0"/>
              </a:spcBef>
              <a:spcAft>
                <a:spcPts val="0"/>
              </a:spcAft>
              <a:buSzPts val="1400"/>
              <a:buNone/>
            </a:pPr>
            <a:r>
              <a:t/>
            </a:r>
            <a:endParaRPr/>
          </a:p>
        </p:txBody>
      </p:sp>
      <p:sp>
        <p:nvSpPr>
          <p:cNvPr id="170" name="Google Shape;170;g22570a52555_0_141"/>
          <p:cNvSpPr txBox="1"/>
          <p:nvPr>
            <p:ph idx="1" type="body"/>
          </p:nvPr>
        </p:nvSpPr>
        <p:spPr>
          <a:xfrm>
            <a:off x="354450" y="1430775"/>
            <a:ext cx="11366400" cy="48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IN"/>
              <a:t>This is a basic demonstration of creating a reusable command line tool in Java using the Apache Commons CLI library. You can extend and enhance the functionality of the tool 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7"/>
          <p:cNvSpPr txBox="1"/>
          <p:nvPr>
            <p:ph type="title"/>
          </p:nvPr>
        </p:nvSpPr>
        <p:spPr>
          <a:xfrm>
            <a:off x="419100" y="708404"/>
            <a:ext cx="11144828" cy="497415"/>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Summary</a:t>
            </a:r>
            <a:endParaRPr/>
          </a:p>
        </p:txBody>
      </p:sp>
      <p:sp>
        <p:nvSpPr>
          <p:cNvPr id="176" name="Google Shape;176;p47"/>
          <p:cNvSpPr txBox="1"/>
          <p:nvPr>
            <p:ph idx="1" type="body"/>
          </p:nvPr>
        </p:nvSpPr>
        <p:spPr>
          <a:xfrm>
            <a:off x="412752" y="2113090"/>
            <a:ext cx="11366496" cy="3214916"/>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t>In this session we have learnt Linux’s:</a:t>
            </a:r>
            <a:endParaRPr/>
          </a:p>
          <a:p>
            <a:pPr indent="-342900" lvl="0" marL="457200" rtl="0" algn="l">
              <a:lnSpc>
                <a:spcPct val="115000"/>
              </a:lnSpc>
              <a:spcBef>
                <a:spcPts val="0"/>
              </a:spcBef>
              <a:spcAft>
                <a:spcPts val="0"/>
              </a:spcAft>
              <a:buSzPts val="1800"/>
              <a:buChar char="●"/>
            </a:pPr>
            <a:r>
              <a:rPr lang="en-IN"/>
              <a:t>Ability to obtain data using command line from various resources like CSV, JSON, XML etc..</a:t>
            </a:r>
            <a:endParaRPr/>
          </a:p>
          <a:p>
            <a:pPr indent="-342900" lvl="0" marL="457200" rtl="0" algn="l">
              <a:lnSpc>
                <a:spcPct val="115000"/>
              </a:lnSpc>
              <a:spcBef>
                <a:spcPts val="0"/>
              </a:spcBef>
              <a:spcAft>
                <a:spcPts val="0"/>
              </a:spcAft>
              <a:buSzPts val="1800"/>
              <a:buChar char="●"/>
            </a:pPr>
            <a:r>
              <a:rPr lang="en-IN"/>
              <a:t>Ability to create reusable command line tools</a:t>
            </a:r>
            <a:endParaRPr/>
          </a:p>
        </p:txBody>
      </p:sp>
      <p:grpSp>
        <p:nvGrpSpPr>
          <p:cNvPr id="177" name="Google Shape;177;p47"/>
          <p:cNvGrpSpPr/>
          <p:nvPr/>
        </p:nvGrpSpPr>
        <p:grpSpPr>
          <a:xfrm>
            <a:off x="9231786" y="2273100"/>
            <a:ext cx="2443379" cy="2311799"/>
            <a:chOff x="9127783" y="2405975"/>
            <a:chExt cx="2750042" cy="2646890"/>
          </a:xfrm>
        </p:grpSpPr>
        <p:pic>
          <p:nvPicPr>
            <p:cNvPr id="178" name="Google Shape;178;p47"/>
            <p:cNvPicPr preferRelativeResize="0"/>
            <p:nvPr/>
          </p:nvPicPr>
          <p:blipFill rotWithShape="1">
            <a:blip r:embed="rId3">
              <a:alphaModFix/>
            </a:blip>
            <a:srcRect b="0" l="0" r="0" t="0"/>
            <a:stretch/>
          </p:blipFill>
          <p:spPr>
            <a:xfrm>
              <a:off x="9127783" y="2405975"/>
              <a:ext cx="2750042" cy="2078521"/>
            </a:xfrm>
            <a:prstGeom prst="rect">
              <a:avLst/>
            </a:prstGeom>
            <a:noFill/>
            <a:ln cap="flat" cmpd="sng" w="9525">
              <a:solidFill>
                <a:srgbClr val="BFBFBF"/>
              </a:solidFill>
              <a:prstDash val="solid"/>
              <a:round/>
              <a:headEnd len="sm" w="sm" type="none"/>
              <a:tailEnd len="sm" w="sm" type="none"/>
            </a:ln>
          </p:spPr>
        </p:pic>
        <p:sp>
          <p:nvSpPr>
            <p:cNvPr id="179" name="Google Shape;179;p47"/>
            <p:cNvSpPr txBox="1"/>
            <p:nvPr/>
          </p:nvSpPr>
          <p:spPr>
            <a:xfrm>
              <a:off x="9127783" y="4468090"/>
              <a:ext cx="2750042" cy="584775"/>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IN" sz="3200" u="none" cap="none" strike="noStrike">
                  <a:solidFill>
                    <a:schemeClr val="dk1"/>
                  </a:solidFill>
                  <a:latin typeface="Arial"/>
                  <a:ea typeface="Arial"/>
                  <a:cs typeface="Arial"/>
                  <a:sym typeface="Arial"/>
                </a:rPr>
                <a:t>Summary</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40"/>
          <p:cNvSpPr txBox="1"/>
          <p:nvPr>
            <p:ph type="title"/>
          </p:nvPr>
        </p:nvSpPr>
        <p:spPr>
          <a:xfrm>
            <a:off x="419100" y="708404"/>
            <a:ext cx="11301844" cy="497415"/>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Obtaining Data from Various Resources</a:t>
            </a:r>
            <a:endParaRPr/>
          </a:p>
        </p:txBody>
      </p:sp>
      <p:sp>
        <p:nvSpPr>
          <p:cNvPr id="59" name="Google Shape;59;p40"/>
          <p:cNvSpPr txBox="1"/>
          <p:nvPr>
            <p:ph idx="1" type="body"/>
          </p:nvPr>
        </p:nvSpPr>
        <p:spPr>
          <a:xfrm>
            <a:off x="354448" y="1430975"/>
            <a:ext cx="11366400" cy="32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IN" sz="1800">
                <a:solidFill>
                  <a:srgbClr val="374151"/>
                </a:solidFill>
                <a:highlight>
                  <a:srgbClr val="F7F7F8"/>
                </a:highlight>
                <a:latin typeface="Roboto"/>
                <a:ea typeface="Roboto"/>
                <a:cs typeface="Roboto"/>
                <a:sym typeface="Roboto"/>
              </a:rPr>
              <a:t>C</a:t>
            </a:r>
            <a:r>
              <a:rPr lang="en-IN" sz="1800">
                <a:solidFill>
                  <a:srgbClr val="374151"/>
                </a:solidFill>
                <a:highlight>
                  <a:srgbClr val="F7F7F8"/>
                </a:highlight>
                <a:latin typeface="Times"/>
                <a:ea typeface="Times"/>
                <a:cs typeface="Times"/>
                <a:sym typeface="Times"/>
              </a:rPr>
              <a:t>SV</a:t>
            </a:r>
            <a:endParaRPr sz="1800">
              <a:solidFill>
                <a:srgbClr val="374151"/>
              </a:solidFill>
              <a:highlight>
                <a:srgbClr val="F7F7F8"/>
              </a:highlight>
              <a:latin typeface="Times"/>
              <a:ea typeface="Times"/>
              <a:cs typeface="Times"/>
              <a:sym typeface="Times"/>
            </a:endParaRPr>
          </a:p>
          <a:p>
            <a:pPr indent="0" lvl="0" marL="457200" rtl="0" algn="l">
              <a:lnSpc>
                <a:spcPct val="115000"/>
              </a:lnSpc>
              <a:spcBef>
                <a:spcPts val="0"/>
              </a:spcBef>
              <a:spcAft>
                <a:spcPts val="0"/>
              </a:spcAft>
              <a:buClr>
                <a:schemeClr val="dk1"/>
              </a:buClr>
              <a:buSzPts val="1100"/>
              <a:buFont typeface="Arial"/>
              <a:buNone/>
            </a:pPr>
            <a:r>
              <a:rPr lang="en-IN" sz="1800">
                <a:solidFill>
                  <a:srgbClr val="374151"/>
                </a:solidFill>
                <a:highlight>
                  <a:srgbClr val="F7F7F8"/>
                </a:highlight>
                <a:latin typeface="Times"/>
                <a:ea typeface="Times"/>
                <a:cs typeface="Times"/>
                <a:sym typeface="Times"/>
              </a:rPr>
              <a:t> Linux provides command line tools like awk, sed, and cut that can extract, manipulate, and filter data from CSV files. For example, you can use awk to specify field separators and extract specific columns or rows.</a:t>
            </a:r>
            <a:endParaRPr sz="1800">
              <a:solidFill>
                <a:srgbClr val="374151"/>
              </a:solidFill>
              <a:highlight>
                <a:srgbClr val="F7F7F8"/>
              </a:highlight>
              <a:latin typeface="Times"/>
              <a:ea typeface="Times"/>
              <a:cs typeface="Times"/>
              <a:sym typeface="Times"/>
            </a:endParaRPr>
          </a:p>
          <a:p>
            <a:pPr indent="0" lvl="0" marL="457200" rtl="0" algn="l">
              <a:lnSpc>
                <a:spcPct val="115000"/>
              </a:lnSpc>
              <a:spcBef>
                <a:spcPts val="0"/>
              </a:spcBef>
              <a:spcAft>
                <a:spcPts val="0"/>
              </a:spcAft>
              <a:buClr>
                <a:schemeClr val="dk1"/>
              </a:buClr>
              <a:buSzPts val="1100"/>
              <a:buFont typeface="Arial"/>
              <a:buNone/>
            </a:pPr>
            <a:r>
              <a:t/>
            </a:r>
            <a:endParaRPr sz="1300">
              <a:solidFill>
                <a:srgbClr val="374151"/>
              </a:solidFill>
              <a:highlight>
                <a:srgbClr val="F7F7F8"/>
              </a:highlight>
              <a:latin typeface="Times"/>
              <a:ea typeface="Times"/>
              <a:cs typeface="Times"/>
              <a:sym typeface="Times"/>
            </a:endParaRPr>
          </a:p>
          <a:p>
            <a:pPr indent="0" lvl="0" marL="457200" rtl="0" algn="l">
              <a:lnSpc>
                <a:spcPct val="115000"/>
              </a:lnSpc>
              <a:spcBef>
                <a:spcPts val="0"/>
              </a:spcBef>
              <a:spcAft>
                <a:spcPts val="0"/>
              </a:spcAft>
              <a:buSzPts val="1800"/>
              <a:buNone/>
            </a:pPr>
            <a:r>
              <a:t/>
            </a:r>
            <a:endParaRPr sz="1500">
              <a:solidFill>
                <a:srgbClr val="374151"/>
              </a:solidFill>
              <a:highlight>
                <a:srgbClr val="F7F7F8"/>
              </a:highlight>
              <a:latin typeface="Times"/>
              <a:ea typeface="Times"/>
              <a:cs typeface="Times"/>
              <a:sym typeface="Times"/>
            </a:endParaRPr>
          </a:p>
          <a:p>
            <a:pPr indent="-228600" lvl="0" marL="457200" rtl="0" algn="l">
              <a:lnSpc>
                <a:spcPct val="115000"/>
              </a:lnSpc>
              <a:spcBef>
                <a:spcPts val="0"/>
              </a:spcBef>
              <a:spcAft>
                <a:spcPts val="0"/>
              </a:spcAft>
              <a:buClr>
                <a:schemeClr val="dk1"/>
              </a:buClr>
              <a:buSzPts val="1100"/>
              <a:buFont typeface="Arial"/>
              <a:buNone/>
            </a:pPr>
            <a:r>
              <a:rPr lang="en-IN" sz="1800">
                <a:latin typeface="Times"/>
                <a:ea typeface="Times"/>
                <a:cs typeface="Times"/>
                <a:sym typeface="Times"/>
              </a:rPr>
              <a:t>CSV Example:</a:t>
            </a:r>
            <a:endParaRPr sz="1800">
              <a:latin typeface="Times"/>
              <a:ea typeface="Times"/>
              <a:cs typeface="Times"/>
              <a:sym typeface="Times"/>
            </a:endParaRPr>
          </a:p>
          <a:p>
            <a:pPr indent="-228600" lvl="0" marL="457200" rtl="0" algn="l">
              <a:lnSpc>
                <a:spcPct val="115000"/>
              </a:lnSpc>
              <a:spcBef>
                <a:spcPts val="0"/>
              </a:spcBef>
              <a:spcAft>
                <a:spcPts val="0"/>
              </a:spcAft>
              <a:buClr>
                <a:schemeClr val="dk1"/>
              </a:buClr>
              <a:buSzPts val="1100"/>
              <a:buFont typeface="Arial"/>
              <a:buNone/>
            </a:pPr>
            <a:r>
              <a:t/>
            </a:r>
            <a:endParaRPr sz="1800">
              <a:latin typeface="Times"/>
              <a:ea typeface="Times"/>
              <a:cs typeface="Times"/>
              <a:sym typeface="Times"/>
            </a:endParaRPr>
          </a:p>
          <a:p>
            <a:pPr indent="-228600" lvl="0" marL="457200" rtl="0" algn="l">
              <a:lnSpc>
                <a:spcPct val="115000"/>
              </a:lnSpc>
              <a:spcBef>
                <a:spcPts val="0"/>
              </a:spcBef>
              <a:spcAft>
                <a:spcPts val="0"/>
              </a:spcAft>
              <a:buSzPts val="1100"/>
              <a:buNone/>
            </a:pPr>
            <a:r>
              <a:rPr lang="en-IN" sz="1800">
                <a:latin typeface="Times"/>
                <a:ea typeface="Times"/>
                <a:cs typeface="Times"/>
                <a:sym typeface="Times"/>
              </a:rPr>
              <a:t>Extracting a specific column from a CSV file using awk:</a:t>
            </a:r>
            <a:endParaRPr sz="1800">
              <a:latin typeface="Times"/>
              <a:ea typeface="Times"/>
              <a:cs typeface="Times"/>
              <a:sym typeface="Times"/>
            </a:endParaRPr>
          </a:p>
          <a:p>
            <a:pPr indent="-228600" lvl="0" marL="457200" rtl="0" algn="l">
              <a:lnSpc>
                <a:spcPct val="115000"/>
              </a:lnSpc>
              <a:spcBef>
                <a:spcPts val="0"/>
              </a:spcBef>
              <a:spcAft>
                <a:spcPts val="0"/>
              </a:spcAft>
              <a:buClr>
                <a:schemeClr val="dk1"/>
              </a:buClr>
              <a:buSzPts val="1100"/>
              <a:buFont typeface="Arial"/>
              <a:buNone/>
            </a:pPr>
            <a:r>
              <a:t/>
            </a:r>
            <a:endParaRPr/>
          </a:p>
          <a:p>
            <a:pPr indent="-228600" lvl="0" marL="457200" rtl="0" algn="l">
              <a:lnSpc>
                <a:spcPct val="115000"/>
              </a:lnSpc>
              <a:spcBef>
                <a:spcPts val="0"/>
              </a:spcBef>
              <a:spcAft>
                <a:spcPts val="0"/>
              </a:spcAft>
              <a:buClr>
                <a:schemeClr val="dk1"/>
              </a:buClr>
              <a:buSzPts val="1100"/>
              <a:buFont typeface="Arial"/>
              <a:buNone/>
            </a:pPr>
            <a:r>
              <a:rPr b="1" lang="en-IN"/>
              <a:t>awk -F',' '{print $2}' file.csv</a:t>
            </a:r>
            <a:endParaRPr b="1"/>
          </a:p>
          <a:p>
            <a:pPr indent="-228600" lvl="0" marL="457200" rtl="0" algn="l">
              <a:lnSpc>
                <a:spcPct val="115000"/>
              </a:lnSpc>
              <a:spcBef>
                <a:spcPts val="0"/>
              </a:spcBef>
              <a:spcAft>
                <a:spcPts val="0"/>
              </a:spcAft>
              <a:buClr>
                <a:schemeClr val="dk1"/>
              </a:buClr>
              <a:buSzPts val="1100"/>
              <a:buFont typeface="Arial"/>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41"/>
          <p:cNvSpPr txBox="1"/>
          <p:nvPr>
            <p:ph type="title"/>
          </p:nvPr>
        </p:nvSpPr>
        <p:spPr>
          <a:xfrm>
            <a:off x="419099" y="708404"/>
            <a:ext cx="11301845" cy="497415"/>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CSV contd.</a:t>
            </a:r>
            <a:endParaRPr/>
          </a:p>
        </p:txBody>
      </p:sp>
      <p:sp>
        <p:nvSpPr>
          <p:cNvPr id="65" name="Google Shape;65;p41"/>
          <p:cNvSpPr txBox="1"/>
          <p:nvPr/>
        </p:nvSpPr>
        <p:spPr>
          <a:xfrm>
            <a:off x="450875" y="1463050"/>
            <a:ext cx="11301900" cy="495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Candara"/>
                <a:ea typeface="Candara"/>
                <a:cs typeface="Candara"/>
                <a:sym typeface="Candara"/>
              </a:rPr>
              <a:t>Task: CSV Data Extraction</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Candara"/>
                <a:ea typeface="Candara"/>
                <a:cs typeface="Candara"/>
                <a:sym typeface="Candara"/>
              </a:rPr>
              <a:t>File: data.csv</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Candara"/>
                <a:ea typeface="Candara"/>
                <a:cs typeface="Candara"/>
                <a:sym typeface="Candara"/>
              </a:rPr>
              <a:t>Extract the values from the "Name" column and save them in a new file called "names.txt".</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Candara"/>
                <a:ea typeface="Candara"/>
                <a:cs typeface="Candara"/>
                <a:sym typeface="Candara"/>
              </a:rPr>
              <a:t>Explanation:</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Candara"/>
                <a:ea typeface="Candara"/>
                <a:cs typeface="Candara"/>
                <a:sym typeface="Candara"/>
              </a:rPr>
              <a:t>The awk command is used to process the CSV file. The -F',' option specifies that the field separator is a comma.</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Candara"/>
                <a:ea typeface="Candara"/>
                <a:cs typeface="Candara"/>
                <a:sym typeface="Candara"/>
              </a:rPr>
              <a:t>{print $2} is the action specified for awk, which prints the second column (the "Name" column) of each line.</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ndara"/>
                <a:ea typeface="Candara"/>
                <a:cs typeface="Candara"/>
                <a:sym typeface="Candara"/>
              </a:rPr>
              <a:t>The output of the awk command is redirected (&gt;) to the "names.txt" file.</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ndara"/>
                <a:ea typeface="Candara"/>
                <a:cs typeface="Candara"/>
                <a:sym typeface="Candara"/>
              </a:rPr>
              <a:t>Input (data.csv):</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ndara"/>
                <a:ea typeface="Candara"/>
                <a:cs typeface="Candara"/>
                <a:sym typeface="Candara"/>
              </a:rPr>
              <a:t>ID,Name,Age</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ndara"/>
                <a:ea typeface="Candara"/>
                <a:cs typeface="Candara"/>
                <a:sym typeface="Candara"/>
              </a:rPr>
              <a:t>1,John,30</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ndara"/>
                <a:ea typeface="Candara"/>
                <a:cs typeface="Candara"/>
                <a:sym typeface="Candara"/>
              </a:rPr>
              <a:t>2,Lisa,28</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ndara"/>
                <a:ea typeface="Candara"/>
                <a:cs typeface="Candara"/>
                <a:sym typeface="Candara"/>
              </a:rPr>
              <a:t>3,David,35</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374151"/>
                </a:solidFill>
                <a:highlight>
                  <a:srgbClr val="F7F7F8"/>
                </a:highlight>
                <a:latin typeface="Roboto"/>
                <a:ea typeface="Roboto"/>
                <a:cs typeface="Roboto"/>
                <a:sym typeface="Roboto"/>
              </a:rPr>
              <a:t>Output (names.txt):</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374151"/>
                </a:solidFill>
                <a:highlight>
                  <a:srgbClr val="F7F7F8"/>
                </a:highlight>
                <a:latin typeface="Roboto"/>
                <a:ea typeface="Roboto"/>
                <a:cs typeface="Roboto"/>
                <a:sym typeface="Roboto"/>
              </a:rPr>
              <a:t>John</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374151"/>
                </a:solidFill>
                <a:highlight>
                  <a:srgbClr val="F7F7F8"/>
                </a:highlight>
                <a:latin typeface="Roboto"/>
                <a:ea typeface="Roboto"/>
                <a:cs typeface="Roboto"/>
                <a:sym typeface="Roboto"/>
              </a:rPr>
              <a:t>Lisa</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374151"/>
                </a:solidFill>
                <a:highlight>
                  <a:srgbClr val="F7F7F8"/>
                </a:highlight>
                <a:latin typeface="Roboto"/>
                <a:ea typeface="Roboto"/>
                <a:cs typeface="Roboto"/>
                <a:sym typeface="Roboto"/>
              </a:rPr>
              <a:t>David</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2570a52555_0_15"/>
          <p:cNvSpPr txBox="1"/>
          <p:nvPr>
            <p:ph type="title"/>
          </p:nvPr>
        </p:nvSpPr>
        <p:spPr>
          <a:xfrm>
            <a:off x="419100"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Obtaining Data from Various Resources</a:t>
            </a:r>
            <a:endParaRPr/>
          </a:p>
        </p:txBody>
      </p:sp>
      <p:sp>
        <p:nvSpPr>
          <p:cNvPr id="71" name="Google Shape;71;g22570a52555_0_15"/>
          <p:cNvSpPr txBox="1"/>
          <p:nvPr>
            <p:ph idx="1" type="body"/>
          </p:nvPr>
        </p:nvSpPr>
        <p:spPr>
          <a:xfrm>
            <a:off x="354448" y="1430975"/>
            <a:ext cx="11366400" cy="32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IN" sz="1800">
                <a:solidFill>
                  <a:srgbClr val="374151"/>
                </a:solidFill>
                <a:highlight>
                  <a:srgbClr val="F7F7F8"/>
                </a:highlight>
                <a:latin typeface="Times"/>
                <a:ea typeface="Times"/>
                <a:cs typeface="Times"/>
                <a:sym typeface="Times"/>
              </a:rPr>
              <a:t>JSON: </a:t>
            </a:r>
            <a:endParaRPr sz="1800">
              <a:solidFill>
                <a:srgbClr val="374151"/>
              </a:solidFill>
              <a:highlight>
                <a:srgbClr val="F7F7F8"/>
              </a:highlight>
              <a:latin typeface="Times"/>
              <a:ea typeface="Times"/>
              <a:cs typeface="Times"/>
              <a:sym typeface="Times"/>
            </a:endParaRPr>
          </a:p>
          <a:p>
            <a:pPr indent="0" lvl="0" marL="457200" rtl="0" algn="l">
              <a:lnSpc>
                <a:spcPct val="115000"/>
              </a:lnSpc>
              <a:spcBef>
                <a:spcPts val="0"/>
              </a:spcBef>
              <a:spcAft>
                <a:spcPts val="0"/>
              </a:spcAft>
              <a:buSzPts val="1800"/>
              <a:buNone/>
            </a:pPr>
            <a:r>
              <a:rPr lang="en-IN" sz="1800">
                <a:solidFill>
                  <a:srgbClr val="374151"/>
                </a:solidFill>
                <a:highlight>
                  <a:srgbClr val="F7F7F8"/>
                </a:highlight>
                <a:latin typeface="Times"/>
                <a:ea typeface="Times"/>
                <a:cs typeface="Times"/>
                <a:sym typeface="Times"/>
              </a:rPr>
              <a:t>Linux offers tools like jq that allow you to parse and extract data from JSON files using a command line interface. jq supports various operations like filtering, mapping, and transforming JSON data.</a:t>
            </a:r>
            <a:endParaRPr sz="1800">
              <a:solidFill>
                <a:srgbClr val="374151"/>
              </a:solidFill>
              <a:highlight>
                <a:srgbClr val="F7F7F8"/>
              </a:highlight>
              <a:latin typeface="Times"/>
              <a:ea typeface="Times"/>
              <a:cs typeface="Times"/>
              <a:sym typeface="Times"/>
            </a:endParaRPr>
          </a:p>
          <a:p>
            <a:pPr indent="0" lvl="0" marL="0" rtl="0" algn="l">
              <a:lnSpc>
                <a:spcPct val="115000"/>
              </a:lnSpc>
              <a:spcBef>
                <a:spcPts val="0"/>
              </a:spcBef>
              <a:spcAft>
                <a:spcPts val="0"/>
              </a:spcAft>
              <a:buSzPts val="1100"/>
              <a:buNone/>
            </a:pPr>
            <a:r>
              <a:t/>
            </a:r>
            <a:endParaRPr sz="1800">
              <a:latin typeface="Times"/>
              <a:ea typeface="Times"/>
              <a:cs typeface="Times"/>
              <a:sym typeface="Times"/>
            </a:endParaRPr>
          </a:p>
          <a:p>
            <a:pPr indent="-228600" lvl="0" marL="457200" rtl="0" algn="l">
              <a:lnSpc>
                <a:spcPct val="115000"/>
              </a:lnSpc>
              <a:spcBef>
                <a:spcPts val="0"/>
              </a:spcBef>
              <a:spcAft>
                <a:spcPts val="0"/>
              </a:spcAft>
              <a:buSzPts val="1100"/>
              <a:buNone/>
            </a:pPr>
            <a:r>
              <a:rPr lang="en-IN" sz="1800">
                <a:latin typeface="Times"/>
                <a:ea typeface="Times"/>
                <a:cs typeface="Times"/>
                <a:sym typeface="Times"/>
              </a:rPr>
              <a:t>JSON Example:</a:t>
            </a:r>
            <a:endParaRPr sz="1800">
              <a:latin typeface="Times"/>
              <a:ea typeface="Times"/>
              <a:cs typeface="Times"/>
              <a:sym typeface="Times"/>
            </a:endParaRPr>
          </a:p>
          <a:p>
            <a:pPr indent="-228600" lvl="0" marL="457200" rtl="0" algn="l">
              <a:lnSpc>
                <a:spcPct val="115000"/>
              </a:lnSpc>
              <a:spcBef>
                <a:spcPts val="0"/>
              </a:spcBef>
              <a:spcAft>
                <a:spcPts val="0"/>
              </a:spcAft>
              <a:buSzPts val="1100"/>
              <a:buNone/>
            </a:pPr>
            <a:r>
              <a:t/>
            </a:r>
            <a:endParaRPr sz="1800">
              <a:latin typeface="Times"/>
              <a:ea typeface="Times"/>
              <a:cs typeface="Times"/>
              <a:sym typeface="Times"/>
            </a:endParaRPr>
          </a:p>
          <a:p>
            <a:pPr indent="-228600" lvl="0" marL="457200" rtl="0" algn="l">
              <a:lnSpc>
                <a:spcPct val="115000"/>
              </a:lnSpc>
              <a:spcBef>
                <a:spcPts val="0"/>
              </a:spcBef>
              <a:spcAft>
                <a:spcPts val="0"/>
              </a:spcAft>
              <a:buSzPts val="1100"/>
              <a:buNone/>
            </a:pPr>
            <a:r>
              <a:rPr lang="en-IN" sz="1800">
                <a:latin typeface="Times"/>
                <a:ea typeface="Times"/>
                <a:cs typeface="Times"/>
                <a:sym typeface="Times"/>
              </a:rPr>
              <a:t>Extracting values from a JSON file using jq:</a:t>
            </a:r>
            <a:endParaRPr sz="1800">
              <a:latin typeface="Times"/>
              <a:ea typeface="Times"/>
              <a:cs typeface="Times"/>
              <a:sym typeface="Times"/>
            </a:endParaRPr>
          </a:p>
          <a:p>
            <a:pPr indent="-228600" lvl="0" marL="457200" rtl="0" algn="l">
              <a:lnSpc>
                <a:spcPct val="115000"/>
              </a:lnSpc>
              <a:spcBef>
                <a:spcPts val="0"/>
              </a:spcBef>
              <a:spcAft>
                <a:spcPts val="0"/>
              </a:spcAft>
              <a:buSzPts val="1100"/>
              <a:buNone/>
            </a:pPr>
            <a:r>
              <a:t/>
            </a:r>
            <a:endParaRPr sz="1800">
              <a:latin typeface="Times"/>
              <a:ea typeface="Times"/>
              <a:cs typeface="Times"/>
              <a:sym typeface="Times"/>
            </a:endParaRPr>
          </a:p>
          <a:p>
            <a:pPr indent="-228600" lvl="0" marL="457200" rtl="0" algn="l">
              <a:lnSpc>
                <a:spcPct val="115000"/>
              </a:lnSpc>
              <a:spcBef>
                <a:spcPts val="0"/>
              </a:spcBef>
              <a:spcAft>
                <a:spcPts val="0"/>
              </a:spcAft>
              <a:buSzPts val="1100"/>
              <a:buNone/>
            </a:pPr>
            <a:r>
              <a:rPr b="1" lang="en-IN"/>
              <a:t>jq '.key' file.json</a:t>
            </a:r>
            <a:endParaRPr b="1"/>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2570a52555_0_20"/>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JSON contd.</a:t>
            </a:r>
            <a:endParaRPr/>
          </a:p>
        </p:txBody>
      </p:sp>
      <p:sp>
        <p:nvSpPr>
          <p:cNvPr id="77" name="Google Shape;77;g22570a52555_0_20"/>
          <p:cNvSpPr txBox="1"/>
          <p:nvPr/>
        </p:nvSpPr>
        <p:spPr>
          <a:xfrm>
            <a:off x="450875" y="1463050"/>
            <a:ext cx="11301900" cy="589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000000"/>
                </a:solidFill>
                <a:latin typeface="Candara"/>
                <a:ea typeface="Candara"/>
                <a:cs typeface="Candara"/>
                <a:sym typeface="Candara"/>
              </a:rPr>
              <a:t>Task: JSON Data Manipulation</a:t>
            </a:r>
            <a:endParaRPr b="0"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000000"/>
                </a:solidFill>
                <a:latin typeface="Candara"/>
                <a:ea typeface="Candara"/>
                <a:cs typeface="Candara"/>
                <a:sym typeface="Candara"/>
              </a:rPr>
              <a:t>File: data.json</a:t>
            </a:r>
            <a:endParaRPr b="0"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000000"/>
                </a:solidFill>
                <a:latin typeface="Candara"/>
                <a:ea typeface="Candara"/>
                <a:cs typeface="Candara"/>
                <a:sym typeface="Candara"/>
              </a:rPr>
              <a:t>Extract the values of the "age" key for all objects in the JSON array.</a:t>
            </a:r>
            <a:endParaRPr b="0"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000000"/>
                </a:solidFill>
                <a:latin typeface="Candara"/>
                <a:ea typeface="Candara"/>
                <a:cs typeface="Candara"/>
                <a:sym typeface="Candara"/>
              </a:rPr>
              <a:t>Save the extracted values in a new file called "ages.txt".</a:t>
            </a:r>
            <a:endParaRPr b="0"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000000"/>
                </a:solidFill>
                <a:latin typeface="Candara"/>
                <a:ea typeface="Candara"/>
                <a:cs typeface="Candara"/>
                <a:sym typeface="Candara"/>
              </a:rPr>
              <a:t>Explanation:</a:t>
            </a:r>
            <a:endParaRPr b="0"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000000"/>
                </a:solidFill>
                <a:latin typeface="Candara"/>
                <a:ea typeface="Candara"/>
                <a:cs typeface="Candara"/>
                <a:sym typeface="Candara"/>
              </a:rPr>
              <a:t>The jq command is used to process the JSON file. The .[].age argument instructs jq to extract the value of the "age" key for all objects in the JSON array.</a:t>
            </a:r>
            <a:endParaRPr b="0"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000000"/>
                </a:solidFill>
                <a:latin typeface="Candara"/>
                <a:ea typeface="Candara"/>
                <a:cs typeface="Candara"/>
                <a:sym typeface="Candara"/>
              </a:rPr>
              <a:t>The output of the jq command is redirected (&gt;) to the "ages.txt" file.</a:t>
            </a:r>
            <a:endParaRPr b="0"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rPr b="1" i="0" lang="en-IN" sz="1500" u="none" cap="none" strike="noStrike">
                <a:solidFill>
                  <a:srgbClr val="000000"/>
                </a:solidFill>
                <a:latin typeface="Candara"/>
                <a:ea typeface="Candara"/>
                <a:cs typeface="Candara"/>
                <a:sym typeface="Candara"/>
              </a:rPr>
              <a:t>Input (data.json):</a:t>
            </a:r>
            <a:endParaRPr b="1"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rPr b="1" i="0" lang="en-IN" sz="1500" u="none" cap="none" strike="noStrike">
                <a:solidFill>
                  <a:srgbClr val="000000"/>
                </a:solidFill>
                <a:latin typeface="Candara"/>
                <a:ea typeface="Candara"/>
                <a:cs typeface="Candara"/>
                <a:sym typeface="Candara"/>
              </a:rPr>
              <a:t>[</a:t>
            </a:r>
            <a:endParaRPr b="1"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rPr b="1" i="0" lang="en-IN" sz="1500" u="none" cap="none" strike="noStrike">
                <a:solidFill>
                  <a:srgbClr val="000000"/>
                </a:solidFill>
                <a:latin typeface="Candara"/>
                <a:ea typeface="Candara"/>
                <a:cs typeface="Candara"/>
                <a:sym typeface="Candara"/>
              </a:rPr>
              <a:t>  {"name": "John", "age": 30},</a:t>
            </a:r>
            <a:endParaRPr b="1"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rPr b="1" i="0" lang="en-IN" sz="1500" u="none" cap="none" strike="noStrike">
                <a:solidFill>
                  <a:srgbClr val="000000"/>
                </a:solidFill>
                <a:latin typeface="Candara"/>
                <a:ea typeface="Candara"/>
                <a:cs typeface="Candara"/>
                <a:sym typeface="Candara"/>
              </a:rPr>
              <a:t>  {"name": "Lisa", "age": 28},</a:t>
            </a:r>
            <a:endParaRPr b="1"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rPr b="1" i="0" lang="en-IN" sz="1500" u="none" cap="none" strike="noStrike">
                <a:solidFill>
                  <a:srgbClr val="000000"/>
                </a:solidFill>
                <a:latin typeface="Candara"/>
                <a:ea typeface="Candara"/>
                <a:cs typeface="Candara"/>
                <a:sym typeface="Candara"/>
              </a:rPr>
              <a:t>  {"name": "David", "age": 35}</a:t>
            </a:r>
            <a:endParaRPr b="1"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rPr b="1" i="0" lang="en-IN" sz="1500" u="none" cap="none" strike="noStrike">
                <a:solidFill>
                  <a:srgbClr val="000000"/>
                </a:solidFill>
                <a:latin typeface="Candara"/>
                <a:ea typeface="Candara"/>
                <a:cs typeface="Candara"/>
                <a:sym typeface="Candara"/>
              </a:rPr>
              <a:t>]</a:t>
            </a:r>
            <a:endParaRPr b="1"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300"/>
              <a:buFont typeface="Arial"/>
              <a:buNone/>
            </a:pPr>
            <a:r>
              <a:rPr b="1" i="0" lang="en-IN" sz="1300" u="none" cap="none" strike="noStrike">
                <a:solidFill>
                  <a:srgbClr val="374151"/>
                </a:solidFill>
                <a:highlight>
                  <a:srgbClr val="F7F7F8"/>
                </a:highlight>
                <a:latin typeface="Roboto"/>
                <a:ea typeface="Roboto"/>
                <a:cs typeface="Roboto"/>
                <a:sym typeface="Roboto"/>
              </a:rPr>
              <a:t>Output (ages.txt):</a:t>
            </a:r>
            <a:endParaRPr b="1" i="0" sz="13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1" i="0" lang="en-IN" sz="1300" u="none" cap="none" strike="noStrike">
                <a:solidFill>
                  <a:srgbClr val="374151"/>
                </a:solidFill>
                <a:highlight>
                  <a:srgbClr val="F7F7F8"/>
                </a:highlight>
                <a:latin typeface="Roboto"/>
                <a:ea typeface="Roboto"/>
                <a:cs typeface="Roboto"/>
                <a:sym typeface="Roboto"/>
              </a:rPr>
              <a:t>30</a:t>
            </a:r>
            <a:endParaRPr b="1" i="0" sz="13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1" i="0" lang="en-IN" sz="1300" u="none" cap="none" strike="noStrike">
                <a:solidFill>
                  <a:srgbClr val="374151"/>
                </a:solidFill>
                <a:highlight>
                  <a:srgbClr val="F7F7F8"/>
                </a:highlight>
                <a:latin typeface="Roboto"/>
                <a:ea typeface="Roboto"/>
                <a:cs typeface="Roboto"/>
                <a:sym typeface="Roboto"/>
              </a:rPr>
              <a:t>28</a:t>
            </a:r>
            <a:endParaRPr b="1" i="0" sz="13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1" i="0" lang="en-IN" sz="1300" u="none" cap="none" strike="noStrike">
                <a:solidFill>
                  <a:srgbClr val="374151"/>
                </a:solidFill>
                <a:highlight>
                  <a:srgbClr val="F7F7F8"/>
                </a:highlight>
                <a:latin typeface="Roboto"/>
                <a:ea typeface="Roboto"/>
                <a:cs typeface="Roboto"/>
                <a:sym typeface="Roboto"/>
              </a:rPr>
              <a:t>35</a:t>
            </a:r>
            <a:endParaRPr b="1" i="0" sz="13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ndara"/>
              <a:ea typeface="Candara"/>
              <a:cs typeface="Candara"/>
              <a:sym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2570a52555_0_34"/>
          <p:cNvSpPr txBox="1"/>
          <p:nvPr>
            <p:ph type="title"/>
          </p:nvPr>
        </p:nvSpPr>
        <p:spPr>
          <a:xfrm>
            <a:off x="419100"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Obtaining Data from Various Resources</a:t>
            </a:r>
            <a:endParaRPr/>
          </a:p>
        </p:txBody>
      </p:sp>
      <p:sp>
        <p:nvSpPr>
          <p:cNvPr id="83" name="Google Shape;83;g22570a52555_0_34"/>
          <p:cNvSpPr txBox="1"/>
          <p:nvPr>
            <p:ph idx="1" type="body"/>
          </p:nvPr>
        </p:nvSpPr>
        <p:spPr>
          <a:xfrm>
            <a:off x="354448" y="1430975"/>
            <a:ext cx="11366400" cy="32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IN" sz="2100">
                <a:solidFill>
                  <a:srgbClr val="374151"/>
                </a:solidFill>
                <a:highlight>
                  <a:srgbClr val="F7F7F8"/>
                </a:highlight>
                <a:latin typeface="Times"/>
                <a:ea typeface="Times"/>
                <a:cs typeface="Times"/>
                <a:sym typeface="Times"/>
              </a:rPr>
              <a:t>XML: </a:t>
            </a:r>
            <a:endParaRPr sz="2100">
              <a:solidFill>
                <a:srgbClr val="374151"/>
              </a:solidFill>
              <a:highlight>
                <a:srgbClr val="F7F7F8"/>
              </a:highlight>
              <a:latin typeface="Times"/>
              <a:ea typeface="Times"/>
              <a:cs typeface="Times"/>
              <a:sym typeface="Times"/>
            </a:endParaRPr>
          </a:p>
          <a:p>
            <a:pPr indent="0" lvl="0" marL="457200" rtl="0" algn="l">
              <a:lnSpc>
                <a:spcPct val="115000"/>
              </a:lnSpc>
              <a:spcBef>
                <a:spcPts val="0"/>
              </a:spcBef>
              <a:spcAft>
                <a:spcPts val="0"/>
              </a:spcAft>
              <a:buSzPts val="1800"/>
              <a:buNone/>
            </a:pPr>
            <a:r>
              <a:rPr lang="en-IN" sz="2100">
                <a:solidFill>
                  <a:srgbClr val="374151"/>
                </a:solidFill>
                <a:highlight>
                  <a:srgbClr val="F7F7F8"/>
                </a:highlight>
                <a:latin typeface="Times"/>
                <a:ea typeface="Times"/>
                <a:cs typeface="Times"/>
                <a:sym typeface="Times"/>
              </a:rPr>
              <a:t>Linux provides tools such as xmllint and xmlstarlet that enable parsing and extracting data from XML files. These tools allow you to navigate XML structures, extract specific elements or attributes, and perform transformations.</a:t>
            </a:r>
            <a:endParaRPr sz="2100">
              <a:solidFill>
                <a:srgbClr val="374151"/>
              </a:solidFill>
              <a:highlight>
                <a:srgbClr val="F7F7F8"/>
              </a:highlight>
              <a:latin typeface="Times"/>
              <a:ea typeface="Times"/>
              <a:cs typeface="Times"/>
              <a:sym typeface="Times"/>
            </a:endParaRPr>
          </a:p>
          <a:p>
            <a:pPr indent="0" lvl="0" marL="0" rtl="0" algn="l">
              <a:lnSpc>
                <a:spcPct val="115000"/>
              </a:lnSpc>
              <a:spcBef>
                <a:spcPts val="0"/>
              </a:spcBef>
              <a:spcAft>
                <a:spcPts val="0"/>
              </a:spcAft>
              <a:buSzPts val="1800"/>
              <a:buNone/>
            </a:pPr>
            <a:r>
              <a:t/>
            </a:r>
            <a:endParaRPr sz="2100">
              <a:solidFill>
                <a:srgbClr val="374151"/>
              </a:solidFill>
              <a:highlight>
                <a:srgbClr val="F7F7F8"/>
              </a:highlight>
              <a:latin typeface="Times"/>
              <a:ea typeface="Times"/>
              <a:cs typeface="Times"/>
              <a:sym typeface="Times"/>
            </a:endParaRPr>
          </a:p>
          <a:p>
            <a:pPr indent="-228600" lvl="0" marL="457200" rtl="0" algn="l">
              <a:lnSpc>
                <a:spcPct val="115000"/>
              </a:lnSpc>
              <a:spcBef>
                <a:spcPts val="0"/>
              </a:spcBef>
              <a:spcAft>
                <a:spcPts val="0"/>
              </a:spcAft>
              <a:buSzPts val="1100"/>
              <a:buNone/>
            </a:pPr>
            <a:r>
              <a:rPr lang="en-IN" sz="2100">
                <a:latin typeface="Times"/>
                <a:ea typeface="Times"/>
                <a:cs typeface="Times"/>
                <a:sym typeface="Times"/>
              </a:rPr>
              <a:t>XML Example:</a:t>
            </a:r>
            <a:endParaRPr sz="2100">
              <a:latin typeface="Times"/>
              <a:ea typeface="Times"/>
              <a:cs typeface="Times"/>
              <a:sym typeface="Times"/>
            </a:endParaRPr>
          </a:p>
          <a:p>
            <a:pPr indent="-228600" lvl="0" marL="457200" rtl="0" algn="l">
              <a:lnSpc>
                <a:spcPct val="115000"/>
              </a:lnSpc>
              <a:spcBef>
                <a:spcPts val="0"/>
              </a:spcBef>
              <a:spcAft>
                <a:spcPts val="0"/>
              </a:spcAft>
              <a:buSzPts val="1100"/>
              <a:buNone/>
            </a:pPr>
            <a:r>
              <a:t/>
            </a:r>
            <a:endParaRPr sz="2100">
              <a:latin typeface="Times"/>
              <a:ea typeface="Times"/>
              <a:cs typeface="Times"/>
              <a:sym typeface="Times"/>
            </a:endParaRPr>
          </a:p>
          <a:p>
            <a:pPr indent="-228600" lvl="0" marL="457200" rtl="0" algn="l">
              <a:lnSpc>
                <a:spcPct val="115000"/>
              </a:lnSpc>
              <a:spcBef>
                <a:spcPts val="0"/>
              </a:spcBef>
              <a:spcAft>
                <a:spcPts val="0"/>
              </a:spcAft>
              <a:buSzPts val="1100"/>
              <a:buNone/>
            </a:pPr>
            <a:r>
              <a:rPr lang="en-IN" sz="2100">
                <a:latin typeface="Times"/>
                <a:ea typeface="Times"/>
                <a:cs typeface="Times"/>
                <a:sym typeface="Times"/>
              </a:rPr>
              <a:t>Extracting specific elements from an XML file using xmllint:</a:t>
            </a:r>
            <a:endParaRPr sz="2100">
              <a:latin typeface="Times"/>
              <a:ea typeface="Times"/>
              <a:cs typeface="Times"/>
              <a:sym typeface="Times"/>
            </a:endParaRPr>
          </a:p>
          <a:p>
            <a:pPr indent="0" lvl="0" marL="0" rtl="0" algn="l">
              <a:lnSpc>
                <a:spcPct val="115000"/>
              </a:lnSpc>
              <a:spcBef>
                <a:spcPts val="0"/>
              </a:spcBef>
              <a:spcAft>
                <a:spcPts val="0"/>
              </a:spcAft>
              <a:buSzPts val="1100"/>
              <a:buNone/>
            </a:pPr>
            <a:r>
              <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b="1" lang="en-IN" sz="2100">
                <a:latin typeface="Times"/>
                <a:ea typeface="Times"/>
                <a:cs typeface="Times"/>
                <a:sym typeface="Times"/>
              </a:rPr>
              <a:t>    xmllint --xpath '//element' file.xml</a:t>
            </a:r>
            <a:endParaRPr b="1" sz="2100">
              <a:latin typeface="Times"/>
              <a:ea typeface="Times"/>
              <a:cs typeface="Times"/>
              <a:sym typeface="Times"/>
            </a:endParaRPr>
          </a:p>
          <a:p>
            <a:pPr indent="0" lvl="0" marL="0" rtl="0" algn="l">
              <a:lnSpc>
                <a:spcPct val="115000"/>
              </a:lnSpc>
              <a:spcBef>
                <a:spcPts val="0"/>
              </a:spcBef>
              <a:spcAft>
                <a:spcPts val="0"/>
              </a:spcAft>
              <a:buSzPts val="1100"/>
              <a:buNone/>
            </a:pPr>
            <a:r>
              <a:t/>
            </a:r>
            <a:endParaRPr sz="1800">
              <a:latin typeface="Times"/>
              <a:ea typeface="Times"/>
              <a:cs typeface="Times"/>
              <a:sym typeface="Times"/>
            </a:endParaRPr>
          </a:p>
          <a:p>
            <a:pPr indent="0" lvl="0" marL="0" rtl="0" algn="l">
              <a:lnSpc>
                <a:spcPct val="115000"/>
              </a:lnSpc>
              <a:spcBef>
                <a:spcPts val="0"/>
              </a:spcBef>
              <a:spcAft>
                <a:spcPts val="0"/>
              </a:spcAft>
              <a:buSzPts val="1100"/>
              <a:buNone/>
            </a:pPr>
            <a:r>
              <a:t/>
            </a:r>
            <a:endParaRPr sz="1800">
              <a:latin typeface="Times"/>
              <a:ea typeface="Times"/>
              <a:cs typeface="Times"/>
              <a:sym typeface="Times"/>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2570a52555_0_39"/>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XML contd.</a:t>
            </a:r>
            <a:endParaRPr/>
          </a:p>
        </p:txBody>
      </p:sp>
      <p:sp>
        <p:nvSpPr>
          <p:cNvPr id="89" name="Google Shape;89;g22570a52555_0_39"/>
          <p:cNvSpPr txBox="1"/>
          <p:nvPr/>
        </p:nvSpPr>
        <p:spPr>
          <a:xfrm>
            <a:off x="450875" y="1463050"/>
            <a:ext cx="11301900" cy="551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ndara"/>
                <a:ea typeface="Candara"/>
                <a:cs typeface="Candara"/>
                <a:sym typeface="Candara"/>
              </a:rPr>
              <a:t>Task: XML Data Filtering</a:t>
            </a:r>
            <a:endParaRPr b="0" i="0" sz="20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ndara"/>
                <a:ea typeface="Candara"/>
                <a:cs typeface="Candara"/>
                <a:sym typeface="Candara"/>
              </a:rPr>
              <a:t>File: data.xml</a:t>
            </a:r>
            <a:endParaRPr b="0" i="0" sz="20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ndara"/>
                <a:ea typeface="Candara"/>
                <a:cs typeface="Candara"/>
                <a:sym typeface="Candara"/>
              </a:rPr>
              <a:t>Extract all the "title" elements within the "book" elements and display them on the terminal.</a:t>
            </a:r>
            <a:endParaRPr b="0" i="0" sz="20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ndara"/>
                <a:ea typeface="Candara"/>
                <a:cs typeface="Candara"/>
                <a:sym typeface="Candara"/>
              </a:rPr>
              <a:t>Explanation:</a:t>
            </a:r>
            <a:endParaRPr b="0" i="0" sz="20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ndara"/>
                <a:ea typeface="Candara"/>
                <a:cs typeface="Candara"/>
                <a:sym typeface="Candara"/>
              </a:rPr>
              <a:t>The xmllint command is used to process the XML file. The --xpath option specifies the XPath expression to select the desired elements.</a:t>
            </a:r>
            <a:endParaRPr b="0" i="0" sz="20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ndara"/>
                <a:ea typeface="Candara"/>
                <a:cs typeface="Candara"/>
                <a:sym typeface="Candara"/>
              </a:rPr>
              <a:t>//book/title/text() is the XPath expression, which selects the text content of all "title" elements within "book" elements.</a:t>
            </a:r>
            <a:endParaRPr b="0" i="0" sz="20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2570a52555_0_54"/>
          <p:cNvSpPr txBox="1"/>
          <p:nvPr>
            <p:ph type="title"/>
          </p:nvPr>
        </p:nvSpPr>
        <p:spPr>
          <a:xfrm>
            <a:off x="419100"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Xml contd</a:t>
            </a:r>
            <a:endParaRPr/>
          </a:p>
        </p:txBody>
      </p:sp>
      <p:sp>
        <p:nvSpPr>
          <p:cNvPr id="95" name="Google Shape;95;g22570a52555_0_54"/>
          <p:cNvSpPr txBox="1"/>
          <p:nvPr>
            <p:ph idx="1" type="body"/>
          </p:nvPr>
        </p:nvSpPr>
        <p:spPr>
          <a:xfrm>
            <a:off x="354448" y="1430975"/>
            <a:ext cx="11366400" cy="32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IN" sz="2100">
                <a:latin typeface="Times"/>
                <a:ea typeface="Times"/>
                <a:cs typeface="Times"/>
                <a:sym typeface="Times"/>
              </a:rPr>
              <a:t>The xmllint command displays the selected elements on the terminal.</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Input (data.xml):</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&lt;library&gt;</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  &lt;book&gt;</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    &lt;title&gt;Linux Basics&lt;/title&gt;</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  &lt;/book&gt;</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  &lt;book&gt;</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    &lt;title&gt;Python for Beginners&lt;/title&gt;</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  &lt;/book&gt;</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  &lt;book&gt;</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    &lt;title&gt;Java Programming&lt;/title&gt;</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  &lt;/book&gt;</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&lt;/library&gt;</a:t>
            </a:r>
            <a:endParaRPr sz="2100">
              <a:latin typeface="Times"/>
              <a:ea typeface="Times"/>
              <a:cs typeface="Times"/>
              <a:sym typeface="Times"/>
            </a:endParaRPr>
          </a:p>
          <a:p>
            <a:pPr indent="0" lvl="0" marL="0" rtl="0" algn="l">
              <a:lnSpc>
                <a:spcPct val="115000"/>
              </a:lnSpc>
              <a:spcBef>
                <a:spcPts val="0"/>
              </a:spcBef>
              <a:spcAft>
                <a:spcPts val="0"/>
              </a:spcAft>
              <a:buSzPts val="1100"/>
              <a:buNone/>
            </a:pPr>
            <a:r>
              <a:t/>
            </a:r>
            <a:endParaRPr sz="2100">
              <a:latin typeface="Times"/>
              <a:ea typeface="Times"/>
              <a:cs typeface="Times"/>
              <a:sym typeface="Times"/>
            </a:endParaRPr>
          </a:p>
          <a:p>
            <a:pPr indent="0" lvl="0" marL="0" rtl="0" algn="l">
              <a:lnSpc>
                <a:spcPct val="115000"/>
              </a:lnSpc>
              <a:spcBef>
                <a:spcPts val="0"/>
              </a:spcBef>
              <a:spcAft>
                <a:spcPts val="0"/>
              </a:spcAft>
              <a:buSzPts val="1100"/>
              <a:buNone/>
            </a:pPr>
            <a:r>
              <a:t/>
            </a:r>
            <a:endParaRPr sz="2100">
              <a:latin typeface="Times"/>
              <a:ea typeface="Times"/>
              <a:cs typeface="Times"/>
              <a:sym typeface="Times"/>
            </a:endParaRPr>
          </a:p>
          <a:p>
            <a:pPr indent="0" lvl="0" marL="0" rtl="0" algn="l">
              <a:lnSpc>
                <a:spcPct val="115000"/>
              </a:lnSpc>
              <a:spcBef>
                <a:spcPts val="0"/>
              </a:spcBef>
              <a:spcAft>
                <a:spcPts val="0"/>
              </a:spcAft>
              <a:buSzPts val="1100"/>
              <a:buNone/>
            </a:pPr>
            <a:r>
              <a:t/>
            </a:r>
            <a:endParaRPr sz="2100">
              <a:latin typeface="Times"/>
              <a:ea typeface="Times"/>
              <a:cs typeface="Times"/>
              <a:sym typeface="Times"/>
            </a:endParaRPr>
          </a:p>
          <a:p>
            <a:pPr indent="0" lvl="0" marL="0" rtl="0" algn="l">
              <a:lnSpc>
                <a:spcPct val="115000"/>
              </a:lnSpc>
              <a:spcBef>
                <a:spcPts val="0"/>
              </a:spcBef>
              <a:spcAft>
                <a:spcPts val="0"/>
              </a:spcAft>
              <a:buSzPts val="1100"/>
              <a:buNone/>
            </a:pPr>
            <a:r>
              <a:t/>
            </a:r>
            <a:endParaRPr sz="2100">
              <a:latin typeface="Times"/>
              <a:ea typeface="Times"/>
              <a:cs typeface="Times"/>
              <a:sym typeface="Times"/>
            </a:endParaRPr>
          </a:p>
          <a:p>
            <a:pPr indent="0" lvl="0" marL="0" rtl="0" algn="l">
              <a:lnSpc>
                <a:spcPct val="115000"/>
              </a:lnSpc>
              <a:spcBef>
                <a:spcPts val="0"/>
              </a:spcBef>
              <a:spcAft>
                <a:spcPts val="0"/>
              </a:spcAft>
              <a:buSzPts val="1100"/>
              <a:buNone/>
            </a:pPr>
            <a:r>
              <a:t/>
            </a:r>
            <a:endParaRPr sz="1800">
              <a:latin typeface="Times"/>
              <a:ea typeface="Times"/>
              <a:cs typeface="Times"/>
              <a:sym typeface="Times"/>
            </a:endParaRPr>
          </a:p>
          <a:p>
            <a:pPr indent="0" lvl="0" marL="0" rtl="0" algn="l">
              <a:lnSpc>
                <a:spcPct val="115000"/>
              </a:lnSpc>
              <a:spcBef>
                <a:spcPts val="0"/>
              </a:spcBef>
              <a:spcAft>
                <a:spcPts val="0"/>
              </a:spcAft>
              <a:buSzPts val="1100"/>
              <a:buNone/>
            </a:pPr>
            <a:r>
              <a:t/>
            </a:r>
            <a:endParaRPr sz="1800">
              <a:latin typeface="Times"/>
              <a:ea typeface="Times"/>
              <a:cs typeface="Times"/>
              <a:sym typeface="Times"/>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