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
      <p:font typeface="Corbel"/>
      <p:regular r:id="rId22"/>
      <p:bold r:id="rId23"/>
      <p:italic r:id="rId24"/>
      <p:boldItalic r:id="rId25"/>
    </p:embeddedFont>
    <p:embeddedFont>
      <p:font typeface="Canda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0" roundtripDataSignature="AMtx7mivbeCy3BlL0yIkjKOEe7SZGutM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orbel-regular.fntdata"/><Relationship Id="rId21" Type="http://schemas.openxmlformats.org/officeDocument/2006/relationships/font" Target="fonts/Roboto-boldItalic.fntdata"/><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regular.fntdata"/><Relationship Id="rId25" Type="http://schemas.openxmlformats.org/officeDocument/2006/relationships/font" Target="fonts/Corbel-boldItalic.fntdata"/><Relationship Id="rId28" Type="http://schemas.openxmlformats.org/officeDocument/2006/relationships/font" Target="fonts/Candara-italic.fntdata"/><Relationship Id="rId27" Type="http://schemas.openxmlformats.org/officeDocument/2006/relationships/font" Target="fonts/Canda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570a52555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5" name="Google Shape;105;g22570a52555_0_2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2570a52555_0_2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570a52555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2" name="Google Shape;112;g22570a52555_0_2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2570a52555_0_25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2570a52555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 name="Google Shape;56;g22570a52555_0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g22570a52555_0_1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570a52555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3" name="Google Shape;63;g22570a52555_0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22570a52555_0_15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570a52555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 name="Google Shape;70;g22570a52555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22570a52555_0_16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570a52555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7" name="Google Shape;77;g22570a52555_0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22570a52555_0_18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570a52555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4" name="Google Shape;84;g22570a52555_0_1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22570a52555_0_19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570a52555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1" name="Google Shape;91;g22570a52555_0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2570a52555_0_19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570a52555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8" name="Google Shape;98;g22570a52555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22570a52555_0_2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1"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8"/>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9" name="Google Shape;19;p28"/>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20" name="Google Shape;20;p28"/>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 name="Shape 21"/>
        <p:cNvGrpSpPr/>
        <p:nvPr/>
      </p:nvGrpSpPr>
      <p:grpSpPr>
        <a:xfrm>
          <a:off x="0" y="0"/>
          <a:ext cx="0" cy="0"/>
          <a:chOff x="0" y="0"/>
          <a:chExt cx="0" cy="0"/>
        </a:xfrm>
      </p:grpSpPr>
      <p:sp>
        <p:nvSpPr>
          <p:cNvPr id="22" name="Google Shape;22;p48"/>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 name="Google Shape;23;p48"/>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4" name="Google Shape;24;p48"/>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5" name="Shape 25"/>
        <p:cNvGrpSpPr/>
        <p:nvPr/>
      </p:nvGrpSpPr>
      <p:grpSpPr>
        <a:xfrm>
          <a:off x="0" y="0"/>
          <a:ext cx="0" cy="0"/>
          <a:chOff x="0" y="0"/>
          <a:chExt cx="0" cy="0"/>
        </a:xfrm>
      </p:grpSpPr>
      <p:sp>
        <p:nvSpPr>
          <p:cNvPr id="26" name="Google Shape;26;p49"/>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 name="Google Shape;27;p49"/>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8" name="Google Shape;28;p49"/>
          <p:cNvSpPr txBox="1"/>
          <p:nvPr>
            <p:ph idx="1" type="body"/>
          </p:nvPr>
        </p:nvSpPr>
        <p:spPr>
          <a:xfrm>
            <a:off x="354448" y="1966684"/>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9"/>
          <p:cNvSpPr txBox="1"/>
          <p:nvPr>
            <p:ph idx="2" type="body"/>
          </p:nvPr>
        </p:nvSpPr>
        <p:spPr>
          <a:xfrm>
            <a:off x="354448" y="1430314"/>
            <a:ext cx="11366496"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0" name="Shape 30"/>
        <p:cNvGrpSpPr/>
        <p:nvPr/>
      </p:nvGrpSpPr>
      <p:grpSpPr>
        <a:xfrm>
          <a:off x="0" y="0"/>
          <a:ext cx="0" cy="0"/>
          <a:chOff x="0" y="0"/>
          <a:chExt cx="0" cy="0"/>
        </a:xfrm>
      </p:grpSpPr>
      <p:sp>
        <p:nvSpPr>
          <p:cNvPr id="31" name="Google Shape;31;p50"/>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2" name="Google Shape;32;p50"/>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3" name="Google Shape;33;p50"/>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4" name="Shape 34"/>
        <p:cNvGrpSpPr/>
        <p:nvPr/>
      </p:nvGrpSpPr>
      <p:grpSpPr>
        <a:xfrm>
          <a:off x="0" y="0"/>
          <a:ext cx="0" cy="0"/>
          <a:chOff x="0" y="0"/>
          <a:chExt cx="0" cy="0"/>
        </a:xfrm>
      </p:grpSpPr>
      <p:sp>
        <p:nvSpPr>
          <p:cNvPr id="35" name="Google Shape;35;p51"/>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6" name="Google Shape;36;p51"/>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37" name="Google Shape;37;p51"/>
          <p:cNvSpPr txBox="1"/>
          <p:nvPr>
            <p:ph idx="1" type="body"/>
          </p:nvPr>
        </p:nvSpPr>
        <p:spPr>
          <a:xfrm>
            <a:off x="354448"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51"/>
          <p:cNvSpPr txBox="1"/>
          <p:nvPr>
            <p:ph idx="2" type="body"/>
          </p:nvPr>
        </p:nvSpPr>
        <p:spPr>
          <a:xfrm>
            <a:off x="5291284"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51"/>
          <p:cNvSpPr txBox="1"/>
          <p:nvPr>
            <p:ph idx="3" type="body"/>
          </p:nvPr>
        </p:nvSpPr>
        <p:spPr>
          <a:xfrm>
            <a:off x="354448"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1"/>
          <p:cNvSpPr txBox="1"/>
          <p:nvPr>
            <p:ph idx="4" type="body"/>
          </p:nvPr>
        </p:nvSpPr>
        <p:spPr>
          <a:xfrm>
            <a:off x="5291284"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3" name="Google Shape;13;p27"/>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pic>
        <p:nvPicPr>
          <p:cNvPr id="14" name="Google Shape;14;p27"/>
          <p:cNvPicPr preferRelativeResize="0"/>
          <p:nvPr/>
        </p:nvPicPr>
        <p:blipFill rotWithShape="1">
          <a:blip r:embed="rId1">
            <a:alphaModFix/>
          </a:blip>
          <a:srcRect b="0" l="0" r="0" t="0"/>
          <a:stretch/>
        </p:blipFill>
        <p:spPr>
          <a:xfrm>
            <a:off x="10182434" y="9429"/>
            <a:ext cx="2009566" cy="639764"/>
          </a:xfrm>
          <a:prstGeom prst="rect">
            <a:avLst/>
          </a:prstGeom>
          <a:noFill/>
          <a:ln>
            <a:noFill/>
          </a:ln>
        </p:spPr>
      </p:pic>
      <p:sp>
        <p:nvSpPr>
          <p:cNvPr id="15" name="Google Shape;15;p27"/>
          <p:cNvSpPr txBox="1"/>
          <p:nvPr/>
        </p:nvSpPr>
        <p:spPr>
          <a:xfrm>
            <a:off x="1924639" y="6583363"/>
            <a:ext cx="834272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IN" sz="900" u="none" cap="none" strike="noStrike">
                <a:solidFill>
                  <a:srgbClr val="000000"/>
                </a:solidFill>
                <a:latin typeface="Roboto"/>
                <a:ea typeface="Roboto"/>
                <a:cs typeface="Roboto"/>
                <a:sym typeface="Roboto"/>
              </a:rPr>
              <a:t>Proprietary content. ©Great Learning. All Rights Reserved. Unauthorized use or distribution prohibited. </a:t>
            </a:r>
            <a:endParaRPr b="0" i="0" sz="900" u="none" cap="none" strike="noStrike">
              <a:solidFill>
                <a:srgbClr val="000000"/>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3400">
        <p14:reveal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p:nvPr/>
        </p:nvSpPr>
        <p:spPr>
          <a:xfrm>
            <a:off x="1944532" y="2007967"/>
            <a:ext cx="8270885" cy="1581302"/>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46" name="Google Shape;46;p1"/>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p>
            <a:pPr indent="-431800" lvl="0" marL="457200" marR="0" rtl="0" algn="ctr">
              <a:lnSpc>
                <a:spcPct val="100000"/>
              </a:lnSpc>
              <a:spcBef>
                <a:spcPts val="640"/>
              </a:spcBef>
              <a:spcAft>
                <a:spcPts val="0"/>
              </a:spcAft>
              <a:buClr>
                <a:srgbClr val="888888"/>
              </a:buClr>
              <a:buSzPts val="3200"/>
              <a:buFont typeface="Arial"/>
              <a:buNone/>
            </a:pPr>
            <a:r>
              <a:rPr lang="en-IN"/>
              <a:t>Linux commands Part-2</a:t>
            </a:r>
            <a:endParaRPr/>
          </a:p>
        </p:txBody>
      </p:sp>
      <p:sp>
        <p:nvSpPr>
          <p:cNvPr id="47" name="Google Shape;47;p1"/>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Linux Operation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570a52555_0_22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Exploring Data using Command Line Operators</a:t>
            </a:r>
            <a:endParaRPr/>
          </a:p>
        </p:txBody>
      </p:sp>
      <p:sp>
        <p:nvSpPr>
          <p:cNvPr id="109" name="Google Shape;109;g22570a52555_0_220"/>
          <p:cNvSpPr txBox="1"/>
          <p:nvPr>
            <p:ph idx="1" type="body"/>
          </p:nvPr>
        </p:nvSpPr>
        <p:spPr>
          <a:xfrm>
            <a:off x="354450" y="1382351"/>
            <a:ext cx="11366400" cy="51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Tail Example: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Displaying the last 5 lines of a file using tail:</a:t>
            </a:r>
            <a:endParaRPr/>
          </a:p>
          <a:p>
            <a:pPr indent="0" lvl="0" marL="0" rtl="0" algn="l">
              <a:lnSpc>
                <a:spcPct val="115000"/>
              </a:lnSpc>
              <a:spcBef>
                <a:spcPts val="0"/>
              </a:spcBef>
              <a:spcAft>
                <a:spcPts val="0"/>
              </a:spcAft>
              <a:buClr>
                <a:schemeClr val="dk1"/>
              </a:buClr>
              <a:buSzPts val="1100"/>
              <a:buFont typeface="Arial"/>
              <a:buNone/>
            </a:pPr>
            <a:r>
              <a:rPr lang="en-IN"/>
              <a:t>bash</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rPr b="1" lang="en-IN"/>
              <a:t>tail -n 5 file.txt</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rPr lang="en-IN"/>
              <a:t>Word Count Example: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Counting the number of lines, words, and characters in a file using wc:</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IN"/>
              <a:t>wc file.txt</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570a52555_0_257"/>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Working with Parallel Pipelines using Command Line Operators</a:t>
            </a:r>
            <a:endParaRPr/>
          </a:p>
        </p:txBody>
      </p:sp>
      <p:sp>
        <p:nvSpPr>
          <p:cNvPr id="116" name="Google Shape;116;g22570a52555_0_257"/>
          <p:cNvSpPr txBox="1"/>
          <p:nvPr>
            <p:ph idx="1" type="body"/>
          </p:nvPr>
        </p:nvSpPr>
        <p:spPr>
          <a:xfrm>
            <a:off x="354450" y="1463050"/>
            <a:ext cx="11366400" cy="43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Working with Parallel Pipelines using Command Line Operators: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Linux command line tools can be combined in pipelines to process data in parallel. For example, you can use the | (pipe) operator to pass the output of one command as input to another. This allows for efficient data processing by leveraging the capabilities of multiple tools simultaneously.</a:t>
            </a:r>
            <a:endParaRPr/>
          </a:p>
          <a:p>
            <a:pPr indent="0" lvl="0" marL="0" rtl="0" algn="l">
              <a:lnSpc>
                <a:spcPct val="115000"/>
              </a:lnSpc>
              <a:spcBef>
                <a:spcPts val="0"/>
              </a:spcBef>
              <a:spcAft>
                <a:spcPts val="0"/>
              </a:spcAft>
              <a:buClr>
                <a:schemeClr val="dk1"/>
              </a:buClr>
              <a:buSzPts val="1100"/>
              <a:buFont typeface="Arial"/>
              <a:buNone/>
            </a:pPr>
            <a:r>
              <a:rPr lang="en-IN"/>
              <a:t>Working with Parallel Pipelines using Command Line Operators:</a:t>
            </a:r>
            <a:endParaRPr/>
          </a:p>
          <a:p>
            <a:pPr indent="0" lvl="0" marL="0" rtl="0" algn="l">
              <a:lnSpc>
                <a:spcPct val="115000"/>
              </a:lnSpc>
              <a:spcBef>
                <a:spcPts val="0"/>
              </a:spcBef>
              <a:spcAft>
                <a:spcPts val="0"/>
              </a:spcAft>
              <a:buClr>
                <a:schemeClr val="dk1"/>
              </a:buClr>
              <a:buSzPts val="1100"/>
              <a:buFont typeface="Arial"/>
              <a:buNone/>
            </a:pPr>
            <a:r>
              <a:rPr lang="en-IN"/>
              <a:t>Pipeline Example:</a:t>
            </a:r>
            <a:endParaRPr/>
          </a:p>
          <a:p>
            <a:pPr indent="0" lvl="0" marL="0" rtl="0" algn="l">
              <a:lnSpc>
                <a:spcPct val="115000"/>
              </a:lnSpc>
              <a:spcBef>
                <a:spcPts val="0"/>
              </a:spcBef>
              <a:spcAft>
                <a:spcPts val="0"/>
              </a:spcAft>
              <a:buClr>
                <a:schemeClr val="dk1"/>
              </a:buClr>
              <a:buSzPts val="1100"/>
              <a:buFont typeface="Arial"/>
              <a:buNone/>
            </a:pPr>
            <a:r>
              <a:rPr lang="en-IN"/>
              <a:t>Chaining multiple commands together using the pipe operator (|):</a:t>
            </a:r>
            <a:endParaRPr/>
          </a:p>
          <a:p>
            <a:pPr indent="0" lvl="0" marL="0" rtl="0" algn="l">
              <a:lnSpc>
                <a:spcPct val="115000"/>
              </a:lnSpc>
              <a:spcBef>
                <a:spcPts val="0"/>
              </a:spcBef>
              <a:spcAft>
                <a:spcPts val="0"/>
              </a:spcAft>
              <a:buClr>
                <a:schemeClr val="dk1"/>
              </a:buClr>
              <a:buSzPts val="1100"/>
              <a:buFont typeface="Arial"/>
              <a:buNone/>
            </a:pPr>
            <a:r>
              <a:rPr b="1" lang="en-IN"/>
              <a:t>cat file.txt | grep 'pattern' | awk '{print $2}' | sort</a:t>
            </a:r>
            <a:endParaRPr b="1"/>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7"/>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Summary</a:t>
            </a:r>
            <a:endParaRPr/>
          </a:p>
        </p:txBody>
      </p:sp>
      <p:sp>
        <p:nvSpPr>
          <p:cNvPr id="122" name="Google Shape;122;p47"/>
          <p:cNvSpPr txBox="1"/>
          <p:nvPr>
            <p:ph idx="1" type="body"/>
          </p:nvPr>
        </p:nvSpPr>
        <p:spPr>
          <a:xfrm>
            <a:off x="412752" y="2113090"/>
            <a:ext cx="11366496" cy="32149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In this session we have learnt Linux’s:</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IN"/>
              <a:t>Ability to apply scrubbing operations using command line operators</a:t>
            </a:r>
            <a:endParaRPr/>
          </a:p>
          <a:p>
            <a:pPr indent="-342900" lvl="0" marL="457200" rtl="0" algn="l">
              <a:lnSpc>
                <a:spcPct val="115000"/>
              </a:lnSpc>
              <a:spcBef>
                <a:spcPts val="0"/>
              </a:spcBef>
              <a:spcAft>
                <a:spcPts val="0"/>
              </a:spcAft>
              <a:buSzPts val="1800"/>
              <a:buChar char="●"/>
            </a:pPr>
            <a:r>
              <a:rPr lang="en-IN"/>
              <a:t>Ability to manage data using command line operators</a:t>
            </a:r>
            <a:endParaRPr/>
          </a:p>
          <a:p>
            <a:pPr indent="-342900" lvl="0" marL="457200" rtl="0" algn="l">
              <a:lnSpc>
                <a:spcPct val="115000"/>
              </a:lnSpc>
              <a:spcBef>
                <a:spcPts val="0"/>
              </a:spcBef>
              <a:spcAft>
                <a:spcPts val="0"/>
              </a:spcAft>
              <a:buSzPts val="1800"/>
              <a:buChar char="●"/>
            </a:pPr>
            <a:r>
              <a:rPr lang="en-IN"/>
              <a:t>Ability to explore data using command line operators</a:t>
            </a:r>
            <a:endParaRPr/>
          </a:p>
          <a:p>
            <a:pPr indent="-342900" lvl="0" marL="457200" rtl="0" algn="l">
              <a:lnSpc>
                <a:spcPct val="115000"/>
              </a:lnSpc>
              <a:spcBef>
                <a:spcPts val="0"/>
              </a:spcBef>
              <a:spcAft>
                <a:spcPts val="0"/>
              </a:spcAft>
              <a:buSzPts val="1800"/>
              <a:buChar char="●"/>
            </a:pPr>
            <a:r>
              <a:rPr lang="en-IN"/>
              <a:t>Ability to work with parallel pipelines using command line operators</a:t>
            </a:r>
            <a:endParaRPr/>
          </a:p>
          <a:p>
            <a:pPr indent="0" lvl="0" marL="457200" rtl="0" algn="l">
              <a:lnSpc>
                <a:spcPct val="115000"/>
              </a:lnSpc>
              <a:spcBef>
                <a:spcPts val="0"/>
              </a:spcBef>
              <a:spcAft>
                <a:spcPts val="0"/>
              </a:spcAft>
              <a:buSzPts val="1800"/>
              <a:buNone/>
            </a:pPr>
            <a:r>
              <a:t/>
            </a:r>
            <a:endParaRPr/>
          </a:p>
        </p:txBody>
      </p:sp>
      <p:grpSp>
        <p:nvGrpSpPr>
          <p:cNvPr id="123" name="Google Shape;123;p47"/>
          <p:cNvGrpSpPr/>
          <p:nvPr/>
        </p:nvGrpSpPr>
        <p:grpSpPr>
          <a:xfrm>
            <a:off x="9231786" y="2273100"/>
            <a:ext cx="2443379" cy="2311799"/>
            <a:chOff x="9127783" y="2405975"/>
            <a:chExt cx="2750042" cy="2646890"/>
          </a:xfrm>
        </p:grpSpPr>
        <p:pic>
          <p:nvPicPr>
            <p:cNvPr id="124" name="Google Shape;124;p47"/>
            <p:cNvPicPr preferRelativeResize="0"/>
            <p:nvPr/>
          </p:nvPicPr>
          <p:blipFill rotWithShape="1">
            <a:blip r:embed="rId3">
              <a:alphaModFix/>
            </a:blip>
            <a:srcRect b="0" l="0" r="0" t="0"/>
            <a:stretch/>
          </p:blipFill>
          <p:spPr>
            <a:xfrm>
              <a:off x="9127783" y="2405975"/>
              <a:ext cx="2750042" cy="2078521"/>
            </a:xfrm>
            <a:prstGeom prst="rect">
              <a:avLst/>
            </a:prstGeom>
            <a:noFill/>
            <a:ln cap="flat" cmpd="sng" w="9525">
              <a:solidFill>
                <a:srgbClr val="BFBFBF"/>
              </a:solidFill>
              <a:prstDash val="solid"/>
              <a:round/>
              <a:headEnd len="sm" w="sm" type="none"/>
              <a:tailEnd len="sm" w="sm" type="none"/>
            </a:ln>
          </p:spPr>
        </p:pic>
        <p:sp>
          <p:nvSpPr>
            <p:cNvPr id="125" name="Google Shape;125;p47"/>
            <p:cNvSpPr txBox="1"/>
            <p:nvPr/>
          </p:nvSpPr>
          <p:spPr>
            <a:xfrm>
              <a:off x="9127783" y="4468090"/>
              <a:ext cx="2750042" cy="58477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9"/>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Agenda</a:t>
            </a:r>
            <a:endParaRPr/>
          </a:p>
        </p:txBody>
      </p:sp>
      <p:sp>
        <p:nvSpPr>
          <p:cNvPr id="53" name="Google Shape;53;p39"/>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Here we will be covering Linux’s: </a:t>
            </a:r>
            <a:endParaRPr/>
          </a:p>
          <a:p>
            <a:pPr indent="0" lvl="0" marL="0" rtl="0" algn="l">
              <a:lnSpc>
                <a:spcPct val="115000"/>
              </a:lnSpc>
              <a:spcBef>
                <a:spcPts val="0"/>
              </a:spcBef>
              <a:spcAft>
                <a:spcPts val="0"/>
              </a:spcAft>
              <a:buNone/>
            </a:pPr>
            <a:r>
              <a:t/>
            </a:r>
            <a:endParaRPr sz="1200">
              <a:solidFill>
                <a:srgbClr val="343541"/>
              </a:solidFill>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IN" sz="1200">
                <a:solidFill>
                  <a:srgbClr val="343541"/>
                </a:solidFill>
                <a:latin typeface="Roboto"/>
                <a:ea typeface="Roboto"/>
                <a:cs typeface="Roboto"/>
                <a:sym typeface="Roboto"/>
              </a:rPr>
              <a:t>Ability to apply scrubbing operations using command line operators</a:t>
            </a:r>
            <a:endParaRPr sz="1200">
              <a:solidFill>
                <a:srgbClr val="343541"/>
              </a:solidFill>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IN" sz="1200">
                <a:solidFill>
                  <a:srgbClr val="343541"/>
                </a:solidFill>
                <a:latin typeface="Roboto"/>
                <a:ea typeface="Roboto"/>
                <a:cs typeface="Roboto"/>
                <a:sym typeface="Roboto"/>
              </a:rPr>
              <a:t>Ability to manage data using command line operators</a:t>
            </a:r>
            <a:endParaRPr sz="1200">
              <a:solidFill>
                <a:srgbClr val="343541"/>
              </a:solidFill>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IN" sz="1200">
                <a:solidFill>
                  <a:srgbClr val="343541"/>
                </a:solidFill>
                <a:latin typeface="Roboto"/>
                <a:ea typeface="Roboto"/>
                <a:cs typeface="Roboto"/>
                <a:sym typeface="Roboto"/>
              </a:rPr>
              <a:t>Ability to explore data using command line operators</a:t>
            </a:r>
            <a:endParaRPr sz="1200">
              <a:solidFill>
                <a:srgbClr val="343541"/>
              </a:solidFill>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IN" sz="1200">
                <a:solidFill>
                  <a:srgbClr val="343541"/>
                </a:solidFill>
                <a:latin typeface="Roboto"/>
                <a:ea typeface="Roboto"/>
                <a:cs typeface="Roboto"/>
                <a:sym typeface="Roboto"/>
              </a:rPr>
              <a:t>Ability to work with parallel pipelines using command line operators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2570a52555_0_14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Applying Scrubbing Operations using Command Line Operators:</a:t>
            </a:r>
            <a:endParaRPr/>
          </a:p>
        </p:txBody>
      </p:sp>
      <p:sp>
        <p:nvSpPr>
          <p:cNvPr id="60" name="Google Shape;60;g22570a52555_0_149"/>
          <p:cNvSpPr txBox="1"/>
          <p:nvPr>
            <p:ph idx="1" type="body"/>
          </p:nvPr>
        </p:nvSpPr>
        <p:spPr>
          <a:xfrm>
            <a:off x="354450" y="1527575"/>
            <a:ext cx="11366400" cy="49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Applying Scrubbing Operations using Command Line Operators: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Linux command line tools provide powerful text manipulation capabilities. For example, sed (stream editor) allows you to perform search and replace operations, delete lines, insert content, and apply regular expressions to modify data.</a:t>
            </a:r>
            <a:endParaRPr/>
          </a:p>
          <a:p>
            <a:pPr indent="0" lvl="0" marL="0" rtl="0" algn="l">
              <a:lnSpc>
                <a:spcPct val="115000"/>
              </a:lnSpc>
              <a:spcBef>
                <a:spcPts val="0"/>
              </a:spcBef>
              <a:spcAft>
                <a:spcPts val="0"/>
              </a:spcAft>
              <a:buSzPts val="1800"/>
              <a:buNone/>
            </a:pPr>
            <a:r>
              <a:rPr lang="en-IN"/>
              <a:t>Additionally, tools like awk provide advanced text processing capabilities, such as pattern matching, field extraction, and conditional processing, which can be used to scrub or transform data.</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Applying Scrubbing Operations using Command Line Operators:</a:t>
            </a:r>
            <a:endParaRPr/>
          </a:p>
          <a:p>
            <a:pPr indent="0" lvl="0" marL="0" rtl="0" algn="l">
              <a:lnSpc>
                <a:spcPct val="115000"/>
              </a:lnSpc>
              <a:spcBef>
                <a:spcPts val="0"/>
              </a:spcBef>
              <a:spcAft>
                <a:spcPts val="0"/>
              </a:spcAft>
              <a:buSzPts val="1800"/>
              <a:buNone/>
            </a:pPr>
            <a:r>
              <a:rPr lang="en-IN"/>
              <a:t>Sed Example: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Replacing a specific string in a file using sed:</a:t>
            </a:r>
            <a:endParaRPr/>
          </a:p>
          <a:p>
            <a:pPr indent="0" lvl="0" marL="0" rtl="0" algn="l">
              <a:lnSpc>
                <a:spcPct val="115000"/>
              </a:lnSpc>
              <a:spcBef>
                <a:spcPts val="0"/>
              </a:spcBef>
              <a:spcAft>
                <a:spcPts val="0"/>
              </a:spcAft>
              <a:buSzPts val="1800"/>
              <a:buNone/>
            </a:pPr>
            <a:r>
              <a:rPr b="1" lang="en-IN"/>
              <a:t>sed 's/old_string/new_string/g' file.txt</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570a52555_0_15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Applying Scrubbing Operations using Command Line Operators:</a:t>
            </a:r>
            <a:endParaRPr/>
          </a:p>
        </p:txBody>
      </p:sp>
      <p:sp>
        <p:nvSpPr>
          <p:cNvPr id="67" name="Google Shape;67;g22570a52555_0_159"/>
          <p:cNvSpPr txBox="1"/>
          <p:nvPr>
            <p:ph idx="1" type="body"/>
          </p:nvPr>
        </p:nvSpPr>
        <p:spPr>
          <a:xfrm>
            <a:off x="354450" y="1479175"/>
            <a:ext cx="11366400" cy="48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t>Awk Example: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Extracting lines containing a specific pattern using awk:</a:t>
            </a:r>
            <a:endParaRPr/>
          </a:p>
          <a:p>
            <a:pPr indent="0" lvl="0" marL="0" rtl="0" algn="l">
              <a:lnSpc>
                <a:spcPct val="115000"/>
              </a:lnSpc>
              <a:spcBef>
                <a:spcPts val="0"/>
              </a:spcBef>
              <a:spcAft>
                <a:spcPts val="0"/>
              </a:spcAft>
              <a:buClr>
                <a:schemeClr val="dk1"/>
              </a:buClr>
              <a:buSzPts val="1100"/>
              <a:buFont typeface="Arial"/>
              <a:buNone/>
            </a:pPr>
            <a:r>
              <a:rPr b="1" lang="en-IN"/>
              <a:t>awk '/pattern/' file.txt</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Task: Text Replacement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File: text.txt</a:t>
            </a:r>
            <a:endParaRPr/>
          </a:p>
          <a:p>
            <a:pPr indent="0" lvl="0" marL="0" rtl="0" algn="l">
              <a:lnSpc>
                <a:spcPct val="115000"/>
              </a:lnSpc>
              <a:spcBef>
                <a:spcPts val="0"/>
              </a:spcBef>
              <a:spcAft>
                <a:spcPts val="0"/>
              </a:spcAft>
              <a:buSzPts val="1800"/>
              <a:buNone/>
            </a:pPr>
            <a:r>
              <a:rPr lang="en-IN"/>
              <a:t>Replace all occurrences of the word "old" with "new" in the file and save the modified file as "text_modified.txt".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570a52555_0_16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Applying Scrubbing Operations using Command Line Operators:</a:t>
            </a:r>
            <a:endParaRPr/>
          </a:p>
        </p:txBody>
      </p:sp>
      <p:sp>
        <p:nvSpPr>
          <p:cNvPr id="74" name="Google Shape;74;g22570a52555_0_169"/>
          <p:cNvSpPr txBox="1"/>
          <p:nvPr>
            <p:ph idx="1" type="body"/>
          </p:nvPr>
        </p:nvSpPr>
        <p:spPr>
          <a:xfrm>
            <a:off x="354450" y="1414626"/>
            <a:ext cx="11366400" cy="50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Explanation: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The sed command is used to perform the text replacement. The s/old/new/g argument specifies the search pattern and replacement.</a:t>
            </a:r>
            <a:endParaRPr/>
          </a:p>
          <a:p>
            <a:pPr indent="0" lvl="0" marL="0" rtl="0" algn="l">
              <a:lnSpc>
                <a:spcPct val="115000"/>
              </a:lnSpc>
              <a:spcBef>
                <a:spcPts val="0"/>
              </a:spcBef>
              <a:spcAft>
                <a:spcPts val="0"/>
              </a:spcAft>
              <a:buClr>
                <a:schemeClr val="dk1"/>
              </a:buClr>
              <a:buSzPts val="1100"/>
              <a:buFont typeface="Arial"/>
              <a:buNone/>
            </a:pPr>
            <a:r>
              <a:rPr lang="en-IN"/>
              <a:t>The text.txt file is processed by sed, and the modified output is redirected (&gt;) to the "text_modified.txt" file.</a:t>
            </a:r>
            <a:endParaRPr/>
          </a:p>
          <a:p>
            <a:pPr indent="0" lvl="0" marL="0" rtl="0" algn="l">
              <a:lnSpc>
                <a:spcPct val="115000"/>
              </a:lnSpc>
              <a:spcBef>
                <a:spcPts val="0"/>
              </a:spcBef>
              <a:spcAft>
                <a:spcPts val="0"/>
              </a:spcAft>
              <a:buClr>
                <a:schemeClr val="dk1"/>
              </a:buClr>
              <a:buSzPts val="1100"/>
              <a:buFont typeface="Arial"/>
              <a:buNone/>
            </a:pPr>
            <a:r>
              <a:rPr lang="en-IN"/>
              <a:t>Input (text.txt):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rPr b="1" lang="en-IN"/>
              <a:t>This is an old text file with some old words.</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Clr>
                <a:schemeClr val="dk1"/>
              </a:buClr>
              <a:buSzPts val="1100"/>
              <a:buFont typeface="Arial"/>
              <a:buNone/>
            </a:pPr>
            <a:r>
              <a:rPr lang="en-IN"/>
              <a:t>Output (text_modified.txt):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IN"/>
              <a:t>This is a new text file with some new words.</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570a52555_0_181"/>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Managing Data using Command Line Operators</a:t>
            </a:r>
            <a:endParaRPr/>
          </a:p>
        </p:txBody>
      </p:sp>
      <p:sp>
        <p:nvSpPr>
          <p:cNvPr id="81" name="Google Shape;81;g22570a52555_0_181"/>
          <p:cNvSpPr txBox="1"/>
          <p:nvPr>
            <p:ph idx="1" type="body"/>
          </p:nvPr>
        </p:nvSpPr>
        <p:spPr>
          <a:xfrm>
            <a:off x="354450" y="1559850"/>
            <a:ext cx="11366400" cy="47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Managing Data using Command Line Operators: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rPr lang="en-IN"/>
              <a:t>Linux command line tools offer various operators and utilities for managing data. For instance, sort allows you to sort data based on specific columns or fields, grep helps in searching and filtering data based on patterns, and uniq can be used to identify and remove duplicate entries.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Task: Data Sorting and Filtering</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File: numbers.txt</a:t>
            </a:r>
            <a:endParaRPr/>
          </a:p>
          <a:p>
            <a:pPr indent="0" lvl="0" marL="0" rtl="0" algn="l">
              <a:lnSpc>
                <a:spcPct val="115000"/>
              </a:lnSpc>
              <a:spcBef>
                <a:spcPts val="0"/>
              </a:spcBef>
              <a:spcAft>
                <a:spcPts val="0"/>
              </a:spcAft>
              <a:buSzPts val="1800"/>
              <a:buNone/>
            </a:pPr>
            <a:r>
              <a:rPr lang="en-IN"/>
              <a:t>Sort the numbers in ascending order and save the result in a new file called "numbers_sorted.txt".</a:t>
            </a:r>
            <a:endParaRPr/>
          </a:p>
          <a:p>
            <a:pPr indent="0" lvl="0" marL="0" rtl="0" algn="l">
              <a:lnSpc>
                <a:spcPct val="115000"/>
              </a:lnSpc>
              <a:spcBef>
                <a:spcPts val="0"/>
              </a:spcBef>
              <a:spcAft>
                <a:spcPts val="0"/>
              </a:spcAft>
              <a:buSzPts val="1800"/>
              <a:buNone/>
            </a:pPr>
            <a:r>
              <a:rPr lang="en-IN"/>
              <a:t>Filter and display only the unique numbers from the sorted file.</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2570a52555_0_19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100"/>
              <a:buFont typeface="Arial"/>
              <a:buNone/>
            </a:pPr>
            <a:r>
              <a:rPr lang="en-IN"/>
              <a:t>Managing Data using Command Line Operators</a:t>
            </a:r>
            <a:endParaRPr/>
          </a:p>
          <a:p>
            <a:pPr indent="0" lvl="0" marL="0" rtl="0" algn="l">
              <a:lnSpc>
                <a:spcPct val="100000"/>
              </a:lnSpc>
              <a:spcBef>
                <a:spcPts val="0"/>
              </a:spcBef>
              <a:spcAft>
                <a:spcPts val="0"/>
              </a:spcAft>
              <a:buSzPts val="1400"/>
              <a:buNone/>
            </a:pPr>
            <a:r>
              <a:t/>
            </a:r>
            <a:endParaRPr/>
          </a:p>
        </p:txBody>
      </p:sp>
      <p:sp>
        <p:nvSpPr>
          <p:cNvPr id="88" name="Google Shape;88;g22570a52555_0_190"/>
          <p:cNvSpPr txBox="1"/>
          <p:nvPr>
            <p:ph idx="1" type="body"/>
          </p:nvPr>
        </p:nvSpPr>
        <p:spPr>
          <a:xfrm>
            <a:off x="354450" y="1463049"/>
            <a:ext cx="11366400" cy="37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Explanation: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IN"/>
              <a:t>The sort command is used to sort the numbers in ascending order. The sorted output is redirected (&gt;) to the "numbers_sorted.txt" file.</a:t>
            </a:r>
            <a:endParaRPr/>
          </a:p>
          <a:p>
            <a:pPr indent="0" lvl="0" marL="0" rtl="0" algn="l">
              <a:lnSpc>
                <a:spcPct val="115000"/>
              </a:lnSpc>
              <a:spcBef>
                <a:spcPts val="0"/>
              </a:spcBef>
              <a:spcAft>
                <a:spcPts val="0"/>
              </a:spcAft>
              <a:buClr>
                <a:schemeClr val="dk1"/>
              </a:buClr>
              <a:buSzPts val="1100"/>
              <a:buFont typeface="Arial"/>
              <a:buNone/>
            </a:pPr>
            <a:r>
              <a:rPr lang="en-IN"/>
              <a:t>The uniq command is used to filter the unique numbers from the sorted file. It displays the unique numbers on the terminal.</a:t>
            </a:r>
            <a:endParaRPr/>
          </a:p>
          <a:p>
            <a:pPr indent="0" lvl="0" marL="0" rtl="0" algn="l">
              <a:lnSpc>
                <a:spcPct val="115000"/>
              </a:lnSpc>
              <a:spcBef>
                <a:spcPts val="0"/>
              </a:spcBef>
              <a:spcAft>
                <a:spcPts val="0"/>
              </a:spcAft>
              <a:buClr>
                <a:schemeClr val="dk1"/>
              </a:buClr>
              <a:buSzPts val="1100"/>
              <a:buFont typeface="Arial"/>
              <a:buNone/>
            </a:pPr>
            <a:r>
              <a:rPr lang="en-IN"/>
              <a:t>Input (numbers.txt):</a:t>
            </a:r>
            <a:endParaRPr/>
          </a:p>
          <a:p>
            <a:pPr indent="0" lvl="0" marL="0" rtl="0" algn="l">
              <a:lnSpc>
                <a:spcPct val="115000"/>
              </a:lnSpc>
              <a:spcBef>
                <a:spcPts val="0"/>
              </a:spcBef>
              <a:spcAft>
                <a:spcPts val="0"/>
              </a:spcAft>
              <a:buSzPts val="1800"/>
              <a:buNone/>
            </a:pPr>
            <a:r>
              <a:rPr lang="en-IN"/>
              <a:t>50</a:t>
            </a:r>
            <a:endParaRPr/>
          </a:p>
          <a:p>
            <a:pPr indent="0" lvl="0" marL="0" rtl="0" algn="l">
              <a:lnSpc>
                <a:spcPct val="115000"/>
              </a:lnSpc>
              <a:spcBef>
                <a:spcPts val="0"/>
              </a:spcBef>
              <a:spcAft>
                <a:spcPts val="0"/>
              </a:spcAft>
              <a:buSzPts val="1800"/>
              <a:buNone/>
            </a:pPr>
            <a:r>
              <a:rPr lang="en-IN"/>
              <a:t>10</a:t>
            </a:r>
            <a:endParaRPr/>
          </a:p>
          <a:p>
            <a:pPr indent="0" lvl="0" marL="0" rtl="0" algn="l">
              <a:lnSpc>
                <a:spcPct val="115000"/>
              </a:lnSpc>
              <a:spcBef>
                <a:spcPts val="0"/>
              </a:spcBef>
              <a:spcAft>
                <a:spcPts val="0"/>
              </a:spcAft>
              <a:buSzPts val="1800"/>
              <a:buNone/>
            </a:pPr>
            <a:r>
              <a:rPr lang="en-IN"/>
              <a:t>30</a:t>
            </a:r>
            <a:endParaRPr/>
          </a:p>
          <a:p>
            <a:pPr indent="0" lvl="0" marL="0" rtl="0" algn="l">
              <a:lnSpc>
                <a:spcPct val="115000"/>
              </a:lnSpc>
              <a:spcBef>
                <a:spcPts val="0"/>
              </a:spcBef>
              <a:spcAft>
                <a:spcPts val="0"/>
              </a:spcAft>
              <a:buSzPts val="1800"/>
              <a:buNone/>
            </a:pPr>
            <a:r>
              <a:rPr lang="en-IN"/>
              <a:t>20</a:t>
            </a:r>
            <a:endParaRPr/>
          </a:p>
          <a:p>
            <a:pPr indent="0" lvl="0" marL="0" rtl="0" algn="l">
              <a:lnSpc>
                <a:spcPct val="115000"/>
              </a:lnSpc>
              <a:spcBef>
                <a:spcPts val="0"/>
              </a:spcBef>
              <a:spcAft>
                <a:spcPts val="0"/>
              </a:spcAft>
              <a:buSzPts val="1800"/>
              <a:buNone/>
            </a:pPr>
            <a:r>
              <a:rPr lang="en-IN"/>
              <a:t>40</a:t>
            </a:r>
            <a:endParaRPr/>
          </a:p>
          <a:p>
            <a:pPr indent="0" lvl="0" marL="0" rtl="0" algn="l">
              <a:lnSpc>
                <a:spcPct val="115000"/>
              </a:lnSpc>
              <a:spcBef>
                <a:spcPts val="0"/>
              </a:spcBef>
              <a:spcAft>
                <a:spcPts val="0"/>
              </a:spcAft>
              <a:buSzPts val="1800"/>
              <a:buNone/>
            </a:pPr>
            <a:r>
              <a:rPr lang="en-IN"/>
              <a:t>20</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570a52555_0_19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100"/>
              <a:buFont typeface="Arial"/>
              <a:buNone/>
            </a:pPr>
            <a:r>
              <a:rPr lang="en-IN"/>
              <a:t>Managing Data using Command Line Operators</a:t>
            </a:r>
            <a:endParaRPr/>
          </a:p>
          <a:p>
            <a:pPr indent="0" lvl="0" marL="0" rtl="0" algn="l">
              <a:lnSpc>
                <a:spcPct val="100000"/>
              </a:lnSpc>
              <a:spcBef>
                <a:spcPts val="0"/>
              </a:spcBef>
              <a:spcAft>
                <a:spcPts val="0"/>
              </a:spcAft>
              <a:buSzPts val="1400"/>
              <a:buNone/>
            </a:pPr>
            <a:r>
              <a:t/>
            </a:r>
            <a:endParaRPr/>
          </a:p>
        </p:txBody>
      </p:sp>
      <p:sp>
        <p:nvSpPr>
          <p:cNvPr id="95" name="Google Shape;95;g22570a52555_0_199"/>
          <p:cNvSpPr txBox="1"/>
          <p:nvPr>
            <p:ph idx="1" type="body"/>
          </p:nvPr>
        </p:nvSpPr>
        <p:spPr>
          <a:xfrm>
            <a:off x="354450" y="1479175"/>
            <a:ext cx="11366400" cy="48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a:t>Output (numbers_sorted.txt):</a:t>
            </a:r>
            <a:endParaRPr/>
          </a:p>
          <a:p>
            <a:pPr indent="0" lvl="0" marL="0" rtl="0" algn="l">
              <a:lnSpc>
                <a:spcPct val="115000"/>
              </a:lnSpc>
              <a:spcBef>
                <a:spcPts val="0"/>
              </a:spcBef>
              <a:spcAft>
                <a:spcPts val="0"/>
              </a:spcAft>
              <a:buClr>
                <a:schemeClr val="dk1"/>
              </a:buClr>
              <a:buSzPts val="1100"/>
              <a:buFont typeface="Arial"/>
              <a:buNone/>
            </a:pPr>
            <a:r>
              <a:rPr lang="en-IN"/>
              <a:t>10</a:t>
            </a:r>
            <a:endParaRPr/>
          </a:p>
          <a:p>
            <a:pPr indent="0" lvl="0" marL="0" rtl="0" algn="l">
              <a:lnSpc>
                <a:spcPct val="115000"/>
              </a:lnSpc>
              <a:spcBef>
                <a:spcPts val="0"/>
              </a:spcBef>
              <a:spcAft>
                <a:spcPts val="0"/>
              </a:spcAft>
              <a:buClr>
                <a:schemeClr val="dk1"/>
              </a:buClr>
              <a:buSzPts val="1100"/>
              <a:buFont typeface="Arial"/>
              <a:buNone/>
            </a:pPr>
            <a:r>
              <a:rPr lang="en-IN"/>
              <a:t>20</a:t>
            </a:r>
            <a:endParaRPr/>
          </a:p>
          <a:p>
            <a:pPr indent="0" lvl="0" marL="0" rtl="0" algn="l">
              <a:lnSpc>
                <a:spcPct val="115000"/>
              </a:lnSpc>
              <a:spcBef>
                <a:spcPts val="0"/>
              </a:spcBef>
              <a:spcAft>
                <a:spcPts val="0"/>
              </a:spcAft>
              <a:buClr>
                <a:schemeClr val="dk1"/>
              </a:buClr>
              <a:buSzPts val="1100"/>
              <a:buFont typeface="Arial"/>
              <a:buNone/>
            </a:pPr>
            <a:r>
              <a:rPr lang="en-IN"/>
              <a:t> 30</a:t>
            </a:r>
            <a:endParaRPr/>
          </a:p>
          <a:p>
            <a:pPr indent="0" lvl="0" marL="0" rtl="0" algn="l">
              <a:lnSpc>
                <a:spcPct val="115000"/>
              </a:lnSpc>
              <a:spcBef>
                <a:spcPts val="0"/>
              </a:spcBef>
              <a:spcAft>
                <a:spcPts val="0"/>
              </a:spcAft>
              <a:buClr>
                <a:schemeClr val="dk1"/>
              </a:buClr>
              <a:buSzPts val="1100"/>
              <a:buFont typeface="Arial"/>
              <a:buNone/>
            </a:pPr>
            <a:r>
              <a:rPr lang="en-IN"/>
              <a:t> 40</a:t>
            </a:r>
            <a:endParaRPr/>
          </a:p>
          <a:p>
            <a:pPr indent="0" lvl="0" marL="0" rtl="0" algn="l">
              <a:lnSpc>
                <a:spcPct val="115000"/>
              </a:lnSpc>
              <a:spcBef>
                <a:spcPts val="0"/>
              </a:spcBef>
              <a:spcAft>
                <a:spcPts val="0"/>
              </a:spcAft>
              <a:buClr>
                <a:schemeClr val="dk1"/>
              </a:buClr>
              <a:buSzPts val="1100"/>
              <a:buFont typeface="Arial"/>
              <a:buNone/>
            </a:pPr>
            <a:r>
              <a:rPr lang="en-IN"/>
              <a:t> 50</a:t>
            </a:r>
            <a:endParaRPr/>
          </a:p>
          <a:p>
            <a:pPr indent="0" lvl="0" marL="0" rtl="0" algn="l">
              <a:lnSpc>
                <a:spcPct val="115000"/>
              </a:lnSpc>
              <a:spcBef>
                <a:spcPts val="0"/>
              </a:spcBef>
              <a:spcAft>
                <a:spcPts val="0"/>
              </a:spcAft>
              <a:buSzPts val="1800"/>
              <a:buNone/>
            </a:pPr>
            <a:r>
              <a:rPr lang="en-IN"/>
              <a:t>Filtered Output (terminal):</a:t>
            </a:r>
            <a:endParaRPr/>
          </a:p>
          <a:p>
            <a:pPr indent="0" lvl="0" marL="0" rtl="0" algn="l">
              <a:lnSpc>
                <a:spcPct val="115000"/>
              </a:lnSpc>
              <a:spcBef>
                <a:spcPts val="0"/>
              </a:spcBef>
              <a:spcAft>
                <a:spcPts val="0"/>
              </a:spcAft>
              <a:buClr>
                <a:schemeClr val="dk1"/>
              </a:buClr>
              <a:buSzPts val="1100"/>
              <a:buFont typeface="Arial"/>
              <a:buNone/>
            </a:pPr>
            <a:r>
              <a:rPr lang="en-IN"/>
              <a:t>10</a:t>
            </a:r>
            <a:endParaRPr/>
          </a:p>
          <a:p>
            <a:pPr indent="0" lvl="0" marL="0" rtl="0" algn="l">
              <a:lnSpc>
                <a:spcPct val="115000"/>
              </a:lnSpc>
              <a:spcBef>
                <a:spcPts val="0"/>
              </a:spcBef>
              <a:spcAft>
                <a:spcPts val="0"/>
              </a:spcAft>
              <a:buClr>
                <a:schemeClr val="dk1"/>
              </a:buClr>
              <a:buSzPts val="1100"/>
              <a:buFont typeface="Arial"/>
              <a:buNone/>
            </a:pPr>
            <a:r>
              <a:rPr lang="en-IN"/>
              <a:t>20</a:t>
            </a:r>
            <a:endParaRPr/>
          </a:p>
          <a:p>
            <a:pPr indent="0" lvl="0" marL="0" rtl="0" algn="l">
              <a:lnSpc>
                <a:spcPct val="115000"/>
              </a:lnSpc>
              <a:spcBef>
                <a:spcPts val="0"/>
              </a:spcBef>
              <a:spcAft>
                <a:spcPts val="0"/>
              </a:spcAft>
              <a:buClr>
                <a:schemeClr val="dk1"/>
              </a:buClr>
              <a:buSzPts val="1100"/>
              <a:buFont typeface="Arial"/>
              <a:buNone/>
            </a:pPr>
            <a:r>
              <a:rPr lang="en-IN"/>
              <a:t>30</a:t>
            </a:r>
            <a:endParaRPr/>
          </a:p>
          <a:p>
            <a:pPr indent="0" lvl="0" marL="0" rtl="0" algn="l">
              <a:lnSpc>
                <a:spcPct val="115000"/>
              </a:lnSpc>
              <a:spcBef>
                <a:spcPts val="0"/>
              </a:spcBef>
              <a:spcAft>
                <a:spcPts val="0"/>
              </a:spcAft>
              <a:buClr>
                <a:schemeClr val="dk1"/>
              </a:buClr>
              <a:buSzPts val="1100"/>
              <a:buFont typeface="Arial"/>
              <a:buNone/>
            </a:pPr>
            <a:r>
              <a:rPr lang="en-IN"/>
              <a:t>40</a:t>
            </a:r>
            <a:endParaRPr/>
          </a:p>
          <a:p>
            <a:pPr indent="0" lvl="0" marL="0" rtl="0" algn="l">
              <a:lnSpc>
                <a:spcPct val="115000"/>
              </a:lnSpc>
              <a:spcBef>
                <a:spcPts val="0"/>
              </a:spcBef>
              <a:spcAft>
                <a:spcPts val="0"/>
              </a:spcAft>
              <a:buClr>
                <a:schemeClr val="dk1"/>
              </a:buClr>
              <a:buSzPts val="1100"/>
              <a:buFont typeface="Arial"/>
              <a:buNone/>
            </a:pPr>
            <a:r>
              <a:rPr lang="en-IN"/>
              <a:t>50</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2570a52555_0_210"/>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Exploring Data using Command Line Operators</a:t>
            </a:r>
            <a:endParaRPr/>
          </a:p>
        </p:txBody>
      </p:sp>
      <p:sp>
        <p:nvSpPr>
          <p:cNvPr id="102" name="Google Shape;102;g22570a52555_0_210"/>
          <p:cNvSpPr txBox="1"/>
          <p:nvPr>
            <p:ph idx="1" type="body"/>
          </p:nvPr>
        </p:nvSpPr>
        <p:spPr>
          <a:xfrm>
            <a:off x="354450" y="1479175"/>
            <a:ext cx="11366400" cy="50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t>Exploring Data using Command Line Operators: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rPr lang="en-IN"/>
              <a:t>Linux provides several commands for exploring and analyzing data. For instance, head and tail allow you to preview the beginning and end of a file or stream, respectively. wc can count the number of lines, words, and characters in a file, and less enables you to view large files interactively</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Exploring Data using Command Line Operators:</a:t>
            </a:r>
            <a:endParaRPr/>
          </a:p>
          <a:p>
            <a:pPr indent="0" lvl="0" marL="0" rtl="0" algn="l">
              <a:lnSpc>
                <a:spcPct val="115000"/>
              </a:lnSpc>
              <a:spcBef>
                <a:spcPts val="0"/>
              </a:spcBef>
              <a:spcAft>
                <a:spcPts val="0"/>
              </a:spcAft>
              <a:buSzPts val="1800"/>
              <a:buNone/>
            </a:pPr>
            <a:r>
              <a:rPr lang="en-IN"/>
              <a:t>Head Example: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Displaying the first 10 lines of a file using head:</a:t>
            </a:r>
            <a:endParaRPr/>
          </a:p>
          <a:p>
            <a:pPr indent="0" lvl="0" marL="0" rtl="0" algn="l">
              <a:lnSpc>
                <a:spcPct val="115000"/>
              </a:lnSpc>
              <a:spcBef>
                <a:spcPts val="0"/>
              </a:spcBef>
              <a:spcAft>
                <a:spcPts val="0"/>
              </a:spcAft>
              <a:buSzPts val="1800"/>
              <a:buNone/>
            </a:pPr>
            <a:r>
              <a:rPr b="1" lang="en-IN"/>
              <a:t>head -n 10 file.txt</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