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5143500" cx="9144000"/>
  <p:notesSz cx="6858000" cy="9144000"/>
  <p:embeddedFontLst>
    <p:embeddedFont>
      <p:font typeface="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B87B94-E63F-44AC-80B8-644FFFCA02DB}">
  <a:tblStyle styleId="{F2B87B94-E63F-44AC-80B8-644FFFCA02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Garamond-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Garamond-italic.fntdata"/><Relationship Id="rId12" Type="http://schemas.openxmlformats.org/officeDocument/2006/relationships/slide" Target="slides/slide5.xml"/><Relationship Id="rId56" Type="http://schemas.openxmlformats.org/officeDocument/2006/relationships/font" Target="fonts/Garamond-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Garamon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1f31bc1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1f31bc1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3165ea7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e23165ea7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23165ea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23165ea7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23165ea74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23165ea7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23165ea74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e23165ea7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3165ea74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e23165ea74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23165ea74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e23165ea74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23165ea74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e23165ea7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23165ea74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e23165ea74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eef5b12d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eeef5b12d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ef5b12d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eeef5b12d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f31bc18d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e1f31bc18d_0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5" name="Google Shape;95;ge1f31bc18d_0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eef5b12d8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eeef5b12d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eef5b12d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eeef5b12d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23165ea74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e23165ea7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23165ea7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e23165ea74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3165ea74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23165ea74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3165ea74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e23165ea74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3165ea74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e23165ea74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23165ea74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e23165ea74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3165ea74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e23165ea74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23165ea74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e23165ea74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f31bc18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1f31bc18d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23165ea74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e23165ea74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3165ea74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e23165ea74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23165ea74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e23165ea74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534e3ff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e534e3ff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534e3ffe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e534e3ffe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534e3ffe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e534e3ffe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534e3ffe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e534e3ffe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534e3ffe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e534e3ffe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534e3ffe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e534e3ffe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534e3ffec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e534e3ffe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f31bc18d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e1f31bc18d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534e3ffe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e534e3ffe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534e3ffe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e534e3ffe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534e3ffec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e534e3ffe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534e3ffe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e534e3ffe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534e3ffec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e534e3ffe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534e3ffec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534e3ffe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3c48c5b7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e3c48c5b7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1f31bc18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e1f31bc18d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3165ea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e23165ea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f450bb14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b6f450bb1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3165ea7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e23165ea7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23165ea7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e23165ea7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23165ea7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23165ea7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secHead">
  <p:cSld name="SECTION_HEADER">
    <p:spTree>
      <p:nvGrpSpPr>
        <p:cNvPr id="57" name="Shape 57"/>
        <p:cNvGrpSpPr/>
        <p:nvPr/>
      </p:nvGrpSpPr>
      <p:grpSpPr>
        <a:xfrm>
          <a:off x="0" y="0"/>
          <a:ext cx="0" cy="0"/>
          <a:chOff x="0" y="0"/>
          <a:chExt cx="0" cy="0"/>
        </a:xfrm>
      </p:grpSpPr>
      <p:sp>
        <p:nvSpPr>
          <p:cNvPr id="58" name="Google Shape;58;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000"/>
              <a:buNone/>
              <a:defRPr b="1" sz="4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000"/>
              <a:buNone/>
              <a:defRPr b="1" sz="5000"/>
            </a:lvl1pPr>
            <a:lvl2pPr lvl="1" rtl="0" algn="l">
              <a:lnSpc>
                <a:spcPct val="100000"/>
              </a:lnSpc>
              <a:spcBef>
                <a:spcPts val="0"/>
              </a:spcBef>
              <a:spcAft>
                <a:spcPts val="0"/>
              </a:spcAft>
              <a:buSzPts val="5200"/>
              <a:buNone/>
              <a:defRPr sz="5200"/>
            </a:lvl2pPr>
            <a:lvl3pPr lvl="2" rtl="0" algn="l">
              <a:lnSpc>
                <a:spcPct val="100000"/>
              </a:lnSpc>
              <a:spcBef>
                <a:spcPts val="0"/>
              </a:spcBef>
              <a:spcAft>
                <a:spcPts val="0"/>
              </a:spcAft>
              <a:buSzPts val="5200"/>
              <a:buNone/>
              <a:defRPr sz="5200"/>
            </a:lvl3pPr>
            <a:lvl4pPr lvl="3" rtl="0" algn="l">
              <a:lnSpc>
                <a:spcPct val="100000"/>
              </a:lnSpc>
              <a:spcBef>
                <a:spcPts val="0"/>
              </a:spcBef>
              <a:spcAft>
                <a:spcPts val="0"/>
              </a:spcAft>
              <a:buSzPts val="5200"/>
              <a:buNone/>
              <a:defRPr sz="5200"/>
            </a:lvl4pPr>
            <a:lvl5pPr lvl="4" rtl="0" algn="l">
              <a:lnSpc>
                <a:spcPct val="100000"/>
              </a:lnSpc>
              <a:spcBef>
                <a:spcPts val="0"/>
              </a:spcBef>
              <a:spcAft>
                <a:spcPts val="0"/>
              </a:spcAft>
              <a:buSzPts val="5200"/>
              <a:buNone/>
              <a:defRPr sz="5200"/>
            </a:lvl5pPr>
            <a:lvl6pPr lvl="5" rtl="0" algn="l">
              <a:lnSpc>
                <a:spcPct val="100000"/>
              </a:lnSpc>
              <a:spcBef>
                <a:spcPts val="0"/>
              </a:spcBef>
              <a:spcAft>
                <a:spcPts val="0"/>
              </a:spcAft>
              <a:buSzPts val="5200"/>
              <a:buNone/>
              <a:defRPr sz="5200"/>
            </a:lvl6pPr>
            <a:lvl7pPr lvl="6" rtl="0" algn="l">
              <a:lnSpc>
                <a:spcPct val="100000"/>
              </a:lnSpc>
              <a:spcBef>
                <a:spcPts val="0"/>
              </a:spcBef>
              <a:spcAft>
                <a:spcPts val="0"/>
              </a:spcAft>
              <a:buSzPts val="5200"/>
              <a:buNone/>
              <a:defRPr sz="5200"/>
            </a:lvl7pPr>
            <a:lvl8pPr lvl="7" rtl="0" algn="l">
              <a:lnSpc>
                <a:spcPct val="100000"/>
              </a:lnSpc>
              <a:spcBef>
                <a:spcPts val="0"/>
              </a:spcBef>
              <a:spcAft>
                <a:spcPts val="0"/>
              </a:spcAft>
              <a:buSzPts val="5200"/>
              <a:buNone/>
              <a:defRPr sz="5200"/>
            </a:lvl8pPr>
            <a:lvl9pPr lvl="8" rtl="0" algn="l">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666666"/>
              </a:buClr>
              <a:buSzPts val="3400"/>
              <a:buNone/>
              <a:defRPr sz="3400">
                <a:solidFill>
                  <a:srgbClr val="666666"/>
                </a:solidFill>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66" name="Shape 6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 Divider">
  <p:cSld name="BLANK_1">
    <p:spTree>
      <p:nvGrpSpPr>
        <p:cNvPr id="67" name="Shape 67"/>
        <p:cNvGrpSpPr/>
        <p:nvPr/>
      </p:nvGrpSpPr>
      <p:grpSpPr>
        <a:xfrm>
          <a:off x="0" y="0"/>
          <a:ext cx="0" cy="0"/>
          <a:chOff x="0" y="0"/>
          <a:chExt cx="0" cy="0"/>
        </a:xfrm>
      </p:grpSpPr>
      <p:sp>
        <p:nvSpPr>
          <p:cNvPr id="68" name="Google Shape;68;p18"/>
          <p:cNvSpPr txBox="1"/>
          <p:nvPr>
            <p:ph type="title"/>
          </p:nvPr>
        </p:nvSpPr>
        <p:spPr>
          <a:xfrm>
            <a:off x="0" y="1937300"/>
            <a:ext cx="9144000" cy="994200"/>
          </a:xfrm>
          <a:prstGeom prst="rect">
            <a:avLst/>
          </a:prstGeom>
          <a:noFill/>
          <a:ln>
            <a:noFill/>
          </a:ln>
        </p:spPr>
        <p:txBody>
          <a:bodyPr anchorCtr="0" anchor="ctr" bIns="17150" lIns="34300" spcFirstLastPara="1" rIns="34300" wrap="square" tIns="17150">
            <a:noAutofit/>
          </a:bodyPr>
          <a:lstStyle>
            <a:lvl1pPr lvl="0" marR="0" rtl="0" algn="ctr">
              <a:lnSpc>
                <a:spcPct val="90000"/>
              </a:lnSpc>
              <a:spcBef>
                <a:spcPts val="0"/>
              </a:spcBef>
              <a:spcAft>
                <a:spcPts val="0"/>
              </a:spcAft>
              <a:buClr>
                <a:schemeClr val="dk1"/>
              </a:buClr>
              <a:buSzPts val="4800"/>
              <a:buNone/>
              <a:defRPr i="0" sz="4800" u="none" cap="none" strike="noStrike">
                <a:solidFill>
                  <a:schemeClr val="dk1"/>
                </a:solidFill>
              </a:defRPr>
            </a:lvl1pPr>
            <a:lvl2pPr lvl="1" marR="0" rtl="0" algn="ctr">
              <a:lnSpc>
                <a:spcPct val="100000"/>
              </a:lnSpc>
              <a:spcBef>
                <a:spcPts val="0"/>
              </a:spcBef>
              <a:spcAft>
                <a:spcPts val="0"/>
              </a:spcAft>
              <a:buClr>
                <a:srgbClr val="000000"/>
              </a:buClr>
              <a:buSzPts val="4800"/>
              <a:buNone/>
              <a:defRPr i="0" sz="4800" u="none" cap="none" strike="noStrike">
                <a:solidFill>
                  <a:srgbClr val="000000"/>
                </a:solidFill>
              </a:defRPr>
            </a:lvl2pPr>
            <a:lvl3pPr lvl="2" marR="0" rtl="0" algn="ctr">
              <a:lnSpc>
                <a:spcPct val="100000"/>
              </a:lnSpc>
              <a:spcBef>
                <a:spcPts val="0"/>
              </a:spcBef>
              <a:spcAft>
                <a:spcPts val="0"/>
              </a:spcAft>
              <a:buClr>
                <a:srgbClr val="000000"/>
              </a:buClr>
              <a:buSzPts val="4800"/>
              <a:buNone/>
              <a:defRPr i="0" sz="4800" u="none" cap="none" strike="noStrike">
                <a:solidFill>
                  <a:srgbClr val="000000"/>
                </a:solidFill>
              </a:defRPr>
            </a:lvl3pPr>
            <a:lvl4pPr lvl="3" marR="0" rtl="0" algn="ctr">
              <a:lnSpc>
                <a:spcPct val="100000"/>
              </a:lnSpc>
              <a:spcBef>
                <a:spcPts val="0"/>
              </a:spcBef>
              <a:spcAft>
                <a:spcPts val="0"/>
              </a:spcAft>
              <a:buClr>
                <a:srgbClr val="000000"/>
              </a:buClr>
              <a:buSzPts val="4800"/>
              <a:buNone/>
              <a:defRPr i="0" sz="4800" u="none" cap="none" strike="noStrike">
                <a:solidFill>
                  <a:srgbClr val="000000"/>
                </a:solidFill>
              </a:defRPr>
            </a:lvl4pPr>
            <a:lvl5pPr lvl="4" marR="0" rtl="0" algn="ctr">
              <a:lnSpc>
                <a:spcPct val="100000"/>
              </a:lnSpc>
              <a:spcBef>
                <a:spcPts val="0"/>
              </a:spcBef>
              <a:spcAft>
                <a:spcPts val="0"/>
              </a:spcAft>
              <a:buClr>
                <a:srgbClr val="000000"/>
              </a:buClr>
              <a:buSzPts val="4800"/>
              <a:buNone/>
              <a:defRPr i="0" sz="4800" u="none" cap="none" strike="noStrike">
                <a:solidFill>
                  <a:srgbClr val="000000"/>
                </a:solidFill>
              </a:defRPr>
            </a:lvl5pPr>
            <a:lvl6pPr lvl="5" marR="0" rtl="0" algn="ctr">
              <a:lnSpc>
                <a:spcPct val="100000"/>
              </a:lnSpc>
              <a:spcBef>
                <a:spcPts val="0"/>
              </a:spcBef>
              <a:spcAft>
                <a:spcPts val="0"/>
              </a:spcAft>
              <a:buClr>
                <a:srgbClr val="000000"/>
              </a:buClr>
              <a:buSzPts val="4800"/>
              <a:buNone/>
              <a:defRPr i="0" sz="4800" u="none" cap="none" strike="noStrike">
                <a:solidFill>
                  <a:srgbClr val="000000"/>
                </a:solidFill>
              </a:defRPr>
            </a:lvl6pPr>
            <a:lvl7pPr lvl="6" marR="0" rtl="0" algn="ctr">
              <a:lnSpc>
                <a:spcPct val="100000"/>
              </a:lnSpc>
              <a:spcBef>
                <a:spcPts val="0"/>
              </a:spcBef>
              <a:spcAft>
                <a:spcPts val="0"/>
              </a:spcAft>
              <a:buClr>
                <a:srgbClr val="000000"/>
              </a:buClr>
              <a:buSzPts val="4800"/>
              <a:buNone/>
              <a:defRPr i="0" sz="4800" u="none" cap="none" strike="noStrike">
                <a:solidFill>
                  <a:srgbClr val="000000"/>
                </a:solidFill>
              </a:defRPr>
            </a:lvl7pPr>
            <a:lvl8pPr lvl="7" marR="0" rtl="0" algn="ctr">
              <a:lnSpc>
                <a:spcPct val="100000"/>
              </a:lnSpc>
              <a:spcBef>
                <a:spcPts val="0"/>
              </a:spcBef>
              <a:spcAft>
                <a:spcPts val="0"/>
              </a:spcAft>
              <a:buClr>
                <a:srgbClr val="000000"/>
              </a:buClr>
              <a:buSzPts val="4800"/>
              <a:buNone/>
              <a:defRPr i="0" sz="4800" u="none" cap="none" strike="noStrike">
                <a:solidFill>
                  <a:srgbClr val="000000"/>
                </a:solidFill>
              </a:defRPr>
            </a:lvl8pPr>
            <a:lvl9pPr lvl="8" marR="0" rtl="0" algn="ctr">
              <a:lnSpc>
                <a:spcPct val="100000"/>
              </a:lnSpc>
              <a:spcBef>
                <a:spcPts val="0"/>
              </a:spcBef>
              <a:spcAft>
                <a:spcPts val="0"/>
              </a:spcAft>
              <a:buClr>
                <a:srgbClr val="000000"/>
              </a:buClr>
              <a:buSzPts val="4800"/>
              <a:buNone/>
              <a:defRPr i="0" sz="4800" u="none" cap="none" strike="noStrike">
                <a:solidFill>
                  <a:srgbClr val="000000"/>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type="tx">
  <p:cSld name="TITLE_AND_BODY">
    <p:spTree>
      <p:nvGrpSpPr>
        <p:cNvPr id="69" name="Shape 69"/>
        <p:cNvGrpSpPr/>
        <p:nvPr/>
      </p:nvGrpSpPr>
      <p:grpSpPr>
        <a:xfrm>
          <a:off x="0" y="0"/>
          <a:ext cx="0" cy="0"/>
          <a:chOff x="0" y="0"/>
          <a:chExt cx="0" cy="0"/>
        </a:xfrm>
      </p:grpSpPr>
      <p:sp>
        <p:nvSpPr>
          <p:cNvPr id="70" name="Google Shape;70;p19"/>
          <p:cNvSpPr txBox="1"/>
          <p:nvPr>
            <p:ph type="title"/>
          </p:nvPr>
        </p:nvSpPr>
        <p:spPr>
          <a:xfrm>
            <a:off x="85525" y="87925"/>
            <a:ext cx="67392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b="1" sz="3000"/>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2" name="Google Shape;72;p19"/>
          <p:cNvSpPr txBox="1"/>
          <p:nvPr>
            <p:ph idx="1" type="subTitle"/>
          </p:nvPr>
        </p:nvSpPr>
        <p:spPr>
          <a:xfrm>
            <a:off x="85525" y="617825"/>
            <a:ext cx="5341200" cy="393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2200">
                <a:solidFill>
                  <a:srgbClr val="000000"/>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3" name="Google Shape;73;p19"/>
          <p:cNvSpPr txBox="1"/>
          <p:nvPr>
            <p:ph idx="2" type="body"/>
          </p:nvPr>
        </p:nvSpPr>
        <p:spPr>
          <a:xfrm>
            <a:off x="373975" y="1181625"/>
            <a:ext cx="7332900" cy="2940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 2 columns">
  <p:cSld name="TITLE_AND_BODY_1">
    <p:spTree>
      <p:nvGrpSpPr>
        <p:cNvPr id="74" name="Shape 74"/>
        <p:cNvGrpSpPr/>
        <p:nvPr/>
      </p:nvGrpSpPr>
      <p:grpSpPr>
        <a:xfrm>
          <a:off x="0" y="0"/>
          <a:ext cx="0" cy="0"/>
          <a:chOff x="0" y="0"/>
          <a:chExt cx="0" cy="0"/>
        </a:xfrm>
      </p:grpSpPr>
      <p:sp>
        <p:nvSpPr>
          <p:cNvPr id="75" name="Google Shape;75;p20"/>
          <p:cNvSpPr txBox="1"/>
          <p:nvPr>
            <p:ph type="title"/>
          </p:nvPr>
        </p:nvSpPr>
        <p:spPr>
          <a:xfrm>
            <a:off x="85525" y="87925"/>
            <a:ext cx="67392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b="1"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6" name="Google Shape;7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7" name="Google Shape;77;p20"/>
          <p:cNvSpPr txBox="1"/>
          <p:nvPr>
            <p:ph idx="1" type="subTitle"/>
          </p:nvPr>
        </p:nvSpPr>
        <p:spPr>
          <a:xfrm>
            <a:off x="85525" y="617825"/>
            <a:ext cx="5341200" cy="393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2200">
                <a:solidFill>
                  <a:srgbClr val="000000"/>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78" name="Google Shape;78;p20"/>
          <p:cNvSpPr txBox="1"/>
          <p:nvPr>
            <p:ph idx="2" type="body"/>
          </p:nvPr>
        </p:nvSpPr>
        <p:spPr>
          <a:xfrm>
            <a:off x="373975" y="1181625"/>
            <a:ext cx="3979800" cy="2940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9" name="Google Shape;79;p20"/>
          <p:cNvSpPr txBox="1"/>
          <p:nvPr>
            <p:ph idx="3" type="body"/>
          </p:nvPr>
        </p:nvSpPr>
        <p:spPr>
          <a:xfrm>
            <a:off x="4422425" y="1181625"/>
            <a:ext cx="4050000" cy="2940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 with photo">
  <p:cSld name="TITLE_AND_BODY_1_1">
    <p:spTree>
      <p:nvGrpSpPr>
        <p:cNvPr id="80" name="Shape 80"/>
        <p:cNvGrpSpPr/>
        <p:nvPr/>
      </p:nvGrpSpPr>
      <p:grpSpPr>
        <a:xfrm>
          <a:off x="0" y="0"/>
          <a:ext cx="0" cy="0"/>
          <a:chOff x="0" y="0"/>
          <a:chExt cx="0" cy="0"/>
        </a:xfrm>
      </p:grpSpPr>
      <p:sp>
        <p:nvSpPr>
          <p:cNvPr id="81" name="Google Shape;81;p21"/>
          <p:cNvSpPr txBox="1"/>
          <p:nvPr>
            <p:ph type="title"/>
          </p:nvPr>
        </p:nvSpPr>
        <p:spPr>
          <a:xfrm>
            <a:off x="85525" y="87925"/>
            <a:ext cx="67392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b="1" sz="3000"/>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3" name="Google Shape;83;p21"/>
          <p:cNvSpPr txBox="1"/>
          <p:nvPr>
            <p:ph idx="1" type="subTitle"/>
          </p:nvPr>
        </p:nvSpPr>
        <p:spPr>
          <a:xfrm>
            <a:off x="85525" y="617825"/>
            <a:ext cx="5341200" cy="393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2200">
                <a:solidFill>
                  <a:srgbClr val="000000"/>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84" name="Google Shape;84;p21"/>
          <p:cNvSpPr txBox="1"/>
          <p:nvPr>
            <p:ph idx="2" type="body"/>
          </p:nvPr>
        </p:nvSpPr>
        <p:spPr>
          <a:xfrm>
            <a:off x="4422425" y="1181625"/>
            <a:ext cx="4050000" cy="2940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5075" y="158850"/>
            <a:ext cx="5601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Garamond"/>
              <a:buNone/>
              <a:defRPr b="0" i="0" sz="2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Garamond"/>
              <a:buChar char="●"/>
              <a:defRPr b="0" i="0" sz="1800" u="none" cap="none" strike="noStrike">
                <a:solidFill>
                  <a:srgbClr val="000000"/>
                </a:solidFill>
                <a:latin typeface="Garamond"/>
                <a:ea typeface="Garamond"/>
                <a:cs typeface="Garamond"/>
                <a:sym typeface="Garamond"/>
              </a:defRPr>
            </a:lvl1pPr>
            <a:lvl2pPr indent="-317500" lvl="1" marL="9144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2pPr>
            <a:lvl3pPr indent="-317500" lvl="2" marL="13716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3pPr>
            <a:lvl4pPr indent="-317500" lvl="3" marL="18288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4pPr>
            <a:lvl5pPr indent="-317500" lvl="4" marL="22860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5pPr>
            <a:lvl6pPr indent="-317500" lvl="5" marL="27432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6pPr>
            <a:lvl7pPr indent="-317500" lvl="6" marL="32004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7pPr>
            <a:lvl8pPr indent="-317500" lvl="7" marL="3657600" marR="0" rtl="0" algn="l">
              <a:lnSpc>
                <a:spcPct val="115000"/>
              </a:lnSpc>
              <a:spcBef>
                <a:spcPts val="1600"/>
              </a:spcBef>
              <a:spcAft>
                <a:spcPts val="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8pPr>
            <a:lvl9pPr indent="-317500" lvl="8" marL="4114800" marR="0" rtl="0" algn="l">
              <a:lnSpc>
                <a:spcPct val="115000"/>
              </a:lnSpc>
              <a:spcBef>
                <a:spcPts val="1600"/>
              </a:spcBef>
              <a:spcAft>
                <a:spcPts val="1600"/>
              </a:spcAft>
              <a:buClr>
                <a:srgbClr val="000000"/>
              </a:buClr>
              <a:buSzPts val="1400"/>
              <a:buFont typeface="Garamond"/>
              <a:buChar char="■"/>
              <a:defRPr b="0" i="0" sz="1400" u="none" cap="none" strike="noStrike">
                <a:solidFill>
                  <a:srgbClr val="000000"/>
                </a:solidFill>
                <a:latin typeface="Garamond"/>
                <a:ea typeface="Garamond"/>
                <a:cs typeface="Garamond"/>
                <a:sym typeface="Garamond"/>
              </a:defRPr>
            </a:lvl9pPr>
          </a:lstStyle>
          <a:p/>
        </p:txBody>
      </p:sp>
      <p:grpSp>
        <p:nvGrpSpPr>
          <p:cNvPr id="53" name="Google Shape;53;p13"/>
          <p:cNvGrpSpPr/>
          <p:nvPr/>
        </p:nvGrpSpPr>
        <p:grpSpPr>
          <a:xfrm>
            <a:off x="0" y="0"/>
            <a:ext cx="381000" cy="1371600"/>
            <a:chOff x="0" y="0"/>
            <a:chExt cx="381000" cy="1371600"/>
          </a:xfrm>
        </p:grpSpPr>
        <p:sp>
          <p:nvSpPr>
            <p:cNvPr id="54" name="Google Shape;54;p13"/>
            <p:cNvSpPr/>
            <p:nvPr/>
          </p:nvSpPr>
          <p:spPr>
            <a:xfrm>
              <a:off x="0" y="0"/>
              <a:ext cx="381000" cy="685800"/>
            </a:xfrm>
            <a:prstGeom prst="rect">
              <a:avLst/>
            </a:prstGeom>
            <a:solidFill>
              <a:srgbClr val="3C7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13"/>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56" name="Google Shape;56;p13"/>
          <p:cNvPicPr preferRelativeResize="0"/>
          <p:nvPr/>
        </p:nvPicPr>
        <p:blipFill>
          <a:blip r:embed="rId1">
            <a:alphaModFix/>
          </a:blip>
          <a:stretch>
            <a:fillRect/>
          </a:stretch>
        </p:blipFill>
        <p:spPr>
          <a:xfrm>
            <a:off x="8161925" y="158850"/>
            <a:ext cx="847675" cy="8476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spark.apache.org/docs/latest/streaming-programming-guide.html"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2"/>
          <p:cNvSpPr txBox="1"/>
          <p:nvPr/>
        </p:nvSpPr>
        <p:spPr>
          <a:xfrm>
            <a:off x="812125" y="2210100"/>
            <a:ext cx="7777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500">
                <a:latin typeface="Avenir"/>
                <a:ea typeface="Avenir"/>
                <a:cs typeface="Avenir"/>
                <a:sym typeface="Avenir"/>
              </a:rPr>
              <a:t>Spark Streaming</a:t>
            </a:r>
            <a:endParaRPr sz="3500">
              <a:latin typeface="Avenir"/>
              <a:ea typeface="Avenir"/>
              <a:cs typeface="Avenir"/>
              <a:sym typeface="Avenir"/>
            </a:endParaRPr>
          </a:p>
        </p:txBody>
      </p:sp>
      <p:sp>
        <p:nvSpPr>
          <p:cNvPr id="90" name="Google Shape;90;p22"/>
          <p:cNvSpPr/>
          <p:nvPr/>
        </p:nvSpPr>
        <p:spPr>
          <a:xfrm>
            <a:off x="912400" y="2877554"/>
            <a:ext cx="1423800" cy="85800"/>
          </a:xfrm>
          <a:prstGeom prst="rect">
            <a:avLst/>
          </a:prstGeom>
          <a:solidFill>
            <a:srgbClr val="25A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p:nvPr/>
        </p:nvSpPr>
        <p:spPr>
          <a:xfrm>
            <a:off x="2336200" y="2877550"/>
            <a:ext cx="5889300" cy="85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Intro to Spark Streaming</a:t>
            </a:r>
            <a:endParaRPr i="0" sz="2600" u="none" cap="none" strike="noStrike">
              <a:solidFill>
                <a:srgbClr val="434343"/>
              </a:solidFill>
              <a:latin typeface="Avenir"/>
              <a:ea typeface="Avenir"/>
              <a:cs typeface="Avenir"/>
              <a:sym typeface="Avenir"/>
            </a:endParaRPr>
          </a:p>
        </p:txBody>
      </p:sp>
      <p:sp>
        <p:nvSpPr>
          <p:cNvPr id="144" name="Google Shape;144;p31"/>
          <p:cNvSpPr txBox="1"/>
          <p:nvPr/>
        </p:nvSpPr>
        <p:spPr>
          <a:xfrm>
            <a:off x="360375" y="1773975"/>
            <a:ext cx="85284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In a</a:t>
            </a:r>
            <a:r>
              <a:rPr lang="en-GB" sz="1800">
                <a:solidFill>
                  <a:srgbClr val="292929"/>
                </a:solidFill>
                <a:highlight>
                  <a:srgbClr val="FFFFFF"/>
                </a:highlight>
                <a:latin typeface="Avenir"/>
                <a:ea typeface="Avenir"/>
                <a:cs typeface="Avenir"/>
                <a:sym typeface="Avenir"/>
              </a:rPr>
              <a:t>ppend mode, </a:t>
            </a:r>
            <a:r>
              <a:rPr lang="en-GB" sz="1800">
                <a:solidFill>
                  <a:srgbClr val="292929"/>
                </a:solidFill>
                <a:highlight>
                  <a:srgbClr val="FFFFFF"/>
                </a:highlight>
                <a:latin typeface="Avenir"/>
                <a:ea typeface="Avenir"/>
                <a:cs typeface="Avenir"/>
                <a:sym typeface="Avenir"/>
              </a:rPr>
              <a:t>Spark will output only newly processed rows since the last trigger</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In update mode, Spark will output only updated rows since the last trigger</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In complete mode, Spark will output all the rows it has processed so far</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ctrTitle"/>
          </p:nvPr>
        </p:nvSpPr>
        <p:spPr>
          <a:xfrm>
            <a:off x="360000" y="2328000"/>
            <a:ext cx="85551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GB" sz="4000">
                <a:solidFill>
                  <a:srgbClr val="000000"/>
                </a:solidFill>
                <a:latin typeface="Avenir"/>
                <a:ea typeface="Avenir"/>
                <a:cs typeface="Avenir"/>
                <a:sym typeface="Avenir"/>
              </a:rPr>
              <a:t>How </a:t>
            </a:r>
            <a:r>
              <a:rPr lang="en-GB" sz="4000">
                <a:solidFill>
                  <a:srgbClr val="000000"/>
                </a:solidFill>
                <a:latin typeface="Avenir"/>
                <a:ea typeface="Avenir"/>
                <a:cs typeface="Avenir"/>
                <a:sym typeface="Avenir"/>
              </a:rPr>
              <a:t>Spark Streaming Works?</a:t>
            </a:r>
            <a:endParaRPr sz="4000">
              <a:solidFill>
                <a:srgbClr val="000000"/>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155" name="Google Shape;155;p33"/>
          <p:cNvSpPr txBox="1"/>
          <p:nvPr/>
        </p:nvSpPr>
        <p:spPr>
          <a:xfrm>
            <a:off x="360375" y="1773975"/>
            <a:ext cx="85284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A spark streaming job gets data from multiple sources</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You need to implement two components in this scenario:</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Receiver (for connecting to a streaming source)</a:t>
            </a:r>
            <a:endParaRPr sz="1800">
              <a:solidFill>
                <a:srgbClr val="292929"/>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DStream (to receive the data)</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161" name="Google Shape;161;p34"/>
          <p:cNvSpPr txBox="1"/>
          <p:nvPr/>
        </p:nvSpPr>
        <p:spPr>
          <a:xfrm>
            <a:off x="360375" y="1773975"/>
            <a:ext cx="85284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The receiver gets connected to multiple sources that consistently generate events in real-time</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The source streams the data and receiver is the interface in a spark streaming job to consume the data</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We create the receiver using SparkStreamingContext interface</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167" name="Google Shape;167;p35"/>
          <p:cNvSpPr txBox="1"/>
          <p:nvPr/>
        </p:nvSpPr>
        <p:spPr>
          <a:xfrm>
            <a:off x="360375" y="1773975"/>
            <a:ext cx="85284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The second interface we implement to receive the data is Dstream (also known as </a:t>
            </a:r>
            <a:r>
              <a:rPr b="1" i="1" lang="en-GB" sz="1800">
                <a:solidFill>
                  <a:srgbClr val="444444"/>
                </a:solidFill>
                <a:highlight>
                  <a:srgbClr val="FFFFFF"/>
                </a:highlight>
                <a:latin typeface="Avenir"/>
                <a:ea typeface="Avenir"/>
                <a:cs typeface="Avenir"/>
                <a:sym typeface="Avenir"/>
              </a:rPr>
              <a:t>Discretized Streams</a:t>
            </a:r>
            <a:r>
              <a:rPr lang="en-GB" sz="1800">
                <a:solidFill>
                  <a:schemeClr val="dk1"/>
                </a:solidFill>
                <a:highlight>
                  <a:srgbClr val="FFFFFF"/>
                </a:highlight>
                <a:latin typeface="Avenir"/>
                <a:ea typeface="Avenir"/>
                <a:cs typeface="Avenir"/>
                <a:sym typeface="Avenir"/>
              </a:rPr>
              <a:t>)</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When talking about continuous streams, the term “continuous” means that we never start or stop receiving data as part of the stream</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Dstream represents a </a:t>
            </a:r>
            <a:r>
              <a:rPr lang="en-GB" sz="1800">
                <a:solidFill>
                  <a:schemeClr val="dk1"/>
                </a:solidFill>
                <a:highlight>
                  <a:srgbClr val="FFFFFF"/>
                </a:highlight>
                <a:latin typeface="Avenir"/>
                <a:ea typeface="Avenir"/>
                <a:cs typeface="Avenir"/>
                <a:sym typeface="Avenir"/>
              </a:rPr>
              <a:t>continuous</a:t>
            </a:r>
            <a:r>
              <a:rPr lang="en-GB" sz="1800">
                <a:solidFill>
                  <a:schemeClr val="dk1"/>
                </a:solidFill>
                <a:highlight>
                  <a:srgbClr val="FFFFFF"/>
                </a:highlight>
                <a:latin typeface="Avenir"/>
                <a:ea typeface="Avenir"/>
                <a:cs typeface="Avenir"/>
                <a:sym typeface="Avenir"/>
              </a:rPr>
              <a:t> stream of data over time</a:t>
            </a:r>
            <a:endParaRPr sz="1800">
              <a:solidFill>
                <a:schemeClr val="dk1"/>
              </a:solidFill>
              <a:highlight>
                <a:srgbClr val="FFFFFF"/>
              </a:highlight>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cxnSp>
        <p:nvCxnSpPr>
          <p:cNvPr id="173" name="Google Shape;173;p36"/>
          <p:cNvCxnSpPr/>
          <p:nvPr/>
        </p:nvCxnSpPr>
        <p:spPr>
          <a:xfrm>
            <a:off x="1268825" y="2904225"/>
            <a:ext cx="6935400" cy="0"/>
          </a:xfrm>
          <a:prstGeom prst="straightConnector1">
            <a:avLst/>
          </a:prstGeom>
          <a:noFill/>
          <a:ln cap="flat" cmpd="sng" w="9525">
            <a:solidFill>
              <a:schemeClr val="dk2"/>
            </a:solidFill>
            <a:prstDash val="lgDash"/>
            <a:round/>
            <a:headEnd len="med" w="med" type="none"/>
            <a:tailEnd len="med" w="med" type="stealth"/>
          </a:ln>
        </p:spPr>
      </p:cxnSp>
      <p:sp>
        <p:nvSpPr>
          <p:cNvPr id="174" name="Google Shape;174;p36"/>
          <p:cNvSpPr/>
          <p:nvPr/>
        </p:nvSpPr>
        <p:spPr>
          <a:xfrm>
            <a:off x="1445550" y="2679325"/>
            <a:ext cx="12321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Avenir"/>
                <a:ea typeface="Avenir"/>
                <a:cs typeface="Avenir"/>
                <a:sym typeface="Avenir"/>
              </a:rPr>
              <a:t>Data from time 0 to 1</a:t>
            </a:r>
            <a:endParaRPr sz="1200">
              <a:solidFill>
                <a:schemeClr val="dk1"/>
              </a:solidFill>
              <a:latin typeface="Avenir"/>
              <a:ea typeface="Avenir"/>
              <a:cs typeface="Avenir"/>
              <a:sym typeface="Avenir"/>
            </a:endParaRPr>
          </a:p>
        </p:txBody>
      </p:sp>
      <p:sp>
        <p:nvSpPr>
          <p:cNvPr id="175" name="Google Shape;175;p36"/>
          <p:cNvSpPr/>
          <p:nvPr/>
        </p:nvSpPr>
        <p:spPr>
          <a:xfrm>
            <a:off x="3198150" y="2679325"/>
            <a:ext cx="12321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Avenir"/>
                <a:ea typeface="Avenir"/>
                <a:cs typeface="Avenir"/>
                <a:sym typeface="Avenir"/>
              </a:rPr>
              <a:t>Data from time 1 to 2</a:t>
            </a:r>
            <a:endParaRPr>
              <a:latin typeface="Avenir"/>
              <a:ea typeface="Avenir"/>
              <a:cs typeface="Avenir"/>
              <a:sym typeface="Avenir"/>
            </a:endParaRPr>
          </a:p>
        </p:txBody>
      </p:sp>
      <p:sp>
        <p:nvSpPr>
          <p:cNvPr id="176" name="Google Shape;176;p36"/>
          <p:cNvSpPr/>
          <p:nvPr/>
        </p:nvSpPr>
        <p:spPr>
          <a:xfrm>
            <a:off x="4950750" y="2679325"/>
            <a:ext cx="12321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Avenir"/>
                <a:ea typeface="Avenir"/>
                <a:cs typeface="Avenir"/>
                <a:sym typeface="Avenir"/>
              </a:rPr>
              <a:t>Data from time 2 to 3</a:t>
            </a:r>
            <a:endParaRPr>
              <a:latin typeface="Avenir"/>
              <a:ea typeface="Avenir"/>
              <a:cs typeface="Avenir"/>
              <a:sym typeface="Avenir"/>
            </a:endParaRPr>
          </a:p>
        </p:txBody>
      </p:sp>
      <p:sp>
        <p:nvSpPr>
          <p:cNvPr id="177" name="Google Shape;177;p36"/>
          <p:cNvSpPr/>
          <p:nvPr/>
        </p:nvSpPr>
        <p:spPr>
          <a:xfrm>
            <a:off x="6703350" y="2679325"/>
            <a:ext cx="12321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Avenir"/>
                <a:ea typeface="Avenir"/>
                <a:cs typeface="Avenir"/>
                <a:sym typeface="Avenir"/>
              </a:rPr>
              <a:t>Data from time 3 to 4</a:t>
            </a:r>
            <a:endParaRPr>
              <a:latin typeface="Avenir"/>
              <a:ea typeface="Avenir"/>
              <a:cs typeface="Avenir"/>
              <a:sym typeface="Avenir"/>
            </a:endParaRPr>
          </a:p>
        </p:txBody>
      </p:sp>
      <p:sp>
        <p:nvSpPr>
          <p:cNvPr id="178" name="Google Shape;178;p36"/>
          <p:cNvSpPr txBox="1"/>
          <p:nvPr/>
        </p:nvSpPr>
        <p:spPr>
          <a:xfrm>
            <a:off x="1445550" y="2284150"/>
            <a:ext cx="123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Avenir"/>
                <a:ea typeface="Avenir"/>
                <a:cs typeface="Avenir"/>
                <a:sym typeface="Avenir"/>
              </a:rPr>
              <a:t>RDD at time 1</a:t>
            </a:r>
            <a:endParaRPr sz="1200">
              <a:latin typeface="Avenir"/>
              <a:ea typeface="Avenir"/>
              <a:cs typeface="Avenir"/>
              <a:sym typeface="Avenir"/>
            </a:endParaRPr>
          </a:p>
        </p:txBody>
      </p:sp>
      <p:sp>
        <p:nvSpPr>
          <p:cNvPr id="179" name="Google Shape;179;p36"/>
          <p:cNvSpPr txBox="1"/>
          <p:nvPr/>
        </p:nvSpPr>
        <p:spPr>
          <a:xfrm>
            <a:off x="3198150" y="2284150"/>
            <a:ext cx="123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Avenir"/>
                <a:ea typeface="Avenir"/>
                <a:cs typeface="Avenir"/>
                <a:sym typeface="Avenir"/>
              </a:rPr>
              <a:t>RDD at time 2</a:t>
            </a:r>
            <a:endParaRPr sz="1200">
              <a:latin typeface="Avenir"/>
              <a:ea typeface="Avenir"/>
              <a:cs typeface="Avenir"/>
              <a:sym typeface="Avenir"/>
            </a:endParaRPr>
          </a:p>
        </p:txBody>
      </p:sp>
      <p:sp>
        <p:nvSpPr>
          <p:cNvPr id="180" name="Google Shape;180;p36"/>
          <p:cNvSpPr txBox="1"/>
          <p:nvPr/>
        </p:nvSpPr>
        <p:spPr>
          <a:xfrm>
            <a:off x="4950750" y="2284150"/>
            <a:ext cx="123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Avenir"/>
                <a:ea typeface="Avenir"/>
                <a:cs typeface="Avenir"/>
                <a:sym typeface="Avenir"/>
              </a:rPr>
              <a:t>RDD at time 3</a:t>
            </a:r>
            <a:endParaRPr sz="1200">
              <a:latin typeface="Avenir"/>
              <a:ea typeface="Avenir"/>
              <a:cs typeface="Avenir"/>
              <a:sym typeface="Avenir"/>
            </a:endParaRPr>
          </a:p>
        </p:txBody>
      </p:sp>
      <p:sp>
        <p:nvSpPr>
          <p:cNvPr id="181" name="Google Shape;181;p36"/>
          <p:cNvSpPr txBox="1"/>
          <p:nvPr/>
        </p:nvSpPr>
        <p:spPr>
          <a:xfrm>
            <a:off x="6703350" y="2309075"/>
            <a:ext cx="123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Avenir"/>
                <a:ea typeface="Avenir"/>
                <a:cs typeface="Avenir"/>
                <a:sym typeface="Avenir"/>
              </a:rPr>
              <a:t>RDD at time 4</a:t>
            </a:r>
            <a:endParaRPr sz="1200">
              <a:latin typeface="Avenir"/>
              <a:ea typeface="Avenir"/>
              <a:cs typeface="Avenir"/>
              <a:sym typeface="Avenir"/>
            </a:endParaRPr>
          </a:p>
        </p:txBody>
      </p:sp>
      <p:sp>
        <p:nvSpPr>
          <p:cNvPr id="182" name="Google Shape;182;p36"/>
          <p:cNvSpPr txBox="1"/>
          <p:nvPr/>
        </p:nvSpPr>
        <p:spPr>
          <a:xfrm>
            <a:off x="337825" y="2709775"/>
            <a:ext cx="123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Avenir"/>
                <a:ea typeface="Avenir"/>
                <a:cs typeface="Avenir"/>
                <a:sym typeface="Avenir"/>
              </a:rPr>
              <a:t>DStream</a:t>
            </a:r>
            <a:endParaRPr sz="1200">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188" name="Google Shape;188;p37"/>
          <p:cNvSpPr txBox="1"/>
          <p:nvPr/>
        </p:nvSpPr>
        <p:spPr>
          <a:xfrm>
            <a:off x="360375" y="1310325"/>
            <a:ext cx="8528400" cy="34419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Spark Streaming accumulates the data in the form of batches</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The amount of data accumulated will depend on the batch interval defined in terms of time</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By defining the batch interval of 5 seconds, spark job will accumulate the data for 5 seconds and it will create 1 batch</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These batches gets generated continuously and the spark job runs on top of data accumulated in the batch interval of 5 seconds</a:t>
            </a:r>
            <a:endParaRPr sz="18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194" name="Google Shape;194;p38"/>
          <p:cNvSpPr txBox="1"/>
          <p:nvPr/>
        </p:nvSpPr>
        <p:spPr>
          <a:xfrm>
            <a:off x="360375" y="1310325"/>
            <a:ext cx="8528400" cy="34419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You can apply transformations and actions (groupby, reduceby, map , flatmap, etc.) on top of these Dstreams</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Once Dstream gets generated, after that you job becomes the same as normal spark Job</a:t>
            </a:r>
            <a:endParaRPr sz="1800">
              <a:solidFill>
                <a:schemeClr val="dk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200" name="Google Shape;200;p39"/>
          <p:cNvSpPr txBox="1"/>
          <p:nvPr/>
        </p:nvSpPr>
        <p:spPr>
          <a:xfrm>
            <a:off x="360375" y="1310325"/>
            <a:ext cx="8528400" cy="34419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DStream transformations can be categorized into two types:</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Stateless Transformations</a:t>
            </a:r>
            <a:endParaRPr sz="1800">
              <a:solidFill>
                <a:schemeClr val="dk1"/>
              </a:solidFill>
              <a:latin typeface="Avenir"/>
              <a:ea typeface="Avenir"/>
              <a:cs typeface="Avenir"/>
              <a:sym typeface="Avenir"/>
            </a:endParaRPr>
          </a:p>
          <a:p>
            <a:pPr indent="0" lvl="0" marL="9144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Stateful Transformations</a:t>
            </a:r>
            <a:endParaRPr sz="1800">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206" name="Google Shape;206;p40"/>
          <p:cNvSpPr txBox="1"/>
          <p:nvPr/>
        </p:nvSpPr>
        <p:spPr>
          <a:xfrm>
            <a:off x="307800" y="1316400"/>
            <a:ext cx="8528400" cy="317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Avenir"/>
                <a:ea typeface="Avenir"/>
                <a:cs typeface="Avenir"/>
                <a:sym typeface="Avenir"/>
              </a:rPr>
              <a:t>Stateless Transformations:</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Stateless tra</a:t>
            </a:r>
            <a:r>
              <a:rPr lang="en-GB" sz="1800">
                <a:solidFill>
                  <a:schemeClr val="dk1"/>
                </a:solidFill>
                <a:latin typeface="Avenir"/>
                <a:ea typeface="Avenir"/>
                <a:cs typeface="Avenir"/>
                <a:sym typeface="Avenir"/>
              </a:rPr>
              <a:t>nsformations are transformations that applies on every batch in a DStream</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For any batch of data being processed, there is no dependency on the data from previous batches</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Ex. map(), filter(), reduceByKey(), etc.</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Table of Content</a:t>
            </a:r>
            <a:endParaRPr i="0" sz="2600" u="none" cap="none" strike="noStrike">
              <a:solidFill>
                <a:srgbClr val="434343"/>
              </a:solidFill>
              <a:latin typeface="Avenir"/>
              <a:ea typeface="Avenir"/>
              <a:cs typeface="Avenir"/>
              <a:sym typeface="Avenir"/>
            </a:endParaRPr>
          </a:p>
        </p:txBody>
      </p:sp>
      <p:sp>
        <p:nvSpPr>
          <p:cNvPr id="98" name="Google Shape;98;p23"/>
          <p:cNvSpPr txBox="1"/>
          <p:nvPr/>
        </p:nvSpPr>
        <p:spPr>
          <a:xfrm>
            <a:off x="360375" y="1215450"/>
            <a:ext cx="7686300" cy="35844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15000"/>
              </a:lnSpc>
              <a:spcBef>
                <a:spcPts val="1000"/>
              </a:spcBef>
              <a:spcAft>
                <a:spcPts val="0"/>
              </a:spcAft>
              <a:buSzPts val="1600"/>
              <a:buFont typeface="Avenir"/>
              <a:buChar char="●"/>
            </a:pPr>
            <a:r>
              <a:rPr lang="en-GB" sz="1600">
                <a:latin typeface="Avenir"/>
                <a:ea typeface="Avenir"/>
                <a:cs typeface="Avenir"/>
                <a:sym typeface="Avenir"/>
              </a:rPr>
              <a:t>What is Streaming Data?</a:t>
            </a:r>
            <a:endParaRPr sz="1600">
              <a:latin typeface="Avenir"/>
              <a:ea typeface="Avenir"/>
              <a:cs typeface="Avenir"/>
              <a:sym typeface="Avenir"/>
            </a:endParaRPr>
          </a:p>
          <a:p>
            <a:pPr indent="0" lvl="0" marL="457200" marR="0" rtl="0" algn="l">
              <a:lnSpc>
                <a:spcPct val="115000"/>
              </a:lnSpc>
              <a:spcBef>
                <a:spcPts val="1000"/>
              </a:spcBef>
              <a:spcAft>
                <a:spcPts val="0"/>
              </a:spcAft>
              <a:buNone/>
            </a:pPr>
            <a:r>
              <a:t/>
            </a:r>
            <a:endParaRPr sz="1600">
              <a:latin typeface="Avenir"/>
              <a:ea typeface="Avenir"/>
              <a:cs typeface="Avenir"/>
              <a:sym typeface="Avenir"/>
            </a:endParaRPr>
          </a:p>
          <a:p>
            <a:pPr indent="-330200" lvl="0" marL="457200" marR="0" rtl="0" algn="l">
              <a:lnSpc>
                <a:spcPct val="115000"/>
              </a:lnSpc>
              <a:spcBef>
                <a:spcPts val="1000"/>
              </a:spcBef>
              <a:spcAft>
                <a:spcPts val="0"/>
              </a:spcAft>
              <a:buSzPts val="1600"/>
              <a:buFont typeface="Avenir"/>
              <a:buChar char="●"/>
            </a:pPr>
            <a:r>
              <a:rPr lang="en-GB" sz="1600">
                <a:latin typeface="Avenir"/>
                <a:ea typeface="Avenir"/>
                <a:cs typeface="Avenir"/>
                <a:sym typeface="Avenir"/>
              </a:rPr>
              <a:t>Intro to Spark Streaming</a:t>
            </a:r>
            <a:endParaRPr sz="1600">
              <a:latin typeface="Avenir"/>
              <a:ea typeface="Avenir"/>
              <a:cs typeface="Avenir"/>
              <a:sym typeface="Avenir"/>
            </a:endParaRPr>
          </a:p>
          <a:p>
            <a:pPr indent="0" lvl="0" marL="457200" marR="0" rtl="0" algn="l">
              <a:lnSpc>
                <a:spcPct val="115000"/>
              </a:lnSpc>
              <a:spcBef>
                <a:spcPts val="1000"/>
              </a:spcBef>
              <a:spcAft>
                <a:spcPts val="0"/>
              </a:spcAft>
              <a:buNone/>
            </a:pPr>
            <a:r>
              <a:t/>
            </a:r>
            <a:endParaRPr sz="1600">
              <a:latin typeface="Avenir"/>
              <a:ea typeface="Avenir"/>
              <a:cs typeface="Avenir"/>
              <a:sym typeface="Avenir"/>
            </a:endParaRPr>
          </a:p>
          <a:p>
            <a:pPr indent="-330200" lvl="0" marL="457200" marR="0" rtl="0" algn="l">
              <a:lnSpc>
                <a:spcPct val="115000"/>
              </a:lnSpc>
              <a:spcBef>
                <a:spcPts val="1000"/>
              </a:spcBef>
              <a:spcAft>
                <a:spcPts val="0"/>
              </a:spcAft>
              <a:buSzPts val="1600"/>
              <a:buFont typeface="Avenir"/>
              <a:buChar char="●"/>
            </a:pPr>
            <a:r>
              <a:rPr lang="en-GB" sz="1600">
                <a:latin typeface="Avenir"/>
                <a:ea typeface="Avenir"/>
                <a:cs typeface="Avenir"/>
                <a:sym typeface="Avenir"/>
              </a:rPr>
              <a:t>How Spark Streaming Works?</a:t>
            </a:r>
            <a:endParaRPr sz="1600">
              <a:latin typeface="Avenir"/>
              <a:ea typeface="Avenir"/>
              <a:cs typeface="Avenir"/>
              <a:sym typeface="Avenir"/>
            </a:endParaRPr>
          </a:p>
          <a:p>
            <a:pPr indent="0" lvl="0" marL="457200" marR="0" rtl="0" algn="l">
              <a:lnSpc>
                <a:spcPct val="115000"/>
              </a:lnSpc>
              <a:spcBef>
                <a:spcPts val="1000"/>
              </a:spcBef>
              <a:spcAft>
                <a:spcPts val="0"/>
              </a:spcAft>
              <a:buNone/>
            </a:pPr>
            <a:r>
              <a:t/>
            </a:r>
            <a:endParaRPr sz="1600">
              <a:latin typeface="Avenir"/>
              <a:ea typeface="Avenir"/>
              <a:cs typeface="Avenir"/>
              <a:sym typeface="Avenir"/>
            </a:endParaRPr>
          </a:p>
          <a:p>
            <a:pPr indent="-330200" lvl="0" marL="457200" marR="0" rtl="0" algn="l">
              <a:lnSpc>
                <a:spcPct val="115000"/>
              </a:lnSpc>
              <a:spcBef>
                <a:spcPts val="1000"/>
              </a:spcBef>
              <a:spcAft>
                <a:spcPts val="0"/>
              </a:spcAft>
              <a:buSzPts val="1600"/>
              <a:buFont typeface="Avenir"/>
              <a:buChar char="●"/>
            </a:pPr>
            <a:r>
              <a:rPr lang="en-GB" sz="1600">
                <a:latin typeface="Avenir"/>
                <a:ea typeface="Avenir"/>
                <a:cs typeface="Avenir"/>
                <a:sym typeface="Avenir"/>
              </a:rPr>
              <a:t>Spark Streaming + Kafka Example</a:t>
            </a:r>
            <a:endParaRPr sz="1600">
              <a:latin typeface="Avenir"/>
              <a:ea typeface="Avenir"/>
              <a:cs typeface="Avenir"/>
              <a:sym typeface="Avenir"/>
            </a:endParaRPr>
          </a:p>
          <a:p>
            <a:pPr indent="0" lvl="0" marL="457200" marR="0" rtl="0" algn="l">
              <a:lnSpc>
                <a:spcPct val="115000"/>
              </a:lnSpc>
              <a:spcBef>
                <a:spcPts val="1000"/>
              </a:spcBef>
              <a:spcAft>
                <a:spcPts val="0"/>
              </a:spcAft>
              <a:buNone/>
            </a:pPr>
            <a:r>
              <a:t/>
            </a:r>
            <a:endParaRPr sz="1600">
              <a:latin typeface="Avenir"/>
              <a:ea typeface="Avenir"/>
              <a:cs typeface="Avenir"/>
              <a:sym typeface="Avenir"/>
            </a:endParaRPr>
          </a:p>
          <a:p>
            <a:pPr indent="-330200" lvl="0" marL="457200" marR="0" rtl="0" algn="l">
              <a:lnSpc>
                <a:spcPct val="115000"/>
              </a:lnSpc>
              <a:spcBef>
                <a:spcPts val="1000"/>
              </a:spcBef>
              <a:spcAft>
                <a:spcPts val="0"/>
              </a:spcAft>
              <a:buSzPts val="1600"/>
              <a:buFont typeface="Avenir"/>
              <a:buChar char="●"/>
            </a:pPr>
            <a:r>
              <a:rPr lang="en-GB" sz="1600">
                <a:latin typeface="Avenir"/>
                <a:ea typeface="Avenir"/>
                <a:cs typeface="Avenir"/>
                <a:sym typeface="Avenir"/>
              </a:rPr>
              <a:t>Intro to Structured Streaming</a:t>
            </a:r>
            <a:endParaRPr sz="16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nvSpPr>
        <p:spPr>
          <a:xfrm>
            <a:off x="360375" y="360000"/>
            <a:ext cx="48711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How Spark Streaming Works?</a:t>
            </a:r>
            <a:endParaRPr i="0" sz="2600" u="none" cap="none" strike="noStrike">
              <a:solidFill>
                <a:srgbClr val="434343"/>
              </a:solidFill>
              <a:latin typeface="Avenir"/>
              <a:ea typeface="Avenir"/>
              <a:cs typeface="Avenir"/>
              <a:sym typeface="Avenir"/>
            </a:endParaRPr>
          </a:p>
        </p:txBody>
      </p:sp>
      <p:sp>
        <p:nvSpPr>
          <p:cNvPr id="212" name="Google Shape;212;p41"/>
          <p:cNvSpPr txBox="1"/>
          <p:nvPr/>
        </p:nvSpPr>
        <p:spPr>
          <a:xfrm>
            <a:off x="307800" y="1274550"/>
            <a:ext cx="8528400" cy="388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Avenir"/>
                <a:ea typeface="Avenir"/>
                <a:cs typeface="Avenir"/>
                <a:sym typeface="Avenir"/>
              </a:rPr>
              <a:t>Stateful Transformations:</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Stateful transformations are transformations that tracks data across multiple batches</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For any batch of data being processed, t</a:t>
            </a:r>
            <a:r>
              <a:rPr lang="en-GB" sz="1800">
                <a:solidFill>
                  <a:schemeClr val="dk1"/>
                </a:solidFill>
                <a:latin typeface="Avenir"/>
                <a:ea typeface="Avenir"/>
                <a:cs typeface="Avenir"/>
                <a:sym typeface="Avenir"/>
              </a:rPr>
              <a:t>here is either a partial or whole dependency on the data from previous batches</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It makes use of some data/results from previous batches and computes the result of the current batch of data</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Ex. map(), filter(), reduceByKey(), etc.</a:t>
            </a:r>
            <a:endParaRPr sz="18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nvSpPr>
        <p:spPr>
          <a:xfrm>
            <a:off x="360375" y="1538925"/>
            <a:ext cx="8528400" cy="23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Avenir"/>
                <a:ea typeface="Avenir"/>
                <a:cs typeface="Avenir"/>
                <a:sym typeface="Avenir"/>
              </a:rPr>
              <a:t>Stateful Transformation are advanced topics that requires good understanding of sliding window and checkpointing. For more information please refer:</a:t>
            </a:r>
            <a:endParaRPr i="1" sz="20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i="1" sz="20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i="1" lang="en-GB" sz="2000" u="sng">
                <a:solidFill>
                  <a:schemeClr val="hlink"/>
                </a:solidFill>
                <a:latin typeface="Avenir"/>
                <a:ea typeface="Avenir"/>
                <a:cs typeface="Avenir"/>
                <a:sym typeface="Avenir"/>
                <a:hlinkClick r:id="rId3"/>
              </a:rPr>
              <a:t>https://spark.apache.org/docs/latest/streaming-programming-guide.html</a:t>
            </a:r>
            <a:endParaRPr i="1" sz="2000">
              <a:solidFill>
                <a:schemeClr val="dk1"/>
              </a:solidFill>
              <a:latin typeface="Avenir"/>
              <a:ea typeface="Avenir"/>
              <a:cs typeface="Avenir"/>
              <a:sym typeface="Avenir"/>
            </a:endParaRPr>
          </a:p>
        </p:txBody>
      </p:sp>
      <p:pic>
        <p:nvPicPr>
          <p:cNvPr id="218" name="Google Shape;218;p42"/>
          <p:cNvPicPr preferRelativeResize="0"/>
          <p:nvPr/>
        </p:nvPicPr>
        <p:blipFill>
          <a:blip r:embed="rId4">
            <a:alphaModFix/>
          </a:blip>
          <a:stretch>
            <a:fillRect/>
          </a:stretch>
        </p:blipFill>
        <p:spPr>
          <a:xfrm>
            <a:off x="418300" y="392400"/>
            <a:ext cx="833369" cy="77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Streaming Sources</a:t>
            </a:r>
            <a:endParaRPr i="0" sz="2600" u="none" cap="none" strike="noStrike">
              <a:solidFill>
                <a:srgbClr val="434343"/>
              </a:solidFill>
              <a:latin typeface="Avenir"/>
              <a:ea typeface="Avenir"/>
              <a:cs typeface="Avenir"/>
              <a:sym typeface="Avenir"/>
            </a:endParaRPr>
          </a:p>
        </p:txBody>
      </p:sp>
      <p:sp>
        <p:nvSpPr>
          <p:cNvPr id="224" name="Google Shape;224;p43"/>
          <p:cNvSpPr txBox="1"/>
          <p:nvPr/>
        </p:nvSpPr>
        <p:spPr>
          <a:xfrm>
            <a:off x="360375" y="1310325"/>
            <a:ext cx="8528400" cy="34419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sources should be capable to stream the data to your spark job</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sources can be (not just limited to):</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Kafka</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Flume</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Socket Streaming</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File</a:t>
            </a:r>
            <a:endParaRPr sz="1800">
              <a:solidFill>
                <a:schemeClr val="dk1"/>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ctrTitle"/>
          </p:nvPr>
        </p:nvSpPr>
        <p:spPr>
          <a:xfrm>
            <a:off x="360000" y="2328000"/>
            <a:ext cx="85551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GB" sz="4000">
                <a:solidFill>
                  <a:srgbClr val="000000"/>
                </a:solidFill>
                <a:latin typeface="Avenir"/>
                <a:ea typeface="Avenir"/>
                <a:cs typeface="Avenir"/>
                <a:sym typeface="Avenir"/>
              </a:rPr>
              <a:t>Spark Streaming + Kafka Example</a:t>
            </a:r>
            <a:endParaRPr sz="4000">
              <a:solidFill>
                <a:srgbClr val="000000"/>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35" name="Google Shape;235;p45"/>
          <p:cNvSpPr txBox="1"/>
          <p:nvPr/>
        </p:nvSpPr>
        <p:spPr>
          <a:xfrm>
            <a:off x="360375" y="1538925"/>
            <a:ext cx="8528400" cy="29922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We will count the number of words on the data you receive in real time</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Here we create a Kafka Producer program that writes messages to a Kafka Topic as bytes</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objective is to create a Spark Streaming program as consumer that reads the data in real time and process it</a:t>
            </a:r>
            <a:endParaRPr sz="1800">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41" name="Google Shape;241;p46"/>
          <p:cNvSpPr txBox="1"/>
          <p:nvPr/>
        </p:nvSpPr>
        <p:spPr>
          <a:xfrm>
            <a:off x="360375" y="1234125"/>
            <a:ext cx="8528400" cy="475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Producer: Python program to publish data to a topic using KafkaProducer</a:t>
            </a:r>
            <a:endParaRPr sz="1800">
              <a:solidFill>
                <a:schemeClr val="dk1"/>
              </a:solidFill>
              <a:latin typeface="Avenir"/>
              <a:ea typeface="Avenir"/>
              <a:cs typeface="Avenir"/>
              <a:sym typeface="Avenir"/>
            </a:endParaRPr>
          </a:p>
        </p:txBody>
      </p:sp>
      <p:pic>
        <p:nvPicPr>
          <p:cNvPr id="242" name="Google Shape;242;p46"/>
          <p:cNvPicPr preferRelativeResize="0"/>
          <p:nvPr/>
        </p:nvPicPr>
        <p:blipFill>
          <a:blip r:embed="rId3">
            <a:alphaModFix/>
          </a:blip>
          <a:stretch>
            <a:fillRect/>
          </a:stretch>
        </p:blipFill>
        <p:spPr>
          <a:xfrm>
            <a:off x="508450" y="1847375"/>
            <a:ext cx="6836001" cy="2873125"/>
          </a:xfrm>
          <a:prstGeom prst="rect">
            <a:avLst/>
          </a:prstGeom>
          <a:noFill/>
          <a:ln cap="flat" cmpd="sng" w="9525">
            <a:solidFill>
              <a:schemeClr val="dk2"/>
            </a:solidFill>
            <a:prstDash val="solid"/>
            <a:round/>
            <a:headEnd len="sm" w="sm" type="none"/>
            <a:tailEnd len="sm" w="sm" type="none"/>
          </a:ln>
        </p:spPr>
      </p:pic>
      <p:sp>
        <p:nvSpPr>
          <p:cNvPr id="243" name="Google Shape;243;p46"/>
          <p:cNvSpPr txBox="1"/>
          <p:nvPr/>
        </p:nvSpPr>
        <p:spPr>
          <a:xfrm>
            <a:off x="7456384" y="2079300"/>
            <a:ext cx="13011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1000">
                <a:latin typeface="Avenir"/>
                <a:ea typeface="Avenir"/>
                <a:cs typeface="Avenir"/>
                <a:sym typeface="Avenir"/>
              </a:rPr>
              <a:t>Bootstrap server address</a:t>
            </a:r>
            <a:endParaRPr sz="1000">
              <a:latin typeface="Avenir"/>
              <a:ea typeface="Avenir"/>
              <a:cs typeface="Avenir"/>
              <a:sym typeface="Avenir"/>
            </a:endParaRPr>
          </a:p>
        </p:txBody>
      </p:sp>
      <p:cxnSp>
        <p:nvCxnSpPr>
          <p:cNvPr id="244" name="Google Shape;244;p46"/>
          <p:cNvCxnSpPr>
            <a:stCxn id="243" idx="1"/>
          </p:cNvCxnSpPr>
          <p:nvPr/>
        </p:nvCxnSpPr>
        <p:spPr>
          <a:xfrm flipH="1">
            <a:off x="1975384" y="2325600"/>
            <a:ext cx="5481000" cy="148500"/>
          </a:xfrm>
          <a:prstGeom prst="bentConnector3">
            <a:avLst>
              <a:gd fmla="val 9996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50" name="Google Shape;250;p47"/>
          <p:cNvSpPr txBox="1"/>
          <p:nvPr/>
        </p:nvSpPr>
        <p:spPr>
          <a:xfrm>
            <a:off x="360375" y="1462725"/>
            <a:ext cx="8528400" cy="34188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We use json_producer, if you want to write messages in the form of Json</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json_producer writes the data to a topic in the form of (key,value) pair</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We will have to create value_serializer since we are interested in values and not keys </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We also create another kafka producer with the same list of bootstrap server address for value we say </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for every value convert it into json and use utf-8 as the encoder</a:t>
            </a:r>
            <a:endParaRPr sz="1800">
              <a:solidFill>
                <a:schemeClr val="dk1"/>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nvSpPr>
        <p:spPr>
          <a:xfrm>
            <a:off x="360375" y="1538925"/>
            <a:ext cx="8528400" cy="23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Avenir"/>
                <a:ea typeface="Avenir"/>
                <a:cs typeface="Avenir"/>
                <a:sym typeface="Avenir"/>
              </a:rPr>
              <a:t>keys in kafka is actually meant for accumulating all messages pertaining to a specific user or specific key by which you want to combine messages over single partition. In this case we don’t have such requirement</a:t>
            </a:r>
            <a:endParaRPr i="1" sz="2000">
              <a:solidFill>
                <a:schemeClr val="dk1"/>
              </a:solidFill>
              <a:latin typeface="Avenir"/>
              <a:ea typeface="Avenir"/>
              <a:cs typeface="Avenir"/>
              <a:sym typeface="Avenir"/>
            </a:endParaRPr>
          </a:p>
        </p:txBody>
      </p:sp>
      <p:pic>
        <p:nvPicPr>
          <p:cNvPr id="256" name="Google Shape;256;p48"/>
          <p:cNvPicPr preferRelativeResize="0"/>
          <p:nvPr/>
        </p:nvPicPr>
        <p:blipFill>
          <a:blip r:embed="rId3">
            <a:alphaModFix/>
          </a:blip>
          <a:stretch>
            <a:fillRect/>
          </a:stretch>
        </p:blipFill>
        <p:spPr>
          <a:xfrm>
            <a:off x="418300" y="392400"/>
            <a:ext cx="833369" cy="77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nvSpPr>
        <p:spPr>
          <a:xfrm>
            <a:off x="360375" y="1234125"/>
            <a:ext cx="8528400" cy="475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Producer: T</a:t>
            </a:r>
            <a:r>
              <a:rPr lang="en-GB" sz="1800">
                <a:solidFill>
                  <a:schemeClr val="dk1"/>
                </a:solidFill>
                <a:latin typeface="Avenir"/>
                <a:ea typeface="Avenir"/>
                <a:cs typeface="Avenir"/>
                <a:sym typeface="Avenir"/>
              </a:rPr>
              <a:t>o write to a Topic, y</a:t>
            </a:r>
            <a:r>
              <a:rPr lang="en-GB" sz="1800">
                <a:solidFill>
                  <a:schemeClr val="dk1"/>
                </a:solidFill>
                <a:latin typeface="Avenir"/>
                <a:ea typeface="Avenir"/>
                <a:cs typeface="Avenir"/>
                <a:sym typeface="Avenir"/>
              </a:rPr>
              <a:t>ou can also try this command as well </a:t>
            </a:r>
            <a:endParaRPr sz="1800">
              <a:solidFill>
                <a:schemeClr val="dk1"/>
              </a:solidFill>
              <a:latin typeface="Avenir"/>
              <a:ea typeface="Avenir"/>
              <a:cs typeface="Avenir"/>
              <a:sym typeface="Avenir"/>
            </a:endParaRPr>
          </a:p>
        </p:txBody>
      </p:sp>
      <p:pic>
        <p:nvPicPr>
          <p:cNvPr id="262" name="Google Shape;262;p49"/>
          <p:cNvPicPr preferRelativeResize="0"/>
          <p:nvPr/>
        </p:nvPicPr>
        <p:blipFill>
          <a:blip r:embed="rId3">
            <a:alphaModFix/>
          </a:blip>
          <a:stretch>
            <a:fillRect/>
          </a:stretch>
        </p:blipFill>
        <p:spPr>
          <a:xfrm>
            <a:off x="767875" y="2619275"/>
            <a:ext cx="7896225" cy="1152525"/>
          </a:xfrm>
          <a:prstGeom prst="rect">
            <a:avLst/>
          </a:prstGeom>
          <a:noFill/>
          <a:ln>
            <a:noFill/>
          </a:ln>
        </p:spPr>
      </p:pic>
      <p:pic>
        <p:nvPicPr>
          <p:cNvPr id="263" name="Google Shape;263;p49"/>
          <p:cNvPicPr preferRelativeResize="0"/>
          <p:nvPr/>
        </p:nvPicPr>
        <p:blipFill>
          <a:blip r:embed="rId4">
            <a:alphaModFix/>
          </a:blip>
          <a:stretch>
            <a:fillRect/>
          </a:stretch>
        </p:blipFill>
        <p:spPr>
          <a:xfrm>
            <a:off x="418300" y="392400"/>
            <a:ext cx="833369" cy="77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69" name="Google Shape;269;p50"/>
          <p:cNvSpPr txBox="1"/>
          <p:nvPr/>
        </p:nvSpPr>
        <p:spPr>
          <a:xfrm>
            <a:off x="360375" y="1234125"/>
            <a:ext cx="8528400" cy="475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Consumer: Program</a:t>
            </a:r>
            <a:endParaRPr sz="1800">
              <a:solidFill>
                <a:schemeClr val="dk1"/>
              </a:solidFill>
              <a:latin typeface="Avenir"/>
              <a:ea typeface="Avenir"/>
              <a:cs typeface="Avenir"/>
              <a:sym typeface="Avenir"/>
            </a:endParaRPr>
          </a:p>
        </p:txBody>
      </p:sp>
      <p:pic>
        <p:nvPicPr>
          <p:cNvPr id="270" name="Google Shape;270;p50"/>
          <p:cNvPicPr preferRelativeResize="0"/>
          <p:nvPr/>
        </p:nvPicPr>
        <p:blipFill>
          <a:blip r:embed="rId3">
            <a:alphaModFix/>
          </a:blip>
          <a:stretch>
            <a:fillRect/>
          </a:stretch>
        </p:blipFill>
        <p:spPr>
          <a:xfrm>
            <a:off x="621950" y="1648550"/>
            <a:ext cx="6788499" cy="3277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ctrTitle"/>
          </p:nvPr>
        </p:nvSpPr>
        <p:spPr>
          <a:xfrm>
            <a:off x="360000" y="2328000"/>
            <a:ext cx="85551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GB" sz="4000">
                <a:solidFill>
                  <a:srgbClr val="000000"/>
                </a:solidFill>
                <a:latin typeface="Avenir"/>
                <a:ea typeface="Avenir"/>
                <a:cs typeface="Avenir"/>
                <a:sym typeface="Avenir"/>
              </a:rPr>
              <a:t>What is Streaming Data</a:t>
            </a:r>
            <a:endParaRPr sz="4000">
              <a:solidFill>
                <a:srgbClr val="000000"/>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1"/>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76" name="Google Shape;276;p51"/>
          <p:cNvSpPr txBox="1"/>
          <p:nvPr/>
        </p:nvSpPr>
        <p:spPr>
          <a:xfrm>
            <a:off x="360375" y="1245575"/>
            <a:ext cx="8528400" cy="36768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A spark streaming context is created by providing two parameters</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spark configuration </a:t>
            </a:r>
            <a:endParaRPr sz="1800">
              <a:solidFill>
                <a:schemeClr val="dk1"/>
              </a:solidFill>
              <a:latin typeface="Avenir"/>
              <a:ea typeface="Avenir"/>
              <a:cs typeface="Avenir"/>
              <a:sym typeface="Avenir"/>
            </a:endParaRPr>
          </a:p>
          <a:p>
            <a:pPr indent="-342900" lvl="1" marL="9144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batch interval (in seconds)</a:t>
            </a:r>
            <a:endParaRPr sz="1800">
              <a:solidFill>
                <a:schemeClr val="dk1"/>
              </a:solidFill>
              <a:latin typeface="Avenir"/>
              <a:ea typeface="Avenir"/>
              <a:cs typeface="Avenir"/>
              <a:sym typeface="Avenir"/>
            </a:endParaRPr>
          </a:p>
          <a:p>
            <a:pPr indent="0" lvl="0" marL="9144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Once the </a:t>
            </a:r>
            <a:r>
              <a:rPr lang="en-GB" sz="1800">
                <a:solidFill>
                  <a:schemeClr val="dk1"/>
                </a:solidFill>
                <a:latin typeface="Avenir"/>
                <a:ea typeface="Avenir"/>
                <a:cs typeface="Avenir"/>
                <a:sym typeface="Avenir"/>
              </a:rPr>
              <a:t>spark streaming context </a:t>
            </a:r>
            <a:r>
              <a:rPr lang="en-GB" sz="1800">
                <a:solidFill>
                  <a:schemeClr val="dk1"/>
                </a:solidFill>
                <a:latin typeface="Avenir"/>
                <a:ea typeface="Avenir"/>
                <a:cs typeface="Avenir"/>
                <a:sym typeface="Avenir"/>
              </a:rPr>
              <a:t>is created, we need to create Dstream</a:t>
            </a:r>
            <a:endParaRPr sz="1800">
              <a:solidFill>
                <a:schemeClr val="dk1"/>
              </a:solidFill>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Dstream is the actual object that connects you to the source</a:t>
            </a:r>
            <a:endParaRPr sz="1800">
              <a:solidFill>
                <a:schemeClr val="dk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2"/>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82" name="Google Shape;282;p52"/>
          <p:cNvSpPr txBox="1"/>
          <p:nvPr/>
        </p:nvSpPr>
        <p:spPr>
          <a:xfrm>
            <a:off x="360375" y="1245575"/>
            <a:ext cx="8528400" cy="3516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In the Dstream you will provide source</a:t>
            </a:r>
            <a:endParaRPr sz="1800">
              <a:solidFill>
                <a:schemeClr val="dk1"/>
              </a:solidFill>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Source would either be kafka, socket connection, file, flume, etc. </a:t>
            </a:r>
            <a:endParaRPr sz="1800">
              <a:solidFill>
                <a:schemeClr val="dk1"/>
              </a:solidFill>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syntax would be different for different types of sources</a:t>
            </a:r>
            <a:endParaRPr sz="1800">
              <a:solidFill>
                <a:schemeClr val="dk1"/>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3"/>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Spark Streaming + Kafka Example</a:t>
            </a:r>
            <a:endParaRPr i="0" sz="2600" u="none" cap="none" strike="noStrike">
              <a:solidFill>
                <a:srgbClr val="434343"/>
              </a:solidFill>
              <a:latin typeface="Avenir"/>
              <a:ea typeface="Avenir"/>
              <a:cs typeface="Avenir"/>
              <a:sym typeface="Avenir"/>
            </a:endParaRPr>
          </a:p>
        </p:txBody>
      </p:sp>
      <p:sp>
        <p:nvSpPr>
          <p:cNvPr id="288" name="Google Shape;288;p53"/>
          <p:cNvSpPr txBox="1"/>
          <p:nvPr/>
        </p:nvSpPr>
        <p:spPr>
          <a:xfrm>
            <a:off x="360375" y="1234125"/>
            <a:ext cx="8528400" cy="475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Consumer: Result</a:t>
            </a:r>
            <a:endParaRPr sz="1800">
              <a:solidFill>
                <a:schemeClr val="dk1"/>
              </a:solidFill>
              <a:latin typeface="Avenir"/>
              <a:ea typeface="Avenir"/>
              <a:cs typeface="Avenir"/>
              <a:sym typeface="Avenir"/>
            </a:endParaRPr>
          </a:p>
        </p:txBody>
      </p:sp>
      <p:pic>
        <p:nvPicPr>
          <p:cNvPr id="289" name="Google Shape;289;p53"/>
          <p:cNvPicPr preferRelativeResize="0"/>
          <p:nvPr/>
        </p:nvPicPr>
        <p:blipFill>
          <a:blip r:embed="rId3">
            <a:alphaModFix/>
          </a:blip>
          <a:stretch>
            <a:fillRect/>
          </a:stretch>
        </p:blipFill>
        <p:spPr>
          <a:xfrm>
            <a:off x="1838325" y="2479200"/>
            <a:ext cx="5467350" cy="866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ctrTitle"/>
          </p:nvPr>
        </p:nvSpPr>
        <p:spPr>
          <a:xfrm>
            <a:off x="360000" y="2328000"/>
            <a:ext cx="85551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GB" sz="4000">
                <a:solidFill>
                  <a:srgbClr val="000000"/>
                </a:solidFill>
                <a:latin typeface="Avenir"/>
                <a:ea typeface="Avenir"/>
                <a:cs typeface="Avenir"/>
                <a:sym typeface="Avenir"/>
              </a:rPr>
              <a:t>Intro to Structured Streaming</a:t>
            </a:r>
            <a:endParaRPr sz="4000">
              <a:solidFill>
                <a:srgbClr val="000000"/>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Structured Streaming</a:t>
            </a:r>
            <a:endParaRPr i="0" sz="2600" u="none" cap="none" strike="noStrike">
              <a:solidFill>
                <a:srgbClr val="434343"/>
              </a:solidFill>
              <a:latin typeface="Avenir"/>
              <a:ea typeface="Avenir"/>
              <a:cs typeface="Avenir"/>
              <a:sym typeface="Avenir"/>
            </a:endParaRPr>
          </a:p>
        </p:txBody>
      </p:sp>
      <p:sp>
        <p:nvSpPr>
          <p:cNvPr id="300" name="Google Shape;300;p55"/>
          <p:cNvSpPr txBox="1"/>
          <p:nvPr/>
        </p:nvSpPr>
        <p:spPr>
          <a:xfrm>
            <a:off x="360375" y="1245575"/>
            <a:ext cx="8528400" cy="35166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Structured Streaming is a stream API built on top of Spark SQL</a:t>
            </a:r>
            <a:endParaRPr sz="1800">
              <a:solidFill>
                <a:schemeClr val="dk1"/>
              </a:solidFill>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It </a:t>
            </a:r>
            <a:r>
              <a:rPr lang="en-GB" sz="1800">
                <a:solidFill>
                  <a:schemeClr val="dk1"/>
                </a:solidFill>
                <a:highlight>
                  <a:srgbClr val="FFFFFF"/>
                </a:highlight>
                <a:latin typeface="Avenir"/>
                <a:ea typeface="Avenir"/>
                <a:cs typeface="Avenir"/>
                <a:sym typeface="Avenir"/>
              </a:rPr>
              <a:t>lets you express computation on streaming data in the same way you express a batch computation on static data</a:t>
            </a:r>
            <a:endParaRPr sz="1800">
              <a:solidFill>
                <a:schemeClr val="dk1"/>
              </a:solidFill>
              <a:highlight>
                <a:srgbClr val="FFFFFF"/>
              </a:highlight>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chemeClr val="dk1"/>
              </a:solidFill>
              <a:highlight>
                <a:srgbClr val="FFFFFF"/>
              </a:highlight>
              <a:latin typeface="Avenir"/>
              <a:ea typeface="Avenir"/>
              <a:cs typeface="Avenir"/>
              <a:sym typeface="Avenir"/>
            </a:endParaRPr>
          </a:p>
          <a:p>
            <a:pPr indent="-342900" lvl="0" marL="457200" rtl="0" algn="l">
              <a:lnSpc>
                <a:spcPct val="115000"/>
              </a:lnSpc>
              <a:spcBef>
                <a:spcPts val="1000"/>
              </a:spcBef>
              <a:spcAft>
                <a:spcPts val="0"/>
              </a:spcAft>
              <a:buClr>
                <a:schemeClr val="dk1"/>
              </a:buClr>
              <a:buSzPts val="1800"/>
              <a:buFont typeface="Avenir"/>
              <a:buChar char="●"/>
            </a:pPr>
            <a:r>
              <a:rPr lang="en-GB" sz="1800">
                <a:solidFill>
                  <a:schemeClr val="dk1"/>
                </a:solidFill>
                <a:highlight>
                  <a:srgbClr val="FFFFFF"/>
                </a:highlight>
                <a:latin typeface="Avenir"/>
                <a:ea typeface="Avenir"/>
                <a:cs typeface="Avenir"/>
                <a:sym typeface="Avenir"/>
              </a:rPr>
              <a:t>The Spark SQL engine performs the computation incrementally and continuously updates the result as streaming data arrives</a:t>
            </a:r>
            <a:endParaRPr sz="1800">
              <a:solidFill>
                <a:schemeClr val="dk1"/>
              </a:solidFill>
              <a:highlight>
                <a:srgbClr val="FFFFFF"/>
              </a:highlight>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6"/>
          <p:cNvSpPr txBox="1"/>
          <p:nvPr/>
        </p:nvSpPr>
        <p:spPr>
          <a:xfrm>
            <a:off x="360375" y="1538925"/>
            <a:ext cx="8528400" cy="23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Avenir"/>
                <a:ea typeface="Avenir"/>
                <a:cs typeface="Avenir"/>
                <a:sym typeface="Avenir"/>
              </a:rPr>
              <a:t>This model of streaming is based on Dataframe and Dataset APIs. Hence, with this library, we can easily apply any SQL query (using the DataFrame API) or Scala operations (using DataSet API) on streaming data.</a:t>
            </a:r>
            <a:endParaRPr i="1" sz="2000">
              <a:solidFill>
                <a:schemeClr val="dk1"/>
              </a:solidFill>
              <a:latin typeface="Avenir"/>
              <a:ea typeface="Avenir"/>
              <a:cs typeface="Avenir"/>
              <a:sym typeface="Avenir"/>
            </a:endParaRPr>
          </a:p>
        </p:txBody>
      </p:sp>
      <p:pic>
        <p:nvPicPr>
          <p:cNvPr id="306" name="Google Shape;306;p56"/>
          <p:cNvPicPr preferRelativeResize="0"/>
          <p:nvPr/>
        </p:nvPicPr>
        <p:blipFill>
          <a:blip r:embed="rId3">
            <a:alphaModFix/>
          </a:blip>
          <a:stretch>
            <a:fillRect/>
          </a:stretch>
        </p:blipFill>
        <p:spPr>
          <a:xfrm>
            <a:off x="418300" y="392400"/>
            <a:ext cx="833369" cy="777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Structured Streaming</a:t>
            </a:r>
            <a:endParaRPr i="0" sz="2600" u="none" cap="none" strike="noStrike">
              <a:solidFill>
                <a:srgbClr val="434343"/>
              </a:solidFill>
              <a:latin typeface="Avenir"/>
              <a:ea typeface="Avenir"/>
              <a:cs typeface="Avenir"/>
              <a:sym typeface="Avenir"/>
            </a:endParaRPr>
          </a:p>
        </p:txBody>
      </p:sp>
      <p:sp>
        <p:nvSpPr>
          <p:cNvPr id="312" name="Google Shape;312;p57"/>
          <p:cNvSpPr txBox="1"/>
          <p:nvPr/>
        </p:nvSpPr>
        <p:spPr>
          <a:xfrm>
            <a:off x="360375" y="1245575"/>
            <a:ext cx="8528400" cy="3516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1000"/>
              </a:spcBef>
              <a:spcAft>
                <a:spcPts val="0"/>
              </a:spcAft>
              <a:buClr>
                <a:schemeClr val="dk1"/>
              </a:buClr>
              <a:buSzPts val="2000"/>
              <a:buFont typeface="Avenir"/>
              <a:buChar char="●"/>
            </a:pPr>
            <a:r>
              <a:rPr lang="en-GB" sz="1800">
                <a:solidFill>
                  <a:srgbClr val="010000"/>
                </a:solidFill>
                <a:highlight>
                  <a:srgbClr val="FFFFFF"/>
                </a:highlight>
                <a:latin typeface="Avenir"/>
                <a:ea typeface="Avenir"/>
                <a:cs typeface="Avenir"/>
                <a:sym typeface="Avenir"/>
              </a:rPr>
              <a:t>The structured streaming construct using DataFrames is an improvement on the use of DStreams as found in the original Apache Spark streaming model</a:t>
            </a:r>
            <a:endParaRPr sz="1800">
              <a:solidFill>
                <a:srgbClr val="010000"/>
              </a:solidFill>
              <a:highlight>
                <a:srgbClr val="FFFFFF"/>
              </a:highlight>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rgbClr val="010000"/>
              </a:solidFill>
              <a:highlight>
                <a:srgbClr val="FFFFFF"/>
              </a:highlight>
              <a:latin typeface="Avenir"/>
              <a:ea typeface="Avenir"/>
              <a:cs typeface="Avenir"/>
              <a:sym typeface="Avenir"/>
            </a:endParaRPr>
          </a:p>
          <a:p>
            <a:pPr indent="-355600" lvl="0" marL="457200" rtl="0" algn="l">
              <a:lnSpc>
                <a:spcPct val="115000"/>
              </a:lnSpc>
              <a:spcBef>
                <a:spcPts val="1000"/>
              </a:spcBef>
              <a:spcAft>
                <a:spcPts val="0"/>
              </a:spcAft>
              <a:buClr>
                <a:srgbClr val="010000"/>
              </a:buClr>
              <a:buSzPts val="2000"/>
              <a:buFont typeface="Avenir"/>
              <a:buChar char="●"/>
            </a:pPr>
            <a:r>
              <a:rPr lang="en-GB" sz="1800">
                <a:solidFill>
                  <a:srgbClr val="010000"/>
                </a:solidFill>
                <a:highlight>
                  <a:srgbClr val="FFFFFF"/>
                </a:highlight>
                <a:latin typeface="Avenir"/>
                <a:ea typeface="Avenir"/>
                <a:cs typeface="Avenir"/>
                <a:sym typeface="Avenir"/>
              </a:rPr>
              <a:t>Dtreams are fault-tolerant, but the division of streamed data into RDD blocks is slower than the DataFrames</a:t>
            </a:r>
            <a:endParaRPr sz="1800">
              <a:solidFill>
                <a:srgbClr val="010000"/>
              </a:solidFill>
              <a:highlight>
                <a:srgbClr val="FFFFFF"/>
              </a:highlight>
              <a:latin typeface="Avenir"/>
              <a:ea typeface="Avenir"/>
              <a:cs typeface="Avenir"/>
              <a:sym typeface="Avenir"/>
            </a:endParaRPr>
          </a:p>
          <a:p>
            <a:pPr indent="0" lvl="0" marL="457200" rtl="0" algn="l">
              <a:lnSpc>
                <a:spcPct val="115000"/>
              </a:lnSpc>
              <a:spcBef>
                <a:spcPts val="1000"/>
              </a:spcBef>
              <a:spcAft>
                <a:spcPts val="0"/>
              </a:spcAft>
              <a:buNone/>
            </a:pPr>
            <a:r>
              <a:t/>
            </a:r>
            <a:endParaRPr sz="1800">
              <a:solidFill>
                <a:srgbClr val="010000"/>
              </a:solidFill>
              <a:highlight>
                <a:srgbClr val="FFFFFF"/>
              </a:highlight>
              <a:latin typeface="Avenir"/>
              <a:ea typeface="Avenir"/>
              <a:cs typeface="Avenir"/>
              <a:sym typeface="Avenir"/>
            </a:endParaRPr>
          </a:p>
          <a:p>
            <a:pPr indent="-355600" lvl="0" marL="457200" rtl="0" algn="l">
              <a:lnSpc>
                <a:spcPct val="115000"/>
              </a:lnSpc>
              <a:spcBef>
                <a:spcPts val="1000"/>
              </a:spcBef>
              <a:spcAft>
                <a:spcPts val="0"/>
              </a:spcAft>
              <a:buClr>
                <a:srgbClr val="010000"/>
              </a:buClr>
              <a:buSzPts val="2000"/>
              <a:buFont typeface="Avenir"/>
              <a:buChar char="●"/>
            </a:pPr>
            <a:r>
              <a:rPr lang="en-GB" sz="1800">
                <a:solidFill>
                  <a:srgbClr val="010000"/>
                </a:solidFill>
                <a:highlight>
                  <a:srgbClr val="FFFFFF"/>
                </a:highlight>
                <a:latin typeface="Avenir"/>
                <a:ea typeface="Avenir"/>
                <a:cs typeface="Avenir"/>
                <a:sym typeface="Avenir"/>
              </a:rPr>
              <a:t>Hence, the processing and analysis of the data streams are slower, increasing the latency and reducing the message delivering reliability</a:t>
            </a:r>
            <a:endParaRPr sz="1800">
              <a:solidFill>
                <a:srgbClr val="010000"/>
              </a:solidFill>
              <a:highlight>
                <a:srgbClr val="FFFFFF"/>
              </a:highlight>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8"/>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Structured Streaming vs. Spark Streaming</a:t>
            </a:r>
            <a:endParaRPr i="0" sz="2600" u="none" cap="none" strike="noStrike">
              <a:solidFill>
                <a:srgbClr val="434343"/>
              </a:solidFill>
              <a:latin typeface="Avenir"/>
              <a:ea typeface="Avenir"/>
              <a:cs typeface="Avenir"/>
              <a:sym typeface="Avenir"/>
            </a:endParaRPr>
          </a:p>
        </p:txBody>
      </p:sp>
      <p:graphicFrame>
        <p:nvGraphicFramePr>
          <p:cNvPr id="318" name="Google Shape;318;p58"/>
          <p:cNvGraphicFramePr/>
          <p:nvPr/>
        </p:nvGraphicFramePr>
        <p:xfrm>
          <a:off x="784525" y="1466850"/>
          <a:ext cx="3000000" cy="3000000"/>
        </p:xfrm>
        <a:graphic>
          <a:graphicData uri="http://schemas.openxmlformats.org/drawingml/2006/table">
            <a:tbl>
              <a:tblPr>
                <a:noFill/>
                <a:tableStyleId>{F2B87B94-E63F-44AC-80B8-644FFFCA02DB}</a:tableStyleId>
              </a:tblPr>
              <a:tblGrid>
                <a:gridCol w="3787475"/>
                <a:gridCol w="3787475"/>
              </a:tblGrid>
              <a:tr h="539800">
                <a:tc>
                  <a:txBody>
                    <a:bodyPr/>
                    <a:lstStyle/>
                    <a:p>
                      <a:pPr indent="0" lvl="0" marL="0" rtl="0" algn="ctr">
                        <a:spcBef>
                          <a:spcPts val="0"/>
                        </a:spcBef>
                        <a:spcAft>
                          <a:spcPts val="0"/>
                        </a:spcAft>
                        <a:buNone/>
                      </a:pPr>
                      <a:r>
                        <a:rPr b="1" lang="en-GB" sz="2000">
                          <a:latin typeface="Avenir"/>
                          <a:ea typeface="Avenir"/>
                          <a:cs typeface="Avenir"/>
                          <a:sym typeface="Avenir"/>
                        </a:rPr>
                        <a:t>Spark Streaming</a:t>
                      </a:r>
                      <a:endParaRPr b="1" sz="2000">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ctr">
                        <a:spcBef>
                          <a:spcPts val="0"/>
                        </a:spcBef>
                        <a:spcAft>
                          <a:spcPts val="0"/>
                        </a:spcAft>
                        <a:buNone/>
                      </a:pPr>
                      <a:r>
                        <a:rPr b="1" lang="en-GB" sz="2000">
                          <a:latin typeface="Avenir"/>
                          <a:ea typeface="Avenir"/>
                          <a:cs typeface="Avenir"/>
                          <a:sym typeface="Avenir"/>
                        </a:rPr>
                        <a:t>Structured Streaming</a:t>
                      </a:r>
                      <a:endParaRPr b="1" sz="2000">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r>
              <a:tr h="456750">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Dstream based</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Dataframe/Dataset based</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5050">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Apache Spark streaming is a separate library in the Spark engine</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Spark Structured streaming is part of the Spark 2.0 release built on top of Spark SQL</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6700">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Slower</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Faster</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525">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Spark Streaming works on something we call a micro batch</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600">
                          <a:solidFill>
                            <a:schemeClr val="dk1"/>
                          </a:solidFill>
                          <a:latin typeface="Avenir"/>
                          <a:ea typeface="Avenir"/>
                          <a:cs typeface="Avenir"/>
                          <a:sym typeface="Avenir"/>
                        </a:rPr>
                        <a:t>In Structured Streaming, there is no batch concept</a:t>
                      </a:r>
                      <a:endParaRPr sz="1600">
                        <a:solidFill>
                          <a:schemeClr val="dk1"/>
                        </a:solidFill>
                        <a:latin typeface="Avenir"/>
                        <a:ea typeface="Avenir"/>
                        <a:cs typeface="Avenir"/>
                        <a:sym typeface="Aveni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9"/>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Structured Streaming Programming Model</a:t>
            </a:r>
            <a:endParaRPr i="0" sz="2600" u="none" cap="none" strike="noStrike">
              <a:solidFill>
                <a:srgbClr val="434343"/>
              </a:solidFill>
              <a:latin typeface="Avenir"/>
              <a:ea typeface="Avenir"/>
              <a:cs typeface="Avenir"/>
              <a:sym typeface="Avenir"/>
            </a:endParaRPr>
          </a:p>
        </p:txBody>
      </p:sp>
      <p:pic>
        <p:nvPicPr>
          <p:cNvPr id="324" name="Google Shape;324;p59"/>
          <p:cNvPicPr preferRelativeResize="0"/>
          <p:nvPr/>
        </p:nvPicPr>
        <p:blipFill>
          <a:blip r:embed="rId3">
            <a:alphaModFix/>
          </a:blip>
          <a:stretch>
            <a:fillRect/>
          </a:stretch>
        </p:blipFill>
        <p:spPr>
          <a:xfrm>
            <a:off x="2200525" y="1008075"/>
            <a:ext cx="4742926" cy="3748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0"/>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Structured Streaming Programming Model</a:t>
            </a:r>
            <a:endParaRPr i="0" sz="2600" u="none" cap="none" strike="noStrike">
              <a:solidFill>
                <a:srgbClr val="434343"/>
              </a:solidFill>
              <a:latin typeface="Avenir"/>
              <a:ea typeface="Avenir"/>
              <a:cs typeface="Avenir"/>
              <a:sym typeface="Avenir"/>
            </a:endParaRPr>
          </a:p>
        </p:txBody>
      </p:sp>
      <p:sp>
        <p:nvSpPr>
          <p:cNvPr id="330" name="Google Shape;330;p60"/>
          <p:cNvSpPr txBox="1"/>
          <p:nvPr/>
        </p:nvSpPr>
        <p:spPr>
          <a:xfrm>
            <a:off x="360375" y="1245575"/>
            <a:ext cx="8724000" cy="35166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Every data item that is arriving on the stream is like a new row being appended to the Input Table</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A query on the input will generate the “Result Table”</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Every trigger interval new rows get appended to the Input Table</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This Input Table updates the Result Table</a:t>
            </a:r>
            <a:endParaRPr sz="18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Whenever the result table gets updated, the changed result rows is written to an external sink in different Output modes</a:t>
            </a:r>
            <a:endParaRPr sz="180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What is Streaming Data</a:t>
            </a:r>
            <a:endParaRPr i="0" sz="2600" u="none" cap="none" strike="noStrike">
              <a:solidFill>
                <a:srgbClr val="434343"/>
              </a:solidFill>
              <a:latin typeface="Avenir"/>
              <a:ea typeface="Avenir"/>
              <a:cs typeface="Avenir"/>
              <a:sym typeface="Avenir"/>
            </a:endParaRPr>
          </a:p>
        </p:txBody>
      </p:sp>
      <p:sp>
        <p:nvSpPr>
          <p:cNvPr id="109" name="Google Shape;109;p25"/>
          <p:cNvSpPr txBox="1"/>
          <p:nvPr/>
        </p:nvSpPr>
        <p:spPr>
          <a:xfrm>
            <a:off x="360375" y="1239825"/>
            <a:ext cx="8417100" cy="32661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Streaming means continuous flow events</a:t>
            </a:r>
            <a:endParaRPr sz="1800">
              <a:solidFill>
                <a:schemeClr val="dk1"/>
              </a:solidFill>
              <a:latin typeface="Avenir"/>
              <a:ea typeface="Avenir"/>
              <a:cs typeface="Avenir"/>
              <a:sym typeface="Avenir"/>
            </a:endParaRPr>
          </a:p>
          <a:p>
            <a:pPr indent="0" lvl="0" marL="457200" rtl="0" algn="l">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Streaming data is data that is generated continuously by thousands of data sources</a:t>
            </a:r>
            <a:endParaRPr sz="1800">
              <a:solidFill>
                <a:schemeClr val="dk1"/>
              </a:solidFill>
              <a:latin typeface="Avenir"/>
              <a:ea typeface="Avenir"/>
              <a:cs typeface="Avenir"/>
              <a:sym typeface="Avenir"/>
            </a:endParaRPr>
          </a:p>
          <a:p>
            <a:pPr indent="0" lvl="0" marL="457200" rtl="0" algn="l">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Batch processing framework fail to process data of this nature</a:t>
            </a:r>
            <a:endParaRPr sz="1800">
              <a:solidFill>
                <a:schemeClr val="dk1"/>
              </a:solidFill>
              <a:latin typeface="Avenir"/>
              <a:ea typeface="Avenir"/>
              <a:cs typeface="Avenir"/>
              <a:sym typeface="Avenir"/>
            </a:endParaRPr>
          </a:p>
          <a:p>
            <a:pPr indent="0" lvl="0" marL="457200" rtl="0" algn="l">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Streaming data processing is beneficial in most scenarios where new, dynamic data is generated on a continual basis</a:t>
            </a:r>
            <a:endParaRPr sz="1800">
              <a:solidFill>
                <a:schemeClr val="dk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nvSpPr>
        <p:spPr>
          <a:xfrm>
            <a:off x="360375" y="1538925"/>
            <a:ext cx="8528400" cy="230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1800">
                <a:solidFill>
                  <a:schemeClr val="dk1"/>
                </a:solidFill>
                <a:latin typeface="Avenir"/>
                <a:ea typeface="Avenir"/>
                <a:cs typeface="Avenir"/>
                <a:sym typeface="Avenir"/>
              </a:rPr>
              <a:t>Structured Streaming DOES NOT materialize the entire table. It reads the latest available data from the streaming data source, processes it incrementally to update the result, and then discards the source data. It only keeps around the minimal intermediate state data as required to update the result</a:t>
            </a:r>
            <a:endParaRPr i="1" sz="1800">
              <a:solidFill>
                <a:schemeClr val="dk1"/>
              </a:solidFill>
              <a:latin typeface="Avenir"/>
              <a:ea typeface="Avenir"/>
              <a:cs typeface="Avenir"/>
              <a:sym typeface="Avenir"/>
            </a:endParaRPr>
          </a:p>
        </p:txBody>
      </p:sp>
      <p:pic>
        <p:nvPicPr>
          <p:cNvPr id="336" name="Google Shape;336;p61"/>
          <p:cNvPicPr preferRelativeResize="0"/>
          <p:nvPr/>
        </p:nvPicPr>
        <p:blipFill>
          <a:blip r:embed="rId3">
            <a:alphaModFix/>
          </a:blip>
          <a:stretch>
            <a:fillRect/>
          </a:stretch>
        </p:blipFill>
        <p:spPr>
          <a:xfrm>
            <a:off x="418300" y="392400"/>
            <a:ext cx="833369" cy="777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Example</a:t>
            </a:r>
            <a:endParaRPr i="0" sz="2600" u="none" cap="none" strike="noStrike">
              <a:solidFill>
                <a:srgbClr val="434343"/>
              </a:solidFill>
              <a:latin typeface="Avenir"/>
              <a:ea typeface="Avenir"/>
              <a:cs typeface="Avenir"/>
              <a:sym typeface="Avenir"/>
            </a:endParaRPr>
          </a:p>
        </p:txBody>
      </p:sp>
      <p:sp>
        <p:nvSpPr>
          <p:cNvPr id="342" name="Google Shape;342;p62"/>
          <p:cNvSpPr txBox="1"/>
          <p:nvPr/>
        </p:nvSpPr>
        <p:spPr>
          <a:xfrm>
            <a:off x="360375" y="1245575"/>
            <a:ext cx="8724000" cy="35166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100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Write a structured streaming query that processes the incoming csv file(in a folder) in real time a display the result on the console </a:t>
            </a:r>
            <a:endParaRPr sz="1800">
              <a:solidFill>
                <a:schemeClr val="dk1"/>
              </a:solidFill>
              <a:latin typeface="Avenir"/>
              <a:ea typeface="Avenir"/>
              <a:cs typeface="Avenir"/>
              <a:sym typeface="Avenir"/>
            </a:endParaRPr>
          </a:p>
          <a:p>
            <a:pPr indent="0" lvl="0" marL="457200" rtl="0" algn="l">
              <a:lnSpc>
                <a:spcPct val="100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data has following information about an employee:</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emp_id</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emp_name</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job_name</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manager_id</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salary</a:t>
            </a:r>
            <a:endParaRPr sz="1800">
              <a:solidFill>
                <a:schemeClr val="dk1"/>
              </a:solidFill>
              <a:latin typeface="Avenir"/>
              <a:ea typeface="Avenir"/>
              <a:cs typeface="Avenir"/>
              <a:sym typeface="Avenir"/>
            </a:endParaRPr>
          </a:p>
          <a:p>
            <a:pPr indent="-342900" lvl="1" marL="9144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dept_name</a:t>
            </a:r>
            <a:endParaRPr sz="1800">
              <a:solidFill>
                <a:schemeClr val="dk1"/>
              </a:solidFill>
              <a:latin typeface="Avenir"/>
              <a:ea typeface="Avenir"/>
              <a:cs typeface="Avenir"/>
              <a:sym typeface="Avenir"/>
            </a:endParaRPr>
          </a:p>
          <a:p>
            <a:pPr indent="0" lvl="0" marL="0" rtl="0" algn="l">
              <a:lnSpc>
                <a:spcPct val="100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The result should display the count of each job_name and should update the result as and when a file arrives in the folder</a:t>
            </a:r>
            <a:endParaRPr sz="1800">
              <a:solidFill>
                <a:schemeClr val="dk1"/>
              </a:solidFill>
              <a:latin typeface="Avenir"/>
              <a:ea typeface="Avenir"/>
              <a:cs typeface="Avenir"/>
              <a:sym typeface="Aveni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3"/>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Example</a:t>
            </a:r>
            <a:endParaRPr i="0" sz="2600" u="none" cap="none" strike="noStrike">
              <a:solidFill>
                <a:srgbClr val="434343"/>
              </a:solidFill>
              <a:latin typeface="Avenir"/>
              <a:ea typeface="Avenir"/>
              <a:cs typeface="Avenir"/>
              <a:sym typeface="Avenir"/>
            </a:endParaRPr>
          </a:p>
        </p:txBody>
      </p:sp>
      <p:sp>
        <p:nvSpPr>
          <p:cNvPr id="348" name="Google Shape;348;p63"/>
          <p:cNvSpPr txBox="1"/>
          <p:nvPr/>
        </p:nvSpPr>
        <p:spPr>
          <a:xfrm>
            <a:off x="420300" y="1603675"/>
            <a:ext cx="8478300" cy="3158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100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00000"/>
              </a:lnSpc>
              <a:spcBef>
                <a:spcPts val="1000"/>
              </a:spcBef>
              <a:spcAft>
                <a:spcPts val="0"/>
              </a:spcAft>
              <a:buNone/>
            </a:pPr>
            <a:r>
              <a:rPr lang="en-GB" sz="1200">
                <a:solidFill>
                  <a:schemeClr val="dk1"/>
                </a:solidFill>
                <a:latin typeface="Courier New"/>
                <a:ea typeface="Courier New"/>
                <a:cs typeface="Courier New"/>
                <a:sym typeface="Courier New"/>
              </a:rPr>
              <a:t>from pyspark.sql import SparkSession</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from pyspark.sql.functions import *</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from pyspark.sql.types import *</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#create sparksession</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spark = SparkSession.builder.appName("StructStream").getOrCreate()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#creating Schema</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#Note:structured Streaming processing always requires the specification of a schema for #the data in the stream</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schema = StructType([StructField('emp_id', IntegerType(), True),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                   StructField('emp_name', StringType(), True),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                   StructField('job_name', StringType(), True),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                   StructField('manager_id', IntegerType(), True),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                   StructField('salary', DoubleType(), True),</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solidFill>
                  <a:schemeClr val="dk1"/>
                </a:solidFill>
                <a:latin typeface="Courier New"/>
                <a:ea typeface="Courier New"/>
                <a:cs typeface="Courier New"/>
                <a:sym typeface="Courier New"/>
              </a:rPr>
              <a:t>                   StructField('dept_name', StringType(), True)])</a:t>
            </a:r>
            <a:endParaRPr sz="1200">
              <a:solidFill>
                <a:schemeClr val="dk1"/>
              </a:solidFill>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1000">
              <a:solidFill>
                <a:schemeClr val="dk1"/>
              </a:solidFill>
              <a:latin typeface="Courier New"/>
              <a:ea typeface="Courier New"/>
              <a:cs typeface="Courier New"/>
              <a:sym typeface="Courier New"/>
            </a:endParaRPr>
          </a:p>
        </p:txBody>
      </p:sp>
      <p:sp>
        <p:nvSpPr>
          <p:cNvPr id="349" name="Google Shape;349;p63"/>
          <p:cNvSpPr txBox="1"/>
          <p:nvPr/>
        </p:nvSpPr>
        <p:spPr>
          <a:xfrm>
            <a:off x="360375" y="1001125"/>
            <a:ext cx="4822200" cy="7785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Structured Streaming Program</a:t>
            </a:r>
            <a:endParaRPr sz="1800">
              <a:solidFill>
                <a:schemeClr val="dk1"/>
              </a:solidFill>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4"/>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Example</a:t>
            </a:r>
            <a:endParaRPr i="0" sz="2600" u="none" cap="none" strike="noStrike">
              <a:solidFill>
                <a:srgbClr val="434343"/>
              </a:solidFill>
              <a:latin typeface="Avenir"/>
              <a:ea typeface="Avenir"/>
              <a:cs typeface="Avenir"/>
              <a:sym typeface="Avenir"/>
            </a:endParaRPr>
          </a:p>
        </p:txBody>
      </p:sp>
      <p:sp>
        <p:nvSpPr>
          <p:cNvPr id="355" name="Google Shape;355;p64"/>
          <p:cNvSpPr txBox="1"/>
          <p:nvPr/>
        </p:nvSpPr>
        <p:spPr>
          <a:xfrm>
            <a:off x="420300" y="1642800"/>
            <a:ext cx="8478300" cy="311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#creating Streaming Dataframe that would read the data from a given folder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#Note: Please change the </a:t>
            </a:r>
            <a:r>
              <a:rPr lang="en-GB" sz="1200">
                <a:solidFill>
                  <a:schemeClr val="dk1"/>
                </a:solidFill>
                <a:latin typeface="Courier New"/>
                <a:ea typeface="Courier New"/>
                <a:cs typeface="Courier New"/>
                <a:sym typeface="Courier New"/>
              </a:rPr>
              <a:t>folder path accordingly</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customer = spark.readStream.schema(schema)\</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			.option("header", True)\</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			.option("sep",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			.csv("hdfs:///users/hadoop")</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#query to find the total count of employees in a particular profession</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customer.groupBy("job_name").count().writeStream.format('console').outputMode('complete').start().awaitTermination()</a:t>
            </a:r>
            <a:endParaRPr sz="1200">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5"/>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Example</a:t>
            </a:r>
            <a:endParaRPr i="0" sz="2600" u="none" cap="none" strike="noStrike">
              <a:solidFill>
                <a:srgbClr val="434343"/>
              </a:solidFill>
              <a:latin typeface="Avenir"/>
              <a:ea typeface="Avenir"/>
              <a:cs typeface="Avenir"/>
              <a:sym typeface="Avenir"/>
            </a:endParaRPr>
          </a:p>
        </p:txBody>
      </p:sp>
      <p:sp>
        <p:nvSpPr>
          <p:cNvPr id="361" name="Google Shape;361;p65"/>
          <p:cNvSpPr txBox="1"/>
          <p:nvPr/>
        </p:nvSpPr>
        <p:spPr>
          <a:xfrm>
            <a:off x="360375" y="1245575"/>
            <a:ext cx="8724000" cy="13263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Pass the csv files (data1.csv and data2.csv) in the </a:t>
            </a:r>
            <a:r>
              <a:rPr i="1" lang="en-GB" sz="1800">
                <a:solidFill>
                  <a:schemeClr val="dk1"/>
                </a:solidFill>
                <a:latin typeface="Avenir"/>
                <a:ea typeface="Avenir"/>
                <a:cs typeface="Avenir"/>
                <a:sym typeface="Avenir"/>
              </a:rPr>
              <a:t>streamingdata </a:t>
            </a:r>
            <a:r>
              <a:rPr lang="en-GB" sz="1800">
                <a:solidFill>
                  <a:schemeClr val="dk1"/>
                </a:solidFill>
                <a:latin typeface="Avenir"/>
                <a:ea typeface="Avenir"/>
                <a:cs typeface="Avenir"/>
                <a:sym typeface="Avenir"/>
              </a:rPr>
              <a:t>folder one at a time</a:t>
            </a:r>
            <a:endParaRPr sz="1800">
              <a:solidFill>
                <a:schemeClr val="dk1"/>
              </a:solidFill>
              <a:latin typeface="Avenir"/>
              <a:ea typeface="Avenir"/>
              <a:cs typeface="Avenir"/>
              <a:sym typeface="Avenir"/>
            </a:endParaRPr>
          </a:p>
          <a:p>
            <a:pPr indent="0" lvl="0" marL="457200" rtl="0" algn="l">
              <a:lnSpc>
                <a:spcPct val="100000"/>
              </a:lnSpc>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Result (after passing the first file)</a:t>
            </a:r>
            <a:endParaRPr sz="1800">
              <a:solidFill>
                <a:schemeClr val="dk1"/>
              </a:solidFill>
              <a:latin typeface="Avenir"/>
              <a:ea typeface="Avenir"/>
              <a:cs typeface="Avenir"/>
              <a:sym typeface="Avenir"/>
            </a:endParaRPr>
          </a:p>
        </p:txBody>
      </p:sp>
      <p:pic>
        <p:nvPicPr>
          <p:cNvPr id="362" name="Google Shape;362;p65"/>
          <p:cNvPicPr preferRelativeResize="0"/>
          <p:nvPr/>
        </p:nvPicPr>
        <p:blipFill rotWithShape="1">
          <a:blip r:embed="rId3">
            <a:alphaModFix/>
          </a:blip>
          <a:srcRect b="53982" l="0" r="0" t="0"/>
          <a:stretch/>
        </p:blipFill>
        <p:spPr>
          <a:xfrm>
            <a:off x="2700338" y="2561668"/>
            <a:ext cx="3743325" cy="2327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6"/>
          <p:cNvSpPr txBox="1"/>
          <p:nvPr/>
        </p:nvSpPr>
        <p:spPr>
          <a:xfrm>
            <a:off x="360375" y="360000"/>
            <a:ext cx="64554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Example</a:t>
            </a:r>
            <a:endParaRPr i="0" sz="2600" u="none" cap="none" strike="noStrike">
              <a:solidFill>
                <a:srgbClr val="434343"/>
              </a:solidFill>
              <a:latin typeface="Avenir"/>
              <a:ea typeface="Avenir"/>
              <a:cs typeface="Avenir"/>
              <a:sym typeface="Avenir"/>
            </a:endParaRPr>
          </a:p>
        </p:txBody>
      </p:sp>
      <p:sp>
        <p:nvSpPr>
          <p:cNvPr id="368" name="Google Shape;368;p66"/>
          <p:cNvSpPr txBox="1"/>
          <p:nvPr/>
        </p:nvSpPr>
        <p:spPr>
          <a:xfrm>
            <a:off x="360375" y="1245575"/>
            <a:ext cx="8724000" cy="7785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Result (after passing the second file)</a:t>
            </a:r>
            <a:endParaRPr sz="1800">
              <a:solidFill>
                <a:schemeClr val="dk1"/>
              </a:solidFill>
              <a:latin typeface="Avenir"/>
              <a:ea typeface="Avenir"/>
              <a:cs typeface="Avenir"/>
              <a:sym typeface="Avenir"/>
            </a:endParaRPr>
          </a:p>
        </p:txBody>
      </p:sp>
      <p:pic>
        <p:nvPicPr>
          <p:cNvPr id="369" name="Google Shape;369;p66"/>
          <p:cNvPicPr preferRelativeResize="0"/>
          <p:nvPr/>
        </p:nvPicPr>
        <p:blipFill rotWithShape="1">
          <a:blip r:embed="rId3">
            <a:alphaModFix/>
          </a:blip>
          <a:srcRect b="0" l="0" r="0" t="48065"/>
          <a:stretch/>
        </p:blipFill>
        <p:spPr>
          <a:xfrm>
            <a:off x="2700325" y="2024069"/>
            <a:ext cx="3743325" cy="2626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nvSpPr>
        <p:spPr>
          <a:xfrm>
            <a:off x="515950" y="360000"/>
            <a:ext cx="5269200" cy="3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GB" sz="2600">
                <a:solidFill>
                  <a:srgbClr val="434343"/>
                </a:solidFill>
                <a:latin typeface="Avenir"/>
                <a:ea typeface="Avenir"/>
                <a:cs typeface="Avenir"/>
                <a:sym typeface="Avenir"/>
              </a:rPr>
              <a:t>Summary</a:t>
            </a:r>
            <a:endParaRPr sz="2600">
              <a:solidFill>
                <a:srgbClr val="434343"/>
              </a:solidFill>
              <a:latin typeface="Avenir"/>
              <a:ea typeface="Avenir"/>
              <a:cs typeface="Avenir"/>
              <a:sym typeface="Avenir"/>
            </a:endParaRPr>
          </a:p>
        </p:txBody>
      </p:sp>
      <p:sp>
        <p:nvSpPr>
          <p:cNvPr id="375" name="Google Shape;375;p67"/>
          <p:cNvSpPr txBox="1"/>
          <p:nvPr/>
        </p:nvSpPr>
        <p:spPr>
          <a:xfrm>
            <a:off x="505975" y="1084950"/>
            <a:ext cx="8343600" cy="37884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Streaming data is data that is generated continuously by thousands of data sources</a:t>
            </a:r>
            <a:endParaRPr sz="1600">
              <a:solidFill>
                <a:schemeClr val="dk1"/>
              </a:solidFill>
              <a:latin typeface="Avenir"/>
              <a:ea typeface="Avenir"/>
              <a:cs typeface="Avenir"/>
              <a:sym typeface="Avenir"/>
            </a:endParaRPr>
          </a:p>
          <a:p>
            <a:pPr indent="0" lvl="0" marL="457200" rtl="0" algn="l">
              <a:spcBef>
                <a:spcPts val="0"/>
              </a:spcBef>
              <a:spcAft>
                <a:spcPts val="0"/>
              </a:spcAft>
              <a:buNone/>
            </a:pPr>
            <a:r>
              <a:t/>
            </a:r>
            <a:endParaRPr sz="1600">
              <a:solidFill>
                <a:schemeClr val="dk1"/>
              </a:solidFill>
              <a:latin typeface="Avenir"/>
              <a:ea typeface="Avenir"/>
              <a:cs typeface="Avenir"/>
              <a:sym typeface="Avenir"/>
            </a:endParaRPr>
          </a:p>
          <a:p>
            <a:pPr indent="-330200" lvl="0" marL="457200" rtl="0" algn="l">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Spark Streaming API is used for processing the data in real-time</a:t>
            </a:r>
            <a:endParaRPr sz="16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t/>
            </a:r>
            <a:endParaRPr sz="1600">
              <a:solidFill>
                <a:schemeClr val="dk1"/>
              </a:solidFill>
              <a:highlight>
                <a:schemeClr val="lt1"/>
              </a:highlight>
              <a:latin typeface="Avenir"/>
              <a:ea typeface="Avenir"/>
              <a:cs typeface="Avenir"/>
              <a:sym typeface="Avenir"/>
            </a:endParaRPr>
          </a:p>
          <a:p>
            <a:pPr indent="-330200" lvl="0" marL="457200" rtl="0" algn="l">
              <a:lnSpc>
                <a:spcPct val="115000"/>
              </a:lnSpc>
              <a:spcBef>
                <a:spcPts val="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Spark Streaming engine processes incoming data from various input sources</a:t>
            </a:r>
            <a:endParaRPr sz="1600">
              <a:solidFill>
                <a:schemeClr val="dk1"/>
              </a:solidFill>
              <a:highlight>
                <a:schemeClr val="lt1"/>
              </a:highlight>
              <a:latin typeface="Avenir"/>
              <a:ea typeface="Avenir"/>
              <a:cs typeface="Avenir"/>
              <a:sym typeface="Avenir"/>
            </a:endParaRPr>
          </a:p>
          <a:p>
            <a:pPr indent="0" lvl="0" marL="457200" rtl="0" algn="l">
              <a:lnSpc>
                <a:spcPct val="115000"/>
              </a:lnSpc>
              <a:spcBef>
                <a:spcPts val="0"/>
              </a:spcBef>
              <a:spcAft>
                <a:spcPts val="0"/>
              </a:spcAft>
              <a:buNone/>
            </a:pPr>
            <a:r>
              <a:t/>
            </a:r>
            <a:endParaRPr sz="1600">
              <a:solidFill>
                <a:schemeClr val="dk1"/>
              </a:solidFill>
              <a:highlight>
                <a:schemeClr val="lt1"/>
              </a:highlight>
              <a:latin typeface="Avenir"/>
              <a:ea typeface="Avenir"/>
              <a:cs typeface="Avenir"/>
              <a:sym typeface="Avenir"/>
            </a:endParaRPr>
          </a:p>
          <a:p>
            <a:pPr indent="-330200" lvl="0" marL="457200" rtl="0" algn="l">
              <a:lnSpc>
                <a:spcPct val="115000"/>
              </a:lnSpc>
              <a:spcBef>
                <a:spcPts val="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You need to implement two components in Spark Streaming:</a:t>
            </a:r>
            <a:endParaRPr sz="1600">
              <a:solidFill>
                <a:schemeClr val="dk1"/>
              </a:solidFill>
              <a:highlight>
                <a:schemeClr val="lt1"/>
              </a:highlight>
              <a:latin typeface="Avenir"/>
              <a:ea typeface="Avenir"/>
              <a:cs typeface="Avenir"/>
              <a:sym typeface="Avenir"/>
            </a:endParaRPr>
          </a:p>
          <a:p>
            <a:pPr indent="-330200" lvl="1" marL="914400" rtl="0" algn="l">
              <a:lnSpc>
                <a:spcPct val="115000"/>
              </a:lnSpc>
              <a:spcBef>
                <a:spcPts val="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Receiver - for connecting to a streaming source</a:t>
            </a:r>
            <a:endParaRPr sz="1600">
              <a:solidFill>
                <a:schemeClr val="dk1"/>
              </a:solidFill>
              <a:highlight>
                <a:schemeClr val="lt1"/>
              </a:highlight>
              <a:latin typeface="Avenir"/>
              <a:ea typeface="Avenir"/>
              <a:cs typeface="Avenir"/>
              <a:sym typeface="Avenir"/>
            </a:endParaRPr>
          </a:p>
          <a:p>
            <a:pPr indent="-330200" lvl="1" marL="914400" rtl="0" algn="l">
              <a:lnSpc>
                <a:spcPct val="115000"/>
              </a:lnSpc>
              <a:spcBef>
                <a:spcPts val="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DStream - to receive the data</a:t>
            </a:r>
            <a:endParaRPr sz="1600">
              <a:solidFill>
                <a:schemeClr val="dk1"/>
              </a:solidFill>
              <a:highlight>
                <a:schemeClr val="lt1"/>
              </a:highlight>
              <a:latin typeface="Avenir"/>
              <a:ea typeface="Avenir"/>
              <a:cs typeface="Avenir"/>
              <a:sym typeface="Avenir"/>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Avenir"/>
              <a:ea typeface="Avenir"/>
              <a:cs typeface="Avenir"/>
              <a:sym typeface="Avenir"/>
            </a:endParaRPr>
          </a:p>
          <a:p>
            <a:pPr indent="-330200" lvl="0" marL="457200" rtl="0" algn="l">
              <a:lnSpc>
                <a:spcPct val="115000"/>
              </a:lnSpc>
              <a:spcBef>
                <a:spcPts val="0"/>
              </a:spcBef>
              <a:spcAft>
                <a:spcPts val="0"/>
              </a:spcAft>
              <a:buClr>
                <a:schemeClr val="dk1"/>
              </a:buClr>
              <a:buSzPts val="1600"/>
              <a:buFont typeface="Avenir"/>
              <a:buChar char="●"/>
            </a:pPr>
            <a:r>
              <a:rPr lang="en-GB" sz="1600">
                <a:solidFill>
                  <a:schemeClr val="dk1"/>
                </a:solidFill>
                <a:highlight>
                  <a:schemeClr val="lt1"/>
                </a:highlight>
                <a:latin typeface="Avenir"/>
                <a:ea typeface="Avenir"/>
                <a:cs typeface="Avenir"/>
                <a:sym typeface="Avenir"/>
              </a:rPr>
              <a:t>Dstream represents a continuous stream of data over time (batch interval)</a:t>
            </a:r>
            <a:endParaRPr sz="1600">
              <a:solidFill>
                <a:schemeClr val="dk1"/>
              </a:solidFill>
              <a:highlight>
                <a:schemeClr val="lt1"/>
              </a:highlight>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8"/>
          <p:cNvSpPr txBox="1"/>
          <p:nvPr>
            <p:ph idx="4294967295" type="title"/>
          </p:nvPr>
        </p:nvSpPr>
        <p:spPr>
          <a:xfrm>
            <a:off x="0" y="1937300"/>
            <a:ext cx="9144000" cy="994200"/>
          </a:xfrm>
          <a:prstGeom prst="rect">
            <a:avLst/>
          </a:prstGeom>
          <a:noFill/>
          <a:ln>
            <a:noFill/>
          </a:ln>
        </p:spPr>
        <p:txBody>
          <a:bodyPr anchorCtr="0" anchor="ctr" bIns="17150" lIns="34300" spcFirstLastPara="1" rIns="34300" wrap="square" tIns="17150">
            <a:noAutofit/>
          </a:bodyPr>
          <a:lstStyle/>
          <a:p>
            <a:pPr indent="0" lvl="0" marL="0" rtl="0" algn="ctr">
              <a:lnSpc>
                <a:spcPct val="90000"/>
              </a:lnSpc>
              <a:spcBef>
                <a:spcPts val="0"/>
              </a:spcBef>
              <a:spcAft>
                <a:spcPts val="0"/>
              </a:spcAft>
              <a:buSzPts val="4800"/>
              <a:buNone/>
            </a:pPr>
            <a:r>
              <a:rPr lang="en-GB" sz="4000">
                <a:latin typeface="Avenir"/>
                <a:ea typeface="Avenir"/>
                <a:cs typeface="Avenir"/>
                <a:sym typeface="Avenir"/>
              </a:rPr>
              <a:t>Thank You</a:t>
            </a:r>
            <a:endParaRPr sz="4000">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ctrTitle"/>
          </p:nvPr>
        </p:nvSpPr>
        <p:spPr>
          <a:xfrm>
            <a:off x="360000" y="2328000"/>
            <a:ext cx="8555100" cy="79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000"/>
              <a:buNone/>
            </a:pPr>
            <a:r>
              <a:rPr lang="en-GB" sz="4000">
                <a:solidFill>
                  <a:srgbClr val="000000"/>
                </a:solidFill>
                <a:latin typeface="Avenir"/>
                <a:ea typeface="Avenir"/>
                <a:cs typeface="Avenir"/>
                <a:sym typeface="Avenir"/>
              </a:rPr>
              <a:t>Intro to Spark Streaming</a:t>
            </a:r>
            <a:endParaRPr sz="4000">
              <a:solidFill>
                <a:srgbClr val="000000"/>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Intro to Spark Streaming</a:t>
            </a:r>
            <a:endParaRPr i="0" sz="2600" u="none" cap="none" strike="noStrike">
              <a:solidFill>
                <a:srgbClr val="434343"/>
              </a:solidFill>
              <a:latin typeface="Avenir"/>
              <a:ea typeface="Avenir"/>
              <a:cs typeface="Avenir"/>
              <a:sym typeface="Avenir"/>
            </a:endParaRPr>
          </a:p>
        </p:txBody>
      </p:sp>
      <p:sp>
        <p:nvSpPr>
          <p:cNvPr id="120" name="Google Shape;120;p27"/>
          <p:cNvSpPr txBox="1"/>
          <p:nvPr/>
        </p:nvSpPr>
        <p:spPr>
          <a:xfrm>
            <a:off x="360375" y="1392975"/>
            <a:ext cx="8417100" cy="2579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Spark Streaming API is used for processing the data in real-time</a:t>
            </a:r>
            <a:endParaRPr sz="1800">
              <a:solidFill>
                <a:schemeClr val="dk1"/>
              </a:solidFill>
              <a:latin typeface="Avenir"/>
              <a:ea typeface="Avenir"/>
              <a:cs typeface="Avenir"/>
              <a:sym typeface="Avenir"/>
            </a:endParaRPr>
          </a:p>
          <a:p>
            <a:pPr indent="0" lvl="0" marL="457200" rtl="0" algn="l">
              <a:spcBef>
                <a:spcPts val="0"/>
              </a:spcBef>
              <a:spcAft>
                <a:spcPts val="0"/>
              </a:spcAft>
              <a:buNone/>
            </a:pPr>
            <a:r>
              <a:t/>
            </a:r>
            <a:endParaRPr sz="1800">
              <a:solidFill>
                <a:schemeClr val="dk1"/>
              </a:solidFill>
              <a:latin typeface="Avenir"/>
              <a:ea typeface="Avenir"/>
              <a:cs typeface="Avenir"/>
              <a:sym typeface="Avenir"/>
            </a:endParaRPr>
          </a:p>
          <a:p>
            <a:pPr indent="0" lvl="0" marL="457200" rtl="0" algn="l">
              <a:spcBef>
                <a:spcPts val="0"/>
              </a:spcBef>
              <a:spcAft>
                <a:spcPts val="0"/>
              </a:spcAft>
              <a:buNone/>
            </a:pPr>
            <a:r>
              <a:t/>
            </a:r>
            <a:endParaRPr sz="1800">
              <a:solidFill>
                <a:schemeClr val="dk1"/>
              </a:solidFill>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chemeClr val="dk1"/>
                </a:solidFill>
                <a:latin typeface="Avenir"/>
                <a:ea typeface="Avenir"/>
                <a:cs typeface="Avenir"/>
                <a:sym typeface="Avenir"/>
              </a:rPr>
              <a:t>Other Spark  abstractions available: Spark SQL, Spark Core components are not capable of handling the data that you receive in real-time</a:t>
            </a:r>
            <a:endParaRPr sz="1800">
              <a:solidFill>
                <a:schemeClr val="dk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Intro to Spark Streaming</a:t>
            </a:r>
            <a:endParaRPr i="0" sz="2600" u="none" cap="none" strike="noStrike">
              <a:solidFill>
                <a:srgbClr val="434343"/>
              </a:solidFill>
              <a:latin typeface="Avenir"/>
              <a:ea typeface="Avenir"/>
              <a:cs typeface="Avenir"/>
              <a:sym typeface="Avenir"/>
            </a:endParaRPr>
          </a:p>
        </p:txBody>
      </p:sp>
      <p:sp>
        <p:nvSpPr>
          <p:cNvPr id="126" name="Google Shape;126;p28"/>
          <p:cNvSpPr txBox="1"/>
          <p:nvPr/>
        </p:nvSpPr>
        <p:spPr>
          <a:xfrm>
            <a:off x="360375" y="1621575"/>
            <a:ext cx="8417100" cy="25797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Avenir"/>
              <a:buChar char="●"/>
            </a:pPr>
            <a:r>
              <a:rPr lang="en-GB" sz="1800">
                <a:solidFill>
                  <a:srgbClr val="292929"/>
                </a:solidFill>
                <a:highlight>
                  <a:srgbClr val="FFFFFF"/>
                </a:highlight>
                <a:latin typeface="Avenir"/>
                <a:ea typeface="Avenir"/>
                <a:cs typeface="Avenir"/>
                <a:sym typeface="Avenir"/>
              </a:rPr>
              <a:t>Spark Streaming is a processing engine to process data in real-time from sources and output data to external storage systems</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It has three main components:</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Input Source</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Streaming Engine</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Sink</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Intro to Spark Streaming</a:t>
            </a:r>
            <a:endParaRPr i="0" sz="2600" u="none" cap="none" strike="noStrike">
              <a:solidFill>
                <a:srgbClr val="434343"/>
              </a:solidFill>
              <a:latin typeface="Avenir"/>
              <a:ea typeface="Avenir"/>
              <a:cs typeface="Avenir"/>
              <a:sym typeface="Avenir"/>
            </a:endParaRPr>
          </a:p>
        </p:txBody>
      </p:sp>
      <p:sp>
        <p:nvSpPr>
          <p:cNvPr id="132" name="Google Shape;132;p29"/>
          <p:cNvSpPr txBox="1"/>
          <p:nvPr/>
        </p:nvSpPr>
        <p:spPr>
          <a:xfrm>
            <a:off x="360375" y="1697775"/>
            <a:ext cx="84171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Input sources: Kafka, Flume, HDFS/S3, etc. </a:t>
            </a:r>
            <a:endParaRPr sz="1800">
              <a:solidFill>
                <a:srgbClr val="292929"/>
              </a:solidFill>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Spark Streaming engine processes incoming data from various input sources</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Sinks store processed data from Spark Streaming engine like HDFS, relational databases, or NoSQL datastores</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360375" y="360000"/>
            <a:ext cx="4051200" cy="3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600">
                <a:solidFill>
                  <a:srgbClr val="434343"/>
                </a:solidFill>
                <a:latin typeface="Avenir"/>
                <a:ea typeface="Avenir"/>
                <a:cs typeface="Avenir"/>
                <a:sym typeface="Avenir"/>
              </a:rPr>
              <a:t>Intro to Spark Streaming</a:t>
            </a:r>
            <a:endParaRPr i="0" sz="2600" u="none" cap="none" strike="noStrike">
              <a:solidFill>
                <a:srgbClr val="434343"/>
              </a:solidFill>
              <a:latin typeface="Avenir"/>
              <a:ea typeface="Avenir"/>
              <a:cs typeface="Avenir"/>
              <a:sym typeface="Avenir"/>
            </a:endParaRPr>
          </a:p>
        </p:txBody>
      </p:sp>
      <p:sp>
        <p:nvSpPr>
          <p:cNvPr id="138" name="Google Shape;138;p30"/>
          <p:cNvSpPr txBox="1"/>
          <p:nvPr/>
        </p:nvSpPr>
        <p:spPr>
          <a:xfrm>
            <a:off x="360375" y="1697775"/>
            <a:ext cx="8107800" cy="2579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nir"/>
              <a:buChar char="●"/>
            </a:pPr>
            <a:r>
              <a:rPr lang="en-GB" sz="1800">
                <a:solidFill>
                  <a:srgbClr val="292929"/>
                </a:solidFill>
                <a:highlight>
                  <a:srgbClr val="FFFFFF"/>
                </a:highlight>
                <a:latin typeface="Avenir"/>
                <a:ea typeface="Avenir"/>
                <a:cs typeface="Avenir"/>
                <a:sym typeface="Avenir"/>
              </a:rPr>
              <a:t>Spark uses various output modes to store the streaming data:</a:t>
            </a:r>
            <a:endParaRPr sz="1800">
              <a:solidFill>
                <a:srgbClr val="292929"/>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Append Mode</a:t>
            </a:r>
            <a:endParaRPr sz="1800">
              <a:solidFill>
                <a:srgbClr val="292929"/>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Update Mode</a:t>
            </a:r>
            <a:endParaRPr sz="1800">
              <a:solidFill>
                <a:srgbClr val="292929"/>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None/>
            </a:pPr>
            <a:r>
              <a:t/>
            </a:r>
            <a:endParaRPr sz="1800">
              <a:solidFill>
                <a:srgbClr val="292929"/>
              </a:solidFill>
              <a:highlight>
                <a:srgbClr val="FFFFFF"/>
              </a:highlight>
              <a:latin typeface="Avenir"/>
              <a:ea typeface="Avenir"/>
              <a:cs typeface="Avenir"/>
              <a:sym typeface="Avenir"/>
            </a:endParaRPr>
          </a:p>
          <a:p>
            <a:pPr indent="-342900" lvl="1" marL="914400" rtl="0" algn="l">
              <a:lnSpc>
                <a:spcPct val="115000"/>
              </a:lnSpc>
              <a:spcBef>
                <a:spcPts val="0"/>
              </a:spcBef>
              <a:spcAft>
                <a:spcPts val="0"/>
              </a:spcAft>
              <a:buClr>
                <a:srgbClr val="292929"/>
              </a:buClr>
              <a:buSzPts val="1800"/>
              <a:buFont typeface="Avenir"/>
              <a:buChar char="○"/>
            </a:pPr>
            <a:r>
              <a:rPr lang="en-GB" sz="1800">
                <a:solidFill>
                  <a:srgbClr val="292929"/>
                </a:solidFill>
                <a:highlight>
                  <a:srgbClr val="FFFFFF"/>
                </a:highlight>
                <a:latin typeface="Avenir"/>
                <a:ea typeface="Avenir"/>
                <a:cs typeface="Avenir"/>
                <a:sym typeface="Avenir"/>
              </a:rPr>
              <a:t>Complete Mode</a:t>
            </a:r>
            <a:endParaRPr sz="1800">
              <a:solidFill>
                <a:srgbClr val="292929"/>
              </a:solidFill>
              <a:highlight>
                <a:srgbClr val="FFFFFF"/>
              </a:highlight>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