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73" r:id="rId3"/>
    <p:sldId id="257" r:id="rId4"/>
    <p:sldId id="258" r:id="rId5"/>
    <p:sldId id="265" r:id="rId6"/>
    <p:sldId id="266" r:id="rId7"/>
    <p:sldId id="277" r:id="rId8"/>
    <p:sldId id="270" r:id="rId9"/>
    <p:sldId id="267" r:id="rId10"/>
    <p:sldId id="268" r:id="rId11"/>
    <p:sldId id="271" r:id="rId12"/>
    <p:sldId id="27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059" autoAdjust="0"/>
    <p:restoredTop sz="94624" autoAdjust="0"/>
  </p:normalViewPr>
  <p:slideViewPr>
    <p:cSldViewPr>
      <p:cViewPr>
        <p:scale>
          <a:sx n="69" d="100"/>
          <a:sy n="69" d="100"/>
        </p:scale>
        <p:origin x="-1098" y="-306"/>
      </p:cViewPr>
      <p:guideLst>
        <p:guide orient="horz" pos="2160"/>
        <p:guide pos="2880"/>
      </p:guideLst>
    </p:cSldViewPr>
  </p:slideViewPr>
  <p:outlineViewPr>
    <p:cViewPr>
      <p:scale>
        <a:sx n="33" d="100"/>
        <a:sy n="33" d="100"/>
      </p:scale>
      <p:origin x="0" y="601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95334270-C913-444F-80B7-77CD2CB8F15C}" type="datetimeFigureOut">
              <a:rPr lang="en-US" smtClean="0"/>
              <a:pPr/>
              <a:t>10/27/2020</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7762830E-9A54-405C-A319-77349028C29C}" type="slidenum">
              <a:rPr lang="en-IN" smtClean="0"/>
              <a:pPr/>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transition spd="slow">
    <p:cut thruBlk="1"/>
    <p:sndAc>
      <p:stSnd>
        <p:snd r:embed="rId1" name="click.wav"/>
      </p:stSnd>
    </p:sndAc>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5334270-C913-444F-80B7-77CD2CB8F15C}" type="datetimeFigureOut">
              <a:rPr lang="en-US" smtClean="0"/>
              <a:pPr/>
              <a:t>10/27/2020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762830E-9A54-405C-A319-77349028C29C}" type="slidenum">
              <a:rPr lang="en-IN" smtClean="0"/>
              <a:pPr/>
              <a:t>‹#›</a:t>
            </a:fld>
            <a:endParaRPr lang="en-IN"/>
          </a:p>
        </p:txBody>
      </p:sp>
    </p:spTree>
  </p:cSld>
  <p:clrMapOvr>
    <a:masterClrMapping/>
  </p:clrMapOvr>
  <p:transition spd="slow">
    <p:cut thruBlk="1"/>
    <p:sndAc>
      <p:stSnd>
        <p:snd r:embed="rId1" name="click.wav"/>
      </p:stSnd>
    </p:sndAc>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5334270-C913-444F-80B7-77CD2CB8F15C}" type="datetimeFigureOut">
              <a:rPr lang="en-US" smtClean="0"/>
              <a:pPr/>
              <a:t>10/27/2020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762830E-9A54-405C-A319-77349028C29C}" type="slidenum">
              <a:rPr lang="en-IN" smtClean="0"/>
              <a:pPr/>
              <a:t>‹#›</a:t>
            </a:fld>
            <a:endParaRPr lang="en-IN"/>
          </a:p>
        </p:txBody>
      </p:sp>
    </p:spTree>
  </p:cSld>
  <p:clrMapOvr>
    <a:masterClrMapping/>
  </p:clrMapOvr>
  <p:transition spd="slow">
    <p:cut thruBlk="1"/>
    <p:sndAc>
      <p:stSnd>
        <p:snd r:embed="rId1" name="click.wav"/>
      </p:stSnd>
    </p:sndAc>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5334270-C913-444F-80B7-77CD2CB8F15C}" type="datetimeFigureOut">
              <a:rPr lang="en-US" smtClean="0"/>
              <a:pPr/>
              <a:t>10/27/2020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762830E-9A54-405C-A319-77349028C29C}" type="slidenum">
              <a:rPr lang="en-IN" smtClean="0"/>
              <a:pPr/>
              <a:t>‹#›</a:t>
            </a:fld>
            <a:endParaRPr lang="en-IN"/>
          </a:p>
        </p:txBody>
      </p:sp>
    </p:spTree>
  </p:cSld>
  <p:clrMapOvr>
    <a:masterClrMapping/>
  </p:clrMapOvr>
  <p:transition spd="slow">
    <p:cut thruBlk="1"/>
    <p:sndAc>
      <p:stSnd>
        <p:snd r:embed="rId1" name="click.wav"/>
      </p:stSnd>
    </p:sndAc>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5334270-C913-444F-80B7-77CD2CB8F15C}" type="datetimeFigureOut">
              <a:rPr lang="en-US" smtClean="0"/>
              <a:pPr/>
              <a:t>10/27/2020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762830E-9A54-405C-A319-77349028C29C}" type="slidenum">
              <a:rPr lang="en-IN" smtClean="0"/>
              <a:pPr/>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transition spd="slow">
    <p:cut thruBlk="1"/>
    <p:sndAc>
      <p:stSnd>
        <p:snd r:embed="rId1" name="click.wav"/>
      </p:stSnd>
    </p:sndAc>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5334270-C913-444F-80B7-77CD2CB8F15C}" type="datetimeFigureOut">
              <a:rPr lang="en-US" smtClean="0"/>
              <a:pPr/>
              <a:t>10/27/2020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7762830E-9A54-405C-A319-77349028C29C}" type="slidenum">
              <a:rPr lang="en-IN" smtClean="0"/>
              <a:pPr/>
              <a:t>‹#›</a:t>
            </a:fld>
            <a:endParaRPr lang="en-IN"/>
          </a:p>
        </p:txBody>
      </p:sp>
    </p:spTree>
  </p:cSld>
  <p:clrMapOvr>
    <a:masterClrMapping/>
  </p:clrMapOvr>
  <p:transition spd="slow">
    <p:cut thruBlk="1"/>
    <p:sndAc>
      <p:stSnd>
        <p:snd r:embed="rId1" name="click.wav"/>
      </p:stSnd>
    </p:sndAc>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5334270-C913-444F-80B7-77CD2CB8F15C}" type="datetimeFigureOut">
              <a:rPr lang="en-US" smtClean="0"/>
              <a:pPr/>
              <a:t>10/27/2020</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7762830E-9A54-405C-A319-77349028C29C}" type="slidenum">
              <a:rPr lang="en-IN" smtClean="0"/>
              <a:pPr/>
              <a:t>‹#›</a:t>
            </a:fld>
            <a:endParaRPr lang="en-IN"/>
          </a:p>
        </p:txBody>
      </p:sp>
    </p:spTree>
  </p:cSld>
  <p:clrMapOvr>
    <a:masterClrMapping/>
  </p:clrMapOvr>
  <p:transition spd="slow">
    <p:cut thruBlk="1"/>
    <p:sndAc>
      <p:stSnd>
        <p:snd r:embed="rId1" name="click.wav"/>
      </p:stSnd>
    </p:sndAc>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95334270-C913-444F-80B7-77CD2CB8F15C}" type="datetimeFigureOut">
              <a:rPr lang="en-US" smtClean="0"/>
              <a:pPr/>
              <a:t>10/27/2020</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7762830E-9A54-405C-A319-77349028C29C}" type="slidenum">
              <a:rPr lang="en-IN" smtClean="0"/>
              <a:pPr/>
              <a:t>‹#›</a:t>
            </a:fld>
            <a:endParaRPr lang="en-IN"/>
          </a:p>
        </p:txBody>
      </p:sp>
    </p:spTree>
  </p:cSld>
  <p:clrMapOvr>
    <a:masterClrMapping/>
  </p:clrMapOvr>
  <p:transition spd="slow">
    <p:cut thruBlk="1"/>
    <p:sndAc>
      <p:stSnd>
        <p:snd r:embed="rId1" name="click.wav"/>
      </p:stSnd>
    </p:sndAc>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95334270-C913-444F-80B7-77CD2CB8F15C}" type="datetimeFigureOut">
              <a:rPr lang="en-US" smtClean="0"/>
              <a:pPr/>
              <a:t>10/27/2020</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7762830E-9A54-405C-A319-77349028C29C}" type="slidenum">
              <a:rPr lang="en-IN" smtClean="0"/>
              <a:pPr/>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transition spd="slow">
    <p:cut thruBlk="1"/>
    <p:sndAc>
      <p:stSnd>
        <p:snd r:embed="rId1" name="click.wav"/>
      </p:stSnd>
    </p:sndAc>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5334270-C913-444F-80B7-77CD2CB8F15C}" type="datetimeFigureOut">
              <a:rPr lang="en-US" smtClean="0"/>
              <a:pPr/>
              <a:t>10/27/2020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7762830E-9A54-405C-A319-77349028C29C}" type="slidenum">
              <a:rPr lang="en-IN" smtClean="0"/>
              <a:pPr/>
              <a:t>‹#›</a:t>
            </a:fld>
            <a:endParaRPr lang="en-IN"/>
          </a:p>
        </p:txBody>
      </p:sp>
    </p:spTree>
  </p:cSld>
  <p:clrMapOvr>
    <a:masterClrMapping/>
  </p:clrMapOvr>
  <p:transition spd="slow">
    <p:cut thruBlk="1"/>
    <p:sndAc>
      <p:stSnd>
        <p:snd r:embed="rId1" name="click.wav"/>
      </p:stSnd>
    </p:sndAc>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95334270-C913-444F-80B7-77CD2CB8F15C}" type="datetimeFigureOut">
              <a:rPr lang="en-US" smtClean="0"/>
              <a:pPr/>
              <a:t>10/27/2020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7762830E-9A54-405C-A319-77349028C29C}" type="slidenum">
              <a:rPr lang="en-IN" smtClean="0"/>
              <a:pPr/>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transition spd="slow">
    <p:cut thruBlk="1"/>
    <p:sndAc>
      <p:stSnd>
        <p:snd r:embed="rId1" name="click.wav"/>
      </p:stSnd>
    </p:sndAc>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95334270-C913-444F-80B7-77CD2CB8F15C}" type="datetimeFigureOut">
              <a:rPr lang="en-US" smtClean="0"/>
              <a:pPr/>
              <a:t>10/27/2020</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7762830E-9A54-405C-A319-77349028C29C}" type="slidenum">
              <a:rPr lang="en-IN" smtClean="0"/>
              <a:pPr/>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spd="slow">
    <p:cut thruBlk="1"/>
    <p:sndAc>
      <p:stSnd>
        <p:snd r:embed="rId13" name="click.wav"/>
      </p:stSnd>
    </p:sndAc>
  </p:transition>
  <p:timing>
    <p:tnLst>
      <p:par>
        <p:cTn id="1" dur="indefinite" restart="never" nodeType="tmRoot"/>
      </p:par>
    </p:tnLst>
  </p:timing>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57422" y="0"/>
            <a:ext cx="7629524" cy="45719"/>
          </a:xfrm>
        </p:spPr>
        <p:txBody>
          <a:bodyPr>
            <a:noAutofit/>
          </a:bodyPr>
          <a:lstStyle/>
          <a:p>
            <a:endParaRPr lang="en-IN" sz="800" dirty="0">
              <a:latin typeface="Brush Script MT" pitchFamily="66" charset="0"/>
            </a:endParaRPr>
          </a:p>
        </p:txBody>
      </p:sp>
      <p:sp>
        <p:nvSpPr>
          <p:cNvPr id="3" name="Subtitle 2"/>
          <p:cNvSpPr>
            <a:spLocks noGrp="1"/>
          </p:cNvSpPr>
          <p:nvPr>
            <p:ph type="subTitle" idx="1"/>
          </p:nvPr>
        </p:nvSpPr>
        <p:spPr>
          <a:xfrm>
            <a:off x="642910" y="3714752"/>
            <a:ext cx="8305800" cy="2786082"/>
          </a:xfrm>
        </p:spPr>
        <p:txBody>
          <a:bodyPr>
            <a:noAutofit/>
          </a:bodyPr>
          <a:lstStyle/>
          <a:p>
            <a:pPr algn="r"/>
            <a:r>
              <a:rPr lang="en-IN" sz="2800" b="1" dirty="0" smtClean="0">
                <a:latin typeface="Bahnschrift" pitchFamily="34" charset="0"/>
              </a:rPr>
              <a:t>By:-</a:t>
            </a:r>
          </a:p>
          <a:p>
            <a:pPr algn="r"/>
            <a:r>
              <a:rPr lang="en-IN" sz="2800" b="1" dirty="0" err="1" smtClean="0">
                <a:latin typeface="Bahnschrift" pitchFamily="34" charset="0"/>
              </a:rPr>
              <a:t>Sowmaya</a:t>
            </a:r>
            <a:r>
              <a:rPr lang="en-IN" sz="2800" b="1" dirty="0" smtClean="0">
                <a:latin typeface="Bahnschrift" pitchFamily="34" charset="0"/>
              </a:rPr>
              <a:t> </a:t>
            </a:r>
            <a:r>
              <a:rPr lang="en-IN" sz="2800" b="1" dirty="0" err="1" smtClean="0">
                <a:latin typeface="Bahnschrift" pitchFamily="34" charset="0"/>
              </a:rPr>
              <a:t>ranjan</a:t>
            </a:r>
            <a:r>
              <a:rPr lang="en-IN" sz="2800" b="1" dirty="0" smtClean="0">
                <a:latin typeface="Bahnschrift" pitchFamily="34" charset="0"/>
              </a:rPr>
              <a:t> </a:t>
            </a:r>
            <a:r>
              <a:rPr lang="en-IN" sz="2800" b="1" dirty="0" err="1" smtClean="0">
                <a:latin typeface="Bahnschrift" pitchFamily="34" charset="0"/>
              </a:rPr>
              <a:t>jena</a:t>
            </a:r>
            <a:endParaRPr lang="en-IN" sz="2800" b="1" dirty="0" smtClean="0">
              <a:latin typeface="Bahnschrift" pitchFamily="34" charset="0"/>
            </a:endParaRPr>
          </a:p>
          <a:p>
            <a:pPr algn="r"/>
            <a:r>
              <a:rPr lang="en-IN" sz="2800" b="1" dirty="0" err="1" smtClean="0">
                <a:latin typeface="Bahnschrift" pitchFamily="34" charset="0"/>
              </a:rPr>
              <a:t>Banita</a:t>
            </a:r>
            <a:r>
              <a:rPr lang="en-IN" sz="2800" b="1" dirty="0" smtClean="0">
                <a:latin typeface="Bahnschrift" pitchFamily="34" charset="0"/>
              </a:rPr>
              <a:t>  </a:t>
            </a:r>
            <a:r>
              <a:rPr lang="en-IN" sz="2800" b="1" dirty="0" err="1" smtClean="0">
                <a:latin typeface="Bahnschrift" pitchFamily="34" charset="0"/>
              </a:rPr>
              <a:t>Jaipuria</a:t>
            </a:r>
            <a:endParaRPr lang="en-IN" sz="2800" b="1" dirty="0" smtClean="0">
              <a:latin typeface="Bahnschrift" pitchFamily="34" charset="0"/>
            </a:endParaRPr>
          </a:p>
          <a:p>
            <a:pPr algn="r"/>
            <a:r>
              <a:rPr lang="en-IN" sz="2800" b="1" dirty="0" smtClean="0">
                <a:latin typeface="Bahnschrift" pitchFamily="34" charset="0"/>
              </a:rPr>
              <a:t>Team  </a:t>
            </a:r>
            <a:r>
              <a:rPr lang="en-IN" sz="2800" b="1" dirty="0" err="1" smtClean="0">
                <a:latin typeface="Bahnschrift" pitchFamily="34" charset="0"/>
              </a:rPr>
              <a:t>TechBoosters</a:t>
            </a:r>
            <a:endParaRPr lang="en-IN" sz="2800" b="1" dirty="0" smtClean="0">
              <a:latin typeface="Bahnschrift" pitchFamily="34" charset="0"/>
            </a:endParaRPr>
          </a:p>
          <a:p>
            <a:pPr algn="r"/>
            <a:endParaRPr lang="en-IN" sz="2800" b="1" dirty="0" smtClean="0">
              <a:latin typeface="Baskerville Old Face" pitchFamily="18" charset="0"/>
            </a:endParaRPr>
          </a:p>
        </p:txBody>
      </p:sp>
      <p:sp>
        <p:nvSpPr>
          <p:cNvPr id="4" name="Rectangle 3"/>
          <p:cNvSpPr/>
          <p:nvPr/>
        </p:nvSpPr>
        <p:spPr>
          <a:xfrm>
            <a:off x="0" y="357166"/>
            <a:ext cx="9064463" cy="3416320"/>
          </a:xfrm>
          <a:prstGeom prst="rect">
            <a:avLst/>
          </a:prstGeom>
          <a:noFill/>
        </p:spPr>
        <p:txBody>
          <a:bodyPr wrap="square" lIns="91440" tIns="45720" rIns="91440" bIns="45720">
            <a:spAutoFit/>
          </a:bodyPr>
          <a:lstStyle/>
          <a:p>
            <a:pPr algn="ctr"/>
            <a:r>
              <a:rPr lang="en-IN"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Rounded MT Bold" pitchFamily="34" charset="0"/>
              </a:rPr>
              <a:t>AVALANCHE </a:t>
            </a:r>
          </a:p>
          <a:p>
            <a:pPr algn="ctr"/>
            <a:r>
              <a:rPr lang="en-IN"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Rounded MT Bold" pitchFamily="34" charset="0"/>
              </a:rPr>
              <a:t>EARLY WARNING</a:t>
            </a:r>
          </a:p>
          <a:p>
            <a:pPr algn="ctr"/>
            <a:r>
              <a:rPr lang="en-IN"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Rounded MT Bold" pitchFamily="34" charset="0"/>
              </a:rPr>
              <a:t>SYSTEM</a:t>
            </a:r>
          </a:p>
          <a:p>
            <a:pPr algn="ctr"/>
            <a:r>
              <a:rPr lang="en-IN"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Rounded MT Bold" pitchFamily="34" charset="0"/>
              </a:rPr>
              <a:t>(AEWS)</a:t>
            </a:r>
          </a:p>
        </p:txBody>
      </p:sp>
    </p:spTree>
  </p:cSld>
  <p:clrMapOvr>
    <a:masterClrMapping/>
  </p:clrMapOvr>
  <p:transition spd="slow">
    <p:cut thruBlk="1"/>
    <p:sndAc>
      <p:stSnd>
        <p:snd r:embed="rId2" name="click.wav"/>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500034" y="0"/>
            <a:ext cx="8229600" cy="1143000"/>
          </a:xfrm>
        </p:spPr>
        <p:txBody>
          <a:bodyPr>
            <a:normAutofit/>
          </a:bodyPr>
          <a:lstStyle/>
          <a:p>
            <a:r>
              <a:rPr lang="en-IN" sz="5400" dirty="0" smtClean="0">
                <a:latin typeface="Britannic Bold" pitchFamily="34" charset="0"/>
              </a:rPr>
              <a:t>Community It Will Serve:</a:t>
            </a:r>
            <a:endParaRPr lang="en-IN" sz="5400" dirty="0">
              <a:latin typeface="Britannic Bold" pitchFamily="34" charset="0"/>
            </a:endParaRPr>
          </a:p>
        </p:txBody>
      </p:sp>
      <p:sp>
        <p:nvSpPr>
          <p:cNvPr id="2" name="Content Placeholder 1"/>
          <p:cNvSpPr>
            <a:spLocks noGrp="1"/>
          </p:cNvSpPr>
          <p:nvPr>
            <p:ph idx="1"/>
          </p:nvPr>
        </p:nvSpPr>
        <p:spPr>
          <a:xfrm>
            <a:off x="357158" y="1000108"/>
            <a:ext cx="5614998" cy="4572032"/>
          </a:xfrm>
        </p:spPr>
        <p:txBody>
          <a:bodyPr>
            <a:normAutofit/>
          </a:bodyPr>
          <a:lstStyle/>
          <a:p>
            <a:pPr marL="0" lvl="0" indent="0" fontAlgn="base">
              <a:spcBef>
                <a:spcPct val="0"/>
              </a:spcBef>
              <a:spcAft>
                <a:spcPct val="0"/>
              </a:spcAft>
              <a:buClrTx/>
              <a:buSzTx/>
              <a:buNone/>
            </a:pPr>
            <a:endParaRPr lang="en-IN" sz="1800" dirty="0" smtClean="0"/>
          </a:p>
          <a:p>
            <a:r>
              <a:rPr lang="en-IN" sz="2000" dirty="0" smtClean="0"/>
              <a:t>Indian Army</a:t>
            </a:r>
          </a:p>
          <a:p>
            <a:r>
              <a:rPr lang="en-IN" sz="2000" dirty="0" smtClean="0"/>
              <a:t>Mountaineers</a:t>
            </a:r>
          </a:p>
          <a:p>
            <a:r>
              <a:rPr lang="en-IN" sz="2000" dirty="0" smtClean="0"/>
              <a:t>Inhabitants of Sikkim,Himachal </a:t>
            </a:r>
            <a:r>
              <a:rPr lang="en-IN" sz="2000" dirty="0" err="1" smtClean="0"/>
              <a:t>pradesh</a:t>
            </a:r>
            <a:endParaRPr lang="en-IN" sz="2000" dirty="0" smtClean="0"/>
          </a:p>
          <a:p>
            <a:r>
              <a:rPr lang="en-IN" sz="2000" dirty="0" smtClean="0"/>
              <a:t>Weather Forecaster</a:t>
            </a:r>
            <a:endParaRPr lang="en-IN" sz="2000" dirty="0"/>
          </a:p>
        </p:txBody>
      </p:sp>
      <p:sp>
        <p:nvSpPr>
          <p:cNvPr id="24581" name="AutoShape 5" descr="Image result for samsu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4585" name="AutoShape 9" descr="Image result for texas instruments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4587" name="AutoShape 11" descr="Image result for texas instruments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4589" name="AutoShape 13" descr="Image result for b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4592" name="AutoShape 16" descr="Image result for motorol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4595" name="AutoShape 19" descr="Image result for railways logo"/>
          <p:cNvSpPr>
            <a:spLocks noChangeAspect="1" noChangeArrowheads="1"/>
          </p:cNvSpPr>
          <p:nvPr/>
        </p:nvSpPr>
        <p:spPr bwMode="auto">
          <a:xfrm>
            <a:off x="642910" y="-762001"/>
            <a:ext cx="1524000" cy="15240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6145" name="Picture 1" descr="C:\Users\USER\Documents\kjh.png"/>
          <p:cNvPicPr>
            <a:picLocks noChangeAspect="1" noChangeArrowheads="1"/>
          </p:cNvPicPr>
          <p:nvPr/>
        </p:nvPicPr>
        <p:blipFill>
          <a:blip r:embed="rId3"/>
          <a:srcRect/>
          <a:stretch>
            <a:fillRect/>
          </a:stretch>
        </p:blipFill>
        <p:spPr bwMode="auto">
          <a:xfrm>
            <a:off x="4714876" y="2714620"/>
            <a:ext cx="2457450" cy="1866900"/>
          </a:xfrm>
          <a:prstGeom prst="rect">
            <a:avLst/>
          </a:prstGeom>
          <a:noFill/>
        </p:spPr>
      </p:pic>
      <p:pic>
        <p:nvPicPr>
          <p:cNvPr id="6146" name="Picture 2" descr="C:\Users\USER\Documents\fg.jpg"/>
          <p:cNvPicPr>
            <a:picLocks noChangeAspect="1" noChangeArrowheads="1"/>
          </p:cNvPicPr>
          <p:nvPr/>
        </p:nvPicPr>
        <p:blipFill>
          <a:blip r:embed="rId4"/>
          <a:srcRect/>
          <a:stretch>
            <a:fillRect/>
          </a:stretch>
        </p:blipFill>
        <p:spPr bwMode="auto">
          <a:xfrm>
            <a:off x="642910" y="3500438"/>
            <a:ext cx="2619375" cy="1743075"/>
          </a:xfrm>
          <a:prstGeom prst="rect">
            <a:avLst/>
          </a:prstGeom>
          <a:noFill/>
        </p:spPr>
      </p:pic>
      <p:pic>
        <p:nvPicPr>
          <p:cNvPr id="6147" name="Picture 3" descr="C:\Users\USER\Documents\as.jpg"/>
          <p:cNvPicPr>
            <a:picLocks noChangeAspect="1" noChangeArrowheads="1"/>
          </p:cNvPicPr>
          <p:nvPr/>
        </p:nvPicPr>
        <p:blipFill>
          <a:blip r:embed="rId5"/>
          <a:srcRect/>
          <a:stretch>
            <a:fillRect/>
          </a:stretch>
        </p:blipFill>
        <p:spPr bwMode="auto">
          <a:xfrm>
            <a:off x="4572000" y="4857760"/>
            <a:ext cx="2619375" cy="1743075"/>
          </a:xfrm>
          <a:prstGeom prst="rect">
            <a:avLst/>
          </a:prstGeom>
          <a:noFill/>
        </p:spPr>
      </p:pic>
    </p:spTree>
  </p:cSld>
  <p:clrMapOvr>
    <a:masterClrMapping/>
  </p:clrMapOvr>
  <p:transition spd="slow">
    <p:cut thruBlk="1"/>
    <p:sndAc>
      <p:stSnd>
        <p:snd r:embed="rId2" name="click.wav"/>
      </p:stSnd>
    </p:sndAc>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5400" dirty="0" smtClean="0">
                <a:latin typeface="Britannic Bold" pitchFamily="34" charset="0"/>
              </a:rPr>
              <a:t>Conclusion:</a:t>
            </a:r>
            <a:endParaRPr lang="en-IN" sz="5400" dirty="0">
              <a:latin typeface="Britannic Bold" pitchFamily="34" charset="0"/>
            </a:endParaRPr>
          </a:p>
        </p:txBody>
      </p:sp>
      <p:sp>
        <p:nvSpPr>
          <p:cNvPr id="2" name="Content Placeholder 1"/>
          <p:cNvSpPr>
            <a:spLocks noGrp="1"/>
          </p:cNvSpPr>
          <p:nvPr>
            <p:ph idx="1"/>
          </p:nvPr>
        </p:nvSpPr>
        <p:spPr>
          <a:xfrm>
            <a:off x="457200" y="1481328"/>
            <a:ext cx="8229600" cy="3733621"/>
          </a:xfrm>
        </p:spPr>
        <p:txBody>
          <a:bodyPr>
            <a:noAutofit/>
          </a:bodyPr>
          <a:lstStyle/>
          <a:p>
            <a:r>
              <a:rPr lang="en-IN" sz="2000" dirty="0" smtClean="0"/>
              <a:t>So from this it can be concluded we can not control the nature but we can predict it.</a:t>
            </a:r>
          </a:p>
          <a:p>
            <a:r>
              <a:rPr lang="en-IN" sz="2000" dirty="0" smtClean="0"/>
              <a:t>And this AEWS will be the best option to predict the dangerous avalanches.</a:t>
            </a:r>
          </a:p>
          <a:p>
            <a:r>
              <a:rPr lang="en-IN" sz="2000" dirty="0" smtClean="0"/>
              <a:t>We can not protect everyone from the curse of nature but we can save some life and property by anticipating from its path.</a:t>
            </a:r>
          </a:p>
        </p:txBody>
      </p:sp>
    </p:spTree>
  </p:cSld>
  <p:clrMapOvr>
    <a:masterClrMapping/>
  </p:clrMapOvr>
  <p:transition spd="slow">
    <p:cut thruBlk="1"/>
    <p:sndAc>
      <p:stSnd>
        <p:snd r:embed="rId2" name="click.wav"/>
      </p:stSnd>
    </p:sndAc>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4414" y="2500306"/>
            <a:ext cx="6942926" cy="1400383"/>
          </a:xfrm>
          <a:prstGeom prst="rect">
            <a:avLst/>
          </a:prstGeom>
          <a:noFill/>
        </p:spPr>
        <p:txBody>
          <a:bodyPr wrap="none" lIns="91440" tIns="45720" rIns="91440" bIns="45720">
            <a:spAutoFit/>
          </a:bodyPr>
          <a:lstStyle/>
          <a:p>
            <a:r>
              <a:rPr lang="en-US" sz="85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Berlin Sans FB Demi" pitchFamily="34" charset="0"/>
              </a:rPr>
              <a:t>Thank you !</a:t>
            </a:r>
            <a:endParaRPr lang="en-US" sz="85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Berlin Sans FB Demi" pitchFamily="34" charset="0"/>
            </a:endParaRPr>
          </a:p>
        </p:txBody>
      </p:sp>
    </p:spTree>
  </p:cSld>
  <p:clrMapOvr>
    <a:masterClrMapping/>
  </p:clrMapOvr>
  <p:transition spd="slow">
    <p:cut thruBlk="1"/>
    <p:sndAc>
      <p:stSnd>
        <p:snd r:embed="rId2" name="click.wav"/>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5400" dirty="0" smtClean="0">
                <a:latin typeface="Britannic Bold" pitchFamily="34" charset="0"/>
              </a:rPr>
              <a:t>Contents :</a:t>
            </a:r>
            <a:endParaRPr lang="en-IN" sz="5400" dirty="0">
              <a:latin typeface="Britannic Bold" pitchFamily="34" charset="0"/>
            </a:endParaRPr>
          </a:p>
        </p:txBody>
      </p:sp>
      <p:sp>
        <p:nvSpPr>
          <p:cNvPr id="2" name="Content Placeholder 1"/>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a:bodyPr>
          <a:lstStyle/>
          <a:p>
            <a:pPr>
              <a:buFont typeface="Wingdings" pitchFamily="2" charset="2"/>
              <a:buChar char="v"/>
            </a:pPr>
            <a:r>
              <a:rPr lang="en-IN" sz="2400" b="1" dirty="0" smtClean="0">
                <a:latin typeface="Cambria" pitchFamily="18" charset="0"/>
                <a:ea typeface="Cambria" pitchFamily="18" charset="0"/>
              </a:rPr>
              <a:t>Avalanche And it’s Types</a:t>
            </a:r>
          </a:p>
          <a:p>
            <a:pPr>
              <a:buFont typeface="Wingdings" pitchFamily="2" charset="2"/>
              <a:buChar char="v"/>
            </a:pPr>
            <a:r>
              <a:rPr lang="en-IN" sz="2400" b="1" dirty="0" smtClean="0">
                <a:latin typeface="Cambria" pitchFamily="18" charset="0"/>
                <a:ea typeface="Cambria" pitchFamily="18" charset="0"/>
              </a:rPr>
              <a:t>Problem Arises From Avalanches</a:t>
            </a:r>
          </a:p>
          <a:p>
            <a:pPr>
              <a:buFont typeface="Wingdings" pitchFamily="2" charset="2"/>
              <a:buChar char="v"/>
            </a:pPr>
            <a:r>
              <a:rPr lang="en-IN" sz="2400" b="1" dirty="0" smtClean="0">
                <a:latin typeface="Cambria" pitchFamily="18" charset="0"/>
                <a:ea typeface="Cambria" pitchFamily="18" charset="0"/>
              </a:rPr>
              <a:t>Solution To The Problem</a:t>
            </a:r>
          </a:p>
          <a:p>
            <a:pPr>
              <a:buFont typeface="Wingdings" pitchFamily="2" charset="2"/>
              <a:buChar char="v"/>
            </a:pPr>
            <a:r>
              <a:rPr lang="en-IN" sz="2400" b="1" dirty="0" smtClean="0">
                <a:latin typeface="Cambria" pitchFamily="18" charset="0"/>
                <a:ea typeface="Cambria" pitchFamily="18" charset="0"/>
              </a:rPr>
              <a:t>Working Mechanism</a:t>
            </a:r>
          </a:p>
          <a:p>
            <a:pPr>
              <a:buFont typeface="Wingdings" pitchFamily="2" charset="2"/>
              <a:buChar char="v"/>
            </a:pPr>
            <a:r>
              <a:rPr lang="en-IN" sz="2400" b="1" dirty="0" smtClean="0">
                <a:latin typeface="Cambria" pitchFamily="18" charset="0"/>
                <a:ea typeface="Cambria" pitchFamily="18" charset="0"/>
              </a:rPr>
              <a:t>Future Development</a:t>
            </a:r>
          </a:p>
          <a:p>
            <a:pPr>
              <a:buFont typeface="Wingdings" pitchFamily="2" charset="2"/>
              <a:buChar char="v"/>
            </a:pPr>
            <a:r>
              <a:rPr lang="en-IN" sz="2400" b="1" dirty="0" smtClean="0">
                <a:latin typeface="Cambria" pitchFamily="18" charset="0"/>
                <a:ea typeface="Cambria" pitchFamily="18" charset="0"/>
              </a:rPr>
              <a:t>Deployment Of AEWS</a:t>
            </a:r>
          </a:p>
          <a:p>
            <a:pPr>
              <a:buFont typeface="Wingdings" pitchFamily="2" charset="2"/>
              <a:buChar char="v"/>
            </a:pPr>
            <a:r>
              <a:rPr lang="en-IN" sz="2400" b="1" dirty="0" smtClean="0">
                <a:latin typeface="Cambria" pitchFamily="18" charset="0"/>
                <a:ea typeface="Cambria" pitchFamily="18" charset="0"/>
              </a:rPr>
              <a:t>Community It Will Serve</a:t>
            </a:r>
          </a:p>
          <a:p>
            <a:pPr>
              <a:buFont typeface="Wingdings" pitchFamily="2" charset="2"/>
              <a:buChar char="v"/>
            </a:pPr>
            <a:r>
              <a:rPr lang="en-IN" sz="2400" b="1" dirty="0" smtClean="0">
                <a:latin typeface="Cambria" pitchFamily="18" charset="0"/>
                <a:ea typeface="Cambria" pitchFamily="18" charset="0"/>
              </a:rPr>
              <a:t>Conclusion</a:t>
            </a:r>
          </a:p>
          <a:p>
            <a:pPr>
              <a:buFont typeface="Wingdings" pitchFamily="2" charset="2"/>
              <a:buChar char="v"/>
            </a:pPr>
            <a:endParaRPr lang="en-IN" sz="1700" dirty="0" smtClean="0"/>
          </a:p>
          <a:p>
            <a:pPr>
              <a:buFont typeface="Wingdings" pitchFamily="2" charset="2"/>
              <a:buChar char="v"/>
            </a:pPr>
            <a:endParaRPr lang="en-IN" sz="1700" dirty="0" smtClean="0"/>
          </a:p>
          <a:p>
            <a:pPr>
              <a:buFont typeface="Wingdings" pitchFamily="2" charset="2"/>
              <a:buChar char="v"/>
            </a:pPr>
            <a:endParaRPr lang="en-IN" sz="1700" dirty="0"/>
          </a:p>
        </p:txBody>
      </p:sp>
    </p:spTree>
  </p:cSld>
  <p:clrMapOvr>
    <a:masterClrMapping/>
  </p:clrMapOvr>
  <p:transition spd="slow">
    <p:cut thruBlk="1"/>
    <p:sndAc>
      <p:stSnd>
        <p:snd r:embed="rId2" name="click.wav"/>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sz="5400" dirty="0" smtClean="0">
                <a:latin typeface="Britannic Bold" pitchFamily="34" charset="0"/>
              </a:rPr>
              <a:t>Avalanche And it’s Types:</a:t>
            </a:r>
            <a:endParaRPr lang="en-IN" sz="5400" dirty="0">
              <a:latin typeface="Britannic Bold" pitchFamily="34" charset="0"/>
            </a:endParaRPr>
          </a:p>
        </p:txBody>
      </p:sp>
      <p:sp>
        <p:nvSpPr>
          <p:cNvPr id="2" name="Content Placeholder 1"/>
          <p:cNvSpPr>
            <a:spLocks noGrp="1"/>
          </p:cNvSpPr>
          <p:nvPr>
            <p:ph idx="1"/>
          </p:nvPr>
        </p:nvSpPr>
        <p:spPr>
          <a:xfrm>
            <a:off x="0" y="1428736"/>
            <a:ext cx="5286380" cy="5429264"/>
          </a:xfrm>
        </p:spPr>
        <p:txBody>
          <a:bodyPr>
            <a:normAutofit/>
          </a:bodyPr>
          <a:lstStyle/>
          <a:p>
            <a:r>
              <a:rPr lang="en-IN" sz="2000" dirty="0" smtClean="0">
                <a:latin typeface="Cambria" pitchFamily="18" charset="0"/>
              </a:rPr>
              <a:t>An avalanche is a cohesive slab of snow laying upon a weaker layer of snow in the snow pack that fractures and slides down a step when triggered.</a:t>
            </a:r>
          </a:p>
          <a:p>
            <a:r>
              <a:rPr lang="en-IN" sz="2000" dirty="0" smtClean="0">
                <a:latin typeface="Cambria" pitchFamily="18" charset="0"/>
              </a:rPr>
              <a:t>These avalanche occurs due to many reasons some are natural and some are man-made.</a:t>
            </a:r>
          </a:p>
          <a:p>
            <a:r>
              <a:rPr lang="en-IN" sz="2000" dirty="0" smtClean="0">
                <a:latin typeface="Cambria" pitchFamily="18" charset="0"/>
              </a:rPr>
              <a:t>Types of avalanche:  Slab Avalanche   </a:t>
            </a:r>
          </a:p>
          <a:p>
            <a:pPr>
              <a:buNone/>
            </a:pPr>
            <a:r>
              <a:rPr lang="en-IN" sz="2000" dirty="0" smtClean="0">
                <a:latin typeface="Cambria" pitchFamily="18" charset="0"/>
              </a:rPr>
              <a:t>                                             Powder Snow                       </a:t>
            </a:r>
            <a:r>
              <a:rPr lang="en-IN" sz="2000" dirty="0" smtClean="0">
                <a:latin typeface="Cambria" pitchFamily="18" charset="0"/>
              </a:rPr>
              <a:t>Avalanche</a:t>
            </a:r>
            <a:endParaRPr lang="en-IN" sz="2000" dirty="0" smtClean="0">
              <a:latin typeface="Cambria" pitchFamily="18" charset="0"/>
            </a:endParaRPr>
          </a:p>
          <a:p>
            <a:pPr>
              <a:buNone/>
            </a:pPr>
            <a:r>
              <a:rPr lang="en-IN" sz="2000" dirty="0" smtClean="0">
                <a:latin typeface="Cambria" pitchFamily="18" charset="0"/>
              </a:rPr>
              <a:t>                                             Wet Snow Avalanche</a:t>
            </a:r>
          </a:p>
          <a:p>
            <a:pPr>
              <a:buNone/>
            </a:pPr>
            <a:r>
              <a:rPr lang="en-IN" sz="2000" dirty="0" smtClean="0">
                <a:latin typeface="Cambria" pitchFamily="18" charset="0"/>
              </a:rPr>
              <a:t>                                             Avalanche Pathway</a:t>
            </a:r>
          </a:p>
          <a:p>
            <a:pPr>
              <a:buNone/>
            </a:pPr>
            <a:r>
              <a:rPr lang="en-IN" sz="2000" dirty="0" smtClean="0">
                <a:latin typeface="Cambria" pitchFamily="18" charset="0"/>
              </a:rPr>
              <a:t>                                              Ice Avalanche</a:t>
            </a:r>
          </a:p>
          <a:p>
            <a:pPr marL="624078" indent="-514350" algn="ctr">
              <a:buNone/>
            </a:pPr>
            <a:r>
              <a:rPr lang="en-IN" sz="2000" dirty="0" smtClean="0">
                <a:latin typeface="Cambria" pitchFamily="18" charset="0"/>
              </a:rPr>
              <a:t>                             </a:t>
            </a:r>
          </a:p>
        </p:txBody>
      </p:sp>
      <p:sp>
        <p:nvSpPr>
          <p:cNvPr id="11266" name="AutoShape 2" descr="Image result for avalanch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1267" name="Picture 3" descr="C:\Users\USER\Documents\qw.jpg"/>
          <p:cNvPicPr>
            <a:picLocks noChangeAspect="1" noChangeArrowheads="1"/>
          </p:cNvPicPr>
          <p:nvPr/>
        </p:nvPicPr>
        <p:blipFill>
          <a:blip r:embed="rId3"/>
          <a:srcRect/>
          <a:stretch>
            <a:fillRect/>
          </a:stretch>
        </p:blipFill>
        <p:spPr bwMode="auto">
          <a:xfrm>
            <a:off x="5072066" y="2428868"/>
            <a:ext cx="3950100" cy="2857520"/>
          </a:xfrm>
          <a:prstGeom prst="rect">
            <a:avLst/>
          </a:prstGeom>
          <a:noFill/>
        </p:spPr>
      </p:pic>
    </p:spTree>
  </p:cSld>
  <p:clrMapOvr>
    <a:masterClrMapping/>
  </p:clrMapOvr>
  <p:transition spd="slow">
    <p:cut thruBlk="1"/>
    <p:sndAc>
      <p:stSnd>
        <p:snd r:embed="rId2" name="click.wav"/>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sz="5400" dirty="0" smtClean="0">
                <a:latin typeface="Britannic Bold" pitchFamily="34" charset="0"/>
              </a:rPr>
              <a:t>Problem Arises From Avalanches:</a:t>
            </a:r>
            <a:endParaRPr lang="en-IN" sz="5400" dirty="0">
              <a:latin typeface="Britannic Bold" pitchFamily="34" charset="0"/>
            </a:endParaRPr>
          </a:p>
        </p:txBody>
      </p:sp>
      <p:sp>
        <p:nvSpPr>
          <p:cNvPr id="2" name="Content Placeholder 1"/>
          <p:cNvSpPr>
            <a:spLocks noGrp="1"/>
          </p:cNvSpPr>
          <p:nvPr>
            <p:ph idx="1"/>
          </p:nvPr>
        </p:nvSpPr>
        <p:spPr>
          <a:xfrm>
            <a:off x="357158" y="1285860"/>
            <a:ext cx="8229600" cy="4292803"/>
          </a:xfrm>
        </p:spPr>
        <p:txBody>
          <a:bodyPr/>
          <a:lstStyle/>
          <a:p>
            <a:pPr lvl="0">
              <a:buNone/>
            </a:pPr>
            <a:endParaRPr lang="en-IN" dirty="0" smtClean="0"/>
          </a:p>
          <a:p>
            <a:r>
              <a:rPr lang="en-IN" sz="2000" dirty="0" smtClean="0"/>
              <a:t>These Avalanche are causing great loss to both life and property</a:t>
            </a:r>
            <a:r>
              <a:rPr lang="en-IN" sz="2000" dirty="0"/>
              <a:t> </a:t>
            </a:r>
            <a:r>
              <a:rPr lang="en-IN" sz="2000" dirty="0" smtClean="0"/>
              <a:t>in hilly areas.</a:t>
            </a:r>
          </a:p>
          <a:p>
            <a:pPr>
              <a:buNone/>
            </a:pPr>
            <a:endParaRPr lang="en-IN" sz="2000" dirty="0" smtClean="0"/>
          </a:p>
          <a:p>
            <a:r>
              <a:rPr lang="en-IN" sz="2000" dirty="0" smtClean="0"/>
              <a:t>To protect the people from this Natural Disaster proper information about the disaster is needed and a accurate prediction also.</a:t>
            </a:r>
          </a:p>
          <a:p>
            <a:pPr>
              <a:buNone/>
            </a:pPr>
            <a:endParaRPr lang="en-IN" sz="2000" dirty="0" smtClean="0"/>
          </a:p>
          <a:p>
            <a:r>
              <a:rPr lang="en-IN" sz="2000" dirty="0" smtClean="0"/>
              <a:t>No one can know the exact </a:t>
            </a:r>
            <a:r>
              <a:rPr lang="en-IN" sz="2000" dirty="0" err="1" smtClean="0"/>
              <a:t>temperture</a:t>
            </a:r>
            <a:r>
              <a:rPr lang="en-IN" sz="2000" dirty="0" smtClean="0"/>
              <a:t> and acceleration that triggers an Avalanche.</a:t>
            </a:r>
            <a:endParaRPr lang="en-IN" sz="2000" dirty="0"/>
          </a:p>
        </p:txBody>
      </p:sp>
    </p:spTree>
  </p:cSld>
  <p:clrMapOvr>
    <a:masterClrMapping/>
  </p:clrMapOvr>
  <p:transition spd="slow">
    <p:cut thruBlk="1"/>
    <p:sndAc>
      <p:stSnd>
        <p:snd r:embed="rId2" name="click.wav"/>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500042"/>
            <a:ext cx="8229600" cy="1143000"/>
          </a:xfrm>
        </p:spPr>
        <p:txBody>
          <a:bodyPr>
            <a:normAutofit/>
          </a:bodyPr>
          <a:lstStyle/>
          <a:p>
            <a:r>
              <a:rPr lang="en-IN" sz="5400" dirty="0" smtClean="0">
                <a:latin typeface="Britannic Bold" pitchFamily="34" charset="0"/>
              </a:rPr>
              <a:t>Solution To The Problem:</a:t>
            </a:r>
            <a:endParaRPr lang="en-IN" sz="5400" dirty="0">
              <a:latin typeface="Britannic Bold" pitchFamily="34" charset="0"/>
            </a:endParaRPr>
          </a:p>
        </p:txBody>
      </p:sp>
      <p:sp>
        <p:nvSpPr>
          <p:cNvPr id="2" name="Content Placeholder 1"/>
          <p:cNvSpPr>
            <a:spLocks noGrp="1"/>
          </p:cNvSpPr>
          <p:nvPr>
            <p:ph idx="1"/>
          </p:nvPr>
        </p:nvSpPr>
        <p:spPr>
          <a:xfrm>
            <a:off x="0" y="1714488"/>
            <a:ext cx="8929718" cy="3857652"/>
          </a:xfrm>
        </p:spPr>
        <p:txBody>
          <a:bodyPr>
            <a:normAutofit/>
          </a:bodyPr>
          <a:lstStyle/>
          <a:p>
            <a:r>
              <a:rPr lang="en-IN" sz="1800" dirty="0" smtClean="0"/>
              <a:t>As told earlier it is causing death and destruction to human life and property to prevent it to some extent Avalanche Early Warning Can Prove it’s iron.</a:t>
            </a:r>
          </a:p>
          <a:p>
            <a:r>
              <a:rPr lang="en-IN" sz="1800" dirty="0" smtClean="0"/>
              <a:t>By providing accurate data of snow </a:t>
            </a:r>
            <a:r>
              <a:rPr lang="en-IN" sz="1800" dirty="0" err="1" smtClean="0"/>
              <a:t>temperture</a:t>
            </a:r>
            <a:r>
              <a:rPr lang="en-IN" sz="1800" dirty="0" smtClean="0"/>
              <a:t> and acceleration that can trigger an avalanche we can aware the people nearby.</a:t>
            </a:r>
          </a:p>
          <a:p>
            <a:r>
              <a:rPr lang="en-IN" sz="1800" dirty="0" smtClean="0"/>
              <a:t>As Earthquake also trigger a  bigger avalanche so to detect it we have made a earthquake detector.</a:t>
            </a:r>
          </a:p>
          <a:p>
            <a:endParaRPr lang="en-IN" sz="1800" dirty="0" smtClean="0"/>
          </a:p>
          <a:p>
            <a:endParaRPr lang="en-IN" sz="1800" dirty="0"/>
          </a:p>
        </p:txBody>
      </p:sp>
      <p:pic>
        <p:nvPicPr>
          <p:cNvPr id="9217" name="Picture 1" descr="C:\Users\USER\Downloads\IMG_20190121_165301_HDR.jpg"/>
          <p:cNvPicPr>
            <a:picLocks noChangeAspect="1" noChangeArrowheads="1"/>
          </p:cNvPicPr>
          <p:nvPr/>
        </p:nvPicPr>
        <p:blipFill>
          <a:blip r:embed="rId3" cstate="print"/>
          <a:srcRect/>
          <a:stretch>
            <a:fillRect/>
          </a:stretch>
        </p:blipFill>
        <p:spPr bwMode="auto">
          <a:xfrm>
            <a:off x="1643042" y="3786190"/>
            <a:ext cx="6096042" cy="2714644"/>
          </a:xfrm>
          <a:prstGeom prst="rect">
            <a:avLst/>
          </a:prstGeom>
          <a:noFill/>
        </p:spPr>
      </p:pic>
    </p:spTree>
  </p:cSld>
  <p:clrMapOvr>
    <a:masterClrMapping/>
  </p:clrMapOvr>
  <p:transition spd="slow">
    <p:cut thruBlk="1"/>
    <p:sndAc>
      <p:stSnd>
        <p:snd r:embed="rId2" name="click.wav"/>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5400" dirty="0" smtClean="0">
                <a:latin typeface="Britannic Bold" pitchFamily="34" charset="0"/>
              </a:rPr>
              <a:t>Working Mechanism:</a:t>
            </a:r>
            <a:endParaRPr lang="en-IN" sz="5400" dirty="0">
              <a:latin typeface="Britannic Bold" pitchFamily="34" charset="0"/>
            </a:endParaRPr>
          </a:p>
        </p:txBody>
      </p:sp>
      <p:sp>
        <p:nvSpPr>
          <p:cNvPr id="2" name="Content Placeholder 1"/>
          <p:cNvSpPr>
            <a:spLocks noGrp="1"/>
          </p:cNvSpPr>
          <p:nvPr>
            <p:ph idx="1"/>
          </p:nvPr>
        </p:nvSpPr>
        <p:spPr>
          <a:xfrm>
            <a:off x="457200" y="1481328"/>
            <a:ext cx="7901014" cy="4448002"/>
          </a:xfrm>
        </p:spPr>
        <p:txBody>
          <a:bodyPr>
            <a:noAutofit/>
          </a:bodyPr>
          <a:lstStyle/>
          <a:p>
            <a:r>
              <a:rPr lang="en-IN" sz="2000" dirty="0" smtClean="0"/>
              <a:t>The </a:t>
            </a:r>
            <a:r>
              <a:rPr lang="en-IN" sz="2000" dirty="0" err="1" smtClean="0"/>
              <a:t>temperture</a:t>
            </a:r>
            <a:r>
              <a:rPr lang="en-IN" sz="2000" dirty="0" smtClean="0"/>
              <a:t> sensor  will measure the </a:t>
            </a:r>
            <a:r>
              <a:rPr lang="en-IN" sz="2000" dirty="0" err="1" smtClean="0"/>
              <a:t>temperture</a:t>
            </a:r>
            <a:r>
              <a:rPr lang="en-IN" sz="2000" dirty="0" smtClean="0"/>
              <a:t> of </a:t>
            </a:r>
            <a:r>
              <a:rPr lang="en-IN" sz="2000" dirty="0" err="1" smtClean="0"/>
              <a:t>snow,accelerometer</a:t>
            </a:r>
            <a:r>
              <a:rPr lang="en-IN" sz="2000" dirty="0" smtClean="0"/>
              <a:t> will measure the vibration in 3 axis of that particular place and will detect the earthquake when there will be a vibration and rgb will glow  and buzzer will beep accordingly to inform people.</a:t>
            </a:r>
          </a:p>
          <a:p>
            <a:r>
              <a:rPr lang="en-IN" sz="2000" dirty="0" smtClean="0"/>
              <a:t>All the data will be sent directly to microcontroller where the data will be analyzed and  the instruction will be given for  rgb module for particular colour to glow and if the vibration will be at high scale .</a:t>
            </a:r>
          </a:p>
          <a:p>
            <a:r>
              <a:rPr lang="en-IN" sz="2000" dirty="0" smtClean="0"/>
              <a:t>Then the microcontroller will send the data to firebase and the user will  interfaced with it.</a:t>
            </a:r>
          </a:p>
          <a:p>
            <a:r>
              <a:rPr lang="en-IN" sz="2000" dirty="0" smtClean="0"/>
              <a:t>Then the movement will be made according to that data.</a:t>
            </a:r>
          </a:p>
          <a:p>
            <a:r>
              <a:rPr lang="en-IN" sz="2000" dirty="0" smtClean="0"/>
              <a:t>If there will be any danger then the people at that place can shift to other place and anticipate their path.</a:t>
            </a:r>
          </a:p>
          <a:p>
            <a:pPr>
              <a:buNone/>
            </a:pPr>
            <a:endParaRPr lang="en-IN" sz="2000" dirty="0"/>
          </a:p>
        </p:txBody>
      </p:sp>
      <p:sp>
        <p:nvSpPr>
          <p:cNvPr id="1033" name="AutoShape 9" descr="Image result for logo of iisc isr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5" name="AutoShape 11" descr="Image result for logo of iisc isr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7" name="AutoShape 13" descr="Image result for logo of iisc isr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9" name="AutoShape 15" descr="Image result for logo of iisc isr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ransition spd="slow">
    <p:cut thruBlk="1"/>
    <p:sndAc>
      <p:stSnd>
        <p:snd r:embed="rId2" name="click.wav"/>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ownloads\WhatsApp Image 2019-02-28 at 5.00.27 PM (1).jpeg"/>
          <p:cNvPicPr>
            <a:picLocks noChangeAspect="1" noChangeArrowheads="1"/>
          </p:cNvPicPr>
          <p:nvPr/>
        </p:nvPicPr>
        <p:blipFill>
          <a:blip r:embed="rId3"/>
          <a:srcRect/>
          <a:stretch>
            <a:fillRect/>
          </a:stretch>
        </p:blipFill>
        <p:spPr bwMode="auto">
          <a:xfrm>
            <a:off x="0" y="0"/>
            <a:ext cx="9144000" cy="6861014"/>
          </a:xfrm>
          <a:prstGeom prst="rect">
            <a:avLst/>
          </a:prstGeom>
          <a:noFill/>
        </p:spPr>
      </p:pic>
    </p:spTree>
  </p:cSld>
  <p:clrMapOvr>
    <a:masterClrMapping/>
  </p:clrMapOvr>
  <p:transition spd="slow">
    <p:cut thruBlk="1"/>
    <p:sndAc>
      <p:stSnd>
        <p:snd r:embed="rId2" name="click.wav"/>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714356"/>
            <a:ext cx="8229600" cy="1214422"/>
          </a:xfrm>
        </p:spPr>
        <p:txBody>
          <a:bodyPr>
            <a:normAutofit/>
          </a:bodyPr>
          <a:lstStyle/>
          <a:p>
            <a:r>
              <a:rPr lang="en-IN" sz="5400" dirty="0" smtClean="0">
                <a:latin typeface="Britannic Bold" pitchFamily="34" charset="0"/>
              </a:rPr>
              <a:t>Future Development:</a:t>
            </a:r>
            <a:endParaRPr lang="en-IN" sz="5400" dirty="0">
              <a:latin typeface="Britannic Bold" pitchFamily="34" charset="0"/>
            </a:endParaRPr>
          </a:p>
        </p:txBody>
      </p:sp>
      <p:sp>
        <p:nvSpPr>
          <p:cNvPr id="2" name="Content Placeholder 1"/>
          <p:cNvSpPr>
            <a:spLocks noGrp="1"/>
          </p:cNvSpPr>
          <p:nvPr>
            <p:ph idx="1"/>
          </p:nvPr>
        </p:nvSpPr>
        <p:spPr>
          <a:xfrm flipH="1">
            <a:off x="428596" y="2214506"/>
            <a:ext cx="5643602" cy="4643494"/>
          </a:xfrm>
        </p:spPr>
        <p:txBody>
          <a:bodyPr>
            <a:normAutofit/>
          </a:bodyPr>
          <a:lstStyle/>
          <a:p>
            <a:r>
              <a:rPr lang="en-IN" sz="2000" dirty="0" smtClean="0"/>
              <a:t>Proper insertion of </a:t>
            </a:r>
            <a:r>
              <a:rPr lang="en-IN" sz="2000" dirty="0" err="1" smtClean="0"/>
              <a:t>lora</a:t>
            </a:r>
            <a:r>
              <a:rPr lang="en-IN" sz="2000" dirty="0" smtClean="0"/>
              <a:t> and </a:t>
            </a:r>
            <a:r>
              <a:rPr lang="en-IN" sz="2000" dirty="0" err="1" smtClean="0"/>
              <a:t>gsm</a:t>
            </a:r>
            <a:r>
              <a:rPr lang="en-IN" sz="2000" dirty="0" smtClean="0"/>
              <a:t> in AEWS.</a:t>
            </a:r>
          </a:p>
          <a:p>
            <a:pPr>
              <a:buNone/>
            </a:pPr>
            <a:endParaRPr lang="en-IN" sz="2000" dirty="0" smtClean="0"/>
          </a:p>
          <a:p>
            <a:r>
              <a:rPr lang="en-IN" sz="2000" dirty="0" smtClean="0"/>
              <a:t>PCB design of AEWS.</a:t>
            </a:r>
          </a:p>
          <a:p>
            <a:pPr>
              <a:buNone/>
            </a:pPr>
            <a:endParaRPr lang="en-IN" sz="2000" dirty="0" smtClean="0"/>
          </a:p>
          <a:p>
            <a:r>
              <a:rPr lang="en-IN" sz="2000" dirty="0" smtClean="0"/>
              <a:t>More compact device.</a:t>
            </a:r>
          </a:p>
          <a:p>
            <a:endParaRPr lang="en-IN" sz="2000" dirty="0" smtClean="0"/>
          </a:p>
          <a:p>
            <a:r>
              <a:rPr lang="en-IN" sz="2000" dirty="0" smtClean="0"/>
              <a:t>Combination of Avalanche Early warning System and Earthquake detector.</a:t>
            </a:r>
            <a:endParaRPr lang="en-IN" sz="2000" dirty="0"/>
          </a:p>
        </p:txBody>
      </p:sp>
      <p:sp>
        <p:nvSpPr>
          <p:cNvPr id="5" name="Rectangle 4"/>
          <p:cNvSpPr/>
          <p:nvPr/>
        </p:nvSpPr>
        <p:spPr>
          <a:xfrm>
            <a:off x="285720" y="983726"/>
            <a:ext cx="7286676" cy="2031325"/>
          </a:xfrm>
          <a:prstGeom prst="rect">
            <a:avLst/>
          </a:prstGeom>
        </p:spPr>
        <p:txBody>
          <a:bodyPr wrap="square">
            <a:spAutoFit/>
          </a:bodyPr>
          <a:lstStyle/>
          <a:p>
            <a:pPr>
              <a:buFont typeface="Wingdings" pitchFamily="2" charset="2"/>
              <a:buChar char="Ø"/>
            </a:pPr>
            <a:endParaRPr lang="en-IN" dirty="0" smtClean="0"/>
          </a:p>
          <a:p>
            <a:pPr>
              <a:buFont typeface="Wingdings" pitchFamily="2" charset="2"/>
              <a:buChar char="Ø"/>
            </a:pPr>
            <a:endParaRPr lang="en-IN" dirty="0" smtClean="0"/>
          </a:p>
          <a:p>
            <a:pPr>
              <a:buFont typeface="Wingdings" pitchFamily="2" charset="2"/>
              <a:buChar char="§"/>
            </a:pPr>
            <a:endParaRPr lang="en-IN" dirty="0" smtClean="0"/>
          </a:p>
          <a:p>
            <a:pPr>
              <a:buFont typeface="Wingdings" pitchFamily="2" charset="2"/>
              <a:buChar char="§"/>
            </a:pPr>
            <a:endParaRPr lang="en-IN" dirty="0" smtClean="0"/>
          </a:p>
          <a:p>
            <a:endParaRPr lang="en-IN" dirty="0" smtClean="0"/>
          </a:p>
          <a:p>
            <a:endParaRPr lang="en-IN" dirty="0" smtClean="0"/>
          </a:p>
          <a:p>
            <a:endParaRPr lang="en-IN" dirty="0" smtClean="0"/>
          </a:p>
        </p:txBody>
      </p:sp>
    </p:spTree>
  </p:cSld>
  <p:clrMapOvr>
    <a:masterClrMapping/>
  </p:clrMapOvr>
  <p:transition spd="slow">
    <p:cut thruBlk="1"/>
    <p:sndAc>
      <p:stSnd>
        <p:snd r:embed="rId2" name="click.wav"/>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5400" dirty="0" smtClean="0">
                <a:latin typeface="Britannic Bold" pitchFamily="34" charset="0"/>
              </a:rPr>
              <a:t>Deployment Of AEWS:</a:t>
            </a:r>
            <a:endParaRPr lang="en-IN" sz="5400" dirty="0">
              <a:latin typeface="Britannic Bold" pitchFamily="34" charset="0"/>
            </a:endParaRPr>
          </a:p>
        </p:txBody>
      </p:sp>
      <p:sp>
        <p:nvSpPr>
          <p:cNvPr id="5" name="Content Placeholder 4"/>
          <p:cNvSpPr>
            <a:spLocks noGrp="1"/>
          </p:cNvSpPr>
          <p:nvPr>
            <p:ph idx="1"/>
          </p:nvPr>
        </p:nvSpPr>
        <p:spPr>
          <a:xfrm>
            <a:off x="457200" y="1481328"/>
            <a:ext cx="8115328" cy="4662316"/>
          </a:xfrm>
        </p:spPr>
        <p:txBody>
          <a:bodyPr>
            <a:normAutofit/>
          </a:bodyPr>
          <a:lstStyle/>
          <a:p>
            <a:r>
              <a:rPr lang="en-IN" sz="2000" dirty="0" smtClean="0"/>
              <a:t>The</a:t>
            </a:r>
            <a:r>
              <a:rPr lang="en-IN" sz="2000" b="1" dirty="0" smtClean="0"/>
              <a:t> </a:t>
            </a:r>
            <a:r>
              <a:rPr lang="en-IN" sz="2000" dirty="0" smtClean="0"/>
              <a:t>AEWS</a:t>
            </a:r>
            <a:r>
              <a:rPr lang="en-IN" sz="2000" b="1" dirty="0" smtClean="0"/>
              <a:t> </a:t>
            </a:r>
            <a:r>
              <a:rPr lang="en-IN" sz="2000" dirty="0" smtClean="0"/>
              <a:t>will be deployed in the following places:</a:t>
            </a:r>
          </a:p>
          <a:p>
            <a:pPr marL="509778" indent="-400050">
              <a:buFont typeface="+mj-lt"/>
              <a:buAutoNum type="romanLcPeriod"/>
            </a:pPr>
            <a:r>
              <a:rPr lang="en-IN" sz="2000" dirty="0" err="1" smtClean="0"/>
              <a:t>Siachen</a:t>
            </a:r>
            <a:r>
              <a:rPr lang="en-IN" sz="2000" dirty="0" smtClean="0"/>
              <a:t> Glacier</a:t>
            </a:r>
          </a:p>
          <a:p>
            <a:pPr marL="509778" indent="-400050">
              <a:buFont typeface="+mj-lt"/>
              <a:buAutoNum type="romanLcPeriod"/>
            </a:pPr>
            <a:r>
              <a:rPr lang="en-IN" sz="2000" dirty="0" smtClean="0"/>
              <a:t>Steep </a:t>
            </a:r>
            <a:r>
              <a:rPr lang="en-IN" sz="2000" dirty="0" err="1" smtClean="0"/>
              <a:t>himalayan</a:t>
            </a:r>
            <a:r>
              <a:rPr lang="en-IN" sz="2000" dirty="0" smtClean="0"/>
              <a:t> range.</a:t>
            </a:r>
          </a:p>
          <a:p>
            <a:pPr marL="509778" indent="-400050">
              <a:buFont typeface="+mj-lt"/>
              <a:buAutoNum type="romanLcPeriod"/>
            </a:pPr>
            <a:r>
              <a:rPr lang="en-IN" sz="2000" dirty="0" smtClean="0"/>
              <a:t>Hills of Sikkim,Himachal Pradesh</a:t>
            </a:r>
          </a:p>
          <a:p>
            <a:pPr marL="509778" indent="-400050">
              <a:buFont typeface="+mj-lt"/>
              <a:buAutoNum type="romanLcPeriod"/>
            </a:pPr>
            <a:r>
              <a:rPr lang="en-IN" sz="2000" dirty="0" smtClean="0"/>
              <a:t>Other sensitive  Mountain of  World                               </a:t>
            </a:r>
          </a:p>
          <a:p>
            <a:pPr marL="509778" indent="-400050">
              <a:buNone/>
            </a:pPr>
            <a:r>
              <a:rPr lang="en-IN" sz="2000" b="1" dirty="0" smtClean="0"/>
              <a:t>        </a:t>
            </a:r>
            <a:endParaRPr lang="en-IN" sz="2000" b="1" dirty="0"/>
          </a:p>
        </p:txBody>
      </p:sp>
      <p:sp>
        <p:nvSpPr>
          <p:cNvPr id="6146" name="AutoShape 2" descr="Image result for logo of Mit"/>
          <p:cNvSpPr>
            <a:spLocks noChangeAspect="1" noChangeArrowheads="1"/>
          </p:cNvSpPr>
          <p:nvPr/>
        </p:nvSpPr>
        <p:spPr bwMode="auto">
          <a:xfrm>
            <a:off x="155575" y="-533400"/>
            <a:ext cx="1123950" cy="1123950"/>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7169" name="Picture 1" descr="C:\Users\USER\Documents\tre.jpg"/>
          <p:cNvPicPr>
            <a:picLocks noChangeAspect="1" noChangeArrowheads="1"/>
          </p:cNvPicPr>
          <p:nvPr/>
        </p:nvPicPr>
        <p:blipFill>
          <a:blip r:embed="rId3"/>
          <a:srcRect/>
          <a:stretch>
            <a:fillRect/>
          </a:stretch>
        </p:blipFill>
        <p:spPr bwMode="auto">
          <a:xfrm>
            <a:off x="714348" y="3786190"/>
            <a:ext cx="3553334" cy="2214578"/>
          </a:xfrm>
          <a:prstGeom prst="rect">
            <a:avLst/>
          </a:prstGeom>
          <a:ln>
            <a:noFill/>
          </a:ln>
          <a:effectLst>
            <a:outerShdw blurRad="292100" dist="139700" dir="2700000" algn="tl" rotWithShape="0">
              <a:srgbClr val="333333">
                <a:alpha val="65000"/>
              </a:srgbClr>
            </a:outerShdw>
          </a:effectLst>
        </p:spPr>
      </p:pic>
      <p:pic>
        <p:nvPicPr>
          <p:cNvPr id="7170" name="Picture 2" descr="C:\Users\USER\Documents\wer.jpg"/>
          <p:cNvPicPr>
            <a:picLocks noChangeAspect="1" noChangeArrowheads="1"/>
          </p:cNvPicPr>
          <p:nvPr/>
        </p:nvPicPr>
        <p:blipFill>
          <a:blip r:embed="rId4" cstate="print"/>
          <a:srcRect/>
          <a:stretch>
            <a:fillRect/>
          </a:stretch>
        </p:blipFill>
        <p:spPr bwMode="auto">
          <a:xfrm>
            <a:off x="4572000" y="3429000"/>
            <a:ext cx="4068788" cy="2714644"/>
          </a:xfrm>
          <a:prstGeom prst="rect">
            <a:avLst/>
          </a:prstGeom>
          <a:ln>
            <a:noFill/>
          </a:ln>
          <a:effectLst>
            <a:softEdge rad="112500"/>
          </a:effectLst>
        </p:spPr>
      </p:pic>
    </p:spTree>
  </p:cSld>
  <p:clrMapOvr>
    <a:masterClrMapping/>
  </p:clrMapOvr>
  <p:transition spd="slow">
    <p:cut thruBlk="1"/>
    <p:sndAc>
      <p:stSnd>
        <p:snd r:embed="rId2" name="click.wav"/>
      </p:stSnd>
    </p:sndAc>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1949</TotalTime>
  <Words>512</Words>
  <Application>Microsoft Office PowerPoint</Application>
  <PresentationFormat>On-screen Show (4:3)</PresentationFormat>
  <Paragraphs>75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Solstice</vt:lpstr>
      <vt:lpstr>PowerPoint Presentation</vt:lpstr>
      <vt:lpstr>Contents :</vt:lpstr>
      <vt:lpstr>Avalanche And it’s Types:</vt:lpstr>
      <vt:lpstr>Problem Arises From Avalanches:</vt:lpstr>
      <vt:lpstr>Solution To The Problem:</vt:lpstr>
      <vt:lpstr>Working Mechanism:</vt:lpstr>
      <vt:lpstr>PowerPoint Presentation</vt:lpstr>
      <vt:lpstr>Future Development:</vt:lpstr>
      <vt:lpstr>Deployment Of AEWS:</vt:lpstr>
      <vt:lpstr>Community It Will Serve:</vt:lpstr>
      <vt:lpstr>Conclusion:</vt:lpstr>
      <vt:lpstr>PowerPoint Presentation</vt:lpstr>
    </vt:vector>
  </TitlesOfParts>
  <Company>Tata Steel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Admin</cp:lastModifiedBy>
  <cp:revision>194</cp:revision>
  <dcterms:created xsi:type="dcterms:W3CDTF">2017-10-24T13:53:58Z</dcterms:created>
  <dcterms:modified xsi:type="dcterms:W3CDTF">2020-10-27T12:20:20Z</dcterms:modified>
</cp:coreProperties>
</file>