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93" r:id="rId7"/>
    <p:sldId id="288" r:id="rId8"/>
    <p:sldId id="287" r:id="rId9"/>
    <p:sldId id="289" r:id="rId10"/>
    <p:sldId id="269" r:id="rId11"/>
    <p:sldId id="270" r:id="rId12"/>
    <p:sldId id="272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80" r:id="rId22"/>
    <p:sldId id="273" r:id="rId23"/>
    <p:sldId id="274" r:id="rId24"/>
    <p:sldId id="275" r:id="rId25"/>
    <p:sldId id="276" r:id="rId26"/>
    <p:sldId id="277" r:id="rId27"/>
    <p:sldId id="278" r:id="rId28"/>
    <p:sldId id="281" r:id="rId29"/>
    <p:sldId id="279" r:id="rId30"/>
    <p:sldId id="282" r:id="rId31"/>
    <p:sldId id="283" r:id="rId32"/>
    <p:sldId id="284" r:id="rId33"/>
    <p:sldId id="292" r:id="rId34"/>
    <p:sldId id="291" r:id="rId35"/>
    <p:sldId id="285" r:id="rId36"/>
    <p:sldId id="286" r:id="rId37"/>
    <p:sldId id="290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42"/>
            <a:ext cx="10668000" cy="1089949"/>
          </a:xfr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4898541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1/29/2024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5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9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5"/>
            <a:ext cx="10668000" cy="107837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522" y="1753565"/>
            <a:ext cx="5333998" cy="4890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1" y="1753565"/>
            <a:ext cx="5334000" cy="4890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1/29/2024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6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5"/>
            <a:ext cx="10668000" cy="106101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1/29/2024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4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3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6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 userDrawn="1"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6"/>
            <a:ext cx="10668000" cy="105522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721222"/>
            <a:ext cx="10668000" cy="4942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1/29/2024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56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ctr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7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16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네온 3D 원형 아트">
            <a:extLst>
              <a:ext uri="{FF2B5EF4-FFF2-40B4-BE49-F238E27FC236}">
                <a16:creationId xmlns:a16="http://schemas.microsoft.com/office/drawing/2014/main" id="{01011C57-C23B-7936-EBC6-FE5A0C1DC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8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CC0148-74C2-77EC-3B3D-9DC41619A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3488913" cy="152400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dirty="0"/>
              <a:t>경성대 소프트웨어학과</a:t>
            </a:r>
            <a:endParaRPr lang="en-US" altLang="ko-KR" dirty="0"/>
          </a:p>
          <a:p>
            <a:pPr algn="l"/>
            <a:r>
              <a:rPr lang="en-US" altLang="ko-KR" dirty="0"/>
              <a:t>4</a:t>
            </a:r>
            <a:r>
              <a:rPr lang="ko-KR" altLang="en-US" dirty="0"/>
              <a:t>학년 </a:t>
            </a:r>
            <a:r>
              <a:rPr lang="ko-KR" altLang="en-US" dirty="0" err="1"/>
              <a:t>하민우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726660-0F4F-DC6C-967C-9D8C0CD27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/>
              <a:t>2024</a:t>
            </a:r>
            <a:br>
              <a:rPr lang="en-US" altLang="ko-KR" sz="4400" dirty="0"/>
            </a:br>
            <a:r>
              <a:rPr lang="ko-KR" altLang="en-US" sz="4400" dirty="0"/>
              <a:t>네트워크 </a:t>
            </a:r>
            <a:r>
              <a:rPr lang="en-US" altLang="ko-KR" sz="4400" dirty="0"/>
              <a:t>- 1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59623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748C5-E00C-E6AC-842D-A3893AB0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63046-891A-44C9-7953-1235CBE94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Hub</a:t>
            </a:r>
            <a:r>
              <a:rPr lang="ko-KR" altLang="en-US" sz="1600" dirty="0"/>
              <a:t>는 랜 선을 묶는 장치로 </a:t>
            </a:r>
            <a:r>
              <a:rPr lang="en-US" altLang="ko-KR" sz="1600" dirty="0"/>
              <a:t>“</a:t>
            </a:r>
            <a:r>
              <a:rPr lang="ko-KR" altLang="en-US" sz="1600" dirty="0"/>
              <a:t>입 출력</a:t>
            </a:r>
            <a:r>
              <a:rPr lang="en-US" altLang="ko-KR" sz="1600" dirty="0"/>
              <a:t>”</a:t>
            </a:r>
            <a:r>
              <a:rPr lang="ko-KR" altLang="en-US" sz="1600" dirty="0"/>
              <a:t>이 뚜렷하지 않고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모든 랜 선이 </a:t>
            </a:r>
            <a:r>
              <a:rPr lang="en-US" altLang="ko-KR" sz="1600" dirty="0"/>
              <a:t>“</a:t>
            </a:r>
            <a:r>
              <a:rPr lang="ko-KR" altLang="en-US" sz="1600" dirty="0"/>
              <a:t>동등한</a:t>
            </a:r>
            <a:r>
              <a:rPr lang="en-US" altLang="ko-KR" sz="1600" dirty="0"/>
              <a:t>”</a:t>
            </a:r>
            <a:r>
              <a:rPr lang="ko-KR" altLang="en-US" sz="1600" dirty="0"/>
              <a:t>데이터를 받는 것이 특징인 네트워크 장치입니다</a:t>
            </a:r>
            <a:endParaRPr lang="en-US" altLang="ko-KR" sz="1600" dirty="0"/>
          </a:p>
          <a:p>
            <a:r>
              <a:rPr lang="en-US" altLang="ko-KR" sz="1600" dirty="0"/>
              <a:t>Switch</a:t>
            </a:r>
            <a:r>
              <a:rPr lang="ko-KR" altLang="en-US" sz="1600" dirty="0"/>
              <a:t>는 </a:t>
            </a:r>
            <a:r>
              <a:rPr lang="en-US" altLang="ko-KR" sz="1600" dirty="0"/>
              <a:t>Hub</a:t>
            </a:r>
            <a:r>
              <a:rPr lang="ko-KR" altLang="en-US" sz="1600" dirty="0"/>
              <a:t>에서 하나의 랜 선이 모든 랜 선으로 전달하는 </a:t>
            </a:r>
            <a:r>
              <a:rPr lang="en-US" altLang="ko-KR" sz="1600" dirty="0"/>
              <a:t>(</a:t>
            </a:r>
            <a:r>
              <a:rPr lang="ko-KR" altLang="en-US" sz="1600" dirty="0"/>
              <a:t>마치 </a:t>
            </a:r>
            <a:r>
              <a:rPr lang="en-US" altLang="ko-KR" sz="1600" dirty="0" err="1"/>
              <a:t>Boardcast</a:t>
            </a:r>
            <a:r>
              <a:rPr lang="ko-KR" altLang="en-US" sz="1600" dirty="0"/>
              <a:t> 처럼</a:t>
            </a:r>
            <a:r>
              <a:rPr lang="en-US" altLang="ko-KR" sz="1600" dirty="0"/>
              <a:t>)</a:t>
            </a:r>
            <a:r>
              <a:rPr lang="ko-KR" altLang="en-US" sz="1600" dirty="0"/>
              <a:t>방식을 개선하여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“</a:t>
            </a:r>
            <a:r>
              <a:rPr lang="ko-KR" altLang="en-US" sz="1600" dirty="0"/>
              <a:t>정확히 데이터를 원하는</a:t>
            </a:r>
            <a:r>
              <a:rPr lang="en-US" altLang="ko-KR" sz="1600" dirty="0"/>
              <a:t>”</a:t>
            </a:r>
            <a:r>
              <a:rPr lang="ko-KR" altLang="en-US" sz="1600" dirty="0"/>
              <a:t> 랜 선으로만 전달하도록 중재해주는 네트워크 장치입니다</a:t>
            </a:r>
            <a:endParaRPr lang="en-US" altLang="ko-KR" sz="1600" dirty="0"/>
          </a:p>
          <a:p>
            <a:r>
              <a:rPr lang="ko-KR" altLang="en-US" sz="1600" dirty="0"/>
              <a:t>이로 인해</a:t>
            </a:r>
            <a:r>
              <a:rPr lang="en-US" altLang="ko-KR" sz="1600" dirty="0"/>
              <a:t>, Hub</a:t>
            </a:r>
            <a:r>
              <a:rPr lang="ko-KR" altLang="en-US" sz="1600" dirty="0"/>
              <a:t>에 비해 </a:t>
            </a:r>
            <a:r>
              <a:rPr lang="en-US" altLang="ko-KR" sz="1600" dirty="0"/>
              <a:t>Switch</a:t>
            </a:r>
            <a:r>
              <a:rPr lang="ko-KR" altLang="en-US" sz="1600" dirty="0"/>
              <a:t>는 네트워크 부하를 줄여주는 역할도 수행하고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Unicast</a:t>
            </a:r>
            <a:r>
              <a:rPr lang="ko-KR" altLang="en-US" sz="1600" dirty="0"/>
              <a:t>처럼 동작하기에 내부망에서 보안도 챙길 수 있으며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여러 요청에 대한 데이터 충돌도 어느정도 줄여주는 효과가 있습니다</a:t>
            </a:r>
            <a:endParaRPr lang="en-US" altLang="ko-KR" sz="1600" dirty="0"/>
          </a:p>
          <a:p>
            <a:r>
              <a:rPr lang="en-US" altLang="ko-KR" sz="1600" dirty="0"/>
              <a:t>Switch</a:t>
            </a:r>
            <a:r>
              <a:rPr lang="ko-KR" altLang="en-US" sz="1600" dirty="0"/>
              <a:t>는 정확히 데이터를 원하는 랜 선을 빠르게 찾아내기 위해서 랜 선의 </a:t>
            </a:r>
            <a:r>
              <a:rPr lang="en-US" altLang="ko-KR" sz="1600" dirty="0"/>
              <a:t>MAC</a:t>
            </a:r>
            <a:r>
              <a:rPr lang="ko-KR" altLang="en-US" sz="1600" dirty="0"/>
              <a:t>주소를 소지하여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L2</a:t>
            </a:r>
            <a:r>
              <a:rPr lang="ko-KR" altLang="en-US" sz="1600" dirty="0"/>
              <a:t>패킷의 </a:t>
            </a:r>
            <a:r>
              <a:rPr lang="en-US" altLang="ko-KR" sz="1600" dirty="0"/>
              <a:t>MAC</a:t>
            </a:r>
            <a:r>
              <a:rPr lang="ko-KR" altLang="en-US" sz="1600" dirty="0"/>
              <a:t>주소를 조작하는 형태로 통신을 수행하기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내부에서는 </a:t>
            </a:r>
            <a:r>
              <a:rPr lang="en-US" altLang="ko-KR" sz="1600" dirty="0"/>
              <a:t>MAC(ARP)Table</a:t>
            </a:r>
            <a:r>
              <a:rPr lang="ko-KR" altLang="en-US" sz="1600" dirty="0"/>
              <a:t>을 소지하여</a:t>
            </a:r>
            <a:r>
              <a:rPr lang="en-US" altLang="ko-KR" sz="1600" dirty="0"/>
              <a:t> </a:t>
            </a:r>
            <a:r>
              <a:rPr lang="ko-KR" altLang="en-US" sz="1600" dirty="0"/>
              <a:t>이를 통해 빠른 속도로 찾아낼 수 있습니다</a:t>
            </a:r>
            <a:endParaRPr lang="en-US" altLang="ko-KR" sz="1600" dirty="0"/>
          </a:p>
          <a:p>
            <a:r>
              <a:rPr lang="ko-KR" altLang="en-US" sz="1600" dirty="0"/>
              <a:t>그래서 </a:t>
            </a:r>
            <a:r>
              <a:rPr lang="en-US" altLang="ko-KR" sz="1600" dirty="0"/>
              <a:t>Switch</a:t>
            </a:r>
            <a:r>
              <a:rPr lang="ko-KR" altLang="en-US" sz="1600" dirty="0"/>
              <a:t>는 </a:t>
            </a:r>
            <a:r>
              <a:rPr lang="en-US" altLang="ko-KR" sz="1600" dirty="0"/>
              <a:t>L2 Switch</a:t>
            </a:r>
            <a:r>
              <a:rPr lang="ko-KR" altLang="en-US" sz="1600" dirty="0"/>
              <a:t>로도 부르기도 합니다만</a:t>
            </a:r>
            <a:r>
              <a:rPr lang="en-US" altLang="ko-KR" sz="1600" dirty="0"/>
              <a:t>, </a:t>
            </a:r>
            <a:r>
              <a:rPr lang="ko-KR" altLang="en-US" sz="1600" dirty="0"/>
              <a:t>오늘날 스위치와 라우터의 경계는 옅어 진 추세라서</a:t>
            </a:r>
            <a:br>
              <a:rPr lang="en-US" altLang="ko-KR" sz="1600" dirty="0"/>
            </a:br>
            <a:r>
              <a:rPr lang="ko-KR" altLang="en-US" sz="1600" dirty="0"/>
              <a:t>공유기</a:t>
            </a:r>
            <a:r>
              <a:rPr lang="en-US" altLang="ko-KR" sz="1600" dirty="0"/>
              <a:t>(AP)</a:t>
            </a:r>
            <a:r>
              <a:rPr lang="ko-KR" altLang="en-US" sz="1600" dirty="0"/>
              <a:t>가 </a:t>
            </a:r>
            <a:r>
              <a:rPr lang="en-US" altLang="ko-KR" sz="1600" dirty="0"/>
              <a:t>L2</a:t>
            </a:r>
            <a:r>
              <a:rPr lang="ko-KR" altLang="en-US" sz="1600" dirty="0"/>
              <a:t>스위치 </a:t>
            </a:r>
            <a:r>
              <a:rPr lang="en-US" altLang="ko-KR" sz="1600" dirty="0"/>
              <a:t>+ L3</a:t>
            </a:r>
            <a:r>
              <a:rPr lang="ko-KR" altLang="en-US" sz="1600" dirty="0"/>
              <a:t>스위치</a:t>
            </a:r>
            <a:r>
              <a:rPr lang="en-US" altLang="ko-KR" sz="1600" dirty="0"/>
              <a:t>(</a:t>
            </a:r>
            <a:r>
              <a:rPr lang="ko-KR" altLang="en-US" sz="1600" dirty="0"/>
              <a:t>라우터</a:t>
            </a:r>
            <a:r>
              <a:rPr lang="en-US" altLang="ko-KR" sz="1600" dirty="0"/>
              <a:t>) </a:t>
            </a:r>
            <a:r>
              <a:rPr lang="ko-KR" altLang="en-US" sz="1600" dirty="0"/>
              <a:t>기능을 하는 장치도 가끔씩 볼 수 있습니다</a:t>
            </a:r>
            <a:endParaRPr lang="en-US" altLang="ko-KR" sz="1600" dirty="0"/>
          </a:p>
          <a:p>
            <a:r>
              <a:rPr lang="ko-KR" altLang="en-US" sz="1600" dirty="0"/>
              <a:t>오늘날 </a:t>
            </a:r>
            <a:r>
              <a:rPr lang="en-US" altLang="ko-KR" sz="1600" dirty="0"/>
              <a:t>L4, L7</a:t>
            </a:r>
            <a:r>
              <a:rPr lang="ko-KR" altLang="en-US" sz="1600" dirty="0"/>
              <a:t>스위치라는 용어도 존재하지만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이는 정확히는 </a:t>
            </a:r>
            <a:r>
              <a:rPr lang="en-US" altLang="ko-KR" sz="1600" dirty="0"/>
              <a:t>ADC(Application Delivery Controller)</a:t>
            </a:r>
            <a:r>
              <a:rPr lang="ko-KR" altLang="en-US" sz="1600" dirty="0"/>
              <a:t>라고 볼 수 있습니다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9510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11478-00AF-3742-A2C1-4B694C1E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8BD112-B34A-48F4-74DA-6AC73548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ISP(Internet Service Provider): </a:t>
            </a:r>
            <a:r>
              <a:rPr lang="ko-KR" altLang="en-US" sz="1600" dirty="0"/>
              <a:t>여러 호스트나 하위사용자들을 서로 매개 해주는 역할을 하는 거대한 규모의 인터넷 서비스 제공자 입니다</a:t>
            </a:r>
            <a:endParaRPr lang="en-US" altLang="ko-KR" sz="1600" dirty="0"/>
          </a:p>
          <a:p>
            <a:r>
              <a:rPr lang="en-US" altLang="ko-KR" sz="1600" dirty="0"/>
              <a:t>ISP</a:t>
            </a:r>
            <a:r>
              <a:rPr lang="ko-KR" altLang="en-US" sz="1600" dirty="0"/>
              <a:t>는 호스트끼리 연결을 담당하기 때문에 회선을 깔거나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네트워크 장비등을 설치하여 물리적으로 먼 거리에 있는 호스트를 연결해주는 역할을 수행합니다</a:t>
            </a:r>
            <a:endParaRPr lang="en-US" altLang="ko-KR" sz="1600" dirty="0"/>
          </a:p>
          <a:p>
            <a:r>
              <a:rPr lang="en-US" altLang="ko-KR" sz="1600" dirty="0"/>
              <a:t>ISP</a:t>
            </a:r>
            <a:r>
              <a:rPr lang="ko-KR" altLang="en-US" sz="1600" dirty="0"/>
              <a:t>는 </a:t>
            </a:r>
            <a:r>
              <a:rPr lang="en-US" altLang="ko-KR" sz="1600" dirty="0"/>
              <a:t>Tier</a:t>
            </a:r>
            <a:r>
              <a:rPr lang="ko-KR" altLang="en-US" sz="1600" dirty="0"/>
              <a:t>의 개념이 존재하여</a:t>
            </a:r>
            <a:r>
              <a:rPr lang="en-US" altLang="ko-KR" sz="1600" dirty="0"/>
              <a:t>, </a:t>
            </a:r>
            <a:r>
              <a:rPr lang="ko-KR" altLang="en-US" sz="1600" dirty="0"/>
              <a:t>계층적</a:t>
            </a:r>
            <a:r>
              <a:rPr lang="en-US" altLang="ko-KR" sz="1600" dirty="0"/>
              <a:t>(Hierarchical)</a:t>
            </a:r>
            <a:r>
              <a:rPr lang="ko-KR" altLang="en-US" sz="1600" dirty="0"/>
              <a:t>으로 인터넷을 접근하는 구조인데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각 호스트는 접속 </a:t>
            </a:r>
            <a:r>
              <a:rPr lang="en-US" altLang="ko-KR" sz="1600" dirty="0"/>
              <a:t>ISP(Access ISP)</a:t>
            </a:r>
            <a:r>
              <a:rPr lang="ko-KR" altLang="en-US" sz="1600" dirty="0"/>
              <a:t>에</a:t>
            </a:r>
            <a:r>
              <a:rPr lang="en-US" altLang="ko-KR" sz="1600" dirty="0"/>
              <a:t>, </a:t>
            </a:r>
            <a:r>
              <a:rPr lang="ko-KR" altLang="en-US" sz="1600" dirty="0"/>
              <a:t>접속</a:t>
            </a:r>
            <a:r>
              <a:rPr lang="en-US" altLang="ko-KR" sz="1600" dirty="0"/>
              <a:t>ISP</a:t>
            </a:r>
            <a:r>
              <a:rPr lang="ko-KR" altLang="en-US" sz="1600" dirty="0"/>
              <a:t>는 지역</a:t>
            </a:r>
            <a:r>
              <a:rPr lang="en-US" altLang="ko-KR" sz="1600" dirty="0"/>
              <a:t>ISP(Legion ISP)</a:t>
            </a:r>
            <a:r>
              <a:rPr lang="ko-KR" altLang="en-US" sz="1600" dirty="0"/>
              <a:t>에 접근하고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지역 </a:t>
            </a:r>
            <a:r>
              <a:rPr lang="en-US" altLang="ko-KR" sz="1600" dirty="0"/>
              <a:t>ISP</a:t>
            </a:r>
            <a:r>
              <a:rPr lang="ko-KR" altLang="en-US" sz="1600" dirty="0"/>
              <a:t>끼리 통신하여 최종적으로 원하는 패킷이 정확하게 도달하는 구조를 가집니다</a:t>
            </a:r>
            <a:endParaRPr lang="en-US" altLang="ko-KR" sz="1600" dirty="0"/>
          </a:p>
          <a:p>
            <a:r>
              <a:rPr lang="ko-KR" altLang="en-US" sz="1600" dirty="0"/>
              <a:t>이때</a:t>
            </a:r>
            <a:r>
              <a:rPr lang="en-US" altLang="ko-KR" sz="1600" dirty="0"/>
              <a:t>, </a:t>
            </a:r>
            <a:r>
              <a:rPr lang="ko-KR" altLang="en-US" sz="1600" dirty="0"/>
              <a:t>지역</a:t>
            </a:r>
            <a:r>
              <a:rPr lang="en-US" altLang="ko-KR" sz="1600" dirty="0"/>
              <a:t>ISP</a:t>
            </a:r>
            <a:r>
              <a:rPr lang="ko-KR" altLang="en-US" sz="1600" dirty="0"/>
              <a:t>끼리 </a:t>
            </a:r>
            <a:r>
              <a:rPr lang="en-US" altLang="ko-KR" sz="1600" dirty="0"/>
              <a:t>Tier</a:t>
            </a:r>
            <a:r>
              <a:rPr lang="ko-KR" altLang="en-US" sz="1600" dirty="0"/>
              <a:t>가 같은 경우에는 </a:t>
            </a:r>
            <a:r>
              <a:rPr lang="ko-KR" altLang="en-US" sz="1600" dirty="0" err="1"/>
              <a:t>피어링</a:t>
            </a:r>
            <a:r>
              <a:rPr lang="en-US" altLang="ko-KR" sz="1600" dirty="0"/>
              <a:t>(Peering)</a:t>
            </a:r>
            <a:r>
              <a:rPr lang="ko-KR" altLang="en-US" sz="1600" dirty="0"/>
              <a:t>을 하여 통신한다고 표현하고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낮은 지역 </a:t>
            </a:r>
            <a:r>
              <a:rPr lang="en-US" altLang="ko-KR" sz="1600" dirty="0"/>
              <a:t>ISP</a:t>
            </a:r>
            <a:r>
              <a:rPr lang="ko-KR" altLang="en-US" sz="1600" dirty="0"/>
              <a:t>가 상위 지역 </a:t>
            </a:r>
            <a:r>
              <a:rPr lang="en-US" altLang="ko-KR" sz="1600" dirty="0"/>
              <a:t>ISP</a:t>
            </a:r>
            <a:r>
              <a:rPr lang="ko-KR" altLang="en-US" sz="1600" dirty="0"/>
              <a:t>에 통신을 요청하는 경우에는 </a:t>
            </a:r>
            <a:r>
              <a:rPr lang="ko-KR" altLang="en-US" sz="1600" dirty="0" err="1"/>
              <a:t>호밍</a:t>
            </a:r>
            <a:r>
              <a:rPr lang="en-US" altLang="ko-KR" sz="1600" dirty="0"/>
              <a:t>(Homing)</a:t>
            </a:r>
            <a:r>
              <a:rPr lang="ko-KR" altLang="en-US" sz="1600" dirty="0"/>
              <a:t>을 하여</a:t>
            </a:r>
            <a:br>
              <a:rPr lang="en-US" altLang="ko-KR" sz="1600" dirty="0"/>
            </a:br>
            <a:r>
              <a:rPr lang="ko-KR" altLang="en-US" sz="1600" dirty="0"/>
              <a:t>통신한다고 표현합니다</a:t>
            </a:r>
            <a:endParaRPr lang="en-US" altLang="ko-KR" sz="1600" dirty="0"/>
          </a:p>
          <a:p>
            <a:r>
              <a:rPr lang="ko-KR" altLang="en-US" sz="1600" dirty="0" err="1"/>
              <a:t>호밍의</a:t>
            </a:r>
            <a:r>
              <a:rPr lang="ko-KR" altLang="en-US" sz="1600" dirty="0"/>
              <a:t> 경우에는 </a:t>
            </a:r>
            <a:r>
              <a:rPr lang="ko-KR" altLang="en-US" sz="1600" dirty="0" err="1"/>
              <a:t>트랜짓</a:t>
            </a:r>
            <a:r>
              <a:rPr lang="ko-KR" altLang="en-US" sz="1600" dirty="0"/>
              <a:t> 비용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TransitCost</a:t>
            </a:r>
            <a:r>
              <a:rPr lang="en-US" altLang="ko-KR" sz="1600" dirty="0"/>
              <a:t>)</a:t>
            </a:r>
            <a:r>
              <a:rPr lang="ko-KR" altLang="en-US" sz="1600" dirty="0"/>
              <a:t>을 내고</a:t>
            </a:r>
            <a:r>
              <a:rPr lang="en-US" altLang="ko-KR" sz="1600" dirty="0"/>
              <a:t>, </a:t>
            </a:r>
            <a:r>
              <a:rPr lang="ko-KR" altLang="en-US" sz="1600" dirty="0"/>
              <a:t>상위 </a:t>
            </a:r>
            <a:r>
              <a:rPr lang="en-US" altLang="ko-KR" sz="1600" dirty="0"/>
              <a:t>Tier</a:t>
            </a:r>
            <a:r>
              <a:rPr lang="ko-KR" altLang="en-US" sz="1600" dirty="0"/>
              <a:t>를 사용하기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가급적이면 </a:t>
            </a:r>
            <a:r>
              <a:rPr lang="ko-KR" altLang="en-US" sz="1600" dirty="0" err="1"/>
              <a:t>피어링을</a:t>
            </a:r>
            <a:r>
              <a:rPr lang="ko-KR" altLang="en-US" sz="1600" dirty="0"/>
              <a:t> 쓰는 것이 비용측면에서 좋지만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네트워크 메시의 구조는 생각보다 복잡하게 얽혀 있기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상위 </a:t>
            </a:r>
            <a:r>
              <a:rPr lang="en-US" altLang="ko-KR" sz="1600" dirty="0"/>
              <a:t>Tier</a:t>
            </a:r>
            <a:r>
              <a:rPr lang="ko-KR" altLang="en-US" sz="1600" dirty="0"/>
              <a:t>의 정보를 쓰는 것이 빠르다고 판단하면</a:t>
            </a:r>
            <a:r>
              <a:rPr lang="en-US" altLang="ko-KR" sz="1600" dirty="0"/>
              <a:t>(</a:t>
            </a:r>
            <a:r>
              <a:rPr lang="ko-KR" altLang="en-US" sz="1600" dirty="0"/>
              <a:t>라우팅 알고리즘 등으로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ko-KR" altLang="en-US" sz="1600" dirty="0"/>
              <a:t>일반적으로 </a:t>
            </a:r>
            <a:r>
              <a:rPr lang="ko-KR" altLang="en-US" sz="1600" dirty="0" err="1"/>
              <a:t>트랜짓비용을</a:t>
            </a:r>
            <a:r>
              <a:rPr lang="ko-KR" altLang="en-US" sz="1600" dirty="0"/>
              <a:t> 내고 정보를 가져오는 편입니다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17439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29D9B-FB2D-89A1-45F6-27223EA5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BGP, ASN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9D29A4-5A59-BA4E-FF7F-4139DC7CE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610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F948C-9CE4-8195-1422-343A4CC0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네트워크의 형태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5C52DF-1558-7DCC-2101-20A7E121D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16418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2956C-BC27-231C-311C-96284257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Protocol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888B9-5AAA-804D-4EF6-582D574E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52109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554B4-F2DB-FE01-2609-1396C62F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 (OSI 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A757A-BE5B-C755-75F8-7081E04B4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97710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1B9AE-B83B-AD87-FFBF-4F640EDD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 1 (Physical)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1CCD3-766A-7659-24A3-2BA7FA688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64952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3E545-A2D4-A77D-EAEE-09BD405B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 2 (Data Link)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E5A161-055E-6010-546E-8E5EF611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16825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5E12B-5EFB-D96E-0CC5-ADB58676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 3 (Network)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52B2C-3844-B0DA-A883-533969868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37610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E4ECD-1B54-2461-1F71-4DF8B0F4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 4 (Transport)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9CC6ED-3E9A-BC51-02BB-707B86469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9372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09945-111B-6696-B5D9-E52DF920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4DF8E-C263-BFBF-CBDE-A5FF3F697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347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C69B4-70AC-3967-1993-364D114AB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 5 (Application)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E2DF04-6663-F2FD-2679-9C0928B4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70513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826D273-7332-66DA-9DCE-2EDFAAD4D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Layer 5 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FD3139D-811E-04AA-6A66-753832B72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응용 계층</a:t>
            </a:r>
            <a:br>
              <a:rPr lang="en-US" altLang="ko-KR" dirty="0"/>
            </a:br>
            <a:r>
              <a:rPr lang="en-US" altLang="ko-KR" dirty="0"/>
              <a:t>(Application Layer)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344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0ABAE-E876-D144-FA9C-E7DF0D34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Client-Server, P2P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C28B8-EA4A-FDE5-94F6-DEB28A23B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482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4500C-809A-F0E9-9691-10F422AC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Socket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BD2A55-8DEF-0A86-EAD7-44F305811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919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4DE48-9F10-4CE9-B75D-3C20C2E7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HTTP(HTTPS)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FFAD6-E0DB-65E1-60A7-19AF78357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06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E7501-20CB-1BEE-61B8-AC319A44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4D280-62FE-79B3-D90E-CDD9BB7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338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04E3-2E90-0985-3937-CDDF453F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SMTP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80131-F03C-7E79-FA2F-6F8A3D70C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85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2F5D4-DC91-153A-22B7-9F56D875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Telnet, FTP -&gt; SSH, SFTP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34574-9508-405A-3E78-84B298F06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30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826D273-7332-66DA-9DCE-2EDFAAD4D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Layer 4 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FD3139D-811E-04AA-6A66-753832B72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전송 계층</a:t>
            </a:r>
            <a:br>
              <a:rPr lang="en-US" altLang="ko-KR" dirty="0"/>
            </a:br>
            <a:r>
              <a:rPr lang="en-US" altLang="ko-KR" dirty="0"/>
              <a:t>(Transport Layer)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938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F8AFE-AB90-4513-A9E7-9CFD60B8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TCP, UDP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2BADE-34CA-2014-3FA5-33B81DE09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474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78C88-D60B-A423-06DF-69795833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Internet</a:t>
            </a:r>
            <a:endParaRPr lang="ko-KR" altLang="en-US" dirty="0">
              <a:latin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27213-823D-A893-0821-380722AF6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“인터넷”</a:t>
            </a:r>
            <a:r>
              <a:rPr lang="en-US" altLang="ko-KR" sz="1400" dirty="0"/>
              <a:t>(Internet)</a:t>
            </a:r>
            <a:r>
              <a:rPr lang="ko-KR" altLang="en-US" sz="1400" dirty="0"/>
              <a:t>은 전세계 컴퓨팅 장치들을 연결하는 컴퓨터 네트워크 입니다</a:t>
            </a:r>
            <a:endParaRPr lang="en-US" altLang="ko-KR" sz="1400" dirty="0"/>
          </a:p>
          <a:p>
            <a:r>
              <a:rPr lang="ko-KR" altLang="en-US" sz="1400" dirty="0"/>
              <a:t>인터넷의 구성요소는 다양하게 있지만</a:t>
            </a:r>
            <a:r>
              <a:rPr lang="en-US" altLang="ko-KR" sz="1400" dirty="0"/>
              <a:t>, </a:t>
            </a:r>
            <a:r>
              <a:rPr lang="ko-KR" altLang="en-US" sz="1400" dirty="0"/>
              <a:t>크게 네 가지 규모로 분류하는 것이 이해에 도움이 될 것입니다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“호스트”</a:t>
            </a:r>
            <a:r>
              <a:rPr lang="en-US" altLang="ko-KR" sz="1400" dirty="0"/>
              <a:t>(Host) </a:t>
            </a:r>
            <a:r>
              <a:rPr lang="ko-KR" altLang="en-US" sz="1400" dirty="0"/>
              <a:t>또는 “종단 시스템”</a:t>
            </a:r>
            <a:r>
              <a:rPr lang="en-US" altLang="ko-KR" sz="1400" dirty="0"/>
              <a:t>(End system) :</a:t>
            </a:r>
            <a:br>
              <a:rPr lang="en-US" altLang="ko-KR" sz="1400" dirty="0"/>
            </a:br>
            <a:r>
              <a:rPr lang="ko-KR" altLang="en-US" sz="1400" dirty="0"/>
              <a:t>네트워크 시스템의 끝단으로 우리가 가장 흔하게 보는 스마트폰이나 컴퓨터 장치 등이 여기에 속합니다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“통신 링크”</a:t>
            </a:r>
            <a:r>
              <a:rPr lang="en-US" altLang="ko-KR" sz="1400" dirty="0"/>
              <a:t>(Communication Link </a:t>
            </a:r>
            <a:r>
              <a:rPr lang="ko-KR" altLang="en-US" sz="1400" dirty="0"/>
              <a:t>또는 전송 매체</a:t>
            </a:r>
            <a:r>
              <a:rPr lang="en-US" altLang="ko-KR" sz="1400" dirty="0"/>
              <a:t>) :</a:t>
            </a:r>
            <a:br>
              <a:rPr lang="en-US" altLang="ko-KR" sz="1400" dirty="0"/>
            </a:br>
            <a:r>
              <a:rPr lang="ko-KR" altLang="en-US" sz="1400" dirty="0"/>
              <a:t>서로 다른 장치가 정보를 전달하기 위한 수단</a:t>
            </a:r>
            <a:r>
              <a:rPr lang="en-US" altLang="ko-KR" sz="1400" dirty="0"/>
              <a:t>(</a:t>
            </a:r>
            <a:r>
              <a:rPr lang="ko-KR" altLang="en-US" sz="1400" dirty="0"/>
              <a:t>경로</a:t>
            </a:r>
            <a:r>
              <a:rPr lang="en-US" altLang="ko-KR" sz="1400" dirty="0"/>
              <a:t>)</a:t>
            </a:r>
            <a:r>
              <a:rPr lang="ko-KR" altLang="en-US" sz="1400" dirty="0"/>
              <a:t>을 통칭하는 용어 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“ISP”(Internet Service Provider) : </a:t>
            </a:r>
            <a:r>
              <a:rPr lang="ko-KR" altLang="en-US" sz="1400" dirty="0"/>
              <a:t>호스트</a:t>
            </a:r>
            <a:r>
              <a:rPr lang="en-US" altLang="ko-KR" sz="1400" dirty="0"/>
              <a:t>(End system)</a:t>
            </a:r>
            <a:r>
              <a:rPr lang="ko-KR" altLang="en-US" sz="1400" dirty="0"/>
              <a:t>끼리 정보를 매개 하거나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CP(Contents Provider)</a:t>
            </a:r>
            <a:r>
              <a:rPr lang="ko-KR" altLang="en-US" sz="1400" dirty="0"/>
              <a:t>로 부터 호스트가 정보를 받아볼 수 있도록 정보를 전달하는 역할을 하는</a:t>
            </a:r>
            <a:br>
              <a:rPr lang="en-US" altLang="ko-KR" sz="1400" dirty="0"/>
            </a:br>
            <a:r>
              <a:rPr lang="ko-KR" altLang="en-US" sz="1400" dirty="0"/>
              <a:t>가장 거대한 규모의 네트워크 망 서비스 제공자 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“패킷 스위치”</a:t>
            </a:r>
            <a:r>
              <a:rPr lang="en-US" altLang="ko-KR" sz="1400" dirty="0"/>
              <a:t>(Packet Switch </a:t>
            </a:r>
            <a:r>
              <a:rPr lang="ko-KR" altLang="en-US" sz="1400" dirty="0"/>
              <a:t>또는 접속 장치</a:t>
            </a:r>
            <a:r>
              <a:rPr lang="en-US" altLang="ko-KR" sz="1400" dirty="0"/>
              <a:t>) : ISP</a:t>
            </a:r>
            <a:r>
              <a:rPr lang="ko-KR" altLang="en-US" sz="1400" dirty="0"/>
              <a:t>와 호스트를 연결하는 물리적인 장치를 의미합니다</a:t>
            </a:r>
            <a:br>
              <a:rPr lang="en-US" altLang="ko-KR" sz="1400" dirty="0"/>
            </a:br>
            <a:r>
              <a:rPr lang="ko-KR" altLang="en-US" sz="1400" dirty="0"/>
              <a:t>대표적으로 라우터와 스위치가 있습니다</a:t>
            </a:r>
            <a:endParaRPr lang="en-US" altLang="ko-KR" sz="1600" dirty="0"/>
          </a:p>
          <a:p>
            <a:r>
              <a:rPr lang="en-US" altLang="ko-KR" sz="1200" dirty="0"/>
              <a:t>“IETF”(Internet Engineering Task Force </a:t>
            </a:r>
            <a:r>
              <a:rPr lang="ko-KR" altLang="en-US" sz="1200" dirty="0"/>
              <a:t>또는 국제 인터넷 표준화 기구</a:t>
            </a:r>
            <a:r>
              <a:rPr lang="en-US" altLang="ko-KR" sz="1200" dirty="0"/>
              <a:t>) </a:t>
            </a:r>
            <a:r>
              <a:rPr lang="ko-KR" altLang="en-US" sz="1200" dirty="0"/>
              <a:t>는 인터넷의 운영</a:t>
            </a:r>
            <a:r>
              <a:rPr lang="en-US" altLang="ko-KR" sz="1200" dirty="0"/>
              <a:t>, </a:t>
            </a:r>
            <a:r>
              <a:rPr lang="ko-KR" altLang="en-US" sz="1200" dirty="0"/>
              <a:t>관리</a:t>
            </a:r>
            <a:r>
              <a:rPr lang="en-US" altLang="ko-KR" sz="1200" dirty="0"/>
              <a:t>, </a:t>
            </a:r>
            <a:r>
              <a:rPr lang="ko-KR" altLang="en-US" sz="1200" dirty="0"/>
              <a:t>개발에 대해 협의하고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ko-KR" altLang="en-US" sz="1200" dirty="0"/>
              <a:t>프로토콜과 구조적인 사안들을 분석하는 인터넷 표준화 작업기구 입니다</a:t>
            </a:r>
            <a:endParaRPr lang="en-US" altLang="ko-KR" sz="1200" dirty="0"/>
          </a:p>
          <a:p>
            <a:r>
              <a:rPr lang="en-US" altLang="ko-KR" sz="1200" dirty="0"/>
              <a:t>“RFC”(Request For Comments) </a:t>
            </a:r>
            <a:r>
              <a:rPr lang="ko-KR" altLang="en-US" sz="1200" dirty="0"/>
              <a:t>는 </a:t>
            </a:r>
            <a:r>
              <a:rPr lang="en-US" altLang="ko-KR" sz="1200" dirty="0"/>
              <a:t>IETF</a:t>
            </a:r>
            <a:r>
              <a:rPr lang="ko-KR" altLang="en-US" sz="1200" dirty="0"/>
              <a:t>에서 출판되는 인터넷 관련 문서 입니다</a:t>
            </a:r>
            <a:endParaRPr lang="en-US" altLang="ko-KR" sz="1200" dirty="0"/>
          </a:p>
          <a:p>
            <a:r>
              <a:rPr lang="en-US" altLang="ko-KR" sz="1200" dirty="0"/>
              <a:t>“IEEE”(Institute of Electrical and Electronics Engineers </a:t>
            </a:r>
            <a:r>
              <a:rPr lang="ko-KR" altLang="en-US" sz="1200" dirty="0"/>
              <a:t>또는 전기 전자 공학자 협회</a:t>
            </a:r>
            <a:r>
              <a:rPr lang="en-US" altLang="ko-KR" sz="1200" dirty="0"/>
              <a:t>) </a:t>
            </a:r>
            <a:r>
              <a:rPr lang="ko-KR" altLang="en-US" sz="1200" dirty="0"/>
              <a:t>는 전기</a:t>
            </a:r>
            <a:r>
              <a:rPr lang="en-US" altLang="ko-KR" sz="1200" dirty="0"/>
              <a:t>/</a:t>
            </a:r>
            <a:r>
              <a:rPr lang="ko-KR" altLang="en-US" sz="1200" dirty="0"/>
              <a:t>전자</a:t>
            </a:r>
            <a:r>
              <a:rPr lang="en-US" altLang="ko-KR" sz="1200" dirty="0"/>
              <a:t>/</a:t>
            </a:r>
            <a:r>
              <a:rPr lang="ko-KR" altLang="en-US" sz="1200" dirty="0"/>
              <a:t>전산 관련 국제 학회입니다</a:t>
            </a:r>
            <a:br>
              <a:rPr lang="en-US" altLang="ko-KR" sz="1200" dirty="0"/>
            </a:br>
            <a:r>
              <a:rPr lang="ko-KR" altLang="en-US" sz="1200" dirty="0"/>
              <a:t>주로 무선 통신 </a:t>
            </a:r>
            <a:r>
              <a:rPr lang="en-US" altLang="ko-KR" sz="1200" dirty="0"/>
              <a:t>IEEE802 Series</a:t>
            </a:r>
            <a:r>
              <a:rPr lang="ko-KR" altLang="en-US" sz="1200" dirty="0"/>
              <a:t>가 오늘날 많이 쓰이는 무선 프로토콜 표준으로 사용됩니다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762231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4D8BA-380F-3F19-F393-99B71E76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759395-EC2C-0445-27C4-B64B7064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394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E5EB4-8537-5130-69BD-1FECD267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Multiplexing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38E50B-71DB-100E-AC1C-022AE5C3E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554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BD87A-4D8D-C603-EB8D-673068AB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20F792-916D-0047-E121-C8239CC4A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50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38F18-6FA0-0B1E-2019-1597F088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UDP</a:t>
            </a:r>
            <a:r>
              <a:rPr lang="ko-KR" altLang="en-US" dirty="0"/>
              <a:t>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9FBED-2F1A-E107-7238-972DF2A80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672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3C281-FEF9-3C44-E7C0-5C739AD4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흐름제어</a:t>
            </a:r>
            <a:r>
              <a:rPr lang="en-US" altLang="ko-KR" dirty="0"/>
              <a:t>, </a:t>
            </a:r>
            <a:r>
              <a:rPr lang="ko-KR" altLang="en-US" dirty="0"/>
              <a:t>혼잡제어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9C482-02F9-76FC-47DC-F5E54241D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0976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11138-9519-6CAD-1576-9825CBE3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3-way handshake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12239F-5F9B-1D22-1636-FBD447E1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395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DEDD6-BC34-52C6-25A9-24DD26A7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4-way handshake, RST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38CC3-7BB7-D691-7670-DEC124DCD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5192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68FF8-7B0F-3FBA-A4B6-C24AA00B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ARQ Protocol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7041D-6E2D-DC48-84A1-DEF306E20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97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79CC5-82DB-BCB2-9E6D-02E308961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End System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76F2D-3BC1-5EF1-6566-5E850637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호스트</a:t>
            </a:r>
            <a:r>
              <a:rPr lang="en-US" altLang="ko-KR" sz="1600" dirty="0"/>
              <a:t>(Host)</a:t>
            </a:r>
            <a:r>
              <a:rPr lang="ko-KR" altLang="en-US" sz="1600" dirty="0"/>
              <a:t> 및 종단시스템</a:t>
            </a:r>
            <a:r>
              <a:rPr lang="en-US" altLang="ko-KR" sz="1600" dirty="0"/>
              <a:t>(</a:t>
            </a:r>
            <a:r>
              <a:rPr lang="en-US" altLang="ko-KR" sz="1600" dirty="0" err="1"/>
              <a:t>EndSystem</a:t>
            </a:r>
            <a:r>
              <a:rPr lang="en-US" altLang="ko-KR" sz="1600" dirty="0"/>
              <a:t>)</a:t>
            </a:r>
            <a:r>
              <a:rPr lang="ko-KR" altLang="en-US" sz="1600" dirty="0"/>
              <a:t>은</a:t>
            </a:r>
            <a:br>
              <a:rPr lang="en-US" altLang="ko-KR" sz="1600" dirty="0"/>
            </a:br>
            <a:r>
              <a:rPr lang="ko-KR" altLang="en-US" sz="1600" dirty="0"/>
              <a:t>스마트폰</a:t>
            </a:r>
            <a:r>
              <a:rPr lang="en-US" altLang="ko-KR" sz="1600" dirty="0"/>
              <a:t>, </a:t>
            </a:r>
            <a:r>
              <a:rPr lang="ko-KR" altLang="en-US" sz="1600" dirty="0"/>
              <a:t>컴퓨터</a:t>
            </a:r>
            <a:r>
              <a:rPr lang="en-US" altLang="ko-KR" sz="1600" dirty="0"/>
              <a:t>(+</a:t>
            </a:r>
            <a:r>
              <a:rPr lang="ko-KR" altLang="en-US" sz="1600" dirty="0"/>
              <a:t>서버</a:t>
            </a:r>
            <a:r>
              <a:rPr lang="en-US" altLang="ko-KR" sz="1600" dirty="0"/>
              <a:t>)</a:t>
            </a:r>
            <a:r>
              <a:rPr lang="ko-KR" altLang="en-US" sz="1600" dirty="0"/>
              <a:t>등의 오늘날 사용하는 대부분의 장치를 일컬어 부르는 용어입니다</a:t>
            </a:r>
            <a:endParaRPr lang="en-US" altLang="ko-KR" sz="1600" dirty="0"/>
          </a:p>
          <a:p>
            <a:r>
              <a:rPr lang="ko-KR" altLang="en-US" sz="1600" dirty="0"/>
              <a:t>호스트는 크게 </a:t>
            </a:r>
            <a:r>
              <a:rPr lang="en-US" altLang="ko-KR" sz="1600" dirty="0"/>
              <a:t>Client</a:t>
            </a:r>
            <a:r>
              <a:rPr lang="ko-KR" altLang="en-US" sz="1600" dirty="0"/>
              <a:t>와 </a:t>
            </a:r>
            <a:r>
              <a:rPr lang="en-US" altLang="ko-KR" sz="1600" dirty="0"/>
              <a:t>Server</a:t>
            </a:r>
            <a:r>
              <a:rPr lang="ko-KR" altLang="en-US" sz="1600" dirty="0"/>
              <a:t>구조로 되어 있으며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소켓이라는 이름의 논리적 모델로 프로그래밍하여 상호 통신으로 정보를 주고 받는 형태입니다</a:t>
            </a:r>
            <a:endParaRPr lang="en-US" altLang="ko-KR" sz="1600" dirty="0"/>
          </a:p>
          <a:p>
            <a:r>
              <a:rPr lang="ko-KR" altLang="en-US" sz="1600" dirty="0"/>
              <a:t>호스트의 통신방식은 다양하게 존재합니다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“</a:t>
            </a:r>
            <a:r>
              <a:rPr lang="ko-KR" altLang="en-US" sz="1400" dirty="0" err="1"/>
              <a:t>유니캐스트</a:t>
            </a:r>
            <a:r>
              <a:rPr lang="ko-KR" altLang="en-US" sz="1400" dirty="0"/>
              <a:t>”</a:t>
            </a:r>
            <a:r>
              <a:rPr lang="en-US" altLang="ko-KR" sz="1400" dirty="0"/>
              <a:t>(Unicast) : </a:t>
            </a:r>
            <a:r>
              <a:rPr lang="ko-KR" altLang="en-US" sz="1400" dirty="0"/>
              <a:t>발신지와 수신지가 </a:t>
            </a:r>
            <a:r>
              <a:rPr lang="en-US" altLang="ko-KR" sz="1400" dirty="0"/>
              <a:t>1:1(one-to-one)</a:t>
            </a:r>
            <a:r>
              <a:rPr lang="ko-KR" altLang="en-US" sz="1400" dirty="0"/>
              <a:t>으로 데이터를 전송하는 방식입니다</a:t>
            </a:r>
            <a:br>
              <a:rPr lang="en-US" altLang="ko-KR" sz="1400" dirty="0"/>
            </a:br>
            <a:r>
              <a:rPr lang="ko-KR" altLang="en-US" sz="1400" dirty="0"/>
              <a:t>대부분의 통신은 </a:t>
            </a:r>
            <a:r>
              <a:rPr lang="ko-KR" altLang="en-US" sz="1400" dirty="0" err="1"/>
              <a:t>유니캐스트</a:t>
            </a:r>
            <a:r>
              <a:rPr lang="ko-KR" altLang="en-US" sz="1400" dirty="0"/>
              <a:t> 방식이라 볼 수 있으며</a:t>
            </a:r>
            <a:r>
              <a:rPr lang="en-US" altLang="ko-KR" sz="1400" dirty="0"/>
              <a:t>(</a:t>
            </a:r>
            <a:r>
              <a:rPr lang="ko-KR" altLang="en-US" sz="1400" dirty="0"/>
              <a:t>클라이언트</a:t>
            </a:r>
            <a:r>
              <a:rPr lang="en-US" altLang="ko-KR" sz="1400" dirty="0"/>
              <a:t>-</a:t>
            </a:r>
            <a:r>
              <a:rPr lang="ko-KR" altLang="en-US" sz="1400" dirty="0"/>
              <a:t>서버 구조</a:t>
            </a:r>
            <a:r>
              <a:rPr lang="en-US" altLang="ko-KR" sz="1400" dirty="0"/>
              <a:t>, </a:t>
            </a:r>
            <a:r>
              <a:rPr lang="ko-KR" altLang="en-US" sz="1400" dirty="0"/>
              <a:t>웹</a:t>
            </a:r>
            <a:r>
              <a:rPr lang="en-US" altLang="ko-KR" sz="1400" dirty="0"/>
              <a:t>, Dedicate </a:t>
            </a:r>
            <a:r>
              <a:rPr lang="ko-KR" altLang="en-US" sz="1400" dirty="0"/>
              <a:t>게임 서버</a:t>
            </a:r>
            <a:r>
              <a:rPr lang="en-US" altLang="ko-KR" sz="1400" dirty="0"/>
              <a:t>),</a:t>
            </a:r>
            <a:br>
              <a:rPr lang="en-US" altLang="ko-KR" sz="1400" dirty="0"/>
            </a:br>
            <a:r>
              <a:rPr lang="ko-KR" altLang="en-US" sz="1400" dirty="0"/>
              <a:t>소켓 프로그래밍의 대부분은 일대일을 염두해두고 설계를 하는 편입니다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 “</a:t>
            </a:r>
            <a:r>
              <a:rPr lang="ko-KR" altLang="en-US" sz="1400" dirty="0" err="1"/>
              <a:t>브로드캐스트</a:t>
            </a:r>
            <a:r>
              <a:rPr lang="ko-KR" altLang="en-US" sz="1400" dirty="0"/>
              <a:t>”</a:t>
            </a:r>
            <a:r>
              <a:rPr lang="en-US" altLang="ko-KR" sz="1400" dirty="0"/>
              <a:t>(Broadcast) : </a:t>
            </a:r>
            <a:r>
              <a:rPr lang="ko-KR" altLang="en-US" sz="1400" dirty="0"/>
              <a:t>발신지에서 모든 가능한 수신지로 </a:t>
            </a:r>
            <a:r>
              <a:rPr lang="en-US" altLang="ko-KR" sz="1400" dirty="0"/>
              <a:t>1:All </a:t>
            </a:r>
            <a:r>
              <a:rPr lang="ko-KR" altLang="en-US" sz="1400" dirty="0"/>
              <a:t>로 데이터를 전송하는 방식입니다</a:t>
            </a:r>
            <a:br>
              <a:rPr lang="en-US" altLang="ko-KR" sz="1400" dirty="0"/>
            </a:br>
            <a:r>
              <a:rPr lang="ko-KR" altLang="en-US" sz="1400" dirty="0"/>
              <a:t>일반적으로 쓰이지 않지만</a:t>
            </a:r>
            <a:r>
              <a:rPr lang="en-US" altLang="ko-KR" sz="1400" dirty="0"/>
              <a:t>, </a:t>
            </a:r>
            <a:r>
              <a:rPr lang="ko-KR" altLang="en-US" sz="1400" dirty="0"/>
              <a:t>예를 들어 송신 가능한 모든 휴대전화에 메시지를 보내는 재난문자 등의 여기에 해당됩니다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 “멀티캐스트”</a:t>
            </a:r>
            <a:r>
              <a:rPr lang="en-US" altLang="ko-KR" sz="1400" dirty="0"/>
              <a:t>(Multicast) : </a:t>
            </a:r>
            <a:r>
              <a:rPr lang="ko-KR" altLang="en-US" sz="1400" dirty="0"/>
              <a:t>발신지에서 수신지로 </a:t>
            </a:r>
            <a:r>
              <a:rPr lang="en-US" altLang="ko-KR" sz="1400" dirty="0"/>
              <a:t>1:m(one-to-many) </a:t>
            </a:r>
            <a:r>
              <a:rPr lang="ko-KR" altLang="en-US" sz="1400" dirty="0"/>
              <a:t>로 데이터를 전송하는 방식입니다</a:t>
            </a:r>
            <a:br>
              <a:rPr lang="en-US" altLang="ko-KR" sz="1400" dirty="0"/>
            </a:br>
            <a:r>
              <a:rPr lang="ko-KR" altLang="en-US" sz="1400" dirty="0"/>
              <a:t>일반적으로 쓰이지 않지만</a:t>
            </a:r>
            <a:r>
              <a:rPr lang="en-US" altLang="ko-KR" sz="1400" dirty="0"/>
              <a:t>, </a:t>
            </a:r>
            <a:r>
              <a:rPr lang="ko-KR" altLang="en-US" sz="1400" dirty="0"/>
              <a:t>예를 들어 사내 </a:t>
            </a:r>
            <a:r>
              <a:rPr lang="en-US" altLang="ko-KR" sz="1400" dirty="0" err="1"/>
              <a:t>vpn</a:t>
            </a:r>
            <a:r>
              <a:rPr lang="ko-KR" altLang="en-US" sz="1400" dirty="0"/>
              <a:t>으로 받는 이메일이나 긴급정보 등이 해당 될 수 있습니다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 “</a:t>
            </a:r>
            <a:r>
              <a:rPr lang="ko-KR" altLang="en-US" sz="1400" dirty="0" err="1"/>
              <a:t>애니캐스트</a:t>
            </a:r>
            <a:r>
              <a:rPr lang="ko-KR" altLang="en-US" sz="1400" dirty="0"/>
              <a:t>”</a:t>
            </a:r>
            <a:r>
              <a:rPr lang="en-US" altLang="ko-KR" sz="1400" dirty="0"/>
              <a:t>(Anycast) : </a:t>
            </a:r>
            <a:r>
              <a:rPr lang="ko-KR" altLang="en-US" sz="1400" dirty="0"/>
              <a:t>발신지에서 가장 가까운 하나의 수신지로 데이터를 전송하는 방식입니다</a:t>
            </a:r>
            <a:br>
              <a:rPr lang="en-US" altLang="ko-KR" sz="1400" dirty="0"/>
            </a:br>
            <a:r>
              <a:rPr lang="ko-KR" altLang="en-US" sz="1400" dirty="0"/>
              <a:t>대표적으로 </a:t>
            </a:r>
            <a:r>
              <a:rPr lang="en-US" altLang="ko-KR" sz="1400" dirty="0"/>
              <a:t>DNS </a:t>
            </a:r>
            <a:r>
              <a:rPr lang="ko-KR" altLang="en-US" sz="1400" dirty="0"/>
              <a:t>루트 네임 서버가 여기에 해당됩니다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081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08D42-4CB2-A828-84AA-8B641A63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A0788-E8F0-F604-A067-2D8324682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“라우터”</a:t>
            </a:r>
            <a:r>
              <a:rPr lang="en-US" altLang="ko-KR" sz="1600" dirty="0"/>
              <a:t>(Router)</a:t>
            </a:r>
            <a:r>
              <a:rPr lang="ko-KR" altLang="en-US" sz="1600" dirty="0"/>
              <a:t>는 둘 이상의 라우터와 호스트를 연결하여 컴퓨터 네트워크를 이루는 장치로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연결된 호스트의 </a:t>
            </a:r>
            <a:r>
              <a:rPr lang="en-US" altLang="ko-KR" sz="1600" dirty="0"/>
              <a:t>IP</a:t>
            </a:r>
            <a:r>
              <a:rPr lang="ko-KR" altLang="en-US" sz="1600" dirty="0"/>
              <a:t>주소를 받아 다른 라우터끼리 </a:t>
            </a:r>
            <a:r>
              <a:rPr lang="en-US" altLang="ko-KR" sz="1600" dirty="0"/>
              <a:t>IP</a:t>
            </a:r>
            <a:r>
              <a:rPr lang="ko-KR" altLang="en-US" sz="1600" dirty="0"/>
              <a:t>주소를 이용하여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br>
              <a:rPr lang="en-US" altLang="ko-KR" sz="1600" dirty="0"/>
            </a:br>
            <a:r>
              <a:rPr lang="ko-KR" altLang="en-US" sz="1600" dirty="0"/>
              <a:t>각 호스트까지 정보를 전달하는 매개체라 볼 수 있습니다</a:t>
            </a:r>
            <a:endParaRPr lang="en-US" altLang="ko-KR" sz="1600" dirty="0"/>
          </a:p>
          <a:p>
            <a:r>
              <a:rPr lang="ko-KR" altLang="en-US" sz="1600" dirty="0"/>
              <a:t>라우터는 </a:t>
            </a:r>
            <a:r>
              <a:rPr lang="en-US" altLang="ko-KR" sz="1600" dirty="0"/>
              <a:t>L3(Layer 3)</a:t>
            </a:r>
            <a:r>
              <a:rPr lang="ko-KR" altLang="en-US" sz="1600" dirty="0"/>
              <a:t>를 매개하는 물리장치이기도 하고 오늘날 </a:t>
            </a:r>
            <a:r>
              <a:rPr lang="en-US" altLang="ko-KR" sz="1600" dirty="0"/>
              <a:t>L3 </a:t>
            </a:r>
            <a:r>
              <a:rPr lang="ko-KR" altLang="en-US" sz="1600" dirty="0"/>
              <a:t>스위치와 경계가 많이 허물어져</a:t>
            </a:r>
            <a:br>
              <a:rPr lang="en-US" altLang="ko-KR" sz="1600" dirty="0"/>
            </a:br>
            <a:r>
              <a:rPr lang="en-US" altLang="ko-KR" sz="1600" dirty="0"/>
              <a:t>L3 </a:t>
            </a:r>
            <a:r>
              <a:rPr lang="ko-KR" altLang="en-US" sz="1600" dirty="0"/>
              <a:t>스위치로 통칭하기도 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라우터가 해주는 일은 다양하지만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크게 네 가지 정도가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“</a:t>
            </a:r>
            <a:r>
              <a:rPr lang="en-US" altLang="ko-KR" sz="1600" dirty="0"/>
              <a:t>DHCP”(Dynamic Host Configuration Protocol)</a:t>
            </a:r>
            <a:r>
              <a:rPr lang="ko-KR" altLang="en-US" sz="1600" dirty="0"/>
              <a:t>는 네트워크에 연결된 호스트들에게 </a:t>
            </a:r>
            <a:r>
              <a:rPr lang="en-US" altLang="ko-KR" sz="1600" dirty="0"/>
              <a:t>“</a:t>
            </a:r>
            <a:r>
              <a:rPr lang="ko-KR" altLang="en-US" sz="1600" dirty="0"/>
              <a:t>동적</a:t>
            </a:r>
            <a:r>
              <a:rPr lang="en-US" altLang="ko-KR" sz="1600" dirty="0"/>
              <a:t>”</a:t>
            </a:r>
            <a:r>
              <a:rPr lang="ko-KR" altLang="en-US" sz="1600" dirty="0"/>
              <a:t>으로 </a:t>
            </a:r>
            <a:r>
              <a:rPr lang="en-US" altLang="ko-KR" sz="1600" dirty="0"/>
              <a:t>IP</a:t>
            </a:r>
            <a:r>
              <a:rPr lang="ko-KR" altLang="en-US" sz="1600" dirty="0"/>
              <a:t>주소와 관련된 네트워크 설정 및 정보들을 할당해주는 프로토콜입니다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“</a:t>
            </a:r>
            <a:r>
              <a:rPr lang="en-US" altLang="ko-KR" sz="1600" dirty="0"/>
              <a:t>NAT”(Network Address Translation)</a:t>
            </a:r>
            <a:r>
              <a:rPr lang="ko-KR" altLang="en-US" sz="1600" dirty="0"/>
              <a:t>은 사설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주소를 공인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주소로 변환하거나</a:t>
            </a:r>
            <a:br>
              <a:rPr lang="en-US" altLang="ko-KR" sz="1600" dirty="0"/>
            </a:br>
            <a:r>
              <a:rPr lang="ko-KR" altLang="en-US" sz="1600" dirty="0"/>
              <a:t>역으로 변환하는 장치입니다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“VPN”(Virtual Private Network)</a:t>
            </a:r>
            <a:r>
              <a:rPr lang="ko-KR" altLang="en-US" sz="1600" dirty="0"/>
              <a:t>은 가상 사설망으로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사설</a:t>
            </a:r>
            <a:r>
              <a:rPr lang="en-US" altLang="ko-KR" sz="1600" dirty="0"/>
              <a:t>IP</a:t>
            </a:r>
            <a:r>
              <a:rPr lang="ko-KR" altLang="en-US" sz="1600" dirty="0"/>
              <a:t> 주소만을 사용하여 장치끼리 통신 가능하도록 해주는 네트워크 망을 통칭합니다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“</a:t>
            </a:r>
            <a:r>
              <a:rPr lang="en-US" altLang="ko-KR" sz="1600" dirty="0" err="1"/>
              <a:t>FireWall</a:t>
            </a:r>
            <a:r>
              <a:rPr lang="en-US" altLang="ko-KR" sz="1600" dirty="0"/>
              <a:t>”</a:t>
            </a:r>
            <a:r>
              <a:rPr lang="ko-KR" altLang="en-US" sz="1600" dirty="0"/>
              <a:t>은 방화벽으로 보안규칙을 세우고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해당 규칙에 맞도록 네트워크 트래픽을 조절하는 기능을 수행합니다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3894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97C08-F867-8ACF-B97D-D8AD2211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Black Hole Router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0BA0AF-A458-7A6E-DD6D-DC282772D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모든 요청은 결국 라우팅을 타고</a:t>
            </a:r>
            <a:r>
              <a:rPr lang="en-US" altLang="ko-KR" sz="1600" dirty="0"/>
              <a:t>, </a:t>
            </a:r>
            <a:r>
              <a:rPr lang="ko-KR" altLang="en-US" sz="1600" dirty="0"/>
              <a:t>서버로 향하는 구조일 것입니다</a:t>
            </a:r>
            <a:endParaRPr lang="en-US" altLang="ko-KR" sz="1600" dirty="0"/>
          </a:p>
          <a:p>
            <a:r>
              <a:rPr lang="ko-KR" altLang="en-US" sz="1600" dirty="0"/>
              <a:t>대부분의 요청은 정상적으로 처리가 되겠지만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DDoS</a:t>
            </a:r>
            <a:r>
              <a:rPr lang="ko-KR" altLang="en-US" sz="1600" dirty="0"/>
              <a:t>나 패킷 조작 등으로 인한 공격이 들어올 수도 있게 되는데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ko-KR" altLang="en-US" sz="1600" dirty="0"/>
              <a:t>라우팅의 부하를 줄이면서도 공격을 막아내는 방법이 있을까요</a:t>
            </a:r>
            <a:r>
              <a:rPr lang="en-US" altLang="ko-KR" sz="1600" dirty="0"/>
              <a:t>?</a:t>
            </a:r>
          </a:p>
          <a:p>
            <a:r>
              <a:rPr lang="en-US" altLang="ko-KR" sz="1600" dirty="0"/>
              <a:t>Black</a:t>
            </a:r>
            <a:r>
              <a:rPr lang="ko-KR" altLang="en-US" sz="1600" dirty="0"/>
              <a:t> </a:t>
            </a:r>
            <a:r>
              <a:rPr lang="en-US" altLang="ko-KR" sz="1600" dirty="0"/>
              <a:t>Hole</a:t>
            </a:r>
            <a:r>
              <a:rPr lang="ko-KR" altLang="en-US" sz="1600" dirty="0"/>
              <a:t> </a:t>
            </a:r>
            <a:r>
              <a:rPr lang="en-US" altLang="ko-KR" sz="1600" dirty="0"/>
              <a:t>Routing</a:t>
            </a:r>
            <a:r>
              <a:rPr lang="ko-KR" altLang="en-US" sz="1600" dirty="0"/>
              <a:t>은 일반적인 라우팅의 목적과 다른 세 가지 특징을 가집니다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사건의 지평선 너머는 알 수 없다</a:t>
            </a:r>
            <a:r>
              <a:rPr lang="en-US" altLang="ko-KR" sz="1600" dirty="0"/>
              <a:t>: </a:t>
            </a:r>
            <a:r>
              <a:rPr lang="ko-KR" altLang="en-US" sz="1600" dirty="0"/>
              <a:t>한 번 보내진 패킷은 다시 추적할 수 없습니다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블랙홀은 모든 것을 빨아들인다</a:t>
            </a:r>
            <a:r>
              <a:rPr lang="en-US" altLang="ko-KR" sz="1600" dirty="0"/>
              <a:t>: </a:t>
            </a:r>
            <a:r>
              <a:rPr lang="ko-KR" altLang="en-US" sz="1600" dirty="0"/>
              <a:t>패킷의 종류에 관계 없이 받습니다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블랙홀에 들어간 정보는 사라진다</a:t>
            </a:r>
            <a:r>
              <a:rPr lang="en-US" altLang="ko-KR" sz="1600" dirty="0"/>
              <a:t>: </a:t>
            </a:r>
            <a:r>
              <a:rPr lang="ko-KR" altLang="en-US" sz="1600" dirty="0"/>
              <a:t>한 번 들어간 패킷은 즉시 소멸 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r>
              <a:rPr lang="en-US" altLang="ko-KR" sz="1600" dirty="0"/>
              <a:t>DDoS</a:t>
            </a:r>
            <a:r>
              <a:rPr lang="ko-KR" altLang="en-US" sz="1600" dirty="0"/>
              <a:t>나 악성 패킷을 받을 때 비정상 처리를 해도 되지만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그것보다 </a:t>
            </a:r>
            <a:r>
              <a:rPr lang="en-US" altLang="ko-KR" sz="1600" dirty="0"/>
              <a:t>Black</a:t>
            </a:r>
            <a:r>
              <a:rPr lang="ko-KR" altLang="en-US" sz="1600" dirty="0"/>
              <a:t> </a:t>
            </a:r>
            <a:r>
              <a:rPr lang="en-US" altLang="ko-KR" sz="1600" dirty="0"/>
              <a:t>Hole</a:t>
            </a:r>
            <a:r>
              <a:rPr lang="ko-KR" altLang="en-US" sz="1600" dirty="0"/>
              <a:t> </a:t>
            </a:r>
            <a:r>
              <a:rPr lang="en-US" altLang="ko-KR" sz="1600" dirty="0"/>
              <a:t>Routing</a:t>
            </a:r>
            <a:r>
              <a:rPr lang="ko-KR" altLang="en-US" sz="1600" dirty="0"/>
              <a:t>의 특징을 잘 이용해서 라우팅을 넘겨주면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훨씬 더 효율적으로 네트워크를 관리 할 수도 있습니다</a:t>
            </a:r>
            <a:endParaRPr lang="en-US" altLang="ko-KR" sz="1600" dirty="0"/>
          </a:p>
          <a:p>
            <a:r>
              <a:rPr lang="ko-KR" altLang="en-US" sz="1600" dirty="0"/>
              <a:t>이를 </a:t>
            </a:r>
            <a:r>
              <a:rPr lang="en-US" altLang="ko-KR" sz="1600" dirty="0"/>
              <a:t>Null0 </a:t>
            </a:r>
            <a:r>
              <a:rPr lang="ko-KR" altLang="en-US" sz="1600" dirty="0"/>
              <a:t>라우팅이라고 부르기도 합니다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3526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98353-B31C-35E7-8765-3F895B9B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DHCP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36D04C-071C-0E25-594C-24E0895E0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DHCP(Dynamic Host Configuration Protocol)</a:t>
            </a:r>
            <a:r>
              <a:rPr lang="ko-KR" altLang="en-US" sz="1600" dirty="0"/>
              <a:t>는 네트워크에 연결된 호스트들에게</a:t>
            </a:r>
            <a:br>
              <a:rPr lang="en-US" altLang="ko-KR" sz="1600" dirty="0"/>
            </a:br>
            <a:r>
              <a:rPr lang="ko-KR" altLang="en-US" sz="1600" dirty="0"/>
              <a:t>동적으로 </a:t>
            </a:r>
            <a:r>
              <a:rPr lang="en-US" altLang="ko-KR" sz="1600" dirty="0"/>
              <a:t>IP</a:t>
            </a:r>
            <a:r>
              <a:rPr lang="ko-KR" altLang="en-US" sz="1600" dirty="0"/>
              <a:t>주소와 관련된 네트워크 설정 및 정보들을 할당해주는 프로토콜입니다</a:t>
            </a:r>
            <a:endParaRPr lang="en-US" altLang="ko-KR" sz="1600" dirty="0"/>
          </a:p>
          <a:p>
            <a:r>
              <a:rPr lang="en-US" altLang="ko-KR" sz="1600" dirty="0"/>
              <a:t>DHCP</a:t>
            </a:r>
            <a:r>
              <a:rPr lang="ko-KR" altLang="en-US" sz="1600" dirty="0"/>
              <a:t>를 사용하면</a:t>
            </a:r>
            <a:r>
              <a:rPr lang="en-US" altLang="ko-KR" sz="1600" dirty="0"/>
              <a:t>, </a:t>
            </a:r>
            <a:r>
              <a:rPr lang="ko-KR" altLang="en-US" sz="1600" dirty="0"/>
              <a:t>네트워크 관리자가 수동으로 각 장비에 </a:t>
            </a:r>
            <a:r>
              <a:rPr lang="en-US" altLang="ko-KR" sz="1600" dirty="0"/>
              <a:t>IP</a:t>
            </a:r>
            <a:r>
              <a:rPr lang="ko-KR" altLang="en-US" sz="1600" dirty="0"/>
              <a:t>를 할당할 필요 없이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하나의 서버가 연결된 장치의 </a:t>
            </a:r>
            <a:r>
              <a:rPr lang="en-US" altLang="ko-KR" sz="1600" dirty="0"/>
              <a:t>IP</a:t>
            </a:r>
            <a:r>
              <a:rPr lang="ko-KR" altLang="en-US" sz="1600" dirty="0"/>
              <a:t>주소를 관리 및 자동화 할 수 있습니다</a:t>
            </a:r>
            <a:endParaRPr lang="en-US" altLang="ko-KR" sz="1600" dirty="0"/>
          </a:p>
          <a:p>
            <a:r>
              <a:rPr lang="en-US" altLang="ko-KR" sz="1600" dirty="0"/>
              <a:t>DHCP</a:t>
            </a:r>
            <a:r>
              <a:rPr lang="ko-KR" altLang="en-US" sz="1600" dirty="0"/>
              <a:t> 범위에 들어온 </a:t>
            </a:r>
            <a:r>
              <a:rPr lang="ko-KR" altLang="en-US" sz="1600" dirty="0" err="1"/>
              <a:t>서브넷</a:t>
            </a:r>
            <a:r>
              <a:rPr lang="ko-KR" altLang="en-US" sz="1600" dirty="0"/>
              <a:t> 장치들은 다음 다섯 가지를 </a:t>
            </a:r>
            <a:r>
              <a:rPr lang="en-US" altLang="ko-KR" sz="1600" dirty="0"/>
              <a:t>DHCP</a:t>
            </a:r>
            <a:r>
              <a:rPr lang="ko-KR" altLang="en-US" sz="1600" dirty="0"/>
              <a:t>서버로 부터 자동으로 할당 받습니다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/>
              <a:t>사설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</a:t>
            </a:r>
            <a:r>
              <a:rPr lang="en-US" altLang="ko-KR" sz="1200" dirty="0"/>
              <a:t>: DHCP</a:t>
            </a:r>
            <a:r>
              <a:rPr lang="ko-KR" altLang="en-US" sz="1200" dirty="0"/>
              <a:t>서버 하에 있는 장치가 </a:t>
            </a:r>
            <a:r>
              <a:rPr lang="en-US" altLang="ko-KR" sz="1200" dirty="0"/>
              <a:t>DHCP</a:t>
            </a:r>
            <a:r>
              <a:rPr lang="ko-KR" altLang="en-US" sz="1200" dirty="0"/>
              <a:t>서버를 통해서 통신하기 위한 사설 주소입니다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 err="1"/>
              <a:t>서브넷</a:t>
            </a:r>
            <a:r>
              <a:rPr lang="ko-KR" altLang="en-US" sz="1200" dirty="0"/>
              <a:t> 마스크</a:t>
            </a:r>
            <a:r>
              <a:rPr lang="en-US" altLang="ko-KR" sz="1200" dirty="0"/>
              <a:t>(Subnet</a:t>
            </a:r>
            <a:r>
              <a:rPr lang="ko-KR" altLang="en-US" sz="1200" dirty="0"/>
              <a:t> </a:t>
            </a:r>
            <a:r>
              <a:rPr lang="en-US" altLang="ko-KR" sz="1200" dirty="0"/>
              <a:t>Mask): IP</a:t>
            </a:r>
            <a:r>
              <a:rPr lang="ko-KR" altLang="en-US" sz="1200" dirty="0"/>
              <a:t>주소와 논리 게이트를 하여 </a:t>
            </a:r>
            <a:r>
              <a:rPr lang="ko-KR" altLang="en-US" sz="1200" dirty="0" err="1"/>
              <a:t>서브넷</a:t>
            </a:r>
            <a:r>
              <a:rPr lang="ko-KR" altLang="en-US" sz="1200" dirty="0"/>
              <a:t> 범위를 알리기 위한 마스크 값입니다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/>
              <a:t>기본 게이트웨이</a:t>
            </a:r>
            <a:r>
              <a:rPr lang="en-US" altLang="ko-KR" sz="1200" dirty="0"/>
              <a:t>(Default Gateway)</a:t>
            </a:r>
            <a:r>
              <a:rPr lang="ko-KR" altLang="en-US" sz="1200" dirty="0"/>
              <a:t>주소</a:t>
            </a:r>
            <a:r>
              <a:rPr lang="en-US" altLang="ko-KR" sz="1200" dirty="0"/>
              <a:t>: </a:t>
            </a:r>
            <a:r>
              <a:rPr lang="ko-KR" altLang="en-US" sz="1200" dirty="0"/>
              <a:t>즉</a:t>
            </a:r>
            <a:r>
              <a:rPr lang="en-US" altLang="ko-KR" sz="1200" dirty="0"/>
              <a:t>, DHCP</a:t>
            </a:r>
            <a:r>
              <a:rPr lang="ko-KR" altLang="en-US" sz="1200" dirty="0"/>
              <a:t>호스트의 라우터</a:t>
            </a:r>
            <a:r>
              <a:rPr lang="en-US" altLang="ko-KR" sz="1200" dirty="0"/>
              <a:t>(</a:t>
            </a:r>
            <a:r>
              <a:rPr lang="ko-KR" altLang="en-US" sz="1200" dirty="0"/>
              <a:t>홉</a:t>
            </a:r>
            <a:r>
              <a:rPr lang="en-US" altLang="ko-KR" sz="1200" dirty="0"/>
              <a:t>) </a:t>
            </a:r>
            <a:r>
              <a:rPr lang="ko-KR" altLang="en-US" sz="1200" dirty="0"/>
              <a:t>접속 주소입니다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/>
              <a:t>로컬 </a:t>
            </a:r>
            <a:r>
              <a:rPr lang="en-US" altLang="ko-KR" sz="1200" dirty="0"/>
              <a:t>DNS </a:t>
            </a:r>
            <a:r>
              <a:rPr lang="ko-KR" altLang="en-US" sz="1200" dirty="0"/>
              <a:t>서버 주소</a:t>
            </a:r>
            <a:r>
              <a:rPr lang="en-US" altLang="ko-KR" sz="1200" dirty="0"/>
              <a:t>: DHCP</a:t>
            </a:r>
            <a:r>
              <a:rPr lang="ko-KR" altLang="en-US" sz="1200" dirty="0"/>
              <a:t>서버의 주소입니다</a:t>
            </a:r>
            <a:r>
              <a:rPr lang="en-US" altLang="ko-KR" sz="1200" dirty="0"/>
              <a:t>.</a:t>
            </a:r>
            <a:r>
              <a:rPr lang="ko-KR" altLang="en-US" sz="1200" dirty="0"/>
              <a:t> 보통은 </a:t>
            </a:r>
            <a:r>
              <a:rPr lang="en-US" altLang="ko-KR" sz="1200" dirty="0"/>
              <a:t>DHCP</a:t>
            </a:r>
            <a:r>
              <a:rPr lang="ko-KR" altLang="en-US" sz="1200" dirty="0"/>
              <a:t>가 라우터 단에서 해주는 경우가 많지만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ko-KR" altLang="en-US" sz="1200" dirty="0"/>
              <a:t>라우터 내부의 특정 서버가 </a:t>
            </a:r>
            <a:r>
              <a:rPr lang="en-US" altLang="ko-KR" sz="1200" dirty="0"/>
              <a:t>DHCP</a:t>
            </a:r>
            <a:r>
              <a:rPr lang="ko-KR" altLang="en-US" sz="1200" dirty="0"/>
              <a:t>서버를 행할 수도 있기 때문에 해당 주소도 필요합니다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/>
              <a:t>IP </a:t>
            </a:r>
            <a:r>
              <a:rPr lang="ko-KR" altLang="en-US" sz="1200" dirty="0"/>
              <a:t>임대 시간</a:t>
            </a:r>
            <a:r>
              <a:rPr lang="en-US" altLang="ko-KR" sz="1200" dirty="0"/>
              <a:t>: </a:t>
            </a:r>
            <a:r>
              <a:rPr lang="ko-KR" altLang="en-US" sz="1200" dirty="0"/>
              <a:t>사설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주소는 해당 임대 시간</a:t>
            </a:r>
            <a:r>
              <a:rPr lang="en-US" altLang="ko-KR" sz="1200" dirty="0"/>
              <a:t>(</a:t>
            </a:r>
            <a:r>
              <a:rPr lang="ko-KR" altLang="en-US" sz="1200" dirty="0"/>
              <a:t>만료 시간</a:t>
            </a:r>
            <a:r>
              <a:rPr lang="en-US" altLang="ko-KR" sz="1200" dirty="0"/>
              <a:t>)</a:t>
            </a:r>
            <a:r>
              <a:rPr lang="ko-KR" altLang="en-US" sz="1200" dirty="0"/>
              <a:t>을 가지고 사용하다가 임대 시간이 지나면</a:t>
            </a:r>
            <a:br>
              <a:rPr lang="en-US" altLang="ko-KR" sz="1200" dirty="0"/>
            </a:br>
            <a:r>
              <a:rPr lang="ko-KR" altLang="en-US" sz="1200" dirty="0"/>
              <a:t>새로운 </a:t>
            </a:r>
            <a:r>
              <a:rPr lang="en-US" altLang="ko-KR" sz="1200" dirty="0"/>
              <a:t>IP</a:t>
            </a:r>
            <a:r>
              <a:rPr lang="ko-KR" altLang="en-US" sz="1200" dirty="0"/>
              <a:t>를 요청 받도록 할 수 있습니다</a:t>
            </a:r>
            <a:endParaRPr lang="en-US" altLang="ko-KR" sz="1200" dirty="0"/>
          </a:p>
          <a:p>
            <a:r>
              <a:rPr lang="en-US" altLang="ko-KR" sz="1600" dirty="0"/>
              <a:t>DHCP</a:t>
            </a:r>
            <a:r>
              <a:rPr lang="ko-KR" altLang="en-US" sz="1600" dirty="0"/>
              <a:t>는 </a:t>
            </a:r>
            <a:r>
              <a:rPr lang="en-US" altLang="ko-KR" sz="1600" dirty="0"/>
              <a:t>UDP</a:t>
            </a:r>
            <a:r>
              <a:rPr lang="ko-KR" altLang="en-US" sz="1600" dirty="0"/>
              <a:t>통신을 사용하고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DHCP</a:t>
            </a:r>
            <a:r>
              <a:rPr lang="ko-KR" altLang="en-US" sz="1600" dirty="0"/>
              <a:t>서버를 사용하지만 수동으로 </a:t>
            </a:r>
            <a:r>
              <a:rPr lang="en-US" altLang="ko-KR" sz="1600" dirty="0"/>
              <a:t>IP</a:t>
            </a:r>
            <a:r>
              <a:rPr lang="ko-KR" altLang="en-US" sz="1600" dirty="0"/>
              <a:t>를 주거나 </a:t>
            </a:r>
            <a:r>
              <a:rPr lang="en-US" altLang="ko-KR" sz="1600" dirty="0"/>
              <a:t>IP</a:t>
            </a:r>
            <a:r>
              <a:rPr lang="ko-KR" altLang="en-US" sz="1600" dirty="0"/>
              <a:t>를 변경할 수 있습니다</a:t>
            </a:r>
            <a:r>
              <a:rPr lang="en-US" altLang="ko-KR" sz="1600" dirty="0"/>
              <a:t>.</a:t>
            </a:r>
            <a:r>
              <a:rPr lang="ko-KR" altLang="en-US" sz="1600" dirty="0"/>
              <a:t> 수동 할당</a:t>
            </a:r>
            <a:r>
              <a:rPr lang="en-US" altLang="ko-KR" sz="1600" dirty="0"/>
              <a:t>(</a:t>
            </a:r>
            <a:r>
              <a:rPr lang="en-US" altLang="ko-KR" sz="1400" dirty="0"/>
              <a:t>Manual allocation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동적 할당</a:t>
            </a:r>
            <a:r>
              <a:rPr lang="en-US" altLang="ko-KR" sz="1600" dirty="0"/>
              <a:t>(Dynamic Allocation), </a:t>
            </a:r>
            <a:r>
              <a:rPr lang="ko-KR" altLang="en-US" sz="1600" dirty="0"/>
              <a:t>자동 할당</a:t>
            </a:r>
            <a:r>
              <a:rPr lang="en-US" altLang="ko-KR" sz="1600" dirty="0"/>
              <a:t>(Automatic allocation)</a:t>
            </a:r>
          </a:p>
        </p:txBody>
      </p:sp>
    </p:spTree>
    <p:extLst>
      <p:ext uri="{BB962C8B-B14F-4D97-AF65-F5344CB8AC3E}">
        <p14:creationId xmlns:p14="http://schemas.microsoft.com/office/powerpoint/2010/main" val="281964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37CEE-BF3E-7708-6CF0-BC5956E7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3CCE2-CB78-8EC0-D93A-A709044D9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NAT(Network Address Translation)</a:t>
            </a:r>
            <a:r>
              <a:rPr lang="ko-KR" altLang="en-US" sz="1600" dirty="0"/>
              <a:t>은 사설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주소를 공인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주소로 변환하거나</a:t>
            </a:r>
            <a:br>
              <a:rPr lang="en-US" altLang="ko-KR" sz="1600" dirty="0"/>
            </a:br>
            <a:r>
              <a:rPr lang="ko-KR" altLang="en-US" sz="1600" dirty="0"/>
              <a:t>역으로 변환하는 장치입니다</a:t>
            </a:r>
            <a:endParaRPr lang="en-US" altLang="ko-KR" sz="1600" dirty="0"/>
          </a:p>
          <a:p>
            <a:r>
              <a:rPr lang="ko-KR" altLang="en-US" sz="1600" dirty="0"/>
              <a:t>오늘날 </a:t>
            </a:r>
            <a:r>
              <a:rPr lang="en-US" altLang="ko-KR" sz="1600" dirty="0"/>
              <a:t>NAT</a:t>
            </a:r>
            <a:r>
              <a:rPr lang="ko-KR" altLang="en-US" sz="1600" dirty="0"/>
              <a:t>을 쓰는 이유는 대부분 하나의 공인 </a:t>
            </a:r>
            <a:r>
              <a:rPr lang="en-US" altLang="ko-KR" sz="1600" dirty="0"/>
              <a:t>IPv4</a:t>
            </a:r>
            <a:r>
              <a:rPr lang="ko-KR" altLang="en-US" sz="1600" dirty="0"/>
              <a:t>를 나누어서 쓰는 구조일 때 자주 쓰는데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아파트 및</a:t>
            </a:r>
            <a:r>
              <a:rPr lang="en-US" altLang="ko-KR" sz="1600" dirty="0"/>
              <a:t> </a:t>
            </a:r>
            <a:r>
              <a:rPr lang="ko-KR" altLang="en-US" sz="1600" dirty="0"/>
              <a:t>주택</a:t>
            </a:r>
            <a:r>
              <a:rPr lang="en-US" altLang="ko-KR" sz="1600" dirty="0"/>
              <a:t>, </a:t>
            </a:r>
            <a:r>
              <a:rPr lang="ko-KR" altLang="en-US" sz="1600" dirty="0"/>
              <a:t>회사에서 쓰는 이더넷 방식이나 사설망을 구성한다면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위에 언급한 방식으로 통신하기 때문에</a:t>
            </a:r>
            <a:r>
              <a:rPr lang="en-US" altLang="ko-KR" sz="1600" dirty="0"/>
              <a:t>, NAT</a:t>
            </a:r>
            <a:r>
              <a:rPr lang="ko-KR" altLang="en-US" sz="1600" dirty="0"/>
              <a:t>가 필수적이라 볼 수 있습니다</a:t>
            </a:r>
            <a:endParaRPr lang="en-US" altLang="ko-KR" sz="1600" dirty="0"/>
          </a:p>
          <a:p>
            <a:r>
              <a:rPr lang="en-US" altLang="ko-KR" sz="1600" dirty="0"/>
              <a:t>NAT</a:t>
            </a:r>
            <a:r>
              <a:rPr lang="ko-KR" altLang="en-US" sz="1600" dirty="0"/>
              <a:t>의 종류는 공식적으로 세 가지가 있지만</a:t>
            </a:r>
            <a:r>
              <a:rPr lang="en-US" altLang="ko-KR" sz="1600" dirty="0"/>
              <a:t>, Type</a:t>
            </a:r>
            <a:r>
              <a:rPr lang="ko-KR" altLang="en-US" sz="1600" dirty="0"/>
              <a:t>이라는 용어로 비공식적으로 네 가지도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/>
              <a:t>“정적 </a:t>
            </a:r>
            <a:r>
              <a:rPr lang="en-US" altLang="ko-KR" sz="1200" dirty="0"/>
              <a:t>NAT”(Static NAT): </a:t>
            </a:r>
            <a:r>
              <a:rPr lang="ko-KR" altLang="en-US" sz="1200" dirty="0"/>
              <a:t>사설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주소와 공인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 간 </a:t>
            </a:r>
            <a:r>
              <a:rPr lang="en-US" altLang="ko-KR" sz="1200" dirty="0"/>
              <a:t>1:1</a:t>
            </a:r>
            <a:r>
              <a:rPr lang="ko-KR" altLang="en-US" sz="1200" dirty="0"/>
              <a:t>로 고정된 관계를 설정하는 </a:t>
            </a:r>
            <a:r>
              <a:rPr lang="en-US" altLang="ko-KR" sz="1200" dirty="0"/>
              <a:t>NAT </a:t>
            </a:r>
            <a:r>
              <a:rPr lang="ko-KR" altLang="en-US" sz="1200" dirty="0"/>
              <a:t>방식입니다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/>
              <a:t>“동적 </a:t>
            </a:r>
            <a:r>
              <a:rPr lang="en-US" altLang="ko-KR" sz="1200" dirty="0"/>
              <a:t>NAT”(Dynamic NAT): </a:t>
            </a:r>
            <a:r>
              <a:rPr lang="ko-KR" altLang="en-US" sz="1200" dirty="0"/>
              <a:t>사설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주소와 공인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주소를 동적으로 변환하는 방식으로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ko-KR" altLang="en-US" sz="1200" dirty="0"/>
              <a:t>주로 특정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 풀에 대해 동적 </a:t>
            </a:r>
            <a:r>
              <a:rPr lang="en-US" altLang="ko-KR" sz="1200" dirty="0"/>
              <a:t>NAT </a:t>
            </a:r>
            <a:r>
              <a:rPr lang="ko-KR" altLang="en-US" sz="1200" dirty="0"/>
              <a:t>규칙이 설정됩니다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/>
              <a:t>“포트 주소 변환”</a:t>
            </a:r>
            <a:r>
              <a:rPr lang="en-US" altLang="ko-KR" sz="1200" dirty="0"/>
              <a:t>(PAT, Port Address Translation): </a:t>
            </a:r>
            <a:r>
              <a:rPr lang="ko-KR" altLang="en-US" sz="1200" dirty="0"/>
              <a:t>사설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주소와 포트 번호를 두 개를 가지고</a:t>
            </a:r>
            <a:br>
              <a:rPr lang="en-US" altLang="ko-KR" sz="1200" dirty="0"/>
            </a:br>
            <a:r>
              <a:rPr lang="ko-KR" altLang="en-US" sz="1200" dirty="0"/>
              <a:t>공인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주소와 포트 번호로 변환하는 방식입니다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1. Type A: </a:t>
            </a:r>
            <a:r>
              <a:rPr lang="ko-KR" altLang="en-US" sz="1200" dirty="0"/>
              <a:t>이 타입은 네트워크에 자유롭게 접근할 수 있음을 의미합니다</a:t>
            </a:r>
            <a:r>
              <a:rPr lang="en-US" altLang="ko-KR" sz="1200" dirty="0"/>
              <a:t>(</a:t>
            </a:r>
            <a:r>
              <a:rPr lang="ko-KR" altLang="en-US" sz="1200" dirty="0"/>
              <a:t>모든 형태의 통신이 가능합니다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2. Type B: </a:t>
            </a:r>
            <a:r>
              <a:rPr lang="ko-KR" altLang="en-US" sz="1200" dirty="0"/>
              <a:t>이 타입은 일부 제한이 있지만 대부분의 시스템과 통신할 수 있습니다</a:t>
            </a:r>
            <a:r>
              <a:rPr lang="en-US" altLang="ko-KR" sz="1200" dirty="0"/>
              <a:t>(</a:t>
            </a:r>
            <a:r>
              <a:rPr lang="ko-KR" altLang="en-US" sz="1200" dirty="0"/>
              <a:t>예를 들어 </a:t>
            </a:r>
            <a:r>
              <a:rPr lang="en-US" altLang="ko-KR" sz="1200" dirty="0"/>
              <a:t>Type C, D</a:t>
            </a:r>
            <a:r>
              <a:rPr lang="ko-KR" altLang="en-US" sz="1200" dirty="0"/>
              <a:t>와는 통신이 불가합니다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3. Type C: </a:t>
            </a:r>
            <a:r>
              <a:rPr lang="ko-KR" altLang="en-US" sz="1200" dirty="0"/>
              <a:t>이 타입은 네트워크 접근에 많은 제한이 있습니다</a:t>
            </a:r>
            <a:r>
              <a:rPr lang="en-US" altLang="ko-KR" sz="1200" dirty="0"/>
              <a:t>(Type A</a:t>
            </a:r>
            <a:r>
              <a:rPr lang="ko-KR" altLang="en-US" sz="1200" dirty="0"/>
              <a:t>인 시스템만 통신이 가능합니다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4. Type D: </a:t>
            </a:r>
            <a:r>
              <a:rPr lang="ko-KR" altLang="en-US" sz="1200" dirty="0"/>
              <a:t>이 타입은 거의 모든 연결이 불가능한 상태를 의미합니다</a:t>
            </a:r>
            <a:r>
              <a:rPr lang="en-US" altLang="ko-KR" sz="1200" dirty="0"/>
              <a:t>(</a:t>
            </a:r>
            <a:r>
              <a:rPr lang="ko-KR" altLang="en-US" sz="1200" dirty="0"/>
              <a:t>모든 형태의 통신이 불가합니다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146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6B06D-9308-6541-70B1-5CED60893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VPN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C05FA1-2A1B-6AA6-A74A-8929CEB8C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13220"/>
          </a:xfrm>
        </p:spPr>
        <p:txBody>
          <a:bodyPr/>
          <a:lstStyle/>
          <a:p>
            <a:r>
              <a:rPr lang="en-US" altLang="ko-KR" sz="1600" dirty="0"/>
              <a:t>VPN(Virtual Private Network)</a:t>
            </a:r>
            <a:r>
              <a:rPr lang="ko-KR" altLang="en-US" sz="1600" dirty="0"/>
              <a:t>은 가상 사설망으로 외부의 거대한 인터넷 망과 직접적인 연결이 아닌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특정 사설을 만들어 그 들끼리 통신하는 인트라넷을 통칭합니다</a:t>
            </a:r>
            <a:endParaRPr lang="en-US" altLang="ko-KR" sz="1600" dirty="0"/>
          </a:p>
          <a:p>
            <a:r>
              <a:rPr lang="ko-KR" altLang="en-US" sz="1600" dirty="0"/>
              <a:t>넓은 의미로는 </a:t>
            </a:r>
            <a:r>
              <a:rPr lang="en-US" altLang="ko-KR" sz="1600" dirty="0"/>
              <a:t>DHCP</a:t>
            </a:r>
            <a:r>
              <a:rPr lang="ko-KR" altLang="en-US" sz="1600" dirty="0"/>
              <a:t>나 사설 </a:t>
            </a:r>
            <a:r>
              <a:rPr lang="en-US" altLang="ko-KR" sz="1600" dirty="0"/>
              <a:t>IP</a:t>
            </a:r>
            <a:r>
              <a:rPr lang="ko-KR" altLang="en-US" sz="1600" dirty="0"/>
              <a:t>를 쓰는 시스템</a:t>
            </a:r>
            <a:r>
              <a:rPr lang="en-US" altLang="ko-KR" sz="1600" dirty="0"/>
              <a:t>, </a:t>
            </a:r>
            <a:r>
              <a:rPr lang="ko-KR" altLang="en-US" sz="1600" dirty="0"/>
              <a:t>사내 망</a:t>
            </a:r>
            <a:r>
              <a:rPr lang="en-US" altLang="ko-KR" sz="1600" dirty="0"/>
              <a:t>, </a:t>
            </a:r>
            <a:r>
              <a:rPr lang="ko-KR" altLang="en-US" sz="1600" dirty="0"/>
              <a:t>군대 인트라넷 등의 모든 사설망을 지칭하지만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오늘날 </a:t>
            </a:r>
            <a:r>
              <a:rPr lang="en-US" altLang="ko-KR" sz="1600" dirty="0"/>
              <a:t>VPN</a:t>
            </a:r>
            <a:r>
              <a:rPr lang="ko-KR" altLang="en-US" sz="1600" dirty="0"/>
              <a:t>은 </a:t>
            </a:r>
            <a:r>
              <a:rPr lang="en-US" altLang="ko-KR" sz="1600" dirty="0"/>
              <a:t>IP</a:t>
            </a:r>
            <a:r>
              <a:rPr lang="ko-KR" altLang="en-US" sz="1600" dirty="0"/>
              <a:t>를 우회하고 정보은닉을 위해 사용하는 사람도 많을 정도로 다양하게 쓰입니다</a:t>
            </a:r>
            <a:endParaRPr lang="en-US" altLang="ko-KR" sz="1600" dirty="0"/>
          </a:p>
          <a:p>
            <a:r>
              <a:rPr lang="en-US" altLang="ko-KR" sz="1600" dirty="0"/>
              <a:t>VPN</a:t>
            </a:r>
            <a:r>
              <a:rPr lang="ko-KR" altLang="en-US" sz="1600" dirty="0"/>
              <a:t>은 소프트웨어로도 동작 가능하지만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아예 </a:t>
            </a:r>
            <a:r>
              <a:rPr lang="en-US" altLang="ko-KR" sz="1600" dirty="0"/>
              <a:t>VPN</a:t>
            </a:r>
            <a:r>
              <a:rPr lang="ko-KR" altLang="en-US" sz="1600" dirty="0"/>
              <a:t> 클라이언트 라우터를 사용해서 모든 패킷을 </a:t>
            </a:r>
            <a:r>
              <a:rPr lang="en-US" altLang="ko-KR" sz="1600" dirty="0"/>
              <a:t>VPN</a:t>
            </a:r>
            <a:r>
              <a:rPr lang="ko-KR" altLang="en-US" sz="1600" dirty="0"/>
              <a:t>으로 받을 수도 있습니다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중국 내에서는 황금방패 단속으로 들어오는 모든 패킷을 감청해서 검열을 하는데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이를 피해서 해외 사이트에 접속을 하기 위해 </a:t>
            </a:r>
            <a:r>
              <a:rPr lang="en-US" altLang="ko-KR" sz="1600" dirty="0"/>
              <a:t>VPN </a:t>
            </a:r>
            <a:r>
              <a:rPr lang="ko-KR" altLang="en-US" sz="1600" dirty="0"/>
              <a:t>라우터를 공수해서</a:t>
            </a:r>
            <a:br>
              <a:rPr lang="en-US" altLang="ko-KR" sz="1600" dirty="0"/>
            </a:br>
            <a:r>
              <a:rPr lang="ko-KR" altLang="en-US" sz="1600" dirty="0"/>
              <a:t>한국</a:t>
            </a:r>
            <a:r>
              <a:rPr lang="en-US" altLang="ko-KR" sz="1600" dirty="0"/>
              <a:t>/</a:t>
            </a:r>
            <a:r>
              <a:rPr lang="ko-KR" altLang="en-US" sz="1600" dirty="0"/>
              <a:t>일본</a:t>
            </a:r>
            <a:r>
              <a:rPr lang="en-US" altLang="ko-KR" sz="1600" dirty="0"/>
              <a:t>IP</a:t>
            </a:r>
            <a:r>
              <a:rPr lang="ko-KR" altLang="en-US" sz="1600" dirty="0"/>
              <a:t>를 쓰는 경우가 많습니다만</a:t>
            </a:r>
            <a:r>
              <a:rPr lang="en-US" altLang="ko-KR" sz="1600" dirty="0"/>
              <a:t>, </a:t>
            </a:r>
            <a:r>
              <a:rPr lang="ko-KR" altLang="en-US" sz="1600" dirty="0"/>
              <a:t>이것도 단속이 심해지긴 했다고 합니다</a:t>
            </a:r>
            <a:r>
              <a:rPr lang="en-US" altLang="ko-KR" sz="1600" dirty="0"/>
              <a:t>)</a:t>
            </a:r>
          </a:p>
          <a:p>
            <a:r>
              <a:rPr lang="en-US" altLang="ko-KR" sz="1200" dirty="0"/>
              <a:t>PPTP (Point to Point Tunneling Protocol):</a:t>
            </a:r>
            <a:br>
              <a:rPr lang="en-US" altLang="ko-KR" sz="1200" dirty="0"/>
            </a:br>
            <a:r>
              <a:rPr lang="en-US" altLang="ko-KR" sz="1200" dirty="0"/>
              <a:t>PPP(Point-to-Point Protocol)</a:t>
            </a:r>
            <a:r>
              <a:rPr lang="ko-KR" altLang="en-US" sz="1200" dirty="0"/>
              <a:t>기술을 확장해서 만든 규격으로 터널링만 해주는 프로토콜입니다</a:t>
            </a:r>
            <a:endParaRPr lang="en-US" altLang="ko-KR" sz="1200" dirty="0"/>
          </a:p>
          <a:p>
            <a:r>
              <a:rPr lang="en-US" altLang="ko-KR" sz="1200" dirty="0"/>
              <a:t>L2TP (Layer 2 Tunneling Protocol):</a:t>
            </a:r>
            <a:br>
              <a:rPr lang="en-US" altLang="ko-KR" sz="1200" dirty="0"/>
            </a:br>
            <a:r>
              <a:rPr lang="en-US" altLang="ko-KR" sz="1200" dirty="0"/>
              <a:t>L2F</a:t>
            </a:r>
            <a:r>
              <a:rPr lang="ko-KR" altLang="en-US" sz="1200" dirty="0"/>
              <a:t>와 </a:t>
            </a:r>
            <a:r>
              <a:rPr lang="en-US" altLang="ko-KR" sz="1200" dirty="0"/>
              <a:t>PPTP </a:t>
            </a:r>
            <a:r>
              <a:rPr lang="ko-KR" altLang="en-US" sz="1200" dirty="0"/>
              <a:t>프로토콜을 결합하여 만든 규격이기 때문에 </a:t>
            </a:r>
            <a:r>
              <a:rPr lang="en-US" altLang="ko-KR" sz="1200" dirty="0"/>
              <a:t>PPP</a:t>
            </a:r>
            <a:r>
              <a:rPr lang="ko-KR" altLang="en-US" sz="1200" dirty="0"/>
              <a:t>를 지원하고</a:t>
            </a:r>
            <a:r>
              <a:rPr lang="en-US" altLang="ko-KR" sz="1200" dirty="0"/>
              <a:t>, </a:t>
            </a:r>
            <a:r>
              <a:rPr lang="ko-KR" altLang="en-US" sz="1200" dirty="0"/>
              <a:t>동일하게 터널링만 해주는 프로토콜입니다</a:t>
            </a:r>
            <a:endParaRPr lang="en-US" altLang="ko-KR" sz="1200" dirty="0"/>
          </a:p>
          <a:p>
            <a:r>
              <a:rPr lang="en-US" altLang="ko-KR" sz="1200" dirty="0"/>
              <a:t>OpenVPN: </a:t>
            </a:r>
            <a:r>
              <a:rPr lang="ko-KR" altLang="en-US" sz="1200" dirty="0"/>
              <a:t>오픈소스</a:t>
            </a:r>
            <a:r>
              <a:rPr lang="en-US" altLang="ko-KR" sz="1200" dirty="0"/>
              <a:t>VPN</a:t>
            </a:r>
            <a:r>
              <a:rPr lang="ko-KR" altLang="en-US" sz="1200" dirty="0"/>
              <a:t>으로 </a:t>
            </a:r>
            <a:r>
              <a:rPr lang="en-US" altLang="ko-KR" sz="1200" dirty="0"/>
              <a:t>L2TP</a:t>
            </a:r>
            <a:r>
              <a:rPr lang="ko-KR" altLang="en-US" sz="1200" dirty="0"/>
              <a:t>를 기초로 하지만 세 단계의 </a:t>
            </a:r>
            <a:r>
              <a:rPr lang="en-US" altLang="ko-KR" sz="1200" dirty="0"/>
              <a:t>Layer</a:t>
            </a:r>
            <a:r>
              <a:rPr lang="ko-KR" altLang="en-US" sz="1200" dirty="0"/>
              <a:t>를 만들어 사용할 수 있습니다</a:t>
            </a:r>
            <a:br>
              <a:rPr lang="en-US" altLang="ko-KR" sz="1200" dirty="0"/>
            </a:br>
            <a:r>
              <a:rPr lang="ko-KR" altLang="en-US" sz="1200" dirty="0"/>
              <a:t>또한</a:t>
            </a:r>
            <a:r>
              <a:rPr lang="en-US" altLang="ko-KR" sz="1200" dirty="0"/>
              <a:t>, VPN</a:t>
            </a:r>
            <a:r>
              <a:rPr lang="ko-KR" altLang="en-US" sz="1200" dirty="0"/>
              <a:t>추가 장비 없이 모든 과정을 소프트웨어 단에서 사용 가능합니다</a:t>
            </a:r>
            <a:r>
              <a:rPr lang="en-US" altLang="ko-KR" sz="1200" dirty="0"/>
              <a:t>(</a:t>
            </a:r>
            <a:r>
              <a:rPr lang="ko-KR" altLang="en-US" sz="1200" dirty="0"/>
              <a:t>오늘날 </a:t>
            </a:r>
            <a:r>
              <a:rPr lang="en-US" altLang="ko-KR" sz="1200" dirty="0"/>
              <a:t>VPN</a:t>
            </a:r>
            <a:r>
              <a:rPr lang="ko-KR" altLang="en-US" sz="1200" dirty="0"/>
              <a:t>프로그램의 원조 격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err="1"/>
              <a:t>WireGuard</a:t>
            </a:r>
            <a:r>
              <a:rPr lang="en-US" altLang="ko-KR" sz="1200" dirty="0"/>
              <a:t>: </a:t>
            </a:r>
            <a:r>
              <a:rPr lang="ko-KR" altLang="en-US" sz="1200" dirty="0"/>
              <a:t>무료 오픈소스</a:t>
            </a:r>
            <a:r>
              <a:rPr lang="en-US" altLang="ko-KR" sz="1200" dirty="0"/>
              <a:t>VPN</a:t>
            </a:r>
            <a:r>
              <a:rPr lang="ko-KR" altLang="en-US" sz="1200" dirty="0"/>
              <a:t>으로 </a:t>
            </a:r>
            <a:r>
              <a:rPr lang="ko-KR" altLang="en-US" sz="1200" dirty="0" err="1"/>
              <a:t>터널링</a:t>
            </a:r>
            <a:r>
              <a:rPr lang="ko-KR" altLang="en-US" sz="1200" dirty="0"/>
              <a:t> 구조는 굉장히 깔끔하면서 최신 타원곡선계열 암호 등을 사용하고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en-US" altLang="ko-KR" sz="1200" dirty="0"/>
              <a:t>OpenVPN</a:t>
            </a:r>
            <a:r>
              <a:rPr lang="ko-KR" altLang="en-US" sz="1200" dirty="0"/>
              <a:t>의 단점인 싱글 쓰레드 기반을 깨고</a:t>
            </a:r>
            <a:r>
              <a:rPr lang="en-US" altLang="ko-KR" sz="1200" dirty="0"/>
              <a:t>, </a:t>
            </a:r>
            <a:r>
              <a:rPr lang="ko-KR" altLang="en-US" sz="1200" dirty="0"/>
              <a:t>멀티 쓰레드 기반을 채택하여 성능이 최대 </a:t>
            </a:r>
            <a:r>
              <a:rPr lang="en-US" altLang="ko-KR" sz="1200" dirty="0"/>
              <a:t>40% </a:t>
            </a:r>
            <a:r>
              <a:rPr lang="ko-KR" altLang="en-US" sz="1200" dirty="0"/>
              <a:t>향상된 </a:t>
            </a:r>
            <a:r>
              <a:rPr lang="en-US" altLang="ko-KR" sz="1200" dirty="0"/>
              <a:t>VPN</a:t>
            </a:r>
            <a:r>
              <a:rPr lang="ko-KR" altLang="en-US" sz="1200" dirty="0"/>
              <a:t>으로 평가 받습니다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2029296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4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1900</Words>
  <Application>Microsoft Office PowerPoint</Application>
  <PresentationFormat>와이드스크린</PresentationFormat>
  <Paragraphs>111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Malgun Gothic Semilight</vt:lpstr>
      <vt:lpstr>Arial</vt:lpstr>
      <vt:lpstr>Avenir Next LT Pro</vt:lpstr>
      <vt:lpstr>Avenir Next LT Pro Light</vt:lpstr>
      <vt:lpstr>Consolas</vt:lpstr>
      <vt:lpstr>PebbleVTI</vt:lpstr>
      <vt:lpstr>2024 네트워크 - 1</vt:lpstr>
      <vt:lpstr>목차</vt:lpstr>
      <vt:lpstr>Internet</vt:lpstr>
      <vt:lpstr>End System</vt:lpstr>
      <vt:lpstr>Router</vt:lpstr>
      <vt:lpstr>Black Hole Router</vt:lpstr>
      <vt:lpstr>DHCP</vt:lpstr>
      <vt:lpstr>NAT</vt:lpstr>
      <vt:lpstr>VPN</vt:lpstr>
      <vt:lpstr>Switch</vt:lpstr>
      <vt:lpstr>ISP</vt:lpstr>
      <vt:lpstr>BGP, ASN</vt:lpstr>
      <vt:lpstr>다양한 네트워크의 형태</vt:lpstr>
      <vt:lpstr>Protocol</vt:lpstr>
      <vt:lpstr>Layer (OSI 7)</vt:lpstr>
      <vt:lpstr>Layer 1 (Physical)</vt:lpstr>
      <vt:lpstr>Layer 2 (Data Link)</vt:lpstr>
      <vt:lpstr>Layer 3 (Network)</vt:lpstr>
      <vt:lpstr>Layer 4 (Transport)</vt:lpstr>
      <vt:lpstr>Layer 5 (Application)</vt:lpstr>
      <vt:lpstr>Layer 5 </vt:lpstr>
      <vt:lpstr>Client-Server, P2P</vt:lpstr>
      <vt:lpstr>Socket Programming</vt:lpstr>
      <vt:lpstr>HTTP(HTTPS)</vt:lpstr>
      <vt:lpstr>DNS</vt:lpstr>
      <vt:lpstr>SMTP</vt:lpstr>
      <vt:lpstr>Telnet, FTP -&gt; SSH, SFTP</vt:lpstr>
      <vt:lpstr>Layer 4 </vt:lpstr>
      <vt:lpstr>TCP, UDP</vt:lpstr>
      <vt:lpstr>Port</vt:lpstr>
      <vt:lpstr>Multiplexing</vt:lpstr>
      <vt:lpstr>TCP 구조</vt:lpstr>
      <vt:lpstr>UDP 구조</vt:lpstr>
      <vt:lpstr>흐름제어, 혼잡제어</vt:lpstr>
      <vt:lpstr>3-way handshake</vt:lpstr>
      <vt:lpstr>4-way handshake, RST</vt:lpstr>
      <vt:lpstr>ARQ Protocol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네트워크</dc:title>
  <dc:creator>MinU Ha</dc:creator>
  <cp:lastModifiedBy>MinU Ha</cp:lastModifiedBy>
  <cp:revision>90</cp:revision>
  <dcterms:created xsi:type="dcterms:W3CDTF">2024-01-24T09:57:18Z</dcterms:created>
  <dcterms:modified xsi:type="dcterms:W3CDTF">2024-01-28T17:45:48Z</dcterms:modified>
</cp:coreProperties>
</file>