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4" r:id="rId4"/>
    <p:sldId id="320" r:id="rId5"/>
    <p:sldId id="322" r:id="rId6"/>
    <p:sldId id="332" r:id="rId7"/>
    <p:sldId id="323" r:id="rId8"/>
    <p:sldId id="324" r:id="rId9"/>
    <p:sldId id="334" r:id="rId10"/>
    <p:sldId id="325" r:id="rId11"/>
    <p:sldId id="333" r:id="rId12"/>
    <p:sldId id="335" r:id="rId13"/>
    <p:sldId id="336" r:id="rId14"/>
    <p:sldId id="337" r:id="rId15"/>
    <p:sldId id="326" r:id="rId16"/>
    <p:sldId id="327" r:id="rId17"/>
    <p:sldId id="328" r:id="rId18"/>
    <p:sldId id="329" r:id="rId19"/>
    <p:sldId id="331" r:id="rId20"/>
    <p:sldId id="295" r:id="rId21"/>
    <p:sldId id="258" r:id="rId22"/>
    <p:sldId id="297" r:id="rId23"/>
    <p:sldId id="338" r:id="rId24"/>
    <p:sldId id="302" r:id="rId25"/>
    <p:sldId id="300" r:id="rId26"/>
    <p:sldId id="301" r:id="rId27"/>
    <p:sldId id="339" r:id="rId28"/>
    <p:sldId id="305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2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9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42"/>
            <a:ext cx="10668000" cy="1089949"/>
          </a:xfrm>
        </p:spPr>
        <p:txBody>
          <a:bodyPr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4898541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2/5/2024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65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9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35"/>
            <a:ext cx="10668000" cy="107837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8522" y="1753565"/>
            <a:ext cx="5333998" cy="4890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1" y="1753565"/>
            <a:ext cx="5334000" cy="4890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6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3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35"/>
            <a:ext cx="10668000" cy="106101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7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4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3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6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 userDrawn="1"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36"/>
            <a:ext cx="10668000" cy="105522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721222"/>
            <a:ext cx="10668000" cy="4942457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2/5/2024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56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ctr" defTabSz="914400" rtl="0" eaLnBrk="1" latinLnBrk="0" hangingPunct="1">
        <a:lnSpc>
          <a:spcPct val="105000"/>
        </a:lnSpc>
        <a:spcBef>
          <a:spcPct val="0"/>
        </a:spcBef>
        <a:buNone/>
        <a:defRPr sz="4400" b="1" kern="1200" spc="7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2000"/>
        </a:lnSpc>
        <a:spcBef>
          <a:spcPts val="1000"/>
        </a:spcBef>
        <a:buFont typeface="Arial" panose="020B0604020202020204" pitchFamily="34" charset="0"/>
        <a:buChar char="•"/>
        <a:defRPr sz="16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2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2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2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2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네온 3D 원형 아트">
            <a:extLst>
              <a:ext uri="{FF2B5EF4-FFF2-40B4-BE49-F238E27FC236}">
                <a16:creationId xmlns:a16="http://schemas.microsoft.com/office/drawing/2014/main" id="{01011C57-C23B-7936-EBC6-FE5A0C1DCA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28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CC0148-74C2-77EC-3B3D-9DC41619A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3488913" cy="1524000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dirty="0"/>
              <a:t>경성대 소프트웨어학과</a:t>
            </a:r>
            <a:endParaRPr lang="en-US" altLang="ko-KR" dirty="0"/>
          </a:p>
          <a:p>
            <a:pPr algn="l"/>
            <a:r>
              <a:rPr lang="en-US" altLang="ko-KR" dirty="0"/>
              <a:t>4</a:t>
            </a:r>
            <a:r>
              <a:rPr lang="ko-KR" altLang="en-US" dirty="0"/>
              <a:t>학년 </a:t>
            </a:r>
            <a:r>
              <a:rPr lang="ko-KR" altLang="en-US" dirty="0" err="1"/>
              <a:t>하민우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726660-0F4F-DC6C-967C-9D8C0CD27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/>
              <a:t>2024</a:t>
            </a:r>
            <a:br>
              <a:rPr lang="en-US" altLang="ko-KR" sz="4400" dirty="0"/>
            </a:br>
            <a:r>
              <a:rPr lang="ko-KR" altLang="en-US" sz="4400" dirty="0"/>
              <a:t>네트워크 </a:t>
            </a:r>
            <a:r>
              <a:rPr lang="en-US" altLang="ko-KR" sz="4400" dirty="0"/>
              <a:t>- 3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159623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15AC7-2BA4-8056-6389-D398FFF0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NAPT, </a:t>
            </a:r>
            <a:r>
              <a:rPr lang="en-US" altLang="ko-KR" dirty="0" err="1"/>
              <a:t>etc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648417-8B24-D566-F96B-84D4FC787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NAPT(Network Address Port Translation </a:t>
            </a:r>
            <a:r>
              <a:rPr lang="ko-KR" altLang="en-US" sz="1600" dirty="0"/>
              <a:t>또는 </a:t>
            </a:r>
            <a:r>
              <a:rPr lang="en-US" altLang="ko-KR" sz="1600" dirty="0"/>
              <a:t>PAT)</a:t>
            </a:r>
            <a:r>
              <a:rPr lang="ko-KR" altLang="en-US" sz="1600" dirty="0"/>
              <a:t>는 공인</a:t>
            </a:r>
            <a:r>
              <a:rPr lang="en-US" altLang="ko-KR" sz="1600" dirty="0"/>
              <a:t>IP : </a:t>
            </a:r>
            <a:r>
              <a:rPr lang="ko-KR" altLang="en-US" sz="1600" dirty="0"/>
              <a:t>사설</a:t>
            </a:r>
            <a:r>
              <a:rPr lang="en-US" altLang="ko-KR" sz="1600" dirty="0"/>
              <a:t>IP = 1 : M</a:t>
            </a:r>
            <a:r>
              <a:rPr lang="ko-KR" altLang="en-US" sz="1600" dirty="0"/>
              <a:t>으로 엮기 위해</a:t>
            </a:r>
            <a:br>
              <a:rPr lang="en-US" altLang="ko-KR" sz="1600" dirty="0"/>
            </a:br>
            <a:r>
              <a:rPr lang="ko-KR" altLang="en-US" sz="1600" dirty="0"/>
              <a:t>공인 </a:t>
            </a:r>
            <a:r>
              <a:rPr lang="en-US" altLang="ko-KR" sz="1600" dirty="0"/>
              <a:t>IP</a:t>
            </a:r>
            <a:r>
              <a:rPr lang="ko-KR" altLang="en-US" sz="1600" dirty="0"/>
              <a:t>의 </a:t>
            </a:r>
            <a:r>
              <a:rPr lang="en-US" altLang="ko-KR" sz="1600" dirty="0"/>
              <a:t>Port1</a:t>
            </a:r>
            <a:r>
              <a:rPr lang="ko-KR" altLang="en-US" sz="1600" dirty="0"/>
              <a:t>를 사설</a:t>
            </a:r>
            <a:r>
              <a:rPr lang="en-US" altLang="ko-KR" sz="1600" dirty="0"/>
              <a:t>IP:Port2</a:t>
            </a:r>
            <a:r>
              <a:rPr lang="ko-KR" altLang="en-US" sz="1600" dirty="0"/>
              <a:t>의 식별로 바인딩 테이블을 생성하는 아이디어를 사용한 방식입니다</a:t>
            </a:r>
            <a:br>
              <a:rPr lang="en-US" altLang="ko-KR" sz="1600" dirty="0"/>
            </a:br>
            <a:r>
              <a:rPr lang="ko-KR" altLang="en-US" sz="1600" dirty="0"/>
              <a:t>아래 그림처럼 </a:t>
            </a:r>
            <a:r>
              <a:rPr lang="en-US" altLang="ko-KR" sz="1600" dirty="0"/>
              <a:t>WAN(</a:t>
            </a:r>
            <a:r>
              <a:rPr lang="ko-KR" altLang="en-US" sz="1600" dirty="0"/>
              <a:t>공인</a:t>
            </a:r>
            <a:r>
              <a:rPr lang="en-US" altLang="ko-KR" sz="1600" dirty="0"/>
              <a:t>IP:Port1)</a:t>
            </a:r>
            <a:r>
              <a:rPr lang="ko-KR" altLang="en-US" sz="1600" dirty="0"/>
              <a:t>과 </a:t>
            </a:r>
            <a:r>
              <a:rPr lang="en-US" altLang="ko-KR" sz="1600" dirty="0"/>
              <a:t>LAN(</a:t>
            </a:r>
            <a:r>
              <a:rPr lang="ko-KR" altLang="en-US" sz="1600" dirty="0"/>
              <a:t>사설</a:t>
            </a:r>
            <a:r>
              <a:rPr lang="en-US" altLang="ko-KR" sz="1600" dirty="0"/>
              <a:t>IP:Port2)</a:t>
            </a:r>
            <a:r>
              <a:rPr lang="ko-KR" altLang="en-US" sz="1600" dirty="0"/>
              <a:t>이 연결되어 테이블에 저장되어 통신에 쓰입니다</a:t>
            </a:r>
            <a:endParaRPr lang="en-US" altLang="ko-KR" sz="1600" dirty="0"/>
          </a:p>
          <a:p>
            <a:r>
              <a:rPr lang="en-US" altLang="ko-KR" sz="1600" dirty="0"/>
              <a:t>NAPT, static NAT, Dynamic NAT</a:t>
            </a:r>
            <a:r>
              <a:rPr lang="ko-KR" altLang="en-US" sz="1600" dirty="0"/>
              <a:t>이외에도 다음 다섯 가지의 </a:t>
            </a:r>
            <a:r>
              <a:rPr lang="en-US" altLang="ko-KR" sz="1600" dirty="0"/>
              <a:t>NAT</a:t>
            </a:r>
            <a:r>
              <a:rPr lang="ko-KR" altLang="en-US" sz="1600" dirty="0"/>
              <a:t>방식이 있습니다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SNAT(Source NAT): </a:t>
            </a:r>
            <a:r>
              <a:rPr lang="ko-KR" altLang="en-US" sz="1400" dirty="0"/>
              <a:t>패킷을 뜯어 데이터 그램에 있는 출발지 주소를 변경하는 </a:t>
            </a:r>
            <a:r>
              <a:rPr lang="en-US" altLang="ko-KR" sz="1400" dirty="0"/>
              <a:t>NAT </a:t>
            </a:r>
            <a:r>
              <a:rPr lang="ko-KR" altLang="en-US" sz="1400" dirty="0"/>
              <a:t>입니다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DNAT(Destination NAT): </a:t>
            </a:r>
            <a:r>
              <a:rPr lang="ko-KR" altLang="en-US" sz="1400" dirty="0"/>
              <a:t>패킷을 뜯어 데이터 그램에 있는 도착지 주소를 변경하는 </a:t>
            </a:r>
            <a:r>
              <a:rPr lang="en-US" altLang="ko-KR" sz="1400" dirty="0"/>
              <a:t>NAT </a:t>
            </a:r>
            <a:r>
              <a:rPr lang="ko-KR" altLang="en-US" sz="1400" dirty="0"/>
              <a:t>입니다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FNAT(Full NAT): SNAT + DNAT</a:t>
            </a:r>
            <a:r>
              <a:rPr lang="ko-KR" altLang="en-US" sz="1400" dirty="0"/>
              <a:t>방식으로 패킷의 출발지</a:t>
            </a:r>
            <a:r>
              <a:rPr lang="en-US" altLang="ko-KR" sz="1400" dirty="0"/>
              <a:t>, </a:t>
            </a:r>
            <a:r>
              <a:rPr lang="ko-KR" altLang="en-US" sz="1400" dirty="0"/>
              <a:t>도착지를 둘 다 변경하는 </a:t>
            </a:r>
            <a:r>
              <a:rPr lang="en-US" altLang="ko-KR" sz="1400" dirty="0"/>
              <a:t>NAT </a:t>
            </a:r>
            <a:r>
              <a:rPr lang="ko-KR" altLang="en-US" sz="1400" dirty="0"/>
              <a:t>입니다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XNAT(</a:t>
            </a:r>
            <a:r>
              <a:rPr lang="en-US" altLang="ko-KR" sz="1400" dirty="0" err="1"/>
              <a:t>eXclude</a:t>
            </a:r>
            <a:r>
              <a:rPr lang="en-US" altLang="ko-KR" sz="1400" dirty="0"/>
              <a:t> NAT): NAT</a:t>
            </a:r>
            <a:r>
              <a:rPr lang="ko-KR" altLang="en-US" sz="1400" dirty="0"/>
              <a:t>와 </a:t>
            </a:r>
            <a:r>
              <a:rPr lang="en-US" altLang="ko-KR" sz="1400" dirty="0"/>
              <a:t>Router</a:t>
            </a:r>
            <a:r>
              <a:rPr lang="ko-KR" altLang="en-US" sz="1400" dirty="0"/>
              <a:t>사이에</a:t>
            </a:r>
            <a:br>
              <a:rPr lang="en-US" altLang="ko-KR" sz="1400" dirty="0"/>
            </a:br>
            <a:r>
              <a:rPr lang="ko-KR" altLang="en-US" sz="1400" dirty="0"/>
              <a:t>중간 단계 호스트가 있어</a:t>
            </a:r>
            <a:r>
              <a:rPr lang="en-US" altLang="ko-KR" sz="1400" dirty="0"/>
              <a:t> </a:t>
            </a:r>
            <a:r>
              <a:rPr lang="ko-KR" altLang="en-US" sz="1400" dirty="0"/>
              <a:t>해당 호스트로 가려는 경우에는</a:t>
            </a:r>
            <a:br>
              <a:rPr lang="en-US" altLang="ko-KR" sz="1400" dirty="0"/>
            </a:br>
            <a:r>
              <a:rPr lang="en-US" altLang="ko-KR" sz="1400" dirty="0"/>
              <a:t>SNAT</a:t>
            </a:r>
            <a:r>
              <a:rPr lang="ko-KR" altLang="en-US" sz="1400" dirty="0"/>
              <a:t>을 </a:t>
            </a:r>
            <a:r>
              <a:rPr lang="en-US" altLang="ko-KR" sz="1400" dirty="0" err="1"/>
              <a:t>PassThrough</a:t>
            </a:r>
            <a:r>
              <a:rPr lang="en-US" altLang="ko-KR" sz="1400" dirty="0"/>
              <a:t> </a:t>
            </a:r>
            <a:r>
              <a:rPr lang="ko-KR" altLang="en-US" sz="1400" dirty="0"/>
              <a:t>하도록 중개해주는 </a:t>
            </a:r>
            <a:r>
              <a:rPr lang="en-US" altLang="ko-KR" sz="1400" dirty="0"/>
              <a:t>NAT </a:t>
            </a:r>
            <a:r>
              <a:rPr lang="ko-KR" altLang="en-US" sz="1400" dirty="0"/>
              <a:t>입니다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DMZ(Demilitarized Zone): </a:t>
            </a:r>
            <a:br>
              <a:rPr lang="en-US" altLang="ko-KR" sz="1400" dirty="0"/>
            </a:br>
            <a:r>
              <a:rPr lang="ko-KR" altLang="en-US" sz="1400" dirty="0"/>
              <a:t>외부로부터 모든 포트를</a:t>
            </a:r>
            <a:r>
              <a:rPr lang="en-US" altLang="ko-KR" sz="1400" dirty="0"/>
              <a:t> </a:t>
            </a:r>
            <a:r>
              <a:rPr lang="ko-KR" altLang="en-US" sz="1400" dirty="0"/>
              <a:t>내부로 개방하는 방식입니다</a:t>
            </a:r>
            <a:br>
              <a:rPr lang="en-US" altLang="ko-KR" sz="1400" dirty="0"/>
            </a:br>
            <a:r>
              <a:rPr lang="ko-KR" altLang="en-US" sz="1400" dirty="0"/>
              <a:t>이 때</a:t>
            </a:r>
            <a:r>
              <a:rPr lang="en-US" altLang="ko-KR" sz="1400" dirty="0"/>
              <a:t>, DMZ</a:t>
            </a:r>
            <a:r>
              <a:rPr lang="ko-KR" altLang="en-US" sz="1400" dirty="0"/>
              <a:t>는 모든 포트를 여는 포트 포워딩과는 조금 다르고</a:t>
            </a:r>
            <a:br>
              <a:rPr lang="en-US" altLang="ko-KR" sz="1400" dirty="0"/>
            </a:br>
            <a:r>
              <a:rPr lang="ko-KR" altLang="en-US" sz="1400" dirty="0"/>
              <a:t>외부 네트워크와 내부 네트워크 사이에 단계를 두어</a:t>
            </a:r>
            <a:br>
              <a:rPr lang="en-US" altLang="ko-KR" sz="1400" dirty="0"/>
            </a:br>
            <a:r>
              <a:rPr lang="en-US" altLang="ko-KR" sz="1400" dirty="0"/>
              <a:t>DMZ</a:t>
            </a:r>
            <a:r>
              <a:rPr lang="ko-KR" altLang="en-US" sz="1400" dirty="0"/>
              <a:t>가 공격을 받더라도 내부 네트워크는 보호됩니다</a:t>
            </a:r>
            <a:br>
              <a:rPr lang="en-US" altLang="ko-KR" sz="1400" dirty="0"/>
            </a:br>
            <a:r>
              <a:rPr lang="ko-KR" altLang="en-US" sz="1400" dirty="0"/>
              <a:t>하지만</a:t>
            </a:r>
            <a:r>
              <a:rPr lang="en-US" altLang="ko-KR" sz="1400" dirty="0"/>
              <a:t>, </a:t>
            </a:r>
            <a:r>
              <a:rPr lang="ko-KR" altLang="en-US" sz="1400" dirty="0"/>
              <a:t>모든 포트 개방은 리스크가 크기 때문에 잘 활용하시면 됩니다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8DBAC8-C315-FB3B-1E99-5D92C8C23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729" y="4203128"/>
            <a:ext cx="5014829" cy="212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67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DE4AB-EA12-0527-78FB-3A7DADF9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NAT Traversal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BC596A-C94D-8856-E353-1306BD635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805160" cy="5030918"/>
          </a:xfrm>
        </p:spPr>
        <p:txBody>
          <a:bodyPr/>
          <a:lstStyle/>
          <a:p>
            <a:r>
              <a:rPr lang="en-US" altLang="ko-KR" sz="1600" dirty="0"/>
              <a:t>NAT Filtering Rule</a:t>
            </a:r>
            <a:r>
              <a:rPr lang="ko-KR" altLang="en-US" sz="1600" dirty="0"/>
              <a:t>은 </a:t>
            </a:r>
            <a:r>
              <a:rPr lang="en-US" altLang="ko-KR" sz="1600" dirty="0"/>
              <a:t>NAT</a:t>
            </a:r>
            <a:r>
              <a:rPr lang="ko-KR" altLang="en-US" sz="1600" dirty="0"/>
              <a:t>단에서 들어온 또는 나가는 패킷의 전달여부</a:t>
            </a:r>
            <a:r>
              <a:rPr lang="en-US" altLang="ko-KR" sz="1600" dirty="0"/>
              <a:t>(</a:t>
            </a:r>
            <a:r>
              <a:rPr lang="ko-KR" altLang="en-US" sz="1600" dirty="0"/>
              <a:t>유사 방화벽</a:t>
            </a:r>
            <a:r>
              <a:rPr lang="en-US" altLang="ko-KR" sz="1600" dirty="0"/>
              <a:t>)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정하는 규칙입니다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이는 패킷의 출발</a:t>
            </a:r>
            <a:r>
              <a:rPr lang="en-US" altLang="ko-KR" sz="1600" dirty="0"/>
              <a:t>/</a:t>
            </a:r>
            <a:r>
              <a:rPr lang="ko-KR" altLang="en-US" sz="1600" dirty="0"/>
              <a:t>도착지 </a:t>
            </a:r>
            <a:r>
              <a:rPr lang="en-US" altLang="ko-KR" sz="1600" dirty="0"/>
              <a:t>IP</a:t>
            </a:r>
            <a:r>
              <a:rPr lang="ko-KR" altLang="en-US" sz="1600" dirty="0"/>
              <a:t>주소를 수정하는 과정에서 전달여부를 검증합니다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NAT Filtering Rule</a:t>
            </a:r>
            <a:r>
              <a:rPr lang="ko-KR" altLang="en-US" sz="1600" dirty="0"/>
              <a:t>은 다음 두 가지 유형이 있습니다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err="1"/>
              <a:t>엔드포인트</a:t>
            </a:r>
            <a:r>
              <a:rPr lang="ko-KR" altLang="en-US" sz="1400" dirty="0"/>
              <a:t> 필터링</a:t>
            </a:r>
            <a:r>
              <a:rPr lang="en-US" altLang="ko-KR" sz="1400" dirty="0"/>
              <a:t>(Endpoint Filtering)</a:t>
            </a:r>
            <a:r>
              <a:rPr lang="ko-KR" altLang="en-US" sz="1400" dirty="0"/>
              <a:t>은 </a:t>
            </a:r>
            <a:r>
              <a:rPr lang="en-US" altLang="ko-KR" sz="1400" dirty="0"/>
              <a:t>NAT</a:t>
            </a:r>
            <a:r>
              <a:rPr lang="ko-KR" altLang="en-US" sz="1400" dirty="0"/>
              <a:t>가 내부 네트워크의 호스트가</a:t>
            </a:r>
            <a:br>
              <a:rPr lang="en-US" altLang="ko-KR" sz="1400" dirty="0"/>
            </a:br>
            <a:r>
              <a:rPr lang="ko-KR" altLang="en-US" sz="1400" dirty="0"/>
              <a:t>외부 네트워크와의 연결을 초기화</a:t>
            </a:r>
            <a:r>
              <a:rPr lang="en-US" altLang="ko-KR" sz="1400" dirty="0"/>
              <a:t>(</a:t>
            </a:r>
            <a:r>
              <a:rPr lang="ko-KR" altLang="en-US" sz="1400" dirty="0"/>
              <a:t>시작 또는 종료</a:t>
            </a:r>
            <a:r>
              <a:rPr lang="en-US" altLang="ko-KR" sz="1400" dirty="0"/>
              <a:t>)</a:t>
            </a:r>
            <a:r>
              <a:rPr lang="ko-KR" altLang="en-US" sz="1400" dirty="0"/>
              <a:t>할 때만 패킷을 전달하도록 설정하는 방식입니다</a:t>
            </a:r>
            <a:br>
              <a:rPr lang="en-US" altLang="ko-KR" sz="1400" dirty="0"/>
            </a:br>
            <a:r>
              <a:rPr lang="ko-KR" altLang="en-US" sz="1400" dirty="0"/>
              <a:t>외부 네트워크의 호스트가 내부 네트워크와의 연결을 초기화</a:t>
            </a:r>
            <a:r>
              <a:rPr lang="en-US" altLang="ko-KR" sz="1400" dirty="0"/>
              <a:t>(</a:t>
            </a:r>
            <a:r>
              <a:rPr lang="ko-KR" altLang="en-US" sz="1400" dirty="0"/>
              <a:t>시작 또는 종료</a:t>
            </a:r>
            <a:r>
              <a:rPr lang="en-US" altLang="ko-KR" sz="1400" dirty="0"/>
              <a:t>)</a:t>
            </a:r>
            <a:r>
              <a:rPr lang="ko-KR" altLang="en-US" sz="1400" dirty="0"/>
              <a:t>하려고 시도하면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NAT </a:t>
            </a:r>
            <a:r>
              <a:rPr lang="ko-KR" altLang="en-US" sz="1400" dirty="0"/>
              <a:t>장치는 이를 차단합니다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주소 및 포트 기반 필터링</a:t>
            </a:r>
            <a:r>
              <a:rPr lang="en-US" altLang="ko-KR" sz="1400" dirty="0"/>
              <a:t>(Address and Port-Based Filtering)</a:t>
            </a:r>
            <a:r>
              <a:rPr lang="ko-KR" altLang="en-US" sz="1400" dirty="0"/>
              <a:t>은 </a:t>
            </a:r>
            <a:r>
              <a:rPr lang="en-US" altLang="ko-KR" sz="1400" dirty="0"/>
              <a:t>NAT </a:t>
            </a:r>
            <a:r>
              <a:rPr lang="ko-KR" altLang="en-US" sz="1400" dirty="0"/>
              <a:t>장치가</a:t>
            </a:r>
            <a:br>
              <a:rPr lang="en-US" altLang="ko-KR" sz="1400" dirty="0"/>
            </a:br>
            <a:r>
              <a:rPr lang="ko-KR" altLang="en-US" sz="1400" dirty="0"/>
              <a:t>사전에 정의한 특정 </a:t>
            </a:r>
            <a:r>
              <a:rPr lang="en-US" altLang="ko-KR" sz="1400" dirty="0"/>
              <a:t>IP </a:t>
            </a:r>
            <a:r>
              <a:rPr lang="ko-KR" altLang="en-US" sz="1400" dirty="0"/>
              <a:t>주소와 포트 번호를 가진 패킷만 전달하도록 설정하는 방식입니다</a:t>
            </a:r>
            <a:br>
              <a:rPr lang="en-US" altLang="ko-KR" sz="1400" dirty="0"/>
            </a:br>
            <a:r>
              <a:rPr lang="ko-KR" altLang="en-US" sz="1400" dirty="0"/>
              <a:t>이 방식은 내부 네트워크의 보안을 더욱 강화하는데 도움이 됩니다</a:t>
            </a:r>
            <a:endParaRPr lang="en-US" altLang="ko-KR" sz="1400" dirty="0"/>
          </a:p>
          <a:p>
            <a:r>
              <a:rPr lang="en-US" altLang="ko-KR" sz="1600" dirty="0"/>
              <a:t>NAT </a:t>
            </a:r>
            <a:r>
              <a:rPr lang="ko-KR" altLang="en-US" sz="1600" dirty="0"/>
              <a:t>투과기술</a:t>
            </a:r>
            <a:r>
              <a:rPr lang="en-US" altLang="ko-KR" sz="1600" dirty="0"/>
              <a:t>(NAT</a:t>
            </a:r>
            <a:r>
              <a:rPr lang="ko-KR" altLang="en-US" sz="1600" dirty="0"/>
              <a:t> </a:t>
            </a:r>
            <a:r>
              <a:rPr lang="en-US" altLang="ko-KR" sz="1600" dirty="0"/>
              <a:t>Traversal</a:t>
            </a:r>
            <a:r>
              <a:rPr lang="ko-KR" altLang="en-US" sz="1600" dirty="0"/>
              <a:t>또는 </a:t>
            </a:r>
            <a:r>
              <a:rPr lang="en-US" altLang="ko-KR" sz="1600" dirty="0" err="1"/>
              <a:t>FireWall</a:t>
            </a:r>
            <a:r>
              <a:rPr lang="en-US" altLang="ko-KR" sz="1600" dirty="0"/>
              <a:t> Traversal)</a:t>
            </a:r>
            <a:r>
              <a:rPr lang="ko-KR" altLang="en-US" sz="1600" dirty="0"/>
              <a:t>은 두 사설</a:t>
            </a:r>
            <a:r>
              <a:rPr lang="en-US" altLang="ko-KR" sz="1600" dirty="0"/>
              <a:t>IP</a:t>
            </a:r>
            <a:r>
              <a:rPr lang="ko-KR" altLang="en-US" sz="1600" dirty="0"/>
              <a:t>를 사용하는 호스트가</a:t>
            </a:r>
            <a:br>
              <a:rPr lang="en-US" altLang="ko-KR" sz="1600" dirty="0"/>
            </a:br>
            <a:r>
              <a:rPr lang="ko-KR" altLang="en-US" sz="1600" dirty="0"/>
              <a:t>서로 정보를</a:t>
            </a:r>
            <a:r>
              <a:rPr lang="en-US" altLang="ko-KR" sz="1600" dirty="0"/>
              <a:t> </a:t>
            </a:r>
            <a:r>
              <a:rPr lang="ko-KR" altLang="en-US" sz="1600" dirty="0"/>
              <a:t>주고 받을 때</a:t>
            </a:r>
            <a:r>
              <a:rPr lang="en-US" altLang="ko-KR" sz="1600" dirty="0"/>
              <a:t> </a:t>
            </a:r>
            <a:r>
              <a:rPr lang="ko-KR" altLang="en-US" sz="1600" dirty="0"/>
              <a:t>지나치는 각종 </a:t>
            </a:r>
            <a:r>
              <a:rPr lang="en-US" altLang="ko-KR" sz="1600" dirty="0"/>
              <a:t>NAT</a:t>
            </a:r>
            <a:r>
              <a:rPr lang="ko-KR" altLang="en-US" sz="1600" dirty="0"/>
              <a:t>나 방화벽으로 부터</a:t>
            </a:r>
            <a:br>
              <a:rPr lang="en-US" altLang="ko-KR" sz="1600" dirty="0"/>
            </a:br>
            <a:r>
              <a:rPr lang="ko-KR" altLang="en-US" sz="1600" dirty="0"/>
              <a:t>자유롭게 통신</a:t>
            </a:r>
            <a:r>
              <a:rPr lang="en-US" altLang="ko-KR" sz="1600" dirty="0"/>
              <a:t>(one-to-one)</a:t>
            </a:r>
            <a:r>
              <a:rPr lang="ko-KR" altLang="en-US" sz="1600" dirty="0"/>
              <a:t>하도록</a:t>
            </a:r>
            <a:r>
              <a:rPr lang="en-US" altLang="ko-KR" sz="1600" dirty="0"/>
              <a:t> </a:t>
            </a:r>
            <a:r>
              <a:rPr lang="ko-KR" altLang="en-US" sz="1600" dirty="0"/>
              <a:t>해주는 기술입니다</a:t>
            </a:r>
            <a:endParaRPr lang="en-US" altLang="ko-KR" sz="1600" dirty="0"/>
          </a:p>
          <a:p>
            <a:r>
              <a:rPr lang="en-US" altLang="ko-KR" sz="1600" dirty="0"/>
              <a:t>NAT </a:t>
            </a:r>
            <a:r>
              <a:rPr lang="ko-KR" altLang="en-US" sz="1600" dirty="0"/>
              <a:t>투과기술은 </a:t>
            </a:r>
            <a:r>
              <a:rPr lang="en-US" altLang="ko-KR" sz="1600" dirty="0"/>
              <a:t>NAT</a:t>
            </a:r>
            <a:r>
              <a:rPr lang="ko-KR" altLang="en-US" sz="1600" dirty="0"/>
              <a:t>테이블 들을 직접적으로 작성하여</a:t>
            </a:r>
            <a:r>
              <a:rPr lang="en-US" altLang="ko-KR" sz="1600" dirty="0"/>
              <a:t>(</a:t>
            </a:r>
            <a:r>
              <a:rPr lang="ko-KR" altLang="en-US" sz="1600" dirty="0"/>
              <a:t>또는 유도하여</a:t>
            </a:r>
            <a:r>
              <a:rPr lang="en-US" altLang="ko-KR" sz="1600" dirty="0"/>
              <a:t>) </a:t>
            </a:r>
            <a:r>
              <a:rPr lang="ko-KR" altLang="en-US" sz="1600" dirty="0"/>
              <a:t>두 호스트의 존재를 명시하고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미리 설정 된 </a:t>
            </a:r>
            <a:r>
              <a:rPr lang="en-US" altLang="ko-KR" sz="1600" dirty="0"/>
              <a:t>NAT Filtering Rule</a:t>
            </a:r>
            <a:r>
              <a:rPr lang="ko-KR" altLang="en-US" sz="1600" dirty="0"/>
              <a:t>에 맞는 방식으로 두 호스트의 연결을 수동으로 작성</a:t>
            </a:r>
            <a:r>
              <a:rPr lang="en-US" altLang="ko-KR" sz="1600" dirty="0"/>
              <a:t>(</a:t>
            </a:r>
            <a:r>
              <a:rPr lang="ko-KR" altLang="en-US" sz="1600" dirty="0"/>
              <a:t>또는 유도</a:t>
            </a:r>
            <a:r>
              <a:rPr lang="en-US" altLang="ko-KR" sz="1600" dirty="0"/>
              <a:t>)</a:t>
            </a:r>
            <a:r>
              <a:rPr lang="ko-KR" altLang="en-US" sz="1600" dirty="0"/>
              <a:t>하여</a:t>
            </a:r>
            <a:br>
              <a:rPr lang="en-US" altLang="ko-KR" sz="1600" dirty="0"/>
            </a:br>
            <a:r>
              <a:rPr lang="ko-KR" altLang="en-US" sz="1600" dirty="0"/>
              <a:t>처음 부터 연결된 것 처럼 방화벽을 허물고</a:t>
            </a:r>
            <a:r>
              <a:rPr lang="en-US" altLang="ko-KR" sz="1600" dirty="0"/>
              <a:t>,</a:t>
            </a:r>
            <a:r>
              <a:rPr lang="ko-KR" altLang="en-US" sz="1600" dirty="0"/>
              <a:t> 둘 사이의 직접적인 통신이 가능하도록 합니다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612516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DE4AB-EA12-0527-78FB-3A7DADF9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NAT Traversal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BC596A-C94D-8856-E353-1306BD635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765139"/>
            <a:ext cx="11319879" cy="5025018"/>
          </a:xfrm>
        </p:spPr>
        <p:txBody>
          <a:bodyPr/>
          <a:lstStyle/>
          <a:p>
            <a:r>
              <a:rPr lang="en-US" altLang="ko-KR" sz="1600" dirty="0"/>
              <a:t>NAT Traversal</a:t>
            </a:r>
            <a:r>
              <a:rPr lang="ko-KR" altLang="en-US" sz="1600" dirty="0"/>
              <a:t>방식은 다음 세 가지가 있습니다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Relaying </a:t>
            </a:r>
            <a:r>
              <a:rPr lang="ko-KR" altLang="en-US" sz="1400" dirty="0"/>
              <a:t>방식</a:t>
            </a:r>
            <a:r>
              <a:rPr lang="en-US" altLang="ko-KR" sz="1400" dirty="0"/>
              <a:t>: </a:t>
            </a:r>
            <a:r>
              <a:rPr lang="ko-KR" altLang="en-US" sz="1400" dirty="0"/>
              <a:t>두 사설</a:t>
            </a:r>
            <a:r>
              <a:rPr lang="en-US" altLang="ko-KR" sz="1400" dirty="0"/>
              <a:t>IP</a:t>
            </a:r>
            <a:r>
              <a:rPr lang="ko-KR" altLang="en-US" sz="1400" dirty="0"/>
              <a:t>는 클라이언트의 형태로 외부 서버를 접속하여</a:t>
            </a:r>
            <a:br>
              <a:rPr lang="en-US" altLang="ko-KR" sz="1400" dirty="0"/>
            </a:br>
            <a:r>
              <a:rPr lang="ko-KR" altLang="en-US" sz="1400" dirty="0"/>
              <a:t>두 사설</a:t>
            </a:r>
            <a:r>
              <a:rPr lang="en-US" altLang="ko-KR" sz="1400" dirty="0"/>
              <a:t>IP</a:t>
            </a:r>
            <a:r>
              <a:rPr lang="ko-KR" altLang="en-US" sz="1400" dirty="0"/>
              <a:t>간의 통신을 중개하는 방식으로 가능하게 해줍니다</a:t>
            </a:r>
            <a:br>
              <a:rPr lang="en-US" altLang="ko-KR" sz="1400" dirty="0"/>
            </a:br>
            <a:r>
              <a:rPr lang="ko-KR" altLang="en-US" sz="1400" dirty="0"/>
              <a:t>장점은 방화벽이나 </a:t>
            </a:r>
            <a:r>
              <a:rPr lang="en-US" altLang="ko-KR" sz="1400" dirty="0"/>
              <a:t>NAT</a:t>
            </a:r>
            <a:r>
              <a:rPr lang="ko-KR" altLang="en-US" sz="1400" dirty="0"/>
              <a:t>장비의 특성과 무관하게 클라이언트</a:t>
            </a:r>
            <a:r>
              <a:rPr lang="en-US" altLang="ko-KR" sz="1400" dirty="0"/>
              <a:t>-</a:t>
            </a:r>
            <a:r>
              <a:rPr lang="ko-KR" altLang="en-US" sz="1400" dirty="0"/>
              <a:t>서버의 형태를 그대로 사용하여</a:t>
            </a:r>
            <a:br>
              <a:rPr lang="en-US" altLang="ko-KR" sz="1400" dirty="0"/>
            </a:br>
            <a:r>
              <a:rPr lang="ko-KR" altLang="en-US" sz="1400" dirty="0"/>
              <a:t>확실한 통신을 보장하는 편이지만</a:t>
            </a:r>
            <a:r>
              <a:rPr lang="en-US" altLang="ko-KR" sz="1400" dirty="0"/>
              <a:t>, </a:t>
            </a:r>
            <a:r>
              <a:rPr lang="ko-KR" altLang="en-US" sz="1400" dirty="0"/>
              <a:t>단점은 외부 </a:t>
            </a:r>
            <a:r>
              <a:rPr lang="en-US" altLang="ko-KR" sz="1400" dirty="0"/>
              <a:t>Relay</a:t>
            </a:r>
            <a:r>
              <a:rPr lang="ko-KR" altLang="en-US" sz="1400" dirty="0"/>
              <a:t>서버의 부하가 될 수 있을 것입니다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Connection Reversal </a:t>
            </a:r>
            <a:r>
              <a:rPr lang="ko-KR" altLang="en-US" sz="1400" dirty="0"/>
              <a:t>방식</a:t>
            </a:r>
            <a:r>
              <a:rPr lang="en-US" altLang="ko-KR" sz="1400" dirty="0"/>
              <a:t>: </a:t>
            </a:r>
            <a:r>
              <a:rPr lang="ko-KR" altLang="en-US" sz="1400" dirty="0"/>
              <a:t>두 호스트 중에서 하나는 공인 </a:t>
            </a:r>
            <a:r>
              <a:rPr lang="en-US" altLang="ko-KR" sz="1400" dirty="0"/>
              <a:t>IP</a:t>
            </a:r>
            <a:r>
              <a:rPr lang="ko-KR" altLang="en-US" sz="1400" dirty="0"/>
              <a:t>를 사용한 호스트일 경우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일반적인 클라이언트</a:t>
            </a:r>
            <a:r>
              <a:rPr lang="en-US" altLang="ko-KR" sz="1400" dirty="0"/>
              <a:t>-</a:t>
            </a:r>
            <a:r>
              <a:rPr lang="ko-KR" altLang="en-US" sz="1400" dirty="0"/>
              <a:t>서버구조 처럼 연결을 수행하고</a:t>
            </a:r>
            <a:r>
              <a:rPr lang="en-US" altLang="ko-KR" sz="1400" dirty="0"/>
              <a:t>, </a:t>
            </a:r>
            <a:r>
              <a:rPr lang="ko-KR" altLang="en-US" sz="1400" dirty="0"/>
              <a:t>이후 연결 된 경로를 통해 상호 통신을 수행하는 방식입니다</a:t>
            </a:r>
            <a:br>
              <a:rPr lang="en-US" altLang="ko-KR" sz="1400" dirty="0"/>
            </a:br>
            <a:r>
              <a:rPr lang="ko-KR" altLang="en-US" sz="1400" dirty="0"/>
              <a:t>장점은 외부 </a:t>
            </a:r>
            <a:r>
              <a:rPr lang="en-US" altLang="ko-KR" sz="1400" dirty="0"/>
              <a:t>Relay</a:t>
            </a:r>
            <a:r>
              <a:rPr lang="ko-KR" altLang="en-US" sz="1400" dirty="0"/>
              <a:t>서버를 두지 않아도 되면서 각종 방화벽과 </a:t>
            </a:r>
            <a:r>
              <a:rPr lang="en-US" altLang="ko-KR" sz="1400" dirty="0"/>
              <a:t>NAT</a:t>
            </a:r>
            <a:r>
              <a:rPr lang="ko-KR" altLang="en-US" sz="1400" dirty="0"/>
              <a:t>로 부터 자유롭지만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단점은 여전히 공인 </a:t>
            </a:r>
            <a:r>
              <a:rPr lang="en-US" altLang="ko-KR" sz="1400" dirty="0"/>
              <a:t>IP</a:t>
            </a:r>
            <a:r>
              <a:rPr lang="ko-KR" altLang="en-US" sz="1400" dirty="0"/>
              <a:t>를 사용하는 서버가 있어야 되기 때문에 조건이 까다롭다고 볼 수 있습니다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홀 </a:t>
            </a:r>
            <a:r>
              <a:rPr lang="ko-KR" altLang="en-US" sz="1400" dirty="0" err="1"/>
              <a:t>펀칭</a:t>
            </a:r>
            <a:r>
              <a:rPr lang="en-US" altLang="ko-KR" sz="1400" dirty="0"/>
              <a:t>(Hole Punching) </a:t>
            </a:r>
            <a:r>
              <a:rPr lang="ko-KR" altLang="en-US" sz="1400" dirty="0"/>
              <a:t>방식</a:t>
            </a:r>
            <a:r>
              <a:rPr lang="en-US" altLang="ko-KR" sz="1400" dirty="0"/>
              <a:t>: </a:t>
            </a:r>
            <a:r>
              <a:rPr lang="ko-KR" altLang="en-US" sz="1400" dirty="0"/>
              <a:t>두 사설</a:t>
            </a:r>
            <a:r>
              <a:rPr lang="en-US" altLang="ko-KR" sz="1400" dirty="0"/>
              <a:t>IP</a:t>
            </a:r>
            <a:r>
              <a:rPr lang="ko-KR" altLang="en-US" sz="1400" dirty="0"/>
              <a:t>를 사용하는 호스트가 자신과 상대의 </a:t>
            </a:r>
            <a:r>
              <a:rPr lang="en-US" altLang="ko-KR" sz="1400" dirty="0" err="1"/>
              <a:t>IP:Port</a:t>
            </a:r>
            <a:r>
              <a:rPr lang="ko-KR" altLang="en-US" sz="1400" dirty="0"/>
              <a:t>를 가지고</a:t>
            </a:r>
            <a:br>
              <a:rPr lang="en-US" altLang="ko-KR" sz="1400" dirty="0"/>
            </a:br>
            <a:r>
              <a:rPr lang="ko-KR" altLang="en-US" sz="1400" dirty="0"/>
              <a:t>이미 연결 처리가 된 것처럼</a:t>
            </a:r>
            <a:r>
              <a:rPr lang="en-US" altLang="ko-KR" sz="1400" dirty="0"/>
              <a:t>, NAT Filtering Rules</a:t>
            </a:r>
            <a:r>
              <a:rPr lang="ko-KR" altLang="en-US" sz="1400" dirty="0"/>
              <a:t>을 업데이트 하여 </a:t>
            </a:r>
            <a:r>
              <a:rPr lang="en-US" altLang="ko-KR" sz="1400" dirty="0"/>
              <a:t>(NAT Table</a:t>
            </a:r>
            <a:r>
              <a:rPr lang="ko-KR" altLang="en-US" sz="1400" dirty="0"/>
              <a:t>도 미리 등록된 상태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ko-KR" altLang="en-US" sz="1400" dirty="0"/>
              <a:t>열어놓은 통로를 통해 두 호스트가 상호 통신을 수행하는 방식입니다</a:t>
            </a:r>
            <a:br>
              <a:rPr lang="en-US" altLang="ko-KR" sz="1400" dirty="0"/>
            </a:br>
            <a:r>
              <a:rPr lang="ko-KR" altLang="en-US" sz="1400" dirty="0"/>
              <a:t>장점은 온전한 두 사설</a:t>
            </a:r>
            <a:r>
              <a:rPr lang="en-US" altLang="ko-KR" sz="1400" dirty="0"/>
              <a:t>IP</a:t>
            </a:r>
            <a:r>
              <a:rPr lang="ko-KR" altLang="en-US" sz="1400" dirty="0"/>
              <a:t>간의 통신으로 가장 유용한 방식이지만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단점으로는 상호 통신이 된 상태를 만들어 통신하기 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통신이 끊어졌다고 생각하지 않도록</a:t>
            </a:r>
            <a:br>
              <a:rPr lang="en-US" altLang="ko-KR" sz="1400" dirty="0"/>
            </a:br>
            <a:r>
              <a:rPr lang="ko-KR" altLang="en-US" sz="1400" dirty="0"/>
              <a:t>지속적인 </a:t>
            </a:r>
            <a:r>
              <a:rPr lang="en-US" altLang="ko-KR" sz="1400" dirty="0" err="1"/>
              <a:t>KeepAlive</a:t>
            </a:r>
            <a:r>
              <a:rPr lang="en-US" altLang="ko-KR" sz="1400" dirty="0"/>
              <a:t> Ping(</a:t>
            </a:r>
            <a:r>
              <a:rPr lang="ko-KR" altLang="en-US" sz="1400" dirty="0"/>
              <a:t>일명 </a:t>
            </a:r>
            <a:r>
              <a:rPr lang="en-US" altLang="ko-KR" sz="1400" dirty="0"/>
              <a:t>Heart Bit)</a:t>
            </a:r>
            <a:r>
              <a:rPr lang="ko-KR" altLang="en-US" sz="1400" dirty="0"/>
              <a:t>를 날려 통신 상태를 유지해야 합니다</a:t>
            </a:r>
            <a:endParaRPr lang="en-US" altLang="ko-KR" sz="1400" dirty="0"/>
          </a:p>
          <a:p>
            <a:r>
              <a:rPr lang="ko-KR" altLang="en-US" sz="1600" dirty="0"/>
              <a:t>홀 </a:t>
            </a:r>
            <a:r>
              <a:rPr lang="ko-KR" altLang="en-US" sz="1600" dirty="0" err="1"/>
              <a:t>펀칭</a:t>
            </a:r>
            <a:r>
              <a:rPr lang="ko-KR" altLang="en-US" sz="1600" dirty="0"/>
              <a:t> 방식은 크게 두 가지 모드로 동작 할 수 있습니다</a:t>
            </a:r>
            <a:br>
              <a:rPr lang="en-US" altLang="ko-KR" sz="1400" dirty="0"/>
            </a:br>
            <a:r>
              <a:rPr lang="en-US" altLang="ko-KR" sz="1400" dirty="0"/>
              <a:t>1. Endpoint Dependent: NAT</a:t>
            </a:r>
            <a:r>
              <a:rPr lang="ko-KR" altLang="en-US" sz="1400" dirty="0"/>
              <a:t>장치가 내부 호스트와 외부 호스트가 통신할 때 매번 새로운 공인 </a:t>
            </a:r>
            <a:r>
              <a:rPr lang="en-US" altLang="ko-KR" sz="1400" dirty="0" err="1"/>
              <a:t>IP:Port</a:t>
            </a:r>
            <a:r>
              <a:rPr lang="ko-KR" altLang="en-US" sz="1400" dirty="0"/>
              <a:t>를 사용해야 합니다</a:t>
            </a:r>
            <a:br>
              <a:rPr lang="en-US" altLang="ko-KR" sz="1400" dirty="0"/>
            </a:br>
            <a:r>
              <a:rPr lang="en-US" altLang="ko-KR" sz="1400" dirty="0"/>
              <a:t>2. Endpoint Independent: NAT</a:t>
            </a:r>
            <a:r>
              <a:rPr lang="ko-KR" altLang="en-US" sz="1400" dirty="0"/>
              <a:t>장치가 내부 호스트와 외부 호스트가 통신할 때 매번 같은 </a:t>
            </a:r>
            <a:r>
              <a:rPr lang="en-US" altLang="ko-KR" sz="1400" dirty="0" err="1"/>
              <a:t>IP:Port</a:t>
            </a:r>
            <a:r>
              <a:rPr lang="ko-KR" altLang="en-US" sz="1400" dirty="0"/>
              <a:t>로 통신이 가능합니다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822031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DE4AB-EA12-0527-78FB-3A7DADF9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Hole Punching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BC596A-C94D-8856-E353-1306BD635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765139"/>
            <a:ext cx="11319879" cy="5025018"/>
          </a:xfrm>
        </p:spPr>
        <p:txBody>
          <a:bodyPr/>
          <a:lstStyle/>
          <a:p>
            <a:r>
              <a:rPr lang="ko-KR" altLang="en-US" sz="1600" dirty="0"/>
              <a:t>홀 </a:t>
            </a:r>
            <a:r>
              <a:rPr lang="ko-KR" altLang="en-US" sz="1600" dirty="0" err="1"/>
              <a:t>펀칭</a:t>
            </a:r>
            <a:r>
              <a:rPr lang="ko-KR" altLang="en-US" sz="1600" dirty="0"/>
              <a:t> 방식은 크게 두 가지 모드로 동작 할 수 있습니다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Endpoint Dependent: NAT</a:t>
            </a:r>
            <a:r>
              <a:rPr lang="ko-KR" altLang="en-US" sz="1400" dirty="0"/>
              <a:t>장치가 내부 호스트와 외부 호스트가 통신할 때 매번 새로운 공인 </a:t>
            </a:r>
            <a:r>
              <a:rPr lang="en-US" altLang="ko-KR" sz="1400" dirty="0" err="1"/>
              <a:t>IP:Port</a:t>
            </a:r>
            <a:r>
              <a:rPr lang="ko-KR" altLang="en-US" sz="1400" dirty="0"/>
              <a:t>를 사용해야 합니다</a:t>
            </a:r>
            <a:br>
              <a:rPr lang="en-US" altLang="ko-KR" sz="1400" dirty="0"/>
            </a:br>
            <a:r>
              <a:rPr lang="ko-KR" altLang="en-US" sz="1400" dirty="0"/>
              <a:t>비교적 복잡한 방식으로</a:t>
            </a:r>
            <a:r>
              <a:rPr lang="en-US" altLang="ko-KR" sz="1400" dirty="0"/>
              <a:t>,</a:t>
            </a:r>
            <a:r>
              <a:rPr lang="ko-KR" altLang="en-US" sz="1400" dirty="0"/>
              <a:t> 연결 지향성 홀 </a:t>
            </a:r>
            <a:r>
              <a:rPr lang="ko-KR" altLang="en-US" sz="1400" dirty="0" err="1"/>
              <a:t>펀칭을</a:t>
            </a:r>
            <a:r>
              <a:rPr lang="ko-KR" altLang="en-US" sz="1400" dirty="0"/>
              <a:t> 생성해야 하기 때문에</a:t>
            </a:r>
            <a:r>
              <a:rPr lang="en-US" altLang="ko-KR" sz="1400" dirty="0"/>
              <a:t>, TCP </a:t>
            </a:r>
            <a:r>
              <a:rPr lang="ko-KR" altLang="en-US" sz="1400" dirty="0"/>
              <a:t>홀 </a:t>
            </a:r>
            <a:r>
              <a:rPr lang="ko-KR" altLang="en-US" sz="1400" dirty="0" err="1"/>
              <a:t>펀칭</a:t>
            </a:r>
            <a:r>
              <a:rPr lang="en-US" altLang="ko-KR" sz="1400" dirty="0"/>
              <a:t>(</a:t>
            </a:r>
            <a:r>
              <a:rPr lang="ko-KR" altLang="en-US" sz="1400" dirty="0"/>
              <a:t>우측 그림</a:t>
            </a:r>
            <a:r>
              <a:rPr lang="en-US" altLang="ko-KR" sz="1400" dirty="0"/>
              <a:t>)</a:t>
            </a:r>
            <a:r>
              <a:rPr lang="ko-KR" altLang="en-US" sz="1400" dirty="0"/>
              <a:t>을 사용할 수 밖에 없습니다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이유는 연결을 맺을 경우에는 매번 새로운 </a:t>
            </a:r>
            <a:r>
              <a:rPr lang="en-US" altLang="ko-KR" sz="1400" dirty="0" err="1"/>
              <a:t>IP:Port</a:t>
            </a:r>
            <a:r>
              <a:rPr lang="ko-KR" altLang="en-US" sz="1400" dirty="0"/>
              <a:t>를 사용해도 </a:t>
            </a:r>
            <a:r>
              <a:rPr lang="en-US" altLang="ko-KR" sz="1400" dirty="0" err="1"/>
              <a:t>EndPoint</a:t>
            </a:r>
            <a:r>
              <a:rPr lang="ko-KR" altLang="en-US" sz="1400" dirty="0"/>
              <a:t>및 </a:t>
            </a:r>
            <a:r>
              <a:rPr lang="en-US" altLang="ko-KR" sz="1400" dirty="0"/>
              <a:t>NAT</a:t>
            </a:r>
            <a:r>
              <a:rPr lang="ko-KR" altLang="en-US" sz="1400" dirty="0"/>
              <a:t>가 자동으로 잡아주기 때문입니다</a:t>
            </a:r>
            <a:r>
              <a:rPr lang="en-US" altLang="ko-KR" sz="14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Endpoint Independent: NAT</a:t>
            </a:r>
            <a:r>
              <a:rPr lang="ko-KR" altLang="en-US" sz="1400" dirty="0"/>
              <a:t>장치가 내부 호스트와 외부 호스트가 통신할 때 매번 같은 </a:t>
            </a:r>
            <a:r>
              <a:rPr lang="en-US" altLang="ko-KR" sz="1400" dirty="0" err="1"/>
              <a:t>IP:Port</a:t>
            </a:r>
            <a:r>
              <a:rPr lang="ko-KR" altLang="en-US" sz="1400" dirty="0"/>
              <a:t>로 통신이 가능합니다</a:t>
            </a:r>
            <a:br>
              <a:rPr lang="en-US" altLang="ko-KR" sz="1400" dirty="0"/>
            </a:br>
            <a:r>
              <a:rPr lang="ko-KR" altLang="en-US" sz="1400" dirty="0"/>
              <a:t>비교적 간단한 방식으로 비 연결 지향성 홀 </a:t>
            </a:r>
            <a:r>
              <a:rPr lang="ko-KR" altLang="en-US" sz="1400" dirty="0" err="1"/>
              <a:t>펀칭도</a:t>
            </a:r>
            <a:r>
              <a:rPr lang="ko-KR" altLang="en-US" sz="1400" dirty="0"/>
              <a:t> 가능하여 보통 </a:t>
            </a:r>
            <a:r>
              <a:rPr lang="en-US" altLang="ko-KR" sz="1400" dirty="0"/>
              <a:t>UDP </a:t>
            </a:r>
            <a:r>
              <a:rPr lang="ko-KR" altLang="en-US" sz="1400" dirty="0" err="1"/>
              <a:t>홀펀칭</a:t>
            </a:r>
            <a:r>
              <a:rPr lang="en-US" altLang="ko-KR" sz="1400" dirty="0"/>
              <a:t>(</a:t>
            </a:r>
            <a:r>
              <a:rPr lang="ko-KR" altLang="en-US" sz="1400" dirty="0"/>
              <a:t>좌측 그림</a:t>
            </a:r>
            <a:r>
              <a:rPr lang="en-US" altLang="ko-KR" sz="1400" dirty="0"/>
              <a:t>)</a:t>
            </a:r>
            <a:r>
              <a:rPr lang="ko-KR" altLang="en-US" sz="1400" dirty="0"/>
              <a:t>을 사용합니다</a:t>
            </a:r>
            <a:endParaRPr lang="en-US" altLang="ko-KR" sz="1400" dirty="0"/>
          </a:p>
        </p:txBody>
      </p:sp>
      <p:pic>
        <p:nvPicPr>
          <p:cNvPr id="5" name="그림 4" descr="텍스트, 도표, 그림, 지도이(가) 표시된 사진&#10;&#10;자동 생성된 설명">
            <a:extLst>
              <a:ext uri="{FF2B5EF4-FFF2-40B4-BE49-F238E27FC236}">
                <a16:creationId xmlns:a16="http://schemas.microsoft.com/office/drawing/2014/main" id="{81A1F6E3-8077-2252-559F-B98B9728B3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" t="10603" r="1920" b="5883"/>
          <a:stretch/>
        </p:blipFill>
        <p:spPr>
          <a:xfrm>
            <a:off x="1741162" y="3695863"/>
            <a:ext cx="4791808" cy="3094293"/>
          </a:xfrm>
          <a:prstGeom prst="rect">
            <a:avLst/>
          </a:prstGeom>
        </p:spPr>
      </p:pic>
      <p:pic>
        <p:nvPicPr>
          <p:cNvPr id="7" name="그림 6" descr="텍스트, 도표, 스크린샷, 라인이(가) 표시된 사진&#10;&#10;자동 생성된 설명">
            <a:extLst>
              <a:ext uri="{FF2B5EF4-FFF2-40B4-BE49-F238E27FC236}">
                <a16:creationId xmlns:a16="http://schemas.microsoft.com/office/drawing/2014/main" id="{9213D94B-59A8-404E-7EBA-3A9AA7CA3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05" y="3695863"/>
            <a:ext cx="5472069" cy="309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29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04935-DA8F-4D1A-CC36-EA9341DD3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ICE, STUN, TURN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591AD9-98DF-F070-5AC1-C1589C6F4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08488"/>
          </a:xfrm>
        </p:spPr>
        <p:txBody>
          <a:bodyPr/>
          <a:lstStyle/>
          <a:p>
            <a:r>
              <a:rPr lang="en-US" altLang="ko-KR" sz="1600" dirty="0"/>
              <a:t>ICE(Interactive Connectivity Establishment):</a:t>
            </a:r>
            <a:br>
              <a:rPr lang="en-US" altLang="ko-KR" sz="1600" dirty="0"/>
            </a:br>
            <a:r>
              <a:rPr lang="en-US" altLang="ko-KR" sz="1400" dirty="0"/>
              <a:t>ICE</a:t>
            </a:r>
            <a:r>
              <a:rPr lang="ko-KR" altLang="en-US" sz="1400" dirty="0"/>
              <a:t>는 두 단말이 서로 통신하는 과정에서 최적의 경로로 통신 할 수 있도록 도와주는 프레임워크 입니다</a:t>
            </a:r>
            <a:br>
              <a:rPr lang="en-US" altLang="ko-KR" sz="1400" dirty="0"/>
            </a:br>
            <a:r>
              <a:rPr lang="en-US" altLang="ko-KR" sz="1400" dirty="0"/>
              <a:t>ICE</a:t>
            </a:r>
            <a:r>
              <a:rPr lang="ko-KR" altLang="en-US" sz="1400" dirty="0"/>
              <a:t>는 두 단말 간의 제안 및 수락 모델로 생성되는 실시간 </a:t>
            </a:r>
            <a:r>
              <a:rPr lang="en-US" altLang="ko-KR" sz="1400" dirty="0"/>
              <a:t>UDP </a:t>
            </a:r>
            <a:r>
              <a:rPr lang="ko-KR" altLang="en-US" sz="1400" dirty="0"/>
              <a:t>통신 </a:t>
            </a:r>
            <a:r>
              <a:rPr lang="en-US" altLang="ko-KR" sz="1400" dirty="0"/>
              <a:t>NAT Traversal</a:t>
            </a:r>
            <a:r>
              <a:rPr lang="ko-KR" altLang="en-US" sz="1400" dirty="0"/>
              <a:t>기술로도 부르며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이를 응용하면 고도의 </a:t>
            </a:r>
            <a:r>
              <a:rPr lang="en-US" altLang="ko-KR" sz="1400" dirty="0"/>
              <a:t>TCP </a:t>
            </a:r>
            <a:r>
              <a:rPr lang="ko-KR" altLang="en-US" sz="1400" dirty="0"/>
              <a:t>프로토콜 통신도 적용 가능합니다</a:t>
            </a:r>
            <a:endParaRPr lang="en-US" altLang="ko-KR" sz="1400" dirty="0"/>
          </a:p>
          <a:p>
            <a:r>
              <a:rPr lang="en-US" altLang="ko-KR" sz="1600" dirty="0"/>
              <a:t>STUN(Session Traversal Utilities for NAT): </a:t>
            </a:r>
            <a:r>
              <a:rPr lang="ko-KR" altLang="en-US" sz="1400" dirty="0"/>
              <a:t>클라이언트</a:t>
            </a:r>
            <a:r>
              <a:rPr lang="en-US" altLang="ko-KR" sz="1400" dirty="0"/>
              <a:t>–</a:t>
            </a:r>
            <a:r>
              <a:rPr lang="ko-KR" altLang="en-US" sz="1400" dirty="0"/>
              <a:t>서버 방식으로</a:t>
            </a:r>
            <a:br>
              <a:rPr lang="en-US" altLang="ko-KR" sz="1400" dirty="0"/>
            </a:br>
            <a:r>
              <a:rPr lang="ko-KR" altLang="en-US" sz="1400" dirty="0"/>
              <a:t>상단 그림에서 클라이언트는 </a:t>
            </a:r>
            <a:r>
              <a:rPr lang="en-US" altLang="ko-KR" sz="1400" dirty="0"/>
              <a:t>STUN</a:t>
            </a:r>
            <a:r>
              <a:rPr lang="ko-KR" altLang="en-US" sz="1400" dirty="0"/>
              <a:t>서버에게 메시지</a:t>
            </a:r>
            <a:r>
              <a:rPr lang="en-US" altLang="ko-KR" sz="1400" dirty="0"/>
              <a:t>(</a:t>
            </a:r>
            <a:r>
              <a:rPr lang="ko-KR" altLang="en-US" sz="1400" dirty="0"/>
              <a:t>사설</a:t>
            </a:r>
            <a:r>
              <a:rPr lang="en-US" altLang="ko-KR" sz="1400" dirty="0" err="1"/>
              <a:t>IP:Port</a:t>
            </a:r>
            <a:r>
              <a:rPr lang="en-US" altLang="ko-KR" sz="1400" dirty="0"/>
              <a:t>)</a:t>
            </a:r>
            <a:r>
              <a:rPr lang="ko-KR" altLang="en-US" sz="1400" dirty="0"/>
              <a:t>를 보내고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“</a:t>
            </a:r>
            <a:r>
              <a:rPr lang="ko-KR" altLang="en-US" sz="1400" dirty="0"/>
              <a:t>자신의 외부</a:t>
            </a:r>
            <a:r>
              <a:rPr lang="en-US" altLang="ko-KR" sz="1400" dirty="0" err="1"/>
              <a:t>IP:Port</a:t>
            </a:r>
            <a:r>
              <a:rPr lang="en-US" altLang="ko-KR" sz="1400" dirty="0"/>
              <a:t>”</a:t>
            </a:r>
            <a:r>
              <a:rPr lang="ko-KR" altLang="en-US" sz="1400" dirty="0"/>
              <a:t>를 요청합니다 </a:t>
            </a:r>
            <a:r>
              <a:rPr lang="en-US" altLang="ko-KR" sz="1400" dirty="0"/>
              <a:t>-&gt; STUN</a:t>
            </a:r>
            <a:r>
              <a:rPr lang="ko-KR" altLang="en-US" sz="1400" dirty="0"/>
              <a:t>서버는 </a:t>
            </a:r>
            <a:r>
              <a:rPr lang="en-US" altLang="ko-KR" sz="1400" dirty="0"/>
              <a:t>NAT2_IP:Port</a:t>
            </a:r>
            <a:r>
              <a:rPr lang="ko-KR" altLang="en-US" sz="1400" dirty="0"/>
              <a:t>로 부터</a:t>
            </a:r>
            <a:br>
              <a:rPr lang="en-US" altLang="ko-KR" sz="1400" dirty="0"/>
            </a:br>
            <a:r>
              <a:rPr lang="ko-KR" altLang="en-US" sz="1400" dirty="0"/>
              <a:t>메시지</a:t>
            </a:r>
            <a:r>
              <a:rPr lang="en-US" altLang="ko-KR" sz="1400" dirty="0"/>
              <a:t>(</a:t>
            </a:r>
            <a:r>
              <a:rPr lang="ko-KR" altLang="en-US" sz="1400" dirty="0"/>
              <a:t>사설</a:t>
            </a:r>
            <a:r>
              <a:rPr lang="en-US" altLang="ko-KR" sz="1400" dirty="0" err="1"/>
              <a:t>IP:Port</a:t>
            </a:r>
            <a:r>
              <a:rPr lang="en-US" altLang="ko-KR" sz="1400" dirty="0"/>
              <a:t>)</a:t>
            </a:r>
            <a:r>
              <a:rPr lang="ko-KR" altLang="en-US" sz="1400" dirty="0"/>
              <a:t>를 받기 때문에</a:t>
            </a:r>
            <a:r>
              <a:rPr lang="en-US" altLang="ko-KR" sz="1400" dirty="0"/>
              <a:t>, NAT2_IP:Port &lt;-&gt; </a:t>
            </a:r>
            <a:r>
              <a:rPr lang="ko-KR" altLang="en-US" sz="1400" dirty="0"/>
              <a:t>사설</a:t>
            </a:r>
            <a:r>
              <a:rPr lang="en-US" altLang="ko-KR" sz="1400" dirty="0" err="1"/>
              <a:t>IP:Port</a:t>
            </a:r>
            <a:r>
              <a:rPr lang="ko-KR" altLang="en-US" sz="1400" dirty="0"/>
              <a:t>로</a:t>
            </a:r>
            <a:br>
              <a:rPr lang="en-US" altLang="ko-KR" sz="1400" dirty="0"/>
            </a:br>
            <a:r>
              <a:rPr lang="ko-KR" altLang="en-US" sz="1400" dirty="0"/>
              <a:t>자신의 바인딩 테이블을 작성하고 </a:t>
            </a:r>
            <a:r>
              <a:rPr lang="en-US" altLang="ko-KR" sz="1400" dirty="0"/>
              <a:t>NAT2_IP:Port</a:t>
            </a:r>
            <a:r>
              <a:rPr lang="ko-KR" altLang="en-US" sz="1400" dirty="0"/>
              <a:t>를 응답합니다</a:t>
            </a:r>
            <a:endParaRPr lang="en-US" altLang="ko-KR" sz="1400" dirty="0"/>
          </a:p>
          <a:p>
            <a:r>
              <a:rPr lang="ko-KR" altLang="en-US" sz="1400" dirty="0"/>
              <a:t>이를 통해 </a:t>
            </a:r>
            <a:r>
              <a:rPr lang="en-US" altLang="ko-KR" sz="1400" dirty="0"/>
              <a:t>P2P</a:t>
            </a:r>
            <a:r>
              <a:rPr lang="ko-KR" altLang="en-US" sz="1400" dirty="0"/>
              <a:t> 통신을 하려면 양측 공인</a:t>
            </a:r>
            <a:r>
              <a:rPr lang="en-US" altLang="ko-KR" sz="1400" dirty="0" err="1"/>
              <a:t>IP:Port</a:t>
            </a:r>
            <a:r>
              <a:rPr lang="ko-KR" altLang="en-US" sz="1400" dirty="0"/>
              <a:t>를</a:t>
            </a:r>
            <a:r>
              <a:rPr lang="en-US" altLang="ko-KR" sz="1400" dirty="0"/>
              <a:t> </a:t>
            </a:r>
            <a:r>
              <a:rPr lang="ko-KR" altLang="en-US" sz="1400" dirty="0"/>
              <a:t>모두 주고 받아서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NAT1, NAT2</a:t>
            </a:r>
            <a:r>
              <a:rPr lang="ko-KR" altLang="en-US" sz="1400" dirty="0"/>
              <a:t>를 클라이언트가 직접</a:t>
            </a:r>
            <a:r>
              <a:rPr lang="en-US" altLang="ko-KR" sz="1400" dirty="0"/>
              <a:t> </a:t>
            </a:r>
            <a:r>
              <a:rPr lang="ko-KR" altLang="en-US" sz="1400" dirty="0"/>
              <a:t>테이블 변경 요청을 보내는 방식으로</a:t>
            </a:r>
            <a:br>
              <a:rPr lang="en-US" altLang="ko-KR" sz="1400" dirty="0"/>
            </a:br>
            <a:r>
              <a:rPr lang="ko-KR" altLang="en-US" sz="1400" dirty="0"/>
              <a:t>서로 자신의 </a:t>
            </a:r>
            <a:r>
              <a:rPr lang="en-US" altLang="ko-KR" sz="1400" dirty="0"/>
              <a:t>P2P Hole</a:t>
            </a:r>
            <a:r>
              <a:rPr lang="ko-KR" altLang="en-US" sz="1400" dirty="0"/>
              <a:t>을 뚫어 통신을 수행합니다</a:t>
            </a:r>
            <a:endParaRPr lang="en-US" altLang="ko-KR" sz="1400" dirty="0"/>
          </a:p>
          <a:p>
            <a:r>
              <a:rPr lang="en-US" altLang="ko-KR" sz="1600" dirty="0"/>
              <a:t>TURN(Traversal Using Relays around NAT): </a:t>
            </a:r>
            <a:r>
              <a:rPr lang="en-US" altLang="ko-KR" sz="1400" dirty="0"/>
              <a:t>STUN</a:t>
            </a:r>
            <a:r>
              <a:rPr lang="ko-KR" altLang="en-US" sz="1400" dirty="0"/>
              <a:t>의 대체재로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Relay </a:t>
            </a:r>
            <a:r>
              <a:rPr lang="ko-KR" altLang="en-US" sz="1400" dirty="0"/>
              <a:t>방식을 시도 할 때</a:t>
            </a:r>
            <a:r>
              <a:rPr lang="en-US" altLang="ko-KR" sz="1400" dirty="0"/>
              <a:t> Relay </a:t>
            </a:r>
            <a:r>
              <a:rPr lang="ko-KR" altLang="en-US" sz="1400" dirty="0"/>
              <a:t>서버 역을</a:t>
            </a:r>
            <a:r>
              <a:rPr lang="en-US" altLang="ko-KR" sz="1400" dirty="0"/>
              <a:t> </a:t>
            </a:r>
            <a:r>
              <a:rPr lang="ko-KR" altLang="en-US" sz="1400" dirty="0"/>
              <a:t>맡을</a:t>
            </a:r>
            <a:r>
              <a:rPr lang="en-US" altLang="ko-KR" sz="1400" dirty="0"/>
              <a:t> </a:t>
            </a:r>
            <a:r>
              <a:rPr lang="ko-KR" altLang="en-US" sz="1400" dirty="0"/>
              <a:t>호스트에게</a:t>
            </a:r>
            <a:br>
              <a:rPr lang="en-US" altLang="ko-KR" sz="1400" dirty="0"/>
            </a:br>
            <a:r>
              <a:rPr lang="ko-KR" altLang="en-US" sz="1400" dirty="0"/>
              <a:t>공인 </a:t>
            </a:r>
            <a:r>
              <a:rPr lang="en-US" altLang="ko-KR" sz="1400" dirty="0" err="1"/>
              <a:t>IP:Port</a:t>
            </a:r>
            <a:r>
              <a:rPr lang="en-US" altLang="ko-KR" sz="1400" dirty="0"/>
              <a:t>(Relay Transport address: </a:t>
            </a:r>
            <a:r>
              <a:rPr lang="ko-KR" altLang="en-US" sz="1400" dirty="0"/>
              <a:t>릴레이 전달 주소</a:t>
            </a:r>
            <a:r>
              <a:rPr lang="en-US" altLang="ko-KR" sz="1400" dirty="0"/>
              <a:t>)</a:t>
            </a:r>
            <a:r>
              <a:rPr lang="ko-KR" altLang="en-US" sz="1400" dirty="0"/>
              <a:t>를</a:t>
            </a:r>
            <a:br>
              <a:rPr lang="en-US" altLang="ko-KR" sz="1400" dirty="0"/>
            </a:br>
            <a:r>
              <a:rPr lang="ko-KR" altLang="en-US" sz="1400" dirty="0"/>
              <a:t>할당하는 역할을</a:t>
            </a:r>
            <a:r>
              <a:rPr lang="en-US" altLang="ko-KR" sz="1400" dirty="0"/>
              <a:t> </a:t>
            </a:r>
            <a:r>
              <a:rPr lang="ko-KR" altLang="en-US" sz="1400" dirty="0"/>
              <a:t>수행하여</a:t>
            </a:r>
            <a:r>
              <a:rPr lang="en-US" altLang="ko-KR" sz="1400" dirty="0"/>
              <a:t> Relay</a:t>
            </a:r>
            <a:r>
              <a:rPr lang="ko-KR" altLang="en-US" sz="1400" dirty="0"/>
              <a:t>방식을 사용할 수 있게 해줍니다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일반적으로 </a:t>
            </a:r>
            <a:r>
              <a:rPr lang="en-US" altLang="ko-KR" sz="1400" dirty="0"/>
              <a:t>Relay Transport address</a:t>
            </a:r>
            <a:r>
              <a:rPr lang="ko-KR" altLang="en-US" sz="1400" dirty="0"/>
              <a:t>는 </a:t>
            </a:r>
            <a:r>
              <a:rPr lang="en-US" altLang="ko-KR" sz="1400" dirty="0"/>
              <a:t>TURN</a:t>
            </a:r>
            <a:r>
              <a:rPr lang="ko-KR" altLang="en-US" sz="1400" dirty="0"/>
              <a:t>서버가 됩니다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TRUN</a:t>
            </a:r>
            <a:r>
              <a:rPr lang="ko-KR" altLang="en-US" sz="1400" dirty="0"/>
              <a:t>은 효율이 좋지 않기 때문에</a:t>
            </a:r>
            <a:r>
              <a:rPr lang="en-US" altLang="ko-KR" sz="1400" dirty="0"/>
              <a:t>, ICE</a:t>
            </a:r>
            <a:r>
              <a:rPr lang="ko-KR" altLang="en-US" sz="1400" dirty="0"/>
              <a:t>는 모든 후보군은 탐색하고 최악의 경우에만 사용하도록 되어 있습니다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C74E70-B087-ED96-41DD-8AE37ACD2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7661" y="2639362"/>
            <a:ext cx="3479689" cy="14334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1BBA38-75AC-63AE-48B2-776CAE530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112" y="4095228"/>
            <a:ext cx="4925031" cy="244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88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69040-E1C4-B9A4-6456-1FE71B51C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ICMP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CC135F-16CD-C5ED-CA5F-C86F45C50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ICMP(Internet Control Message Protocol)</a:t>
            </a:r>
            <a:r>
              <a:rPr lang="ko-KR" altLang="en-US" sz="1600" dirty="0"/>
              <a:t>는 네트워크 장치들의 통신 문제를 진단하는 데</a:t>
            </a:r>
            <a:br>
              <a:rPr lang="en-US" altLang="ko-KR" sz="1600" dirty="0"/>
            </a:br>
            <a:r>
              <a:rPr lang="ko-KR" altLang="en-US" sz="1600" dirty="0"/>
              <a:t>사용하는 </a:t>
            </a:r>
            <a:r>
              <a:rPr lang="en-US" altLang="ko-KR" sz="1600" dirty="0"/>
              <a:t>L3</a:t>
            </a:r>
            <a:r>
              <a:rPr lang="ko-KR" altLang="en-US" sz="1600" dirty="0"/>
              <a:t>계층</a:t>
            </a:r>
            <a:r>
              <a:rPr lang="en-US" altLang="ko-KR" sz="1600" dirty="0"/>
              <a:t> </a:t>
            </a:r>
            <a:r>
              <a:rPr lang="ko-KR" altLang="en-US" sz="1600" dirty="0"/>
              <a:t>프로토콜입니다</a:t>
            </a:r>
            <a:endParaRPr lang="en-US" altLang="ko-KR" sz="1600" dirty="0"/>
          </a:p>
          <a:p>
            <a:r>
              <a:rPr lang="ko-KR" altLang="en-US" sz="1600" dirty="0"/>
              <a:t>기존의 </a:t>
            </a:r>
            <a:r>
              <a:rPr lang="en-US" altLang="ko-KR" sz="1600" dirty="0"/>
              <a:t>IP</a:t>
            </a:r>
            <a:r>
              <a:rPr lang="ko-KR" altLang="en-US" sz="1600" dirty="0"/>
              <a:t>프로토콜은 상대방과의 연결 에러 관련 처리가 없이 구별하는 것에만 집중되어 있어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연결시도를 하기 전에 존재여부를 확인하거나 네트워크의 상태를 진단하는 전용 프로토콜로</a:t>
            </a:r>
            <a:br>
              <a:rPr lang="en-US" altLang="ko-KR" sz="1600" dirty="0"/>
            </a:br>
            <a:r>
              <a:rPr lang="en-US" altLang="ko-KR" sz="1600" dirty="0"/>
              <a:t>ICMP</a:t>
            </a:r>
            <a:r>
              <a:rPr lang="ko-KR" altLang="en-US" sz="1600" dirty="0"/>
              <a:t>가 채택되어 많은 연결처리의 선봉으로 사용되고 있습니다</a:t>
            </a:r>
            <a:endParaRPr lang="en-US" altLang="ko-KR" sz="1600" dirty="0"/>
          </a:p>
          <a:p>
            <a:r>
              <a:rPr lang="en-US" altLang="ko-KR" sz="1600" dirty="0"/>
              <a:t>ICMP </a:t>
            </a:r>
            <a:r>
              <a:rPr lang="ko-KR" altLang="en-US" sz="1600" dirty="0"/>
              <a:t>메시지는 크게 오류보고</a:t>
            </a:r>
            <a:r>
              <a:rPr lang="en-US" altLang="ko-KR" sz="1600" dirty="0"/>
              <a:t>(error-reporting)</a:t>
            </a:r>
            <a:r>
              <a:rPr lang="ko-KR" altLang="en-US" sz="1600" dirty="0"/>
              <a:t>메시지와 질의</a:t>
            </a:r>
            <a:r>
              <a:rPr lang="en-US" altLang="ko-KR" sz="1600" dirty="0"/>
              <a:t>(query)</a:t>
            </a:r>
            <a:r>
              <a:rPr lang="ko-KR" altLang="en-US" sz="1600" dirty="0"/>
              <a:t>메시지로 나뉩니다 </a:t>
            </a:r>
            <a:r>
              <a:rPr lang="en-US" altLang="ko-KR" sz="1600" dirty="0"/>
              <a:t>(</a:t>
            </a:r>
            <a:r>
              <a:rPr lang="ko-KR" altLang="en-US" sz="1600" dirty="0"/>
              <a:t>아래 그림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ICMP</a:t>
            </a:r>
            <a:r>
              <a:rPr lang="ko-KR" altLang="en-US" sz="1600" dirty="0"/>
              <a:t>는 대부분 </a:t>
            </a:r>
            <a:r>
              <a:rPr lang="en-US" altLang="ko-KR" sz="1600" dirty="0"/>
              <a:t>ping</a:t>
            </a:r>
            <a:r>
              <a:rPr lang="ko-KR" altLang="en-US" sz="1600" dirty="0"/>
              <a:t>명령과 </a:t>
            </a:r>
            <a:r>
              <a:rPr lang="en-US" altLang="ko-KR" sz="1600" dirty="0"/>
              <a:t>trace route</a:t>
            </a:r>
            <a:r>
              <a:rPr lang="ko-KR" altLang="en-US" sz="1600" dirty="0"/>
              <a:t>명령에서 많이 쓰입니다</a:t>
            </a:r>
            <a:endParaRPr lang="en-US" altLang="ko-KR" sz="1600" dirty="0"/>
          </a:p>
          <a:p>
            <a:r>
              <a:rPr lang="en-US" altLang="ko-KR" sz="1600" dirty="0"/>
              <a:t>ping </a:t>
            </a:r>
            <a:r>
              <a:rPr lang="ko-KR" altLang="en-US" sz="1600" dirty="0"/>
              <a:t>명령은 대상 </a:t>
            </a:r>
            <a:r>
              <a:rPr lang="en-US" altLang="ko-KR" sz="1600" dirty="0"/>
              <a:t>IP</a:t>
            </a:r>
            <a:r>
              <a:rPr lang="ko-KR" altLang="en-US" sz="1600" dirty="0"/>
              <a:t>가 인터넷에 연결되어 도달가능한지를 따지고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TTL(</a:t>
            </a:r>
            <a:r>
              <a:rPr lang="ko-KR" altLang="ko-KR" sz="1600" dirty="0"/>
              <a:t>Time </a:t>
            </a:r>
            <a:r>
              <a:rPr lang="en-US" altLang="ko-KR" sz="1600" dirty="0"/>
              <a:t>T</a:t>
            </a:r>
            <a:r>
              <a:rPr lang="ko-KR" altLang="ko-KR" sz="1600" dirty="0" err="1"/>
              <a:t>o</a:t>
            </a:r>
            <a:r>
              <a:rPr lang="ko-KR" altLang="ko-KR" sz="1600" dirty="0"/>
              <a:t> </a:t>
            </a:r>
            <a:r>
              <a:rPr lang="en-US" altLang="ko-KR" sz="1600" dirty="0"/>
              <a:t>L</a:t>
            </a:r>
            <a:r>
              <a:rPr lang="ko-KR" altLang="ko-KR" sz="1600" dirty="0" err="1"/>
              <a:t>ive</a:t>
            </a:r>
            <a:r>
              <a:rPr lang="en-US" altLang="ko-KR" sz="1600" dirty="0"/>
              <a:t>: </a:t>
            </a:r>
            <a:r>
              <a:rPr lang="ko-KR" altLang="en-US" sz="1600" dirty="0"/>
              <a:t>라우터</a:t>
            </a:r>
            <a:r>
              <a:rPr lang="en-US" altLang="ko-KR" sz="1600" dirty="0"/>
              <a:t>(</a:t>
            </a:r>
            <a:r>
              <a:rPr lang="ko-KR" altLang="en-US" sz="1600" dirty="0"/>
              <a:t>또는 홉</a:t>
            </a:r>
            <a:r>
              <a:rPr lang="en-US" altLang="ko-KR" sz="1600" dirty="0"/>
              <a:t>)</a:t>
            </a:r>
            <a:r>
              <a:rPr lang="ko-KR" altLang="en-US" sz="1600" dirty="0"/>
              <a:t>마다 </a:t>
            </a:r>
            <a:r>
              <a:rPr lang="en-US" altLang="ko-KR" sz="1600" dirty="0"/>
              <a:t>1</a:t>
            </a:r>
            <a:r>
              <a:rPr lang="ko-KR" altLang="en-US" sz="1600" dirty="0"/>
              <a:t>씩 감소하여 </a:t>
            </a:r>
            <a:r>
              <a:rPr lang="en-US" altLang="ko-KR" sz="1600" dirty="0"/>
              <a:t>0</a:t>
            </a:r>
            <a:r>
              <a:rPr lang="ko-KR" altLang="en-US" sz="1600" dirty="0"/>
              <a:t>이 되면 만료</a:t>
            </a:r>
            <a:r>
              <a:rPr lang="en-US" altLang="ko-KR" sz="1600" dirty="0"/>
              <a:t>),</a:t>
            </a:r>
            <a:br>
              <a:rPr lang="en-US" altLang="ko-KR" sz="1600" dirty="0"/>
            </a:br>
            <a:r>
              <a:rPr lang="en-US" altLang="ko-KR" sz="1600" dirty="0"/>
              <a:t>RTT(Round Trip Time: </a:t>
            </a:r>
            <a:r>
              <a:rPr lang="ko-KR" altLang="en-US" sz="1600" dirty="0"/>
              <a:t>왕복 도착 시간</a:t>
            </a:r>
            <a:r>
              <a:rPr lang="en-US" altLang="ko-KR" sz="1600" dirty="0"/>
              <a:t>)</a:t>
            </a:r>
            <a:r>
              <a:rPr lang="ko-KR" altLang="en-US" sz="1600" dirty="0"/>
              <a:t>등을 받을 수 있고</a:t>
            </a:r>
            <a:br>
              <a:rPr lang="en-US" altLang="ko-KR" sz="1600" dirty="0"/>
            </a:br>
            <a:r>
              <a:rPr lang="ko-KR" altLang="en-US" sz="1600" dirty="0"/>
              <a:t>요청 바이트 수를 추가로 조절 할 수 있습니다</a:t>
            </a:r>
            <a:endParaRPr lang="en-US" altLang="ko-KR" sz="1600" dirty="0"/>
          </a:p>
          <a:p>
            <a:r>
              <a:rPr lang="en-US" altLang="ko-KR" sz="1600" dirty="0"/>
              <a:t>traceroute(</a:t>
            </a:r>
            <a:r>
              <a:rPr lang="ko-KR" altLang="en-US" sz="1600" dirty="0"/>
              <a:t>또는 </a:t>
            </a:r>
            <a:r>
              <a:rPr lang="en-US" altLang="ko-KR" sz="1600" dirty="0" err="1"/>
              <a:t>tracert</a:t>
            </a:r>
            <a:r>
              <a:rPr lang="en-US" altLang="ko-KR" sz="1600" dirty="0"/>
              <a:t>) </a:t>
            </a:r>
            <a:r>
              <a:rPr lang="ko-KR" altLang="en-US" sz="1600" dirty="0"/>
              <a:t>명령은 </a:t>
            </a:r>
            <a:r>
              <a:rPr lang="en-US" altLang="ko-KR" sz="1600" dirty="0"/>
              <a:t>TTL</a:t>
            </a:r>
            <a:r>
              <a:rPr lang="ko-KR" altLang="en-US" sz="1600" dirty="0"/>
              <a:t>을 </a:t>
            </a:r>
            <a:r>
              <a:rPr lang="en-US" altLang="ko-KR" sz="1600" dirty="0"/>
              <a:t>1</a:t>
            </a:r>
            <a:r>
              <a:rPr lang="ko-KR" altLang="en-US" sz="1600" dirty="0"/>
              <a:t>부터 받아서 만료 될 때마다</a:t>
            </a:r>
            <a:br>
              <a:rPr lang="en-US" altLang="ko-KR" sz="1600" dirty="0"/>
            </a:br>
            <a:r>
              <a:rPr lang="en-US" altLang="ko-KR" sz="1600" dirty="0"/>
              <a:t>+1</a:t>
            </a:r>
            <a:r>
              <a:rPr lang="ko-KR" altLang="en-US" sz="1600" dirty="0"/>
              <a:t>씩 해서 특정 </a:t>
            </a:r>
            <a:r>
              <a:rPr lang="en-US" altLang="ko-KR" sz="1600" dirty="0"/>
              <a:t>IP</a:t>
            </a:r>
            <a:r>
              <a:rPr lang="ko-KR" altLang="en-US" sz="1600" dirty="0"/>
              <a:t>에 도달하거나</a:t>
            </a:r>
            <a:r>
              <a:rPr lang="en-US" altLang="ko-KR" sz="1600" dirty="0"/>
              <a:t> </a:t>
            </a:r>
            <a:r>
              <a:rPr lang="ko-KR" altLang="en-US" sz="1600" dirty="0"/>
              <a:t>최대 홉</a:t>
            </a:r>
            <a:r>
              <a:rPr lang="en-US" altLang="ko-KR" sz="1600" dirty="0"/>
              <a:t>(</a:t>
            </a:r>
            <a:r>
              <a:rPr lang="ko-KR" altLang="en-US" sz="1600" dirty="0"/>
              <a:t>보통 </a:t>
            </a:r>
            <a:r>
              <a:rPr lang="en-US" altLang="ko-KR" sz="1600" dirty="0"/>
              <a:t>30</a:t>
            </a:r>
            <a:r>
              <a:rPr lang="ko-KR" altLang="en-US" sz="1600" dirty="0"/>
              <a:t>홉</a:t>
            </a:r>
            <a:r>
              <a:rPr lang="en-US" altLang="ko-KR" sz="1600" dirty="0"/>
              <a:t>)</a:t>
            </a:r>
            <a:r>
              <a:rPr lang="ko-KR" altLang="en-US" sz="1600" dirty="0"/>
              <a:t>을 넘으면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명령이 종료되는 방식으로</a:t>
            </a:r>
            <a:r>
              <a:rPr lang="en-US" altLang="ko-KR" sz="1600" dirty="0"/>
              <a:t>, </a:t>
            </a:r>
            <a:r>
              <a:rPr lang="ko-KR" altLang="en-US" sz="1600" dirty="0"/>
              <a:t>이는</a:t>
            </a:r>
            <a:r>
              <a:rPr lang="en-US" altLang="ko-KR" sz="1600" dirty="0"/>
              <a:t> </a:t>
            </a:r>
            <a:r>
              <a:rPr lang="ko-KR" altLang="en-US" sz="1600" dirty="0"/>
              <a:t>특정 </a:t>
            </a:r>
            <a:r>
              <a:rPr lang="en-US" altLang="ko-KR" sz="1600" dirty="0"/>
              <a:t>IP</a:t>
            </a:r>
            <a:r>
              <a:rPr lang="ko-KR" altLang="en-US" sz="1600" dirty="0"/>
              <a:t>에 가기까지</a:t>
            </a:r>
            <a:br>
              <a:rPr lang="en-US" altLang="ko-KR" sz="1600" dirty="0"/>
            </a:br>
            <a:r>
              <a:rPr lang="ko-KR" altLang="en-US" sz="1600" dirty="0"/>
              <a:t>지나치는 홉</a:t>
            </a:r>
            <a:r>
              <a:rPr lang="en-US" altLang="ko-KR" sz="1600" dirty="0"/>
              <a:t>(Router)</a:t>
            </a:r>
            <a:r>
              <a:rPr lang="ko-KR" altLang="en-US" sz="1600" dirty="0"/>
              <a:t>의 정보</a:t>
            </a:r>
            <a:r>
              <a:rPr lang="en-US" altLang="ko-KR" sz="1600" dirty="0"/>
              <a:t>(IP</a:t>
            </a:r>
            <a:r>
              <a:rPr lang="ko-KR" altLang="en-US" sz="1600" dirty="0"/>
              <a:t>등</a:t>
            </a:r>
            <a:r>
              <a:rPr lang="en-US" altLang="ko-KR" sz="1600" dirty="0"/>
              <a:t>)</a:t>
            </a:r>
            <a:r>
              <a:rPr lang="ko-KR" altLang="en-US" sz="1600" dirty="0"/>
              <a:t>와 </a:t>
            </a:r>
            <a:r>
              <a:rPr lang="en-US" altLang="ko-KR" sz="1600" dirty="0"/>
              <a:t>RTT</a:t>
            </a:r>
            <a:r>
              <a:rPr lang="ko-KR" altLang="en-US" sz="1600" dirty="0"/>
              <a:t>등을 가져오는 명령입니다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C12DCD-2E46-D531-BF4D-45D07FCFD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204" y="4605731"/>
            <a:ext cx="3893056" cy="217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25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4160E-EB42-1B88-7D1E-DBFA15A19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53C142-D1EA-562D-67CC-A05387B2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13220"/>
          </a:xfrm>
        </p:spPr>
        <p:txBody>
          <a:bodyPr/>
          <a:lstStyle/>
          <a:p>
            <a:r>
              <a:rPr lang="ko-KR" altLang="en-US" sz="1600" dirty="0"/>
              <a:t>라우터</a:t>
            </a:r>
            <a:r>
              <a:rPr lang="en-US" altLang="ko-KR" sz="1600" dirty="0"/>
              <a:t>(Router)</a:t>
            </a:r>
            <a:r>
              <a:rPr lang="ko-KR" altLang="en-US" sz="1600" dirty="0"/>
              <a:t>는 </a:t>
            </a:r>
            <a:r>
              <a:rPr lang="en-US" altLang="ko-KR" sz="1600" dirty="0"/>
              <a:t>L3</a:t>
            </a:r>
            <a:r>
              <a:rPr lang="ko-KR" altLang="en-US" sz="1600" dirty="0"/>
              <a:t>계층에서 연결된 장치들의 패킷 송수신이 원활하게 이루어지도록</a:t>
            </a:r>
            <a:br>
              <a:rPr lang="en-US" altLang="ko-KR" sz="1600" dirty="0"/>
            </a:br>
            <a:r>
              <a:rPr lang="ko-KR" altLang="en-US" sz="1600" dirty="0"/>
              <a:t>도와주는 장치입니다 </a:t>
            </a:r>
            <a:r>
              <a:rPr lang="en-US" altLang="ko-KR" sz="1600" dirty="0"/>
              <a:t>(</a:t>
            </a:r>
            <a:r>
              <a:rPr lang="ko-KR" altLang="en-US" sz="1600" dirty="0"/>
              <a:t>또는 </a:t>
            </a:r>
            <a:r>
              <a:rPr lang="en-US" altLang="ko-KR" sz="1600" dirty="0"/>
              <a:t>L3 Switch)</a:t>
            </a:r>
          </a:p>
          <a:p>
            <a:r>
              <a:rPr lang="ko-KR" altLang="en-US" sz="1600" dirty="0"/>
              <a:t>라우팅 테이블</a:t>
            </a:r>
            <a:r>
              <a:rPr lang="en-US" altLang="ko-KR" sz="1600" dirty="0"/>
              <a:t>(Routing</a:t>
            </a:r>
            <a:r>
              <a:rPr lang="ko-KR" altLang="en-US" sz="1600" dirty="0"/>
              <a:t> </a:t>
            </a:r>
            <a:r>
              <a:rPr lang="en-US" altLang="ko-KR" sz="1600" dirty="0"/>
              <a:t>Table) </a:t>
            </a:r>
            <a:r>
              <a:rPr lang="ko-KR" altLang="en-US" sz="1600" dirty="0"/>
              <a:t>또는 포워딩 테이블</a:t>
            </a:r>
            <a:r>
              <a:rPr lang="en-US" altLang="ko-KR" sz="1600" dirty="0"/>
              <a:t>(Forwarding Table)</a:t>
            </a:r>
            <a:r>
              <a:rPr lang="ko-KR" altLang="en-US" sz="1600" dirty="0"/>
              <a:t>은</a:t>
            </a:r>
            <a:br>
              <a:rPr lang="en-US" altLang="ko-KR" sz="1600" dirty="0"/>
            </a:br>
            <a:r>
              <a:rPr lang="en-US" altLang="ko-KR" sz="1600" dirty="0"/>
              <a:t>Subnet(CIDR)</a:t>
            </a:r>
            <a:r>
              <a:rPr lang="ko-KR" altLang="en-US" sz="1600" dirty="0"/>
              <a:t>과 인터페이스</a:t>
            </a:r>
            <a:r>
              <a:rPr lang="en-US" altLang="ko-KR" sz="1600" dirty="0"/>
              <a:t>(Interface </a:t>
            </a:r>
            <a:r>
              <a:rPr lang="ko-KR" altLang="en-US" sz="1600" dirty="0"/>
              <a:t>간단하게 슬롯 넘버</a:t>
            </a:r>
            <a:r>
              <a:rPr lang="en-US" altLang="ko-KR" sz="1600" dirty="0"/>
              <a:t>)</a:t>
            </a:r>
            <a:r>
              <a:rPr lang="ko-KR" altLang="en-US" sz="1600" dirty="0"/>
              <a:t>로 매핑을 잡은 테이블로</a:t>
            </a:r>
            <a:br>
              <a:rPr lang="en-US" altLang="ko-KR" sz="1600" dirty="0"/>
            </a:br>
            <a:r>
              <a:rPr lang="ko-KR" altLang="en-US" sz="1600" dirty="0"/>
              <a:t>라우팅 내에 서브넷들을 물리적으로 라우팅할 때 참고하기 위한 테이블입니다 </a:t>
            </a:r>
            <a:r>
              <a:rPr lang="en-US" altLang="ko-KR" sz="1600" dirty="0"/>
              <a:t>(</a:t>
            </a:r>
            <a:r>
              <a:rPr lang="ko-KR" altLang="en-US" sz="1600" dirty="0"/>
              <a:t>아래 그림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라우팅 테이블은 그림처럼 직선의 연결구조를 가져서 정직한 테이블이 생성 될 수도 있지만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실제 네트워크에서는 상단의 그래프처럼 복잡하게 얽혀 있을 때가 많습니다</a:t>
            </a:r>
            <a:endParaRPr lang="en-US" altLang="ko-KR" sz="1600" dirty="0"/>
          </a:p>
          <a:p>
            <a:r>
              <a:rPr lang="ko-KR" altLang="en-US" sz="1600" dirty="0"/>
              <a:t>이때</a:t>
            </a:r>
            <a:r>
              <a:rPr lang="en-US" altLang="ko-KR" sz="1600" dirty="0"/>
              <a:t>, </a:t>
            </a:r>
            <a:r>
              <a:rPr lang="ko-KR" altLang="en-US" sz="1600" dirty="0"/>
              <a:t>각 라우터는 출발지에서 목적지까지</a:t>
            </a:r>
            <a:br>
              <a:rPr lang="en-US" altLang="ko-KR" sz="1600" dirty="0"/>
            </a:br>
            <a:r>
              <a:rPr lang="ko-KR" altLang="en-US" sz="1600" dirty="0"/>
              <a:t>가장 저비용 또는 고효율로 통신이</a:t>
            </a:r>
            <a:r>
              <a:rPr lang="en-US" altLang="ko-KR" sz="1600" dirty="0"/>
              <a:t> </a:t>
            </a:r>
            <a:r>
              <a:rPr lang="ko-KR" altLang="en-US" sz="1600" dirty="0"/>
              <a:t>가능하도록</a:t>
            </a:r>
            <a:br>
              <a:rPr lang="en-US" altLang="ko-KR" sz="1600" dirty="0"/>
            </a:br>
            <a:r>
              <a:rPr lang="ko-KR" altLang="en-US" sz="1600" dirty="0"/>
              <a:t>라우팅 알고리즘을 수행하여</a:t>
            </a:r>
            <a:r>
              <a:rPr lang="en-US" altLang="ko-KR" sz="1600" dirty="0"/>
              <a:t>, </a:t>
            </a:r>
            <a:r>
              <a:rPr lang="ko-KR" altLang="en-US" sz="1600" dirty="0"/>
              <a:t>이를 통해</a:t>
            </a:r>
            <a:br>
              <a:rPr lang="en-US" altLang="ko-KR" sz="1600" dirty="0"/>
            </a:br>
            <a:r>
              <a:rPr lang="ko-KR" altLang="en-US" sz="1600" dirty="0"/>
              <a:t>라우팅 테이블을 작성하고 통신에 사용됩니다</a:t>
            </a:r>
            <a:endParaRPr lang="en-US" altLang="ko-KR" sz="1600" dirty="0"/>
          </a:p>
          <a:p>
            <a:r>
              <a:rPr lang="ko-KR" altLang="en-US" sz="1600" dirty="0"/>
              <a:t>라우팅 알고리즘은 크게 두 가지로</a:t>
            </a:r>
            <a:br>
              <a:rPr lang="en-US" altLang="ko-KR" sz="1600" dirty="0"/>
            </a:br>
            <a:r>
              <a:rPr lang="en-US" altLang="ko-KR" sz="1600" dirty="0"/>
              <a:t>1. </a:t>
            </a:r>
            <a:r>
              <a:rPr lang="ko-KR" altLang="en-US" sz="1600" dirty="0"/>
              <a:t>링크 상태 알고리즘</a:t>
            </a:r>
            <a:r>
              <a:rPr lang="en-US" altLang="ko-KR" sz="1600" dirty="0">
                <a:sym typeface="Wingdings" panose="05000000000000000000" pitchFamily="2" charset="2"/>
              </a:rPr>
              <a:t>(Link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State):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ko-KR" altLang="en-US" sz="1600" dirty="0">
                <a:sym typeface="Wingdings" panose="05000000000000000000" pitchFamily="2" charset="2"/>
              </a:rPr>
              <a:t>최단거리를 </a:t>
            </a:r>
            <a:r>
              <a:rPr lang="en-US" altLang="ko-KR" sz="1600" dirty="0">
                <a:sym typeface="Wingdings" panose="05000000000000000000" pitchFamily="2" charset="2"/>
              </a:rPr>
              <a:t>Dijkstra </a:t>
            </a:r>
            <a:r>
              <a:rPr lang="ko-KR" altLang="en-US" sz="1600" dirty="0">
                <a:sym typeface="Wingdings" panose="05000000000000000000" pitchFamily="2" charset="2"/>
              </a:rPr>
              <a:t>방식으로 찾는 알고리즘 입니다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en-US" altLang="ko-KR" sz="1600" dirty="0">
                <a:sym typeface="Wingdings" panose="05000000000000000000" pitchFamily="2" charset="2"/>
              </a:rPr>
              <a:t>2. </a:t>
            </a:r>
            <a:r>
              <a:rPr lang="ko-KR" altLang="en-US" sz="1600" dirty="0">
                <a:sym typeface="Wingdings" panose="05000000000000000000" pitchFamily="2" charset="2"/>
              </a:rPr>
              <a:t>거리 벡터 알고리즘</a:t>
            </a:r>
            <a:r>
              <a:rPr lang="en-US" altLang="ko-KR" sz="1600" dirty="0">
                <a:sym typeface="Wingdings" panose="05000000000000000000" pitchFamily="2" charset="2"/>
              </a:rPr>
              <a:t>(Distance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Vector):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ko-KR" altLang="en-US" sz="1600" dirty="0">
                <a:sym typeface="Wingdings" panose="05000000000000000000" pitchFamily="2" charset="2"/>
              </a:rPr>
              <a:t>최단거리를 </a:t>
            </a:r>
            <a:r>
              <a:rPr lang="en-US" altLang="ko-KR" sz="1600" dirty="0">
                <a:sym typeface="Wingdings" panose="05000000000000000000" pitchFamily="2" charset="2"/>
              </a:rPr>
              <a:t>Bellman-Ford </a:t>
            </a:r>
            <a:r>
              <a:rPr lang="ko-KR" altLang="en-US" sz="1600" dirty="0">
                <a:sym typeface="Wingdings" panose="05000000000000000000" pitchFamily="2" charset="2"/>
              </a:rPr>
              <a:t>방식으로 찾는 알고리즘 입니다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05DE5E-B01C-D036-32EF-3545B5B95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114" y="4066420"/>
            <a:ext cx="5855604" cy="24063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EBFC96D-C6FB-3988-2A24-FDBE414E5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9859" y="2941129"/>
            <a:ext cx="1439061" cy="108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99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1AC9A-E519-EE7F-1217-F1D2B6EEE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OSPF, RIP (Intra-AS)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D3BA5E-AB57-8DB7-09B8-05453F235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765139"/>
            <a:ext cx="10771239" cy="5032085"/>
          </a:xfrm>
        </p:spPr>
        <p:txBody>
          <a:bodyPr/>
          <a:lstStyle/>
          <a:p>
            <a:r>
              <a:rPr lang="en-US" altLang="ko-KR" sz="1600" dirty="0"/>
              <a:t>AS(Autonomous System)</a:t>
            </a:r>
            <a:r>
              <a:rPr lang="ko-KR" altLang="en-US" sz="1600" dirty="0"/>
              <a:t>은 </a:t>
            </a:r>
            <a:r>
              <a:rPr lang="en-US" altLang="ko-KR" sz="1600" dirty="0"/>
              <a:t>ISP</a:t>
            </a:r>
            <a:r>
              <a:rPr lang="ko-KR" altLang="en-US" sz="1600" dirty="0"/>
              <a:t>등의 자치 시스템으로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실질적인 내부는 결국 수 많은 라우터들의 그룹으로</a:t>
            </a:r>
            <a:r>
              <a:rPr lang="en-US" altLang="ko-KR" sz="1600" dirty="0"/>
              <a:t> </a:t>
            </a:r>
            <a:r>
              <a:rPr lang="ko-KR" altLang="en-US" sz="1600" dirty="0"/>
              <a:t>되어 있으며</a:t>
            </a:r>
            <a:r>
              <a:rPr lang="en-US" altLang="ko-KR" sz="1600" dirty="0"/>
              <a:t>,</a:t>
            </a:r>
            <a:r>
              <a:rPr lang="ko-KR" altLang="en-US" sz="1600" dirty="0"/>
              <a:t> 이들은 하나의 </a:t>
            </a:r>
            <a:r>
              <a:rPr lang="en-US" altLang="ko-KR" sz="1600" dirty="0"/>
              <a:t>ASN</a:t>
            </a:r>
            <a:r>
              <a:rPr lang="ko-KR" altLang="en-US" sz="1600" dirty="0"/>
              <a:t>을 부여 받고</a:t>
            </a:r>
            <a:br>
              <a:rPr lang="en-US" altLang="ko-KR" sz="1600" dirty="0"/>
            </a:br>
            <a:r>
              <a:rPr lang="ko-KR" altLang="en-US" sz="1600" dirty="0"/>
              <a:t>내부 라우팅과는 </a:t>
            </a:r>
            <a:r>
              <a:rPr lang="en-US" altLang="ko-KR" sz="1600" dirty="0"/>
              <a:t>Intra-AS </a:t>
            </a:r>
            <a:r>
              <a:rPr lang="ko-KR" altLang="en-US" sz="1600" dirty="0"/>
              <a:t>라우팅 프로토콜을 사용하여 통신하고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외부 라우팅과는 </a:t>
            </a:r>
            <a:r>
              <a:rPr lang="en-US" altLang="ko-KR" sz="1600" dirty="0"/>
              <a:t>Inter-AS </a:t>
            </a:r>
            <a:r>
              <a:rPr lang="ko-KR" altLang="en-US" sz="1600" dirty="0"/>
              <a:t>라우팅 프로토콜을 사용하여 통신하고 있습니다 </a:t>
            </a:r>
            <a:r>
              <a:rPr lang="en-US" altLang="ko-KR" sz="1600" dirty="0"/>
              <a:t>(</a:t>
            </a:r>
            <a:r>
              <a:rPr lang="ko-KR" altLang="en-US" sz="1600" dirty="0"/>
              <a:t>아래 그림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Intra-AS</a:t>
            </a:r>
            <a:r>
              <a:rPr lang="ko-KR" altLang="en-US" sz="1600" dirty="0"/>
              <a:t> 라우팅 방식으로는 </a:t>
            </a:r>
            <a:r>
              <a:rPr lang="en-US" altLang="ko-KR" sz="1600" dirty="0"/>
              <a:t>RIP</a:t>
            </a:r>
            <a:r>
              <a:rPr lang="ko-KR" altLang="en-US" sz="1600" dirty="0"/>
              <a:t>와 </a:t>
            </a:r>
            <a:r>
              <a:rPr lang="en-US" altLang="ko-KR" sz="1600" dirty="0"/>
              <a:t>OSPF</a:t>
            </a:r>
            <a:r>
              <a:rPr lang="ko-KR" altLang="en-US" sz="1600" dirty="0"/>
              <a:t>방식이 있고</a:t>
            </a:r>
            <a:r>
              <a:rPr lang="en-US" altLang="ko-KR" sz="1600" dirty="0"/>
              <a:t>, Inter-AS </a:t>
            </a:r>
            <a:r>
              <a:rPr lang="ko-KR" altLang="en-US" sz="1600" dirty="0"/>
              <a:t>라우팅 방식으로는 </a:t>
            </a:r>
            <a:r>
              <a:rPr lang="en-US" altLang="ko-KR" sz="1600" dirty="0"/>
              <a:t>BGP</a:t>
            </a:r>
            <a:r>
              <a:rPr lang="ko-KR" altLang="en-US" sz="1600" dirty="0"/>
              <a:t>방식이 있습니다</a:t>
            </a:r>
            <a:endParaRPr lang="en-US" altLang="ko-KR" sz="1600" dirty="0"/>
          </a:p>
          <a:p>
            <a:r>
              <a:rPr lang="en-US" altLang="ko-KR" sz="1600" dirty="0"/>
              <a:t>RIP(Routing Information Protocol)</a:t>
            </a:r>
            <a:r>
              <a:rPr lang="ko-KR" altLang="en-US" sz="1600" dirty="0"/>
              <a:t>는 홉</a:t>
            </a:r>
            <a:r>
              <a:rPr lang="en-US" altLang="ko-KR" sz="1600" dirty="0"/>
              <a:t>(hop, Router)</a:t>
            </a:r>
            <a:r>
              <a:rPr lang="ko-KR" altLang="en-US" sz="1600" dirty="0"/>
              <a:t>수 기반 경로 비용 계산 방식으로</a:t>
            </a:r>
            <a:br>
              <a:rPr lang="en-US" altLang="ko-KR" sz="1600" dirty="0"/>
            </a:br>
            <a:r>
              <a:rPr lang="ko-KR" altLang="en-US" sz="1600" dirty="0"/>
              <a:t>최단 경로를 최소 홉 수로 평가하고</a:t>
            </a:r>
            <a:r>
              <a:rPr lang="en-US" altLang="ko-KR" sz="1600" dirty="0"/>
              <a:t>,</a:t>
            </a:r>
            <a:r>
              <a:rPr lang="ko-KR" altLang="en-US" sz="1600" dirty="0"/>
              <a:t> 거리 벡터 알고리즘을 채택한 프로토콜입니다</a:t>
            </a:r>
            <a:br>
              <a:rPr lang="en-US" altLang="ko-KR" sz="1600" dirty="0"/>
            </a:br>
            <a:r>
              <a:rPr lang="en-US" altLang="ko-KR" sz="1600" dirty="0"/>
              <a:t>RIP</a:t>
            </a:r>
            <a:r>
              <a:rPr lang="ko-KR" altLang="en-US" sz="1600" dirty="0"/>
              <a:t>는 최대 홉 수가 정해진 </a:t>
            </a:r>
            <a:r>
              <a:rPr lang="en-US" altLang="ko-KR" sz="1600" dirty="0"/>
              <a:t>IGP(Interior Gateway Protocol)</a:t>
            </a:r>
            <a:r>
              <a:rPr lang="ko-KR" altLang="en-US" sz="1600" dirty="0"/>
              <a:t>에 적합한 편이지만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Convergence</a:t>
            </a:r>
            <a:r>
              <a:rPr lang="ko-KR" altLang="en-US" sz="1600" dirty="0"/>
              <a:t> </a:t>
            </a:r>
            <a:r>
              <a:rPr lang="en-US" altLang="ko-KR" sz="1600" dirty="0"/>
              <a:t>Time(</a:t>
            </a:r>
            <a:r>
              <a:rPr lang="ko-KR" altLang="en-US" sz="1600" dirty="0"/>
              <a:t>네트워크 부하나 상태에 따른 변화에 대처하는 시간</a:t>
            </a:r>
            <a:r>
              <a:rPr lang="en-US" altLang="ko-KR" sz="1600" dirty="0"/>
              <a:t>)</a:t>
            </a:r>
            <a:r>
              <a:rPr lang="ko-KR" altLang="en-US" sz="1600" dirty="0"/>
              <a:t>이</a:t>
            </a:r>
            <a:br>
              <a:rPr lang="en-US" altLang="ko-KR" sz="1600" dirty="0"/>
            </a:br>
            <a:r>
              <a:rPr lang="ko-KR" altLang="en-US" sz="1600" dirty="0"/>
              <a:t>느리다는 점이 단점이 될 수 있습니다 </a:t>
            </a:r>
            <a:r>
              <a:rPr lang="en-US" altLang="ko-KR" sz="1600" dirty="0"/>
              <a:t>(Update</a:t>
            </a:r>
            <a:r>
              <a:rPr lang="ko-KR" altLang="en-US" sz="1600" dirty="0"/>
              <a:t>가 특정 시간 주기로 이루어집니다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OSPF(Open Shortest Path First)</a:t>
            </a:r>
            <a:r>
              <a:rPr lang="ko-KR" altLang="en-US" sz="1600" dirty="0"/>
              <a:t>는 최소 시간 비용을 기반으로 계산을 수행하며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최단 경로를 최소 시간으로 평가하고</a:t>
            </a:r>
            <a:r>
              <a:rPr lang="en-US" altLang="ko-KR" sz="1600" dirty="0"/>
              <a:t>, </a:t>
            </a:r>
            <a:r>
              <a:rPr lang="ko-KR" altLang="en-US" sz="1600" dirty="0"/>
              <a:t>링크 상태 알고리즘을 채택한 프로토콜입니다</a:t>
            </a:r>
            <a:br>
              <a:rPr lang="en-US" altLang="ko-KR" sz="1600" dirty="0"/>
            </a:br>
            <a:r>
              <a:rPr lang="en-US" altLang="ko-KR" sz="1600" dirty="0"/>
              <a:t>OSPF</a:t>
            </a:r>
            <a:r>
              <a:rPr lang="ko-KR" altLang="en-US" sz="1600" dirty="0"/>
              <a:t>는 네트워크의 변화가 생긴 라우터가 새롭게 테이블을 만들기 위해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패킷을 전송하여 </a:t>
            </a:r>
            <a:r>
              <a:rPr lang="en-US" altLang="ko-KR" sz="1600" dirty="0"/>
              <a:t>Flooding(</a:t>
            </a:r>
            <a:r>
              <a:rPr lang="ko-KR" altLang="en-US" sz="1600" dirty="0"/>
              <a:t>받은 패킷을 복사해서 주변에 그대로 넘기는 것</a:t>
            </a:r>
            <a:r>
              <a:rPr lang="en-US" altLang="ko-KR" sz="1600" dirty="0"/>
              <a:t>)</a:t>
            </a:r>
            <a:r>
              <a:rPr lang="ko-KR" altLang="en-US" sz="1600" dirty="0"/>
              <a:t>을</a:t>
            </a:r>
            <a:br>
              <a:rPr lang="en-US" altLang="ko-KR" sz="1600" dirty="0"/>
            </a:br>
            <a:r>
              <a:rPr lang="ko-KR" altLang="en-US" sz="1600" dirty="0"/>
              <a:t>수행하기 때문에</a:t>
            </a:r>
            <a:r>
              <a:rPr lang="en-US" altLang="ko-KR" sz="1600" dirty="0"/>
              <a:t>, </a:t>
            </a:r>
            <a:r>
              <a:rPr lang="ko-KR" altLang="en-US" sz="1600" dirty="0"/>
              <a:t>주변 라우터는 </a:t>
            </a:r>
            <a:r>
              <a:rPr lang="en-US" altLang="ko-KR" sz="1600" dirty="0"/>
              <a:t>Flooding</a:t>
            </a:r>
            <a:r>
              <a:rPr lang="ko-KR" altLang="en-US" sz="1600" dirty="0"/>
              <a:t>을 보고 변화의 여부를</a:t>
            </a:r>
            <a:br>
              <a:rPr lang="en-US" altLang="ko-KR" sz="1600" dirty="0"/>
            </a:br>
            <a:r>
              <a:rPr lang="ko-KR" altLang="en-US" sz="1600" dirty="0"/>
              <a:t>즉시 알아 챌 수 있어 </a:t>
            </a:r>
            <a:r>
              <a:rPr lang="en-US" altLang="ko-KR" sz="1600" dirty="0"/>
              <a:t>Convergence</a:t>
            </a:r>
            <a:r>
              <a:rPr lang="ko-KR" altLang="en-US" sz="1600" dirty="0"/>
              <a:t> </a:t>
            </a:r>
            <a:r>
              <a:rPr lang="en-US" altLang="ko-KR" sz="1600" dirty="0"/>
              <a:t>Time</a:t>
            </a:r>
            <a:r>
              <a:rPr lang="ko-KR" altLang="en-US" sz="1600" dirty="0"/>
              <a:t>이 짧고</a:t>
            </a:r>
            <a:r>
              <a:rPr lang="en-US" altLang="ko-KR" sz="1600" dirty="0"/>
              <a:t>,</a:t>
            </a:r>
            <a:r>
              <a:rPr lang="ko-KR" altLang="en-US" sz="1600" dirty="0"/>
              <a:t> 비교적 효율적인 경로를 잘 찾는 편입니다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0886E2-79C7-A8F3-5660-83655FA89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02" r="1693"/>
          <a:stretch/>
        </p:blipFill>
        <p:spPr>
          <a:xfrm>
            <a:off x="9220688" y="4235811"/>
            <a:ext cx="2923341" cy="203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82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91C9C-B7B2-84E0-221D-4E262D0A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BGP (Inter-AS)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5F7E1C-3B60-656A-ACE4-D9E85DB99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20287"/>
          </a:xfrm>
        </p:spPr>
        <p:txBody>
          <a:bodyPr/>
          <a:lstStyle/>
          <a:p>
            <a:r>
              <a:rPr lang="en-US" altLang="ko-KR" sz="1600" dirty="0"/>
              <a:t>Inter-AS </a:t>
            </a:r>
            <a:r>
              <a:rPr lang="ko-KR" altLang="en-US" sz="1600" dirty="0"/>
              <a:t>라우팅 프로토콜에는 </a:t>
            </a:r>
            <a:r>
              <a:rPr lang="en-US" altLang="ko-KR" sz="1600" dirty="0"/>
              <a:t>BGP</a:t>
            </a:r>
            <a:r>
              <a:rPr lang="ko-KR" altLang="en-US" sz="1600" dirty="0"/>
              <a:t>가 있습니다</a:t>
            </a:r>
            <a:endParaRPr lang="en-US" altLang="ko-KR" sz="1600" dirty="0"/>
          </a:p>
          <a:p>
            <a:r>
              <a:rPr lang="en-US" altLang="ko-KR" sz="1600" dirty="0"/>
              <a:t>BGP(Border Gateway Protocol)</a:t>
            </a:r>
            <a:r>
              <a:rPr lang="ko-KR" altLang="en-US" sz="1600" dirty="0"/>
              <a:t>은 서로 다른</a:t>
            </a:r>
            <a:r>
              <a:rPr lang="en-US" altLang="ko-KR" sz="1600" dirty="0"/>
              <a:t>(ASN</a:t>
            </a:r>
            <a:r>
              <a:rPr lang="ko-KR" altLang="en-US" sz="1600" dirty="0"/>
              <a:t>이 다른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AS</a:t>
            </a:r>
            <a:r>
              <a:rPr lang="ko-KR" altLang="en-US" sz="1600" dirty="0"/>
              <a:t>끼리</a:t>
            </a:r>
            <a:br>
              <a:rPr lang="en-US" altLang="ko-KR" sz="1600" dirty="0"/>
            </a:br>
            <a:r>
              <a:rPr lang="ko-KR" altLang="en-US" sz="1600" dirty="0"/>
              <a:t>경계 사이 통신을 수행할 때</a:t>
            </a:r>
            <a:r>
              <a:rPr lang="en-US" altLang="ko-KR" sz="1600" dirty="0"/>
              <a:t> </a:t>
            </a:r>
            <a:r>
              <a:rPr lang="ko-KR" altLang="en-US" sz="1600" dirty="0"/>
              <a:t>사용하는 프로토콜입니다</a:t>
            </a:r>
            <a:br>
              <a:rPr lang="en-US" altLang="ko-KR" sz="1600" dirty="0"/>
            </a:br>
            <a:r>
              <a:rPr lang="ko-KR" altLang="en-US" sz="1600" dirty="0"/>
              <a:t>다만</a:t>
            </a:r>
            <a:r>
              <a:rPr lang="en-US" altLang="ko-KR" sz="1600" dirty="0"/>
              <a:t>, </a:t>
            </a:r>
            <a:r>
              <a:rPr lang="ko-KR" altLang="en-US" sz="1600" dirty="0"/>
              <a:t>같은 </a:t>
            </a:r>
            <a:r>
              <a:rPr lang="en-US" altLang="ko-KR" sz="1600" dirty="0"/>
              <a:t>AS</a:t>
            </a:r>
            <a:r>
              <a:rPr lang="ko-KR" altLang="en-US" sz="1600" dirty="0"/>
              <a:t>내부에서도 경계 정보 등을 넘겨야 하는 경우에 </a:t>
            </a:r>
            <a:r>
              <a:rPr lang="en-US" altLang="ko-KR" sz="1600" dirty="0"/>
              <a:t>BGP</a:t>
            </a:r>
            <a:r>
              <a:rPr lang="ko-KR" altLang="en-US" sz="1600" dirty="0"/>
              <a:t> 연결이 필요하기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항상 외부 경계만을 수행하는 프로토콜은 아니라고 볼 수 있습니다 </a:t>
            </a:r>
            <a:r>
              <a:rPr lang="en-US" altLang="ko-KR" sz="1600" dirty="0"/>
              <a:t>(</a:t>
            </a:r>
            <a:r>
              <a:rPr lang="ko-KR" altLang="en-US" sz="1600" dirty="0"/>
              <a:t>아래 그림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외부 경계에서 통신하는 것을 </a:t>
            </a:r>
            <a:r>
              <a:rPr lang="en-US" altLang="ko-KR" sz="1600" dirty="0"/>
              <a:t>eBGP(external BGP)</a:t>
            </a:r>
            <a:r>
              <a:rPr lang="ko-KR" altLang="en-US" sz="1600" dirty="0"/>
              <a:t>로 부르고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내부 경계에서 통신하는 것을 </a:t>
            </a:r>
            <a:r>
              <a:rPr lang="en-US" altLang="ko-KR" sz="1600" dirty="0"/>
              <a:t>iBGP(internal BGP)</a:t>
            </a:r>
            <a:r>
              <a:rPr lang="ko-KR" altLang="en-US" sz="1600" dirty="0"/>
              <a:t>로 부릅니다</a:t>
            </a:r>
            <a:endParaRPr lang="en-US" altLang="ko-KR" sz="1600" dirty="0"/>
          </a:p>
          <a:p>
            <a:r>
              <a:rPr lang="en-US" altLang="ko-KR" sz="1600" dirty="0"/>
              <a:t>eBGP</a:t>
            </a:r>
            <a:r>
              <a:rPr lang="ko-KR" altLang="en-US" sz="1600" dirty="0"/>
              <a:t>는 항상 일대일</a:t>
            </a:r>
            <a:r>
              <a:rPr lang="en-US" altLang="ko-KR" sz="1600" dirty="0"/>
              <a:t>(one-to-one)</a:t>
            </a:r>
            <a:r>
              <a:rPr lang="ko-KR" altLang="en-US" sz="1600" dirty="0"/>
              <a:t> 연결을 원칙으로 하고</a:t>
            </a:r>
            <a:r>
              <a:rPr lang="en-US" altLang="ko-KR" sz="1600" dirty="0"/>
              <a:t>, iBGP</a:t>
            </a:r>
            <a:r>
              <a:rPr lang="ko-KR" altLang="en-US" sz="1600" dirty="0"/>
              <a:t>는 </a:t>
            </a:r>
            <a:r>
              <a:rPr lang="en-US" altLang="ko-KR" sz="1600" dirty="0"/>
              <a:t>TCP</a:t>
            </a:r>
            <a:r>
              <a:rPr lang="ko-KR" altLang="en-US" sz="1600" dirty="0"/>
              <a:t>원격 연결도 허용하는 편입니다</a:t>
            </a:r>
            <a:endParaRPr lang="en-US" altLang="ko-KR" sz="1600" dirty="0"/>
          </a:p>
          <a:p>
            <a:r>
              <a:rPr lang="en-US" altLang="ko-KR" sz="1600" dirty="0"/>
              <a:t>eBGP</a:t>
            </a:r>
            <a:r>
              <a:rPr lang="ko-KR" altLang="en-US" sz="1600" dirty="0"/>
              <a:t> 프로토콜은 </a:t>
            </a:r>
            <a:r>
              <a:rPr lang="en-US" altLang="ko-KR" sz="1600" dirty="0"/>
              <a:t>Hot Potato Routing </a:t>
            </a:r>
            <a:r>
              <a:rPr lang="ko-KR" altLang="en-US" sz="1600" dirty="0"/>
              <a:t>방식을</a:t>
            </a:r>
            <a:br>
              <a:rPr lang="en-US" altLang="ko-KR" sz="1600" dirty="0"/>
            </a:br>
            <a:r>
              <a:rPr lang="ko-KR" altLang="en-US" sz="1600" dirty="0"/>
              <a:t>사용하여 패킷을 주고 받습니다</a:t>
            </a:r>
            <a:endParaRPr lang="en-US" altLang="ko-KR" sz="1600" dirty="0"/>
          </a:p>
          <a:p>
            <a:r>
              <a:rPr lang="ko-KR" altLang="en-US" sz="1600" dirty="0"/>
              <a:t>뜨거운 감자 알고리즘</a:t>
            </a:r>
            <a:r>
              <a:rPr lang="en-US" altLang="ko-KR" sz="1600" dirty="0"/>
              <a:t>(Hot Potato Routing)</a:t>
            </a:r>
            <a:r>
              <a:rPr lang="ko-KR" altLang="en-US" sz="1600" dirty="0"/>
              <a:t>은</a:t>
            </a:r>
            <a:br>
              <a:rPr lang="en-US" altLang="ko-KR" sz="1600" dirty="0"/>
            </a:br>
            <a:r>
              <a:rPr lang="ko-KR" altLang="en-US" sz="1600" dirty="0"/>
              <a:t>패킷을 받은 홉이 연결 된 주변 홉 중에서</a:t>
            </a:r>
            <a:br>
              <a:rPr lang="en-US" altLang="ko-KR" sz="1600" dirty="0"/>
            </a:br>
            <a:r>
              <a:rPr lang="ko-KR" altLang="en-US" sz="1600" dirty="0"/>
              <a:t>가장 비용이 적은 홉</a:t>
            </a:r>
            <a:r>
              <a:rPr lang="en-US" altLang="ko-KR" sz="1600" dirty="0"/>
              <a:t>(=</a:t>
            </a:r>
            <a:r>
              <a:rPr lang="ko-KR" altLang="en-US" sz="1600" dirty="0"/>
              <a:t>라우터 큐에 패킷이 가장 적은 홉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ko-KR" altLang="en-US" sz="1600" dirty="0"/>
              <a:t>에게 빠르게 넘기는 알고리즘입니다</a:t>
            </a:r>
            <a:endParaRPr lang="en-US" altLang="ko-KR" sz="1600" dirty="0"/>
          </a:p>
          <a:p>
            <a:r>
              <a:rPr lang="en-US" altLang="ko-KR" sz="1600" dirty="0"/>
              <a:t>iBGP</a:t>
            </a:r>
            <a:r>
              <a:rPr lang="ko-KR" altLang="en-US" sz="1600" dirty="0"/>
              <a:t>는 해당 알고리즘을 쓰면 무한 루프 문제가 걸려 </a:t>
            </a:r>
            <a:r>
              <a:rPr lang="en-US" altLang="ko-KR" sz="1600" dirty="0"/>
              <a:t>“AS </a:t>
            </a:r>
            <a:r>
              <a:rPr lang="ko-KR" altLang="en-US" sz="1600" dirty="0"/>
              <a:t>경로 루프 방지</a:t>
            </a:r>
            <a:r>
              <a:rPr lang="en-US" altLang="ko-KR" sz="1600" dirty="0"/>
              <a:t>” </a:t>
            </a:r>
            <a:r>
              <a:rPr lang="ko-KR" altLang="en-US" sz="1600" dirty="0"/>
              <a:t>메커니즘을 사용합니다</a:t>
            </a:r>
          </a:p>
        </p:txBody>
      </p:sp>
      <p:pic>
        <p:nvPicPr>
          <p:cNvPr id="5" name="그림 4" descr="원, 도표, 스크린샷이(가) 표시된 사진&#10;&#10;자동 생성된 설명">
            <a:extLst>
              <a:ext uri="{FF2B5EF4-FFF2-40B4-BE49-F238E27FC236}">
                <a16:creationId xmlns:a16="http://schemas.microsoft.com/office/drawing/2014/main" id="{DC7DE451-651C-46F9-6873-AF067472F6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4" b="6645"/>
          <a:stretch/>
        </p:blipFill>
        <p:spPr>
          <a:xfrm>
            <a:off x="6653100" y="4501203"/>
            <a:ext cx="5463822" cy="1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810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B4145-EAC0-56B9-357D-D3D492959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IPv6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C7348E-060B-EFA3-96FF-1B2612785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/>
              <a:t>기존의 </a:t>
            </a:r>
            <a:r>
              <a:rPr lang="en-US" altLang="ko-KR" sz="1600" dirty="0"/>
              <a:t>IPv4</a:t>
            </a:r>
            <a:r>
              <a:rPr lang="ko-KR" altLang="en-US" sz="1600" dirty="0"/>
              <a:t>가 대중화 되고나서 사용자가 많아지기 시작하고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오늘날에는 </a:t>
            </a:r>
            <a:r>
              <a:rPr lang="en-US" altLang="ko-KR" sz="1600" dirty="0"/>
              <a:t>43</a:t>
            </a:r>
            <a:r>
              <a:rPr lang="ko-KR" altLang="en-US" sz="1600" dirty="0"/>
              <a:t>억에 준하는 장치들이 사용되고 있습니다</a:t>
            </a:r>
            <a:endParaRPr lang="en-US" altLang="ko-KR" sz="1600" dirty="0"/>
          </a:p>
          <a:p>
            <a:r>
              <a:rPr lang="en-US" altLang="ko-KR" sz="1600" dirty="0"/>
              <a:t>IPv6</a:t>
            </a:r>
            <a:r>
              <a:rPr lang="ko-KR" altLang="en-US" sz="1600" dirty="0"/>
              <a:t>은 </a:t>
            </a:r>
            <a:r>
              <a:rPr lang="en-US" altLang="ko-KR" sz="1600" dirty="0"/>
              <a:t>IPv4</a:t>
            </a:r>
            <a:r>
              <a:rPr lang="ko-KR" altLang="en-US" sz="1600" dirty="0"/>
              <a:t>의 구조를 대부분 가져오되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경우의 수를 </a:t>
            </a:r>
            <a:r>
              <a:rPr lang="en-US" altLang="ko-KR" sz="1600" dirty="0"/>
              <a:t>256^4</a:t>
            </a:r>
            <a:r>
              <a:rPr lang="ko-KR" altLang="en-US" sz="1600" dirty="0"/>
              <a:t>에서 </a:t>
            </a:r>
            <a:r>
              <a:rPr lang="en-US" altLang="ko-KR" sz="1600" dirty="0"/>
              <a:t>(256^4)^4</a:t>
            </a:r>
            <a:r>
              <a:rPr lang="ko-KR" altLang="en-US" sz="1600" dirty="0"/>
              <a:t>으로 늘린 주소 체계입니다</a:t>
            </a:r>
            <a:endParaRPr lang="en-US" altLang="ko-KR" sz="1600" dirty="0"/>
          </a:p>
          <a:p>
            <a:r>
              <a:rPr lang="en-US" altLang="ko-KR" sz="1600" dirty="0"/>
              <a:t>IPv6</a:t>
            </a:r>
            <a:r>
              <a:rPr lang="ko-KR" altLang="en-US" sz="1600" dirty="0"/>
              <a:t>는 기본적으로 브로드 캐스트와</a:t>
            </a:r>
            <a:r>
              <a:rPr lang="en-US" altLang="ko-KR" sz="1600" dirty="0"/>
              <a:t> </a:t>
            </a:r>
            <a:r>
              <a:rPr lang="ko-KR" altLang="en-US" sz="1600" dirty="0"/>
              <a:t>사설</a:t>
            </a:r>
            <a:r>
              <a:rPr lang="en-US" altLang="ko-KR" sz="1600" dirty="0"/>
              <a:t>IP</a:t>
            </a:r>
            <a:r>
              <a:rPr lang="ko-KR" altLang="en-US" sz="1600" dirty="0"/>
              <a:t>의 개념을</a:t>
            </a:r>
            <a:br>
              <a:rPr lang="en-US" altLang="ko-KR" sz="1600" dirty="0"/>
            </a:br>
            <a:r>
              <a:rPr lang="ko-KR" altLang="en-US" sz="1600" dirty="0"/>
              <a:t>쓰지 않고</a:t>
            </a:r>
            <a:r>
              <a:rPr lang="en-US" altLang="ko-KR" sz="1600" dirty="0"/>
              <a:t>, One-to-One </a:t>
            </a:r>
            <a:r>
              <a:rPr lang="ko-KR" altLang="en-US" sz="1600" dirty="0"/>
              <a:t>또는 멀티캐스트 까지만</a:t>
            </a:r>
            <a:br>
              <a:rPr lang="en-US" altLang="ko-KR" sz="1600" dirty="0"/>
            </a:br>
            <a:r>
              <a:rPr lang="ko-KR" altLang="en-US" sz="1600" dirty="0"/>
              <a:t>사용하는 것을 버전 표준으로 지정 했습니다</a:t>
            </a:r>
          </a:p>
        </p:txBody>
      </p:sp>
      <p:pic>
        <p:nvPicPr>
          <p:cNvPr id="5" name="그림 4" descr="텍스트, 스크린샷, 평행, 직사각형이(가) 표시된 사진&#10;&#10;자동 생성된 설명">
            <a:extLst>
              <a:ext uri="{FF2B5EF4-FFF2-40B4-BE49-F238E27FC236}">
                <a16:creationId xmlns:a16="http://schemas.microsoft.com/office/drawing/2014/main" id="{69791D58-9E43-FA23-862E-B28043BA7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154" y="4081784"/>
            <a:ext cx="4789168" cy="26918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62D6DE-4AB0-E0D2-787C-9178305ED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005" y="2164716"/>
            <a:ext cx="5062633" cy="462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15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09945-111B-6696-B5D9-E52DF9208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A4DF8E-C263-BFBF-CBDE-A5FF3F697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347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826D273-7332-66DA-9DCE-2EDFAAD4D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Layer 2 </a:t>
            </a:r>
            <a:endParaRPr lang="ko-KR" altLang="en-US" dirty="0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4FD3139D-811E-04AA-6A66-753832B72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링크 계층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err="1"/>
              <a:t>DataLink</a:t>
            </a:r>
            <a:r>
              <a:rPr lang="en-US" altLang="ko-KR" dirty="0"/>
              <a:t> Layer)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5904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78C88-D60B-A423-06DF-69795833D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Link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D27213-823D-A893-0821-380722AF6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/>
              <a:t>링크 계층</a:t>
            </a:r>
            <a:r>
              <a:rPr lang="en-US" altLang="ko-KR" sz="1600" dirty="0"/>
              <a:t>(Link Layer)</a:t>
            </a:r>
            <a:r>
              <a:rPr lang="ko-KR" altLang="en-US" sz="1600" dirty="0"/>
              <a:t>은 </a:t>
            </a:r>
            <a:r>
              <a:rPr lang="en-US" altLang="ko-KR" sz="1600" dirty="0"/>
              <a:t>L3</a:t>
            </a:r>
            <a:r>
              <a:rPr lang="ko-KR" altLang="en-US" sz="1600" dirty="0"/>
              <a:t>계층의 주소 구별 단계와 </a:t>
            </a:r>
            <a:r>
              <a:rPr lang="en-US" altLang="ko-KR" sz="1600" dirty="0"/>
              <a:t>L1 </a:t>
            </a:r>
            <a:r>
              <a:rPr lang="ko-KR" altLang="en-US" sz="1600" dirty="0"/>
              <a:t>물리적 전송 장치 사이에 있는</a:t>
            </a:r>
            <a:r>
              <a:rPr lang="en-US" altLang="ko-KR" sz="1600" dirty="0"/>
              <a:t> </a:t>
            </a:r>
            <a:r>
              <a:rPr lang="ko-KR" altLang="en-US" sz="1600" dirty="0"/>
              <a:t>계층으로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물리적으로 연결 된 두 장치의 데이터를 </a:t>
            </a:r>
            <a:r>
              <a:rPr lang="en-US" altLang="ko-KR" sz="1600" dirty="0"/>
              <a:t>L1</a:t>
            </a:r>
            <a:r>
              <a:rPr lang="ko-KR" altLang="en-US" sz="1600" dirty="0"/>
              <a:t>으로 부터 가져와서 장치가 사용 가능하게 변환하고</a:t>
            </a:r>
            <a:br>
              <a:rPr lang="en-US" altLang="ko-KR" sz="1600" dirty="0"/>
            </a:br>
            <a:r>
              <a:rPr lang="ko-KR" altLang="en-US" sz="1600" dirty="0"/>
              <a:t>가장 먼저 오류 검출이나 스위치의 접근제어를 수행하여 효율성도 챙기는 계층이라 볼 수 있습니다</a:t>
            </a:r>
            <a:endParaRPr lang="en-US" altLang="ko-KR" sz="1600" dirty="0"/>
          </a:p>
          <a:p>
            <a:r>
              <a:rPr lang="en-US" altLang="ko-KR" sz="1600" dirty="0"/>
              <a:t>L2</a:t>
            </a:r>
            <a:r>
              <a:rPr lang="ko-KR" altLang="en-US" sz="1600" dirty="0"/>
              <a:t>계층 프로토콜을 사용하는 장치들을 노드</a:t>
            </a:r>
            <a:r>
              <a:rPr lang="en-US" altLang="ko-KR" sz="1600" dirty="0"/>
              <a:t>(Node)</a:t>
            </a:r>
            <a:r>
              <a:rPr lang="ko-KR" altLang="en-US" sz="1600" dirty="0"/>
              <a:t>라고 표현하고</a:t>
            </a:r>
            <a:br>
              <a:rPr lang="en-US" altLang="ko-KR" sz="1600" dirty="0"/>
            </a:br>
            <a:r>
              <a:rPr lang="ko-KR" altLang="en-US" sz="1600" dirty="0"/>
              <a:t>노드를 연결하는 통신채널을 링크</a:t>
            </a:r>
            <a:r>
              <a:rPr lang="en-US" altLang="ko-KR" sz="1600" dirty="0"/>
              <a:t>(Link)</a:t>
            </a:r>
            <a:r>
              <a:rPr lang="ko-KR" altLang="en-US" sz="1600" dirty="0"/>
              <a:t>라고 표현합니다</a:t>
            </a:r>
            <a:endParaRPr lang="en-US" altLang="ko-KR" sz="1600" dirty="0"/>
          </a:p>
          <a:p>
            <a:r>
              <a:rPr lang="en-US" altLang="ko-KR" sz="1600" dirty="0"/>
              <a:t>L2</a:t>
            </a:r>
            <a:r>
              <a:rPr lang="ko-KR" altLang="en-US" sz="1600" dirty="0"/>
              <a:t>계층에서 제공하는 서비스는 다음과 같습니다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프레임 화</a:t>
            </a:r>
            <a:r>
              <a:rPr lang="en-US" altLang="ko-KR" sz="1600" dirty="0"/>
              <a:t>(Framing)</a:t>
            </a:r>
            <a:r>
              <a:rPr lang="ko-KR" altLang="en-US" sz="1600" dirty="0"/>
              <a:t>는</a:t>
            </a:r>
            <a:r>
              <a:rPr lang="en-US" altLang="ko-KR" sz="1600" dirty="0"/>
              <a:t> L3</a:t>
            </a:r>
            <a:r>
              <a:rPr lang="ko-KR" altLang="en-US" sz="1600" dirty="0"/>
              <a:t>에서 받는 데이터 그램을 프레임</a:t>
            </a:r>
            <a:r>
              <a:rPr lang="en-US" altLang="ko-KR" sz="1600" dirty="0"/>
              <a:t>(L2 PDU)</a:t>
            </a:r>
            <a:r>
              <a:rPr lang="ko-KR" altLang="en-US" sz="1600" dirty="0"/>
              <a:t>로 씌운 다음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L1</a:t>
            </a:r>
            <a:r>
              <a:rPr lang="ko-KR" altLang="en-US" sz="1600" dirty="0"/>
              <a:t>에게 비트의 형태로</a:t>
            </a:r>
            <a:r>
              <a:rPr lang="en-US" altLang="ko-KR" sz="1600" dirty="0"/>
              <a:t> </a:t>
            </a:r>
            <a:r>
              <a:rPr lang="ko-KR" altLang="en-US" sz="1600" dirty="0"/>
              <a:t>전송</a:t>
            </a:r>
            <a:r>
              <a:rPr lang="en-US" altLang="ko-KR" sz="1600" dirty="0"/>
              <a:t> (</a:t>
            </a:r>
            <a:r>
              <a:rPr lang="ko-KR" altLang="en-US" sz="1600" dirty="0"/>
              <a:t>반대도 이하 동일</a:t>
            </a:r>
            <a:r>
              <a:rPr lang="en-US" altLang="ko-KR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링크 접근</a:t>
            </a:r>
            <a:r>
              <a:rPr lang="en-US" altLang="ko-KR" sz="1600" dirty="0"/>
              <a:t>(Link Access)</a:t>
            </a:r>
            <a:r>
              <a:rPr lang="ko-KR" altLang="en-US" sz="1600" dirty="0"/>
              <a:t>은 여러 노드가 하나의 링크를 공유 할 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각 노드가 해당 링크를 효율적으로 사용하기 위한 방법을 제공합니다 </a:t>
            </a:r>
            <a:r>
              <a:rPr lang="en-US" altLang="ko-KR" sz="1600" dirty="0"/>
              <a:t>(</a:t>
            </a:r>
            <a:r>
              <a:rPr lang="ko-KR" altLang="en-US" sz="1600" dirty="0"/>
              <a:t>예를 들어 </a:t>
            </a:r>
            <a:r>
              <a:rPr lang="en-US" altLang="ko-KR" sz="1600" dirty="0"/>
              <a:t>MAC</a:t>
            </a:r>
            <a:r>
              <a:rPr lang="ko-KR" altLang="en-US" sz="1600" dirty="0"/>
              <a:t>등이 있습니다</a:t>
            </a:r>
            <a:r>
              <a:rPr lang="en-US" altLang="ko-KR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신뢰적 전달</a:t>
            </a:r>
            <a:r>
              <a:rPr lang="en-US" altLang="ko-KR" sz="1600" dirty="0"/>
              <a:t>(Reliable Delivery)</a:t>
            </a:r>
            <a:r>
              <a:rPr lang="ko-KR" altLang="en-US" sz="1600" dirty="0"/>
              <a:t>은 송신측 노드로 부터 수신측 노드까지 데이터를 안정적으로</a:t>
            </a:r>
            <a:br>
              <a:rPr lang="en-US" altLang="ko-KR" sz="1600" dirty="0"/>
            </a:br>
            <a:r>
              <a:rPr lang="ko-KR" altLang="en-US" sz="1600" dirty="0"/>
              <a:t>전달하게 해주는 방법을 제공합니다 </a:t>
            </a:r>
            <a:r>
              <a:rPr lang="en-US" altLang="ko-KR" sz="1600" dirty="0"/>
              <a:t>(</a:t>
            </a:r>
            <a:r>
              <a:rPr lang="ko-KR" altLang="en-US" sz="1600" dirty="0"/>
              <a:t>예를 들어 흐름제어 등이 있습니다</a:t>
            </a:r>
            <a:r>
              <a:rPr lang="en-US" altLang="ko-KR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오류 검출 및 정정</a:t>
            </a:r>
            <a:r>
              <a:rPr lang="en-US" altLang="ko-KR" sz="1600" dirty="0"/>
              <a:t>(Error Detection and Correction)</a:t>
            </a:r>
            <a:r>
              <a:rPr lang="ko-KR" altLang="en-US" sz="1600" dirty="0"/>
              <a:t>은 데이터 프레임이 비트 단위로 전송이</a:t>
            </a:r>
            <a:br>
              <a:rPr lang="en-US" altLang="ko-KR" sz="1600" dirty="0"/>
            </a:br>
            <a:r>
              <a:rPr lang="ko-KR" altLang="en-US" sz="1600" dirty="0"/>
              <a:t>이루어 지는 과정에서 생긴 오류를 찾아내고 능력 선에서 수정하는 기능까지 제공합니다</a:t>
            </a:r>
          </a:p>
        </p:txBody>
      </p:sp>
    </p:spTree>
    <p:extLst>
      <p:ext uri="{BB962C8B-B14F-4D97-AF65-F5344CB8AC3E}">
        <p14:creationId xmlns:p14="http://schemas.microsoft.com/office/powerpoint/2010/main" val="762231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BDAD8-3827-549E-A422-C5D3C18D9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오류 검출 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938EEB-EE89-1012-D537-3CF47016B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1231388" cy="4898541"/>
          </a:xfrm>
        </p:spPr>
        <p:txBody>
          <a:bodyPr/>
          <a:lstStyle/>
          <a:p>
            <a:r>
              <a:rPr lang="en-US" altLang="ko-KR" sz="1600" dirty="0"/>
              <a:t>L2 </a:t>
            </a:r>
            <a:r>
              <a:rPr lang="ko-KR" altLang="en-US" sz="1600" dirty="0"/>
              <a:t>계층은 가장 먼저 오류 검출을 수행하면서도 비트단위의 전송에서 생긴 오류일 가능성이 높아</a:t>
            </a:r>
            <a:br>
              <a:rPr lang="en-US" altLang="ko-KR" sz="1600" dirty="0"/>
            </a:br>
            <a:r>
              <a:rPr lang="ko-KR" altLang="en-US" sz="1600" dirty="0"/>
              <a:t>오류 검출 기법 또한 중요한 장치라 볼 수 있습니다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오류 검출</a:t>
            </a:r>
            <a:r>
              <a:rPr lang="en-US" altLang="ko-KR" sz="1600" dirty="0"/>
              <a:t>(Error Detection) : </a:t>
            </a:r>
            <a:r>
              <a:rPr lang="ko-KR" altLang="en-US" sz="1600" dirty="0"/>
              <a:t>프레임의 헤더에 포함된 오류 검출용 정보들을 사용하여</a:t>
            </a:r>
            <a:br>
              <a:rPr lang="en-US" altLang="ko-KR" sz="1600" dirty="0"/>
            </a:br>
            <a:r>
              <a:rPr lang="ko-KR" altLang="en-US" sz="1600" dirty="0"/>
              <a:t>프레임 송수신 간에 발생한 오류를 검출할 수 있습니다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오류 정정</a:t>
            </a:r>
            <a:r>
              <a:rPr lang="en-US" altLang="ko-KR" sz="1600" dirty="0"/>
              <a:t>(Error Correction) : </a:t>
            </a:r>
            <a:r>
              <a:rPr lang="ko-KR" altLang="en-US" sz="1600" dirty="0"/>
              <a:t>오류 검출 후 검출된 오류에 대해</a:t>
            </a:r>
            <a:br>
              <a:rPr lang="en-US" altLang="ko-KR" sz="1600" dirty="0"/>
            </a:br>
            <a:r>
              <a:rPr lang="ko-KR" altLang="en-US" sz="1600" dirty="0"/>
              <a:t>추가적인 오류 정정 코드를 사용하여 데이터를 일부 복구 할 수 있는 기능을 제공합니다</a:t>
            </a:r>
            <a:endParaRPr lang="en-US" altLang="ko-KR" sz="1600" dirty="0"/>
          </a:p>
          <a:p>
            <a:r>
              <a:rPr lang="ko-KR" altLang="en-US" sz="1600" dirty="0"/>
              <a:t>다음 두 가지는 </a:t>
            </a:r>
            <a:r>
              <a:rPr lang="en-US" altLang="ko-KR" sz="1600" dirty="0"/>
              <a:t>L2 </a:t>
            </a:r>
            <a:r>
              <a:rPr lang="ko-KR" altLang="en-US" sz="1600" dirty="0"/>
              <a:t>계층에서 쓰이는 오류 검출 및 정정 기법들 입니다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패리티 검사</a:t>
            </a:r>
            <a:r>
              <a:rPr lang="en-US" altLang="ko-KR" sz="1600" dirty="0"/>
              <a:t>(Parity Check): </a:t>
            </a:r>
            <a:r>
              <a:rPr lang="ko-KR" altLang="en-US" sz="1600" dirty="0"/>
              <a:t>짝수 또는 홀수 패리티 비트를 미리 구한다음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패리티비트를 사용하여 오류를 검출 할 수 있습니다</a:t>
            </a:r>
            <a:br>
              <a:rPr lang="en-US" altLang="ko-KR" sz="1600" dirty="0"/>
            </a:br>
            <a:r>
              <a:rPr lang="ko-KR" altLang="en-US" sz="1600" dirty="0"/>
              <a:t>패리티비트는 </a:t>
            </a:r>
            <a:r>
              <a:rPr lang="en-US" altLang="ko-KR" sz="1600" dirty="0"/>
              <a:t>1</a:t>
            </a:r>
            <a:r>
              <a:rPr lang="ko-KR" altLang="en-US" sz="1600" dirty="0"/>
              <a:t>차원도 되지만 정정기술까지 쓰려면</a:t>
            </a:r>
            <a:r>
              <a:rPr lang="en-US" altLang="ko-KR" sz="1600" dirty="0"/>
              <a:t> 2</a:t>
            </a:r>
            <a:r>
              <a:rPr lang="ko-KR" altLang="en-US" sz="1600" dirty="0"/>
              <a:t>차원 패리티를 사용하여</a:t>
            </a:r>
            <a:br>
              <a:rPr lang="en-US" altLang="ko-KR" sz="1600" dirty="0"/>
            </a:br>
            <a:r>
              <a:rPr lang="ko-KR" altLang="en-US" sz="1600" dirty="0"/>
              <a:t>가로세로를 둘 다 검증하면 정정시도도 어느정도 해볼 수 있을 것입니다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순환 중복 검사</a:t>
            </a:r>
            <a:r>
              <a:rPr lang="en-US" altLang="ko-KR" sz="1600" dirty="0"/>
              <a:t>(Cyclic Redundancy Check, CRC): </a:t>
            </a:r>
            <a:r>
              <a:rPr lang="ko-KR" altLang="en-US" sz="1600" dirty="0"/>
              <a:t>프레임 가장 우측에 </a:t>
            </a:r>
            <a:r>
              <a:rPr lang="en-US" altLang="ko-KR" sz="1600" dirty="0"/>
              <a:t>4</a:t>
            </a:r>
            <a:r>
              <a:rPr lang="ko-KR" altLang="en-US" sz="1600" dirty="0"/>
              <a:t>바이트 블록을 추가하여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생성자 다항식 </a:t>
            </a:r>
            <a:r>
              <a:rPr lang="en-US" altLang="ko-KR" sz="1600" dirty="0"/>
              <a:t>G</a:t>
            </a:r>
            <a:r>
              <a:rPr lang="ko-KR" altLang="en-US" sz="1600" dirty="0"/>
              <a:t>를 공유하고 있고</a:t>
            </a:r>
            <a:r>
              <a:rPr lang="en-US" altLang="ko-KR" sz="1600" dirty="0"/>
              <a:t>, </a:t>
            </a:r>
            <a:r>
              <a:rPr lang="ko-KR" altLang="en-US" sz="1600" dirty="0"/>
              <a:t>전송 전체 데이터를 </a:t>
            </a:r>
            <a:r>
              <a:rPr lang="en-US" altLang="ko-KR" sz="1600" dirty="0"/>
              <a:t>D</a:t>
            </a:r>
            <a:r>
              <a:rPr lang="ko-KR" altLang="en-US" sz="1600" dirty="0"/>
              <a:t>로 할 때</a:t>
            </a:r>
            <a:r>
              <a:rPr lang="en-US" altLang="ko-KR" sz="1600" dirty="0"/>
              <a:t>, D</a:t>
            </a:r>
            <a:r>
              <a:rPr lang="ko-KR" altLang="en-US" sz="1600" dirty="0"/>
              <a:t>를 </a:t>
            </a:r>
            <a:r>
              <a:rPr lang="en-US" altLang="ko-KR" sz="1600" dirty="0"/>
              <a:t>G</a:t>
            </a:r>
            <a:r>
              <a:rPr lang="ko-KR" altLang="en-US" sz="1600" dirty="0"/>
              <a:t>로 </a:t>
            </a:r>
            <a:r>
              <a:rPr lang="en-US" altLang="ko-KR" sz="1600" dirty="0"/>
              <a:t>“XOR </a:t>
            </a:r>
            <a:r>
              <a:rPr lang="ko-KR" altLang="en-US" sz="1600" dirty="0"/>
              <a:t>나눗셈</a:t>
            </a:r>
            <a:r>
              <a:rPr lang="en-US" altLang="ko-KR" sz="1600" dirty="0"/>
              <a:t>”</a:t>
            </a:r>
            <a:r>
              <a:rPr lang="ko-KR" altLang="en-US" sz="1600" dirty="0"/>
              <a:t>을 수행하여</a:t>
            </a:r>
            <a:br>
              <a:rPr lang="en-US" altLang="ko-KR" sz="1600" dirty="0"/>
            </a:br>
            <a:r>
              <a:rPr lang="ko-KR" altLang="en-US" sz="1600" dirty="0"/>
              <a:t>나온 나머지를 </a:t>
            </a:r>
            <a:r>
              <a:rPr lang="en-US" altLang="ko-KR" sz="1600" dirty="0"/>
              <a:t>R</a:t>
            </a:r>
            <a:r>
              <a:rPr lang="ko-KR" altLang="en-US" sz="1600" dirty="0"/>
              <a:t>이라 한다면</a:t>
            </a:r>
            <a:r>
              <a:rPr lang="en-US" altLang="ko-KR" sz="1600" dirty="0"/>
              <a:t>, 4</a:t>
            </a:r>
            <a:r>
              <a:rPr lang="ko-KR" altLang="en-US" sz="1600" dirty="0"/>
              <a:t>바이트 블록에는 </a:t>
            </a:r>
            <a:r>
              <a:rPr lang="en-US" altLang="ko-KR" sz="1600" dirty="0"/>
              <a:t>R</a:t>
            </a:r>
            <a:r>
              <a:rPr lang="ko-KR" altLang="en-US" sz="1600" dirty="0"/>
              <a:t>이 들어가 전송이 되면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수신측은 똑같이 </a:t>
            </a:r>
            <a:r>
              <a:rPr lang="en-US" altLang="ko-KR" sz="1600" dirty="0"/>
              <a:t>D+R</a:t>
            </a:r>
            <a:r>
              <a:rPr lang="ko-KR" altLang="en-US" sz="1600" dirty="0"/>
              <a:t>을 </a:t>
            </a:r>
            <a:r>
              <a:rPr lang="en-US" altLang="ko-KR" sz="1600" dirty="0"/>
              <a:t>G</a:t>
            </a:r>
            <a:r>
              <a:rPr lang="ko-KR" altLang="en-US" sz="1600" dirty="0"/>
              <a:t>로 </a:t>
            </a:r>
            <a:r>
              <a:rPr lang="en-US" altLang="ko-KR" sz="1600" dirty="0"/>
              <a:t>XOR </a:t>
            </a:r>
            <a:r>
              <a:rPr lang="ko-KR" altLang="en-US" sz="1600" dirty="0"/>
              <a:t>나눗셈을 수행하여 나머지가 없으면</a:t>
            </a:r>
            <a:r>
              <a:rPr lang="en-US" altLang="ko-KR" sz="1600" dirty="0"/>
              <a:t>(0</a:t>
            </a:r>
            <a:r>
              <a:rPr lang="ko-KR" altLang="en-US" sz="1600" dirty="0"/>
              <a:t>이면</a:t>
            </a:r>
            <a:r>
              <a:rPr lang="en-US" altLang="ko-KR" sz="1600" dirty="0"/>
              <a:t>) </a:t>
            </a:r>
            <a:r>
              <a:rPr lang="ko-KR" altLang="en-US" sz="1600" dirty="0"/>
              <a:t>비트의 문제가 없다는 의미입니다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FBBBF4-F517-6DBA-C3A6-4ED3DEEA7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3505" y="3916330"/>
            <a:ext cx="3489764" cy="156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56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8425A-F73B-7348-5982-0916F700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CRC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DDBE917-55E8-4B77-6D5C-125CDD756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0459" y="1765300"/>
            <a:ext cx="7851082" cy="4899025"/>
          </a:xfrm>
        </p:spPr>
      </p:pic>
    </p:spTree>
    <p:extLst>
      <p:ext uri="{BB962C8B-B14F-4D97-AF65-F5344CB8AC3E}">
        <p14:creationId xmlns:p14="http://schemas.microsoft.com/office/powerpoint/2010/main" val="2959827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77268-47C0-5813-C4FA-D23815A5A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Ethernet, MAP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2D1D30-E06A-3FDF-AC6B-E9045CCE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741742" cy="5030918"/>
          </a:xfrm>
        </p:spPr>
        <p:txBody>
          <a:bodyPr/>
          <a:lstStyle/>
          <a:p>
            <a:r>
              <a:rPr lang="ko-KR" altLang="en-US" sz="1600" dirty="0"/>
              <a:t>이더넷</a:t>
            </a:r>
            <a:r>
              <a:rPr lang="en-US" altLang="ko-KR" sz="1600" dirty="0"/>
              <a:t>(Ethernet)</a:t>
            </a:r>
            <a:r>
              <a:rPr lang="ko-KR" altLang="en-US" sz="1600" dirty="0"/>
              <a:t>은 </a:t>
            </a:r>
            <a:r>
              <a:rPr lang="en-US" altLang="ko-KR" sz="1600" dirty="0"/>
              <a:t>IEEE 802.3</a:t>
            </a:r>
            <a:r>
              <a:rPr lang="ko-KR" altLang="en-US" sz="1600" dirty="0"/>
              <a:t>그룹에 의해 표준화 된 프로토콜로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오늘날 </a:t>
            </a:r>
            <a:r>
              <a:rPr lang="en-US" altLang="ko-KR" sz="1600" dirty="0"/>
              <a:t>LAN, WAN, UTP, STP</a:t>
            </a:r>
            <a:r>
              <a:rPr lang="ko-KR" altLang="en-US" sz="1600" dirty="0"/>
              <a:t>를 사용하는 모든 장치는 이더넷 표준을 사용하는 것이라 볼 수 있습니다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이는 휴대전화나 포터블 기기 중에서 랜 선을 물릴 수 없는 장치는 이더넷을 쓰지 않는 경우가 됩니다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이더넷은 최초 </a:t>
            </a:r>
            <a:r>
              <a:rPr lang="en-US" altLang="ko-KR" sz="1600" dirty="0"/>
              <a:t>10 Mbps</a:t>
            </a:r>
            <a:r>
              <a:rPr lang="ko-KR" altLang="en-US" sz="1600" dirty="0"/>
              <a:t>에서 </a:t>
            </a:r>
            <a:r>
              <a:rPr lang="en-US" altLang="ko-KR" sz="1600" dirty="0"/>
              <a:t>100 Mbps, 1 Gbps, 10 Gbps</a:t>
            </a:r>
            <a:r>
              <a:rPr lang="ko-KR" altLang="en-US" sz="1600" dirty="0"/>
              <a:t>까지 발전했고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이를 </a:t>
            </a:r>
            <a:r>
              <a:rPr lang="en-US" altLang="ko-KR" sz="1600" dirty="0"/>
              <a:t>IEEE802</a:t>
            </a:r>
            <a:r>
              <a:rPr lang="ko-KR" altLang="en-US" sz="1600" dirty="0"/>
              <a:t>는 뒤에 알파벳 넘버링을 해서 구별하고</a:t>
            </a:r>
            <a:r>
              <a:rPr lang="en-US" altLang="ko-KR" sz="1600" dirty="0"/>
              <a:t>, UTP/STP </a:t>
            </a:r>
            <a:r>
              <a:rPr lang="ko-KR" altLang="en-US" sz="1600" dirty="0"/>
              <a:t>선은 </a:t>
            </a:r>
            <a:r>
              <a:rPr lang="en-US" altLang="ko-KR" sz="1600" dirty="0" err="1"/>
              <a:t>CAT.x</a:t>
            </a:r>
            <a:r>
              <a:rPr lang="en-US" altLang="ko-KR" sz="1600" dirty="0"/>
              <a:t> </a:t>
            </a:r>
            <a:r>
              <a:rPr lang="ko-KR" altLang="en-US" sz="1600" dirty="0"/>
              <a:t>로 이를 구별하여 사용됩니다</a:t>
            </a:r>
            <a:endParaRPr lang="en-US" altLang="ko-KR" sz="1600" dirty="0"/>
          </a:p>
          <a:p>
            <a:r>
              <a:rPr lang="ko-KR" altLang="en-US" sz="1600" dirty="0"/>
              <a:t>다중 접속 프로토콜</a:t>
            </a:r>
            <a:r>
              <a:rPr lang="en-US" altLang="ko-KR" sz="1600" dirty="0"/>
              <a:t>(Multiple Access Protocol)</a:t>
            </a:r>
            <a:r>
              <a:rPr lang="ko-KR" altLang="en-US" sz="1600" dirty="0"/>
              <a:t>은 하나의 링크에서 여러 노드가 통신을 시도할 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사용하는 프로토콜로 크게 세 가지 유형이 있습니다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Channelization Protocols: </a:t>
            </a:r>
            <a:r>
              <a:rPr lang="ko-KR" altLang="en-US" sz="1400" dirty="0"/>
              <a:t>특정 채널을 사용하여 다중화 하는 방식으로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시 분할</a:t>
            </a:r>
            <a:r>
              <a:rPr lang="en-US" altLang="ko-KR" sz="1400" dirty="0"/>
              <a:t>: TDM(Time Division Multiplexing), </a:t>
            </a:r>
            <a:r>
              <a:rPr lang="ko-KR" altLang="en-US" sz="1400" dirty="0"/>
              <a:t>주파수 분할</a:t>
            </a:r>
            <a:r>
              <a:rPr lang="en-US" altLang="ko-KR" sz="1400" dirty="0"/>
              <a:t>: FDM(Frequency DM), </a:t>
            </a:r>
            <a:r>
              <a:rPr lang="ko-KR" altLang="en-US" sz="1400" dirty="0"/>
              <a:t>코드 분할</a:t>
            </a:r>
            <a:r>
              <a:rPr lang="en-US" altLang="ko-KR" sz="1400" dirty="0"/>
              <a:t>: CDMA(Code DM Access)</a:t>
            </a:r>
            <a:br>
              <a:rPr lang="en-US" altLang="ko-KR" sz="1400" dirty="0"/>
            </a:br>
            <a:r>
              <a:rPr lang="ko-KR" altLang="en-US" sz="1400" dirty="0"/>
              <a:t>방식의 세 가지가 있습니다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Random-access Protocols: </a:t>
            </a:r>
            <a:r>
              <a:rPr lang="ko-KR" altLang="en-US" sz="1400" dirty="0"/>
              <a:t>일반적인 다중화를 사용하지만 충돌을 검사하여 해결하는 방식입니다 </a:t>
            </a:r>
            <a:r>
              <a:rPr lang="en-US" altLang="ko-KR" sz="1400" dirty="0"/>
              <a:t>(CSMA/CD)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Controlled-access Protocols: </a:t>
            </a:r>
            <a:r>
              <a:rPr lang="ko-KR" altLang="en-US" sz="1400" dirty="0"/>
              <a:t>전송 기회를 컨트롤 하여 충돌을 사전에 막는 방식으로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Reservation, Polling, Token Passing </a:t>
            </a:r>
            <a:r>
              <a:rPr lang="ko-KR" altLang="en-US" sz="1400" dirty="0"/>
              <a:t>방식의 세 가지가 있습니다</a:t>
            </a:r>
            <a:endParaRPr lang="en-US" altLang="ko-KR" sz="1400" dirty="0"/>
          </a:p>
          <a:p>
            <a:r>
              <a:rPr lang="ko-KR" altLang="en-US" sz="1600" dirty="0"/>
              <a:t>초기의 </a:t>
            </a:r>
            <a:r>
              <a:rPr lang="ko-KR" altLang="en-US" sz="1600" dirty="0" err="1"/>
              <a:t>동축</a:t>
            </a:r>
            <a:r>
              <a:rPr lang="ko-KR" altLang="en-US" sz="1600" dirty="0"/>
              <a:t> 케이블</a:t>
            </a:r>
            <a:r>
              <a:rPr lang="en-US" altLang="ko-KR" sz="1600" dirty="0"/>
              <a:t>(Coaxial cable)</a:t>
            </a:r>
            <a:r>
              <a:rPr lang="ko-KR" altLang="en-US" sz="1600" dirty="0"/>
              <a:t>은 단 하나의 네트워크 선으로 양방향 통신을 수행해야 했기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타이밍이 조금이라도 어긋나면 데이터 충돌</a:t>
            </a:r>
            <a:r>
              <a:rPr lang="en-US" altLang="ko-KR" sz="1600" dirty="0"/>
              <a:t>(Data</a:t>
            </a:r>
            <a:r>
              <a:rPr lang="ko-KR" altLang="en-US" sz="1600" dirty="0"/>
              <a:t> </a:t>
            </a:r>
            <a:r>
              <a:rPr lang="en-US" altLang="ko-KR" sz="1600" dirty="0"/>
              <a:t>Collision)</a:t>
            </a:r>
            <a:r>
              <a:rPr lang="ko-KR" altLang="en-US" sz="1600" dirty="0"/>
              <a:t>이 일어나 손실이 발생 했기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CSMA/CD</a:t>
            </a:r>
            <a:r>
              <a:rPr lang="ko-KR" altLang="en-US" sz="1600" dirty="0"/>
              <a:t>를 사용하여 데이터 충돌 검사를 수행하여 이를 해결 했습니다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19724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E6372-6F51-D715-A51A-C43B1229A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NIC, MAC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9D29DC-383F-D05F-59B2-85A0C3E26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36817"/>
          </a:xfrm>
        </p:spPr>
        <p:txBody>
          <a:bodyPr/>
          <a:lstStyle/>
          <a:p>
            <a:r>
              <a:rPr lang="en-US" altLang="ko-KR" sz="1600" dirty="0"/>
              <a:t>NIC(Network Interface Controller)</a:t>
            </a:r>
            <a:r>
              <a:rPr lang="ko-KR" altLang="en-US" sz="1600" dirty="0"/>
              <a:t>는 네트워크에 연결하여 통신하기 위해</a:t>
            </a:r>
            <a:br>
              <a:rPr lang="en-US" altLang="ko-KR" sz="1600" dirty="0"/>
            </a:br>
            <a:r>
              <a:rPr lang="ko-KR" altLang="en-US" sz="1600" dirty="0"/>
              <a:t>사용하는 하드웨어 장치를 말합니다</a:t>
            </a:r>
            <a:br>
              <a:rPr lang="en-US" altLang="ko-KR" sz="1600" dirty="0"/>
            </a:br>
            <a:r>
              <a:rPr lang="ko-KR" altLang="en-US" sz="1600" dirty="0"/>
              <a:t>일반적으로 사용하는 랜 카드는 대표적인 </a:t>
            </a:r>
            <a:r>
              <a:rPr lang="en-US" altLang="ko-KR" sz="1600" dirty="0"/>
              <a:t>Ethernet NIC</a:t>
            </a:r>
            <a:r>
              <a:rPr lang="ko-KR" altLang="en-US" sz="1600" dirty="0"/>
              <a:t>입니다</a:t>
            </a:r>
            <a:endParaRPr lang="en-US" altLang="ko-KR" sz="1600" dirty="0"/>
          </a:p>
          <a:p>
            <a:r>
              <a:rPr lang="en-US" altLang="ko-KR" sz="1600" dirty="0"/>
              <a:t>NIC</a:t>
            </a:r>
            <a:r>
              <a:rPr lang="ko-KR" altLang="en-US" sz="1600" dirty="0"/>
              <a:t>는 메인보드 내장</a:t>
            </a:r>
            <a:r>
              <a:rPr lang="en-US" altLang="ko-KR" sz="1600" dirty="0"/>
              <a:t>, PCIE, USB-A, USB-C</a:t>
            </a:r>
            <a:r>
              <a:rPr lang="ko-KR" altLang="en-US" sz="1600" dirty="0"/>
              <a:t>까지 다양한 물리적 장치가 존재하고</a:t>
            </a:r>
            <a:br>
              <a:rPr lang="en-US" altLang="ko-KR" sz="1600" dirty="0"/>
            </a:br>
            <a:r>
              <a:rPr lang="ko-KR" altLang="en-US" sz="1600" dirty="0"/>
              <a:t>가상 이더넷으로 만들어 사용 할 수도 있습니다 </a:t>
            </a:r>
            <a:r>
              <a:rPr lang="en-US" altLang="ko-KR" sz="1600" dirty="0"/>
              <a:t>(</a:t>
            </a:r>
            <a:r>
              <a:rPr lang="ko-KR" altLang="en-US" sz="1600" dirty="0"/>
              <a:t>가상 이더넷은 대표적으로 </a:t>
            </a:r>
            <a:r>
              <a:rPr lang="en-US" altLang="ko-KR" sz="1600" dirty="0"/>
              <a:t>TAP</a:t>
            </a:r>
            <a:r>
              <a:rPr lang="ko-KR" altLang="en-US" sz="1600" dirty="0"/>
              <a:t> </a:t>
            </a:r>
            <a:r>
              <a:rPr lang="en-US" altLang="ko-KR" sz="1600" dirty="0"/>
              <a:t>Device</a:t>
            </a:r>
            <a:r>
              <a:rPr lang="ko-KR" altLang="en-US" sz="1600" dirty="0"/>
              <a:t>가 있습니다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MAC address(Media Access Control address)</a:t>
            </a:r>
            <a:r>
              <a:rPr lang="ko-KR" altLang="en-US" sz="1600" dirty="0"/>
              <a:t>는 </a:t>
            </a:r>
            <a:r>
              <a:rPr lang="en-US" altLang="ko-KR" sz="1600" dirty="0"/>
              <a:t>L2 </a:t>
            </a:r>
            <a:r>
              <a:rPr lang="ko-KR" altLang="en-US" sz="1600" dirty="0"/>
              <a:t>계층에서 이루어지는 통신과정에서</a:t>
            </a:r>
            <a:br>
              <a:rPr lang="en-US" altLang="ko-KR" sz="1600" dirty="0"/>
            </a:br>
            <a:r>
              <a:rPr lang="ko-KR" altLang="en-US" sz="1600" dirty="0"/>
              <a:t>거쳐가는 모든 물리적인 장치들을 식별하는 주소입니다</a:t>
            </a:r>
            <a:br>
              <a:rPr lang="en-US" altLang="ko-KR" sz="1600" dirty="0"/>
            </a:br>
            <a:r>
              <a:rPr lang="ko-KR" altLang="en-US" sz="1600" dirty="0"/>
              <a:t>일반적으로 사용하는 랜 카드는 하나 이상의 </a:t>
            </a:r>
            <a:r>
              <a:rPr lang="en-US" altLang="ko-KR" sz="1600" dirty="0"/>
              <a:t>MAC address</a:t>
            </a:r>
            <a:r>
              <a:rPr lang="ko-KR" altLang="en-US" sz="1600" dirty="0"/>
              <a:t>를 가지고</a:t>
            </a:r>
            <a:br>
              <a:rPr lang="en-US" altLang="ko-KR" sz="1600" dirty="0"/>
            </a:br>
            <a:r>
              <a:rPr lang="en-US" altLang="ko-KR" sz="1600" dirty="0"/>
              <a:t>L2 </a:t>
            </a:r>
            <a:r>
              <a:rPr lang="ko-KR" altLang="en-US" sz="1600" dirty="0"/>
              <a:t>계층에서 패킷을 주고 받는데 쓰입니다</a:t>
            </a:r>
            <a:endParaRPr lang="en-US" altLang="ko-KR" sz="1600" dirty="0"/>
          </a:p>
          <a:p>
            <a:r>
              <a:rPr lang="en-US" altLang="ko-KR" sz="1600" dirty="0"/>
              <a:t>L3</a:t>
            </a:r>
            <a:r>
              <a:rPr lang="ko-KR" altLang="en-US" sz="1600" dirty="0"/>
              <a:t> 라우터나 </a:t>
            </a:r>
            <a:r>
              <a:rPr lang="en-US" altLang="ko-KR" sz="1600" dirty="0"/>
              <a:t>L2 </a:t>
            </a:r>
            <a:r>
              <a:rPr lang="ko-KR" altLang="en-US" sz="1600" dirty="0"/>
              <a:t>스위치도 동일하게 </a:t>
            </a:r>
            <a:r>
              <a:rPr lang="en-US" altLang="ko-KR" sz="1600" dirty="0"/>
              <a:t>MAC</a:t>
            </a:r>
            <a:r>
              <a:rPr lang="ko-KR" altLang="en-US" sz="1600" dirty="0"/>
              <a:t>주소를 가지고</a:t>
            </a:r>
            <a:r>
              <a:rPr lang="en-US" altLang="ko-KR" sz="1600" dirty="0"/>
              <a:t> MAC</a:t>
            </a:r>
            <a:r>
              <a:rPr lang="ko-KR" altLang="en-US" sz="1600" dirty="0"/>
              <a:t>을 통해 입출력을 결정하기도 합니다</a:t>
            </a:r>
            <a:br>
              <a:rPr lang="en-US" altLang="ko-KR" sz="1600" dirty="0"/>
            </a:br>
            <a:r>
              <a:rPr lang="en-US" altLang="ko-KR" sz="1600" dirty="0"/>
              <a:t>MAC address </a:t>
            </a:r>
            <a:r>
              <a:rPr lang="ko-KR" altLang="en-US" sz="1600" dirty="0"/>
              <a:t>역시 물리 장치에는 고유 </a:t>
            </a:r>
            <a:r>
              <a:rPr lang="en-US" altLang="ko-KR" sz="1600" dirty="0"/>
              <a:t>MAC</a:t>
            </a:r>
            <a:r>
              <a:rPr lang="ko-KR" altLang="en-US" sz="1600" dirty="0"/>
              <a:t>이 있지만</a:t>
            </a:r>
            <a:r>
              <a:rPr lang="en-US" altLang="ko-KR" sz="1600" dirty="0"/>
              <a:t>, </a:t>
            </a:r>
            <a:r>
              <a:rPr lang="ko-KR" altLang="en-US" sz="1600" dirty="0"/>
              <a:t>가상화로 여러 개를 만들어 사용할 수도 있습니다</a:t>
            </a:r>
            <a:endParaRPr lang="en-US" altLang="ko-KR" sz="1600" dirty="0"/>
          </a:p>
          <a:p>
            <a:r>
              <a:rPr lang="en-US" altLang="ko-KR" sz="1600" dirty="0"/>
              <a:t>MAC address</a:t>
            </a:r>
            <a:r>
              <a:rPr lang="ko-KR" altLang="en-US" sz="1600" dirty="0"/>
              <a:t>는 </a:t>
            </a:r>
            <a:r>
              <a:rPr lang="en-US" altLang="ko-KR" sz="1600" dirty="0"/>
              <a:t>16</a:t>
            </a:r>
            <a:r>
              <a:rPr lang="ko-KR" altLang="en-US" sz="1600" dirty="0"/>
              <a:t>진법 </a:t>
            </a:r>
            <a:r>
              <a:rPr lang="en-US" altLang="ko-KR" sz="1600" dirty="0"/>
              <a:t>6</a:t>
            </a:r>
            <a:r>
              <a:rPr lang="ko-KR" altLang="en-US" sz="1600" dirty="0"/>
              <a:t>바이트 길이로 표현되고</a:t>
            </a:r>
            <a:r>
              <a:rPr lang="en-US" altLang="ko-KR" sz="1600" dirty="0"/>
              <a:t>, 6</a:t>
            </a:r>
            <a:r>
              <a:rPr lang="ko-KR" altLang="en-US" sz="1600" dirty="0"/>
              <a:t>바이트 중 좌측 </a:t>
            </a:r>
            <a:r>
              <a:rPr lang="en-US" altLang="ko-KR" sz="1600" dirty="0"/>
              <a:t>3</a:t>
            </a:r>
            <a:r>
              <a:rPr lang="ko-KR" altLang="en-US" sz="1600" dirty="0"/>
              <a:t>바이트를</a:t>
            </a:r>
            <a:br>
              <a:rPr lang="en-US" altLang="ko-KR" sz="1600" dirty="0"/>
            </a:br>
            <a:r>
              <a:rPr lang="en-US" altLang="ko-KR" sz="1600" dirty="0"/>
              <a:t>OUI(Organizationally Unique Identifier)</a:t>
            </a:r>
            <a:r>
              <a:rPr lang="ko-KR" altLang="en-US" sz="1600" dirty="0"/>
              <a:t>로 보통 제조사 식별 번호를 기입합니다</a:t>
            </a:r>
            <a:br>
              <a:rPr lang="en-US" altLang="ko-KR" sz="1600" dirty="0"/>
            </a:br>
            <a:r>
              <a:rPr lang="ko-KR" altLang="en-US" sz="1600" dirty="0"/>
              <a:t>이 중 제일 좌측 </a:t>
            </a:r>
            <a:r>
              <a:rPr lang="en-US" altLang="ko-KR" sz="1600" dirty="0"/>
              <a:t>1</a:t>
            </a:r>
            <a:r>
              <a:rPr lang="ko-KR" altLang="en-US" sz="1600" dirty="0"/>
              <a:t>바이트의 가장 우측 </a:t>
            </a:r>
            <a:r>
              <a:rPr lang="en-US" altLang="ko-KR" sz="1600" dirty="0"/>
              <a:t>1</a:t>
            </a:r>
            <a:r>
              <a:rPr lang="ko-KR" altLang="en-US" sz="1600" dirty="0"/>
              <a:t>비트</a:t>
            </a:r>
            <a:r>
              <a:rPr lang="en-US" altLang="ko-KR" sz="1600" dirty="0"/>
              <a:t>(Least Significant Bit)</a:t>
            </a:r>
            <a:r>
              <a:rPr lang="ko-KR" altLang="en-US" sz="1600" dirty="0"/>
              <a:t>는 </a:t>
            </a:r>
            <a:r>
              <a:rPr lang="en-US" altLang="ko-KR" sz="1600" dirty="0"/>
              <a:t>I/G(Individual/Group)</a:t>
            </a:r>
            <a:r>
              <a:rPr lang="ko-KR" altLang="en-US" sz="1600" dirty="0"/>
              <a:t>플래그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추가로 제일 좌측 </a:t>
            </a:r>
            <a:r>
              <a:rPr lang="en-US" altLang="ko-KR" sz="1600" dirty="0"/>
              <a:t>1</a:t>
            </a:r>
            <a:r>
              <a:rPr lang="ko-KR" altLang="en-US" sz="1600" dirty="0"/>
              <a:t>바이트의 가장 우측에서 두 번째 </a:t>
            </a:r>
            <a:r>
              <a:rPr lang="en-US" altLang="ko-KR" sz="1600" dirty="0"/>
              <a:t>1</a:t>
            </a:r>
            <a:r>
              <a:rPr lang="ko-KR" altLang="en-US" sz="1600" dirty="0"/>
              <a:t>비트</a:t>
            </a:r>
            <a:r>
              <a:rPr lang="en-US" altLang="ko-KR" sz="1600" dirty="0"/>
              <a:t>(Second Least Significant Bit)</a:t>
            </a:r>
            <a:r>
              <a:rPr lang="ko-KR" altLang="en-US" sz="1600" dirty="0"/>
              <a:t>는</a:t>
            </a:r>
            <a:br>
              <a:rPr lang="en-US" altLang="ko-KR" sz="1600" dirty="0"/>
            </a:br>
            <a:r>
              <a:rPr lang="en-US" altLang="ko-KR" sz="1600" dirty="0"/>
              <a:t>U/L(Universal/Local)</a:t>
            </a:r>
            <a:r>
              <a:rPr lang="ko-KR" altLang="en-US" sz="1600" dirty="0"/>
              <a:t>플래그로</a:t>
            </a:r>
            <a:r>
              <a:rPr lang="en-US" altLang="ko-KR" sz="1600" dirty="0"/>
              <a:t>,</a:t>
            </a:r>
            <a:r>
              <a:rPr lang="ko-KR" altLang="en-US" sz="1600" dirty="0"/>
              <a:t> 전송 방식과 고유식별 범위를 지정 할 수도 있습니다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144508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B4615-45F9-3447-143F-7346580D3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0B9DB2-F183-2566-0808-897929F2D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ARP(Address Resolution Protocol)</a:t>
            </a:r>
            <a:r>
              <a:rPr lang="ko-KR" altLang="en-US" sz="1600" dirty="0"/>
              <a:t>는 </a:t>
            </a:r>
            <a:r>
              <a:rPr lang="en-US" altLang="ko-KR" sz="1600" dirty="0"/>
              <a:t>L3</a:t>
            </a:r>
            <a:r>
              <a:rPr lang="ko-KR" altLang="en-US" sz="1600" dirty="0"/>
              <a:t>계층의 </a:t>
            </a:r>
            <a:r>
              <a:rPr lang="en-US" altLang="ko-KR" sz="1600" dirty="0"/>
              <a:t>IP</a:t>
            </a:r>
            <a:r>
              <a:rPr lang="ko-KR" altLang="en-US" sz="1600" dirty="0"/>
              <a:t>는 호스트를 특정할 수 있고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L2</a:t>
            </a:r>
            <a:r>
              <a:rPr lang="ko-KR" altLang="en-US" sz="1600" dirty="0"/>
              <a:t>계층의 </a:t>
            </a:r>
            <a:r>
              <a:rPr lang="en-US" altLang="ko-KR" sz="1600" dirty="0"/>
              <a:t>MAC</a:t>
            </a:r>
            <a:r>
              <a:rPr lang="ko-KR" altLang="en-US" sz="1600" dirty="0"/>
              <a:t>주소는 네트워크 장치를 특정할 수 있으므로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 둘을 서로 대응</a:t>
            </a:r>
            <a:r>
              <a:rPr lang="en-US" altLang="ko-KR" sz="1600" dirty="0"/>
              <a:t>(Bind)</a:t>
            </a:r>
            <a:r>
              <a:rPr lang="ko-KR" altLang="en-US" sz="1600" dirty="0"/>
              <a:t>시키기 위한 프로토콜입니다</a:t>
            </a:r>
            <a:endParaRPr lang="en-US" altLang="ko-KR" sz="1600" dirty="0"/>
          </a:p>
          <a:p>
            <a:r>
              <a:rPr lang="en-US" altLang="ko-KR" sz="1600" dirty="0"/>
              <a:t>IP</a:t>
            </a:r>
            <a:r>
              <a:rPr lang="ko-KR" altLang="en-US" sz="1600" dirty="0"/>
              <a:t>를 통해 전달된 패킷은 결국 물리 장치들을 거쳐야 하기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IP</a:t>
            </a:r>
            <a:r>
              <a:rPr lang="ko-KR" altLang="en-US" sz="1600" dirty="0"/>
              <a:t>를 통해 </a:t>
            </a:r>
            <a:r>
              <a:rPr lang="en-US" altLang="ko-KR" sz="1600" dirty="0"/>
              <a:t>MAC</a:t>
            </a:r>
            <a:r>
              <a:rPr lang="ko-KR" altLang="en-US" sz="1600" dirty="0"/>
              <a:t>주소를 알아내는 </a:t>
            </a:r>
            <a:r>
              <a:rPr lang="en-US" altLang="ko-KR" sz="1600" dirty="0"/>
              <a:t>ARP Table</a:t>
            </a:r>
            <a:r>
              <a:rPr lang="ko-KR" altLang="en-US" sz="1600" dirty="0"/>
              <a:t>을 참고하여</a:t>
            </a:r>
            <a:br>
              <a:rPr lang="en-US" altLang="ko-KR" sz="1600" dirty="0"/>
            </a:br>
            <a:r>
              <a:rPr lang="ko-KR" altLang="en-US" sz="1600" dirty="0"/>
              <a:t>해당 </a:t>
            </a:r>
            <a:r>
              <a:rPr lang="en-US" altLang="ko-KR" sz="1600" dirty="0"/>
              <a:t>MAC</a:t>
            </a:r>
            <a:r>
              <a:rPr lang="ko-KR" altLang="en-US" sz="1600" dirty="0"/>
              <a:t>주소의 물리장치로 패킷을 전송하는 방식을 사용하게 됩니다</a:t>
            </a:r>
            <a:endParaRPr lang="en-US" altLang="ko-KR" sz="1600" dirty="0"/>
          </a:p>
          <a:p>
            <a:r>
              <a:rPr lang="en-US" altLang="ko-KR" sz="1600" dirty="0"/>
              <a:t>RARP(Reverse ARP)</a:t>
            </a:r>
            <a:r>
              <a:rPr lang="ko-KR" altLang="en-US" sz="1600" dirty="0"/>
              <a:t>는 </a:t>
            </a:r>
            <a:r>
              <a:rPr lang="en-US" altLang="ko-KR" sz="1600" dirty="0"/>
              <a:t>ARP</a:t>
            </a:r>
            <a:r>
              <a:rPr lang="ko-KR" altLang="en-US" sz="1600" dirty="0"/>
              <a:t>가 </a:t>
            </a:r>
            <a:r>
              <a:rPr lang="en-US" altLang="ko-KR" sz="1600" dirty="0"/>
              <a:t>IP</a:t>
            </a:r>
            <a:r>
              <a:rPr lang="ko-KR" altLang="en-US" sz="1600" dirty="0"/>
              <a:t> </a:t>
            </a:r>
            <a:r>
              <a:rPr lang="en-US" altLang="ko-KR" sz="1600" dirty="0"/>
              <a:t>to</a:t>
            </a:r>
            <a:r>
              <a:rPr lang="ko-KR" altLang="en-US" sz="1600" dirty="0"/>
              <a:t> </a:t>
            </a:r>
            <a:r>
              <a:rPr lang="en-US" altLang="ko-KR" sz="1600" dirty="0"/>
              <a:t>MAC</a:t>
            </a:r>
            <a:r>
              <a:rPr lang="ko-KR" altLang="en-US" sz="1600" dirty="0"/>
              <a:t> 이면</a:t>
            </a:r>
            <a:r>
              <a:rPr lang="en-US" altLang="ko-KR" sz="1600" dirty="0"/>
              <a:t>, RARP</a:t>
            </a:r>
            <a:r>
              <a:rPr lang="ko-KR" altLang="en-US" sz="1600" dirty="0"/>
              <a:t>는 </a:t>
            </a:r>
            <a:r>
              <a:rPr lang="en-US" altLang="ko-KR" sz="1600" dirty="0"/>
              <a:t>MAC to IP</a:t>
            </a:r>
            <a:r>
              <a:rPr lang="ko-KR" altLang="en-US" sz="1600" dirty="0"/>
              <a:t>로</a:t>
            </a:r>
            <a:br>
              <a:rPr lang="en-US" altLang="ko-KR" sz="1600" dirty="0"/>
            </a:br>
            <a:r>
              <a:rPr lang="en-US" altLang="ko-KR" sz="1600" dirty="0"/>
              <a:t>MAC</a:t>
            </a:r>
            <a:r>
              <a:rPr lang="ko-KR" altLang="en-US" sz="1600" dirty="0"/>
              <a:t>주소를 통해 </a:t>
            </a:r>
            <a:r>
              <a:rPr lang="en-US" altLang="ko-KR" sz="1600" dirty="0"/>
              <a:t>IP</a:t>
            </a:r>
            <a:r>
              <a:rPr lang="ko-KR" altLang="en-US" sz="1600" dirty="0"/>
              <a:t>를 알아내는</a:t>
            </a:r>
            <a:r>
              <a:rPr lang="en-US" altLang="ko-KR" sz="1600" dirty="0"/>
              <a:t> </a:t>
            </a:r>
            <a:r>
              <a:rPr lang="ko-KR" altLang="en-US" sz="1600" dirty="0"/>
              <a:t>프로토콜입니다</a:t>
            </a:r>
            <a:br>
              <a:rPr lang="en-US" altLang="ko-KR" sz="1600" dirty="0"/>
            </a:br>
            <a:r>
              <a:rPr lang="ko-KR" altLang="en-US" sz="1600" dirty="0"/>
              <a:t>이는 옛날에 하드디스크 부팅계열에서 사용한 것으로</a:t>
            </a:r>
            <a:br>
              <a:rPr lang="en-US" altLang="ko-KR" sz="1600" dirty="0"/>
            </a:br>
            <a:r>
              <a:rPr lang="ko-KR" altLang="en-US" sz="1600" dirty="0"/>
              <a:t>오늘날에는 잘 쓰이지는 않고 </a:t>
            </a:r>
            <a:r>
              <a:rPr lang="en-US" altLang="ko-KR" sz="1600" dirty="0"/>
              <a:t>BOOTP, DHCP</a:t>
            </a:r>
            <a:r>
              <a:rPr lang="ko-KR" altLang="en-US" sz="1600" dirty="0"/>
              <a:t>가 자주 사용됩니다</a:t>
            </a:r>
            <a:endParaRPr lang="en-US" altLang="ko-KR" sz="1600" dirty="0"/>
          </a:p>
          <a:p>
            <a:r>
              <a:rPr lang="en-US" altLang="ko-KR" sz="1600" dirty="0"/>
              <a:t>ARP</a:t>
            </a:r>
            <a:r>
              <a:rPr lang="ko-KR" altLang="en-US" sz="1600" dirty="0"/>
              <a:t> </a:t>
            </a:r>
            <a:r>
              <a:rPr lang="en-US" altLang="ko-KR" sz="1600" dirty="0"/>
              <a:t>Table</a:t>
            </a:r>
            <a:r>
              <a:rPr lang="ko-KR" altLang="en-US" sz="1600" dirty="0"/>
              <a:t>은 </a:t>
            </a:r>
            <a:r>
              <a:rPr lang="en-US" altLang="ko-KR" sz="1600" dirty="0"/>
              <a:t>Cache</a:t>
            </a:r>
            <a:r>
              <a:rPr lang="ko-KR" altLang="en-US" sz="1600" dirty="0"/>
              <a:t>의 형태로 특정 시간이 지나면</a:t>
            </a:r>
            <a:br>
              <a:rPr lang="en-US" altLang="ko-KR" sz="1600" dirty="0"/>
            </a:br>
            <a:r>
              <a:rPr lang="ko-KR" altLang="en-US" sz="1600" dirty="0"/>
              <a:t>폐기되는 성질이 있고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ARP</a:t>
            </a:r>
            <a:r>
              <a:rPr lang="ko-KR" altLang="en-US" sz="1600" dirty="0"/>
              <a:t> </a:t>
            </a:r>
            <a:r>
              <a:rPr lang="en-US" altLang="ko-KR" sz="1600" dirty="0"/>
              <a:t>Table</a:t>
            </a:r>
            <a:r>
              <a:rPr lang="ko-KR" altLang="en-US" sz="1600" dirty="0"/>
              <a:t>에 없는 내용이면</a:t>
            </a:r>
            <a:r>
              <a:rPr lang="en-US" altLang="ko-KR" sz="1600" dirty="0"/>
              <a:t>, ARP</a:t>
            </a:r>
            <a:r>
              <a:rPr lang="ko-KR" altLang="en-US" sz="1600" dirty="0"/>
              <a:t> 요청 패킷</a:t>
            </a:r>
            <a:r>
              <a:rPr lang="en-US" altLang="ko-KR" sz="1600" dirty="0"/>
              <a:t>(ARP</a:t>
            </a:r>
            <a:r>
              <a:rPr lang="ko-KR" altLang="en-US" sz="1600" dirty="0"/>
              <a:t> </a:t>
            </a:r>
            <a:r>
              <a:rPr lang="en-US" altLang="ko-KR" sz="1600" dirty="0"/>
              <a:t>Request Packet)</a:t>
            </a:r>
            <a:r>
              <a:rPr lang="ko-KR" altLang="en-US" sz="1600" dirty="0"/>
              <a:t>을 브로드 캐스트 방식으로</a:t>
            </a:r>
            <a:br>
              <a:rPr lang="en-US" altLang="ko-KR" sz="1600" dirty="0"/>
            </a:br>
            <a:r>
              <a:rPr lang="ko-KR" altLang="en-US" sz="1600" dirty="0"/>
              <a:t>송출하여 답을 찾아내서 </a:t>
            </a:r>
            <a:r>
              <a:rPr lang="en-US" altLang="ko-KR" sz="1600" dirty="0"/>
              <a:t>Cache Table</a:t>
            </a:r>
            <a:r>
              <a:rPr lang="ko-KR" altLang="en-US" sz="1600" dirty="0"/>
              <a:t>에 등록하는 방식으로 동작합니다</a:t>
            </a:r>
            <a:br>
              <a:rPr lang="en-US" altLang="ko-KR" sz="1600" dirty="0"/>
            </a:br>
            <a:r>
              <a:rPr lang="en-US" altLang="ko-KR" sz="1600" dirty="0"/>
              <a:t>(Broadcast</a:t>
            </a:r>
            <a:r>
              <a:rPr lang="ko-KR" altLang="en-US" sz="1600" dirty="0"/>
              <a:t>는 </a:t>
            </a:r>
            <a:r>
              <a:rPr lang="en-US" altLang="ko-KR" sz="1600" dirty="0"/>
              <a:t>FF:FF:FF:FF:FF:FF</a:t>
            </a:r>
            <a:r>
              <a:rPr lang="ko-KR" altLang="en-US" sz="1600" dirty="0"/>
              <a:t>로 </a:t>
            </a:r>
            <a:r>
              <a:rPr lang="en-US" altLang="ko-KR" sz="1600" dirty="0"/>
              <a:t>MAC</a:t>
            </a:r>
            <a:r>
              <a:rPr lang="ko-KR" altLang="en-US" sz="1600" dirty="0"/>
              <a:t>을 설정하여 동작합니다</a:t>
            </a:r>
            <a:r>
              <a:rPr lang="en-US" altLang="ko-KR" sz="1600" dirty="0"/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0CCA373-3CD3-2651-03EA-F4F32BA7F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849" y="2181873"/>
            <a:ext cx="4306217" cy="291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76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52E7E-7059-AC37-CD77-BB51F5769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ARP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57C01F6-A169-F51F-0713-EC00D4E7F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3815" y="1765300"/>
            <a:ext cx="7764370" cy="4899025"/>
          </a:xfrm>
        </p:spPr>
      </p:pic>
    </p:spTree>
    <p:extLst>
      <p:ext uri="{BB962C8B-B14F-4D97-AF65-F5344CB8AC3E}">
        <p14:creationId xmlns:p14="http://schemas.microsoft.com/office/powerpoint/2010/main" val="4004498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882CC-F556-0303-363C-34AA8C763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8C4B06-E5BA-C721-9E39-4C426074D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94615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826D273-7332-66DA-9DCE-2EDFAAD4D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Layer 3 </a:t>
            </a:r>
            <a:endParaRPr lang="ko-KR" altLang="en-US" dirty="0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4FD3139D-811E-04AA-6A66-753832B72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네트워크 계층</a:t>
            </a:r>
            <a:br>
              <a:rPr lang="en-US" altLang="ko-KR" dirty="0"/>
            </a:br>
            <a:r>
              <a:rPr lang="en-US" altLang="ko-KR" dirty="0"/>
              <a:t>(Network Layer)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9722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9DB82-9F96-A5EB-55B4-642F1A7B2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 Datagram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291C35-F0C5-F9B5-6039-B7B4AD94D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36817"/>
          </a:xfrm>
        </p:spPr>
        <p:txBody>
          <a:bodyPr/>
          <a:lstStyle/>
          <a:p>
            <a:r>
              <a:rPr lang="en-US" altLang="ko-KR" sz="1600" dirty="0"/>
              <a:t>IP(Internet Protocol)</a:t>
            </a:r>
            <a:r>
              <a:rPr lang="ko-KR" altLang="en-US" sz="1600" dirty="0"/>
              <a:t>은 인터넷 표준 프로토콜로 인터넷을 하는 모든 장치</a:t>
            </a:r>
            <a:r>
              <a:rPr lang="en-US" altLang="ko-KR" sz="1600" dirty="0"/>
              <a:t>(</a:t>
            </a:r>
            <a:r>
              <a:rPr lang="ko-KR" altLang="en-US" sz="1600" dirty="0"/>
              <a:t>호스트</a:t>
            </a:r>
            <a:r>
              <a:rPr lang="en-US" altLang="ko-KR" sz="1600" dirty="0"/>
              <a:t>)</a:t>
            </a:r>
            <a:r>
              <a:rPr lang="ko-KR" altLang="en-US" sz="1600" dirty="0"/>
              <a:t>를</a:t>
            </a:r>
            <a:br>
              <a:rPr lang="en-US" altLang="ko-KR" sz="1600" dirty="0"/>
            </a:br>
            <a:r>
              <a:rPr lang="ko-KR" altLang="en-US" sz="1600" dirty="0"/>
              <a:t>식별해주는 프로토콜 입니다</a:t>
            </a:r>
            <a:endParaRPr lang="en-US" altLang="ko-KR" sz="1600" dirty="0"/>
          </a:p>
          <a:p>
            <a:r>
              <a:rPr lang="en-US" altLang="ko-KR" sz="1600" dirty="0"/>
              <a:t>IP</a:t>
            </a:r>
            <a:r>
              <a:rPr lang="ko-KR" altLang="en-US" sz="1600" dirty="0"/>
              <a:t>는 </a:t>
            </a:r>
            <a:r>
              <a:rPr lang="en-US" altLang="ko-KR" sz="1600" dirty="0"/>
              <a:t>L3</a:t>
            </a:r>
            <a:r>
              <a:rPr lang="ko-KR" altLang="en-US" sz="1600" dirty="0"/>
              <a:t>계층 프로토콜이고</a:t>
            </a:r>
            <a:r>
              <a:rPr lang="en-US" altLang="ko-KR" sz="1600" dirty="0"/>
              <a:t>, L3</a:t>
            </a:r>
            <a:r>
              <a:rPr lang="ko-KR" altLang="en-US" sz="1600" dirty="0"/>
              <a:t>계층의 </a:t>
            </a:r>
            <a:r>
              <a:rPr lang="en-US" altLang="ko-KR" sz="1600" dirty="0"/>
              <a:t>PDU</a:t>
            </a:r>
            <a:r>
              <a:rPr lang="ko-KR" altLang="en-US" sz="1600" dirty="0"/>
              <a:t>는 데이터 그램</a:t>
            </a:r>
            <a:r>
              <a:rPr lang="en-US" altLang="ko-KR" sz="1600" dirty="0"/>
              <a:t>(Datagram)</a:t>
            </a:r>
            <a:r>
              <a:rPr lang="ko-KR" altLang="en-US" sz="1600" dirty="0"/>
              <a:t>이기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IP</a:t>
            </a:r>
            <a:r>
              <a:rPr lang="ko-KR" altLang="en-US" sz="1600" dirty="0"/>
              <a:t>관련정보는 </a:t>
            </a:r>
            <a:r>
              <a:rPr lang="en-US" altLang="ko-KR" sz="1600" dirty="0"/>
              <a:t>IP</a:t>
            </a:r>
            <a:r>
              <a:rPr lang="ko-KR" altLang="en-US" sz="1600" dirty="0"/>
              <a:t> </a:t>
            </a:r>
            <a:r>
              <a:rPr lang="en-US" altLang="ko-KR" sz="1600" dirty="0"/>
              <a:t>Datagram</a:t>
            </a:r>
            <a:r>
              <a:rPr lang="ko-KR" altLang="en-US" sz="1600" dirty="0"/>
              <a:t>으로 넣어서 통신하는데 사용합니다 </a:t>
            </a:r>
            <a:r>
              <a:rPr lang="en-US" altLang="ko-KR" sz="1600" dirty="0"/>
              <a:t>(</a:t>
            </a:r>
            <a:r>
              <a:rPr lang="ko-KR" altLang="en-US" sz="1600" dirty="0"/>
              <a:t>아래 그림은 </a:t>
            </a:r>
            <a:r>
              <a:rPr lang="en-US" altLang="ko-KR" sz="1600" dirty="0"/>
              <a:t>IPv4 Datagram</a:t>
            </a:r>
            <a:r>
              <a:rPr lang="ko-KR" altLang="en-US" sz="1600" dirty="0"/>
              <a:t> 입니다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en-US" altLang="ko-KR" sz="1600" dirty="0"/>
              <a:t>IPv4(IP version 4)</a:t>
            </a:r>
            <a:r>
              <a:rPr lang="ko-KR" altLang="en-US" sz="1600" dirty="0"/>
              <a:t>는 </a:t>
            </a:r>
            <a:r>
              <a:rPr lang="en-US" altLang="ko-KR" sz="1600" dirty="0"/>
              <a:t>IP </a:t>
            </a:r>
            <a:r>
              <a:rPr lang="ko-KR" altLang="en-US" sz="1600" dirty="0"/>
              <a:t>표준 프로토콜의</a:t>
            </a:r>
            <a:r>
              <a:rPr lang="en-US" altLang="ko-KR" sz="1600" dirty="0"/>
              <a:t> </a:t>
            </a:r>
            <a:r>
              <a:rPr lang="ko-KR" altLang="en-US" sz="1600" dirty="0"/>
              <a:t>네 번째 판으로</a:t>
            </a:r>
            <a:br>
              <a:rPr lang="en-US" altLang="ko-KR" sz="1600" dirty="0"/>
            </a:br>
            <a:r>
              <a:rPr lang="ko-KR" altLang="en-US" sz="1600" dirty="0"/>
              <a:t>오늘날 대부분의 호스트 및 </a:t>
            </a:r>
            <a:r>
              <a:rPr lang="en-US" altLang="ko-KR" sz="1600" dirty="0"/>
              <a:t>ISP</a:t>
            </a:r>
            <a:r>
              <a:rPr lang="ko-KR" altLang="en-US" sz="1600" dirty="0"/>
              <a:t>가</a:t>
            </a:r>
            <a:r>
              <a:rPr lang="en-US" altLang="ko-KR" sz="1600" dirty="0"/>
              <a:t> </a:t>
            </a:r>
            <a:r>
              <a:rPr lang="ko-KR" altLang="en-US" sz="1600" dirty="0"/>
              <a:t>받는</a:t>
            </a:r>
            <a:br>
              <a:rPr lang="en-US" altLang="ko-KR" sz="1600" dirty="0"/>
            </a:br>
            <a:r>
              <a:rPr lang="ko-KR" altLang="en-US" sz="1600" dirty="0"/>
              <a:t>대중화에 성공한 첫 번째 표준 프로토콜입니다</a:t>
            </a:r>
            <a:endParaRPr lang="en-US" altLang="ko-KR" sz="1600" dirty="0"/>
          </a:p>
          <a:p>
            <a:r>
              <a:rPr lang="en-US" altLang="ko-KR" sz="1600" dirty="0"/>
              <a:t>IPv4</a:t>
            </a:r>
            <a:r>
              <a:rPr lang="ko-KR" altLang="en-US" sz="1600" dirty="0"/>
              <a:t>는 </a:t>
            </a:r>
            <a:r>
              <a:rPr lang="en-US" altLang="ko-KR" sz="1600" dirty="0"/>
              <a:t>(10</a:t>
            </a:r>
            <a:r>
              <a:rPr lang="ko-KR" altLang="en-US" sz="1600" dirty="0"/>
              <a:t>진법 </a:t>
            </a:r>
            <a:r>
              <a:rPr lang="en-US" altLang="ko-KR" sz="1600" dirty="0"/>
              <a:t>0 ~ 255) </a:t>
            </a:r>
            <a:r>
              <a:rPr lang="ko-KR" altLang="en-US" sz="1600" dirty="0"/>
              <a:t>세 자리</a:t>
            </a:r>
            <a:r>
              <a:rPr lang="en-US" altLang="ko-KR" sz="1600" dirty="0"/>
              <a:t>(8</a:t>
            </a:r>
            <a:r>
              <a:rPr lang="ko-KR" altLang="en-US" sz="1600" dirty="0"/>
              <a:t>비트</a:t>
            </a:r>
            <a:r>
              <a:rPr lang="en-US" altLang="ko-KR" sz="1600" dirty="0"/>
              <a:t>) * 4 </a:t>
            </a:r>
            <a:r>
              <a:rPr lang="ko-KR" altLang="en-US" sz="1600" dirty="0"/>
              <a:t>으로</a:t>
            </a:r>
            <a:br>
              <a:rPr lang="en-US" altLang="ko-KR" sz="1600" dirty="0"/>
            </a:br>
            <a:r>
              <a:rPr lang="ko-KR" altLang="en-US" sz="1600" dirty="0"/>
              <a:t>구성되어 총 </a:t>
            </a:r>
            <a:r>
              <a:rPr lang="en-US" altLang="ko-KR" sz="1600" dirty="0"/>
              <a:t>32Bit</a:t>
            </a:r>
            <a:r>
              <a:rPr lang="ko-KR" altLang="en-US" sz="1600" dirty="0"/>
              <a:t> 길이입니다</a:t>
            </a:r>
            <a:r>
              <a:rPr lang="en-US" altLang="ko-KR" sz="1600" dirty="0"/>
              <a:t>(</a:t>
            </a:r>
            <a:r>
              <a:rPr lang="ko-KR" altLang="en-US" sz="1600" dirty="0"/>
              <a:t>총 </a:t>
            </a:r>
            <a:r>
              <a:rPr lang="en-US" altLang="ko-KR" sz="1600" dirty="0"/>
              <a:t>43</a:t>
            </a:r>
            <a:r>
              <a:rPr lang="ko-KR" altLang="en-US" sz="1600" dirty="0"/>
              <a:t>억 개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오늘날에는 </a:t>
            </a:r>
            <a:r>
              <a:rPr lang="en-US" altLang="ko-KR" sz="1600" dirty="0"/>
              <a:t>43</a:t>
            </a:r>
            <a:r>
              <a:rPr lang="ko-KR" altLang="en-US" sz="1600" dirty="0"/>
              <a:t>억 개의 장치보다 인구 수 및 서버 대수도</a:t>
            </a:r>
            <a:br>
              <a:rPr lang="en-US" altLang="ko-KR" sz="1600" dirty="0"/>
            </a:br>
            <a:r>
              <a:rPr lang="ko-KR" altLang="en-US" sz="1600" dirty="0"/>
              <a:t>많을 여지가 다분하여 대체제로 </a:t>
            </a:r>
            <a:r>
              <a:rPr lang="en-US" altLang="ko-KR" sz="1600" dirty="0"/>
              <a:t>IPv6(128Bit)</a:t>
            </a:r>
            <a:r>
              <a:rPr lang="ko-KR" altLang="en-US" sz="1600" dirty="0"/>
              <a:t>를 고안하여</a:t>
            </a:r>
            <a:br>
              <a:rPr lang="en-US" altLang="ko-KR" sz="1600" dirty="0"/>
            </a:br>
            <a:r>
              <a:rPr lang="ko-KR" altLang="en-US" sz="1600" dirty="0"/>
              <a:t>두 </a:t>
            </a:r>
            <a:r>
              <a:rPr lang="en-US" altLang="ko-KR" sz="1600" dirty="0"/>
              <a:t>IP</a:t>
            </a:r>
            <a:r>
              <a:rPr lang="ko-KR" altLang="en-US" sz="1600" dirty="0"/>
              <a:t> 프로토콜을 혼용해서 사용하고 있습니다</a:t>
            </a:r>
            <a:endParaRPr lang="en-US" altLang="ko-KR" sz="1600" dirty="0"/>
          </a:p>
          <a:p>
            <a:r>
              <a:rPr lang="en-US" altLang="ko-KR" sz="1600" dirty="0"/>
              <a:t>IANA</a:t>
            </a:r>
            <a:r>
              <a:rPr lang="ko-KR" altLang="en-US" sz="1600" dirty="0"/>
              <a:t>는 </a:t>
            </a:r>
            <a:r>
              <a:rPr lang="en-US" altLang="ko-KR" sz="1600" dirty="0"/>
              <a:t>2011</a:t>
            </a:r>
            <a:r>
              <a:rPr lang="ko-KR" altLang="en-US" sz="1600" dirty="0"/>
              <a:t>년 </a:t>
            </a:r>
            <a:r>
              <a:rPr lang="en-US" altLang="ko-KR" sz="1600" dirty="0"/>
              <a:t>2</a:t>
            </a:r>
            <a:r>
              <a:rPr lang="ko-KR" altLang="en-US" sz="1600" dirty="0"/>
              <a:t>월 이후로 더 이상 여분 </a:t>
            </a:r>
            <a:r>
              <a:rPr lang="en-US" altLang="ko-KR" sz="1600" dirty="0"/>
              <a:t>IPv4</a:t>
            </a:r>
            <a:r>
              <a:rPr lang="ko-KR" altLang="en-US" sz="1600" dirty="0"/>
              <a:t>가 없어</a:t>
            </a:r>
            <a:br>
              <a:rPr lang="en-US" altLang="ko-KR" sz="1600" dirty="0"/>
            </a:br>
            <a:r>
              <a:rPr lang="ko-KR" altLang="en-US" sz="1600" dirty="0"/>
              <a:t>각 국가에게 </a:t>
            </a:r>
            <a:r>
              <a:rPr lang="en-US" altLang="ko-KR" sz="1600" dirty="0"/>
              <a:t>IPv4</a:t>
            </a:r>
            <a:r>
              <a:rPr lang="ko-KR" altLang="en-US" sz="1600" dirty="0"/>
              <a:t>할당을 중단하였고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지금은 각 국가가 소지한 </a:t>
            </a:r>
            <a:r>
              <a:rPr lang="en-US" altLang="ko-KR" sz="1600" dirty="0"/>
              <a:t>IPv4</a:t>
            </a:r>
            <a:r>
              <a:rPr lang="ko-KR" altLang="en-US" sz="1600" dirty="0"/>
              <a:t>를 각 기업체에</a:t>
            </a:r>
            <a:r>
              <a:rPr lang="en-US" altLang="ko-KR" sz="1600" dirty="0"/>
              <a:t> </a:t>
            </a:r>
            <a:r>
              <a:rPr lang="ko-KR" altLang="en-US" sz="1600" dirty="0"/>
              <a:t>할당하고 있는 상황입니다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9A91FF-E61E-BA67-181F-3EDDC3916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347" y="3109450"/>
            <a:ext cx="5238626" cy="320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895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4A492-B248-59C9-34A0-ACB9501F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Subnet, Classful, CIDR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191E59-8D95-1147-96A8-3307FDED0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765139"/>
            <a:ext cx="10668001" cy="5008489"/>
          </a:xfrm>
        </p:spPr>
        <p:txBody>
          <a:bodyPr/>
          <a:lstStyle/>
          <a:p>
            <a:r>
              <a:rPr lang="en-US" altLang="ko-KR" sz="1600" dirty="0"/>
              <a:t>IPv4</a:t>
            </a:r>
            <a:r>
              <a:rPr lang="ko-KR" altLang="en-US" sz="1600" dirty="0"/>
              <a:t>의 한계는 드러났지만</a:t>
            </a:r>
            <a:r>
              <a:rPr lang="en-US" altLang="ko-KR" sz="1600" dirty="0"/>
              <a:t>, </a:t>
            </a:r>
            <a:r>
              <a:rPr lang="ko-KR" altLang="en-US" sz="1600" dirty="0"/>
              <a:t>여전히 대부분의 장치와 통신 현황은 </a:t>
            </a:r>
            <a:r>
              <a:rPr lang="en-US" altLang="ko-KR" sz="1600" dirty="0"/>
              <a:t>IPv4</a:t>
            </a:r>
            <a:r>
              <a:rPr lang="ko-KR" altLang="en-US" sz="1600" dirty="0"/>
              <a:t>로 이루어지고 있습니다</a:t>
            </a:r>
            <a:endParaRPr lang="en-US" altLang="ko-KR" sz="1600" dirty="0"/>
          </a:p>
          <a:p>
            <a:r>
              <a:rPr lang="ko-KR" altLang="en-US" sz="1600" dirty="0" err="1"/>
              <a:t>서브넷</a:t>
            </a:r>
            <a:r>
              <a:rPr lang="en-US" altLang="ko-KR" sz="1600" dirty="0"/>
              <a:t>(Subnet)</a:t>
            </a:r>
            <a:r>
              <a:rPr lang="ko-KR" altLang="en-US" sz="1600" dirty="0"/>
              <a:t>은 </a:t>
            </a:r>
            <a:r>
              <a:rPr lang="en-US" altLang="ko-KR" sz="1600" dirty="0"/>
              <a:t>IPv4</a:t>
            </a:r>
            <a:r>
              <a:rPr lang="ko-KR" altLang="en-US" sz="1600" dirty="0"/>
              <a:t>를 할당하는 과정에서 특정 대역</a:t>
            </a:r>
            <a:r>
              <a:rPr lang="en-US" altLang="ko-KR" sz="1600" dirty="0"/>
              <a:t>(1</a:t>
            </a:r>
            <a:r>
              <a:rPr lang="ko-KR" altLang="en-US" sz="1600" dirty="0"/>
              <a:t>개 이상의 </a:t>
            </a:r>
            <a:r>
              <a:rPr lang="en-US" altLang="ko-KR" sz="1600" dirty="0"/>
              <a:t>IP)</a:t>
            </a:r>
            <a:r>
              <a:rPr lang="ko-KR" altLang="en-US" sz="1600" dirty="0"/>
              <a:t>을 할당 받는 기업체처럼</a:t>
            </a:r>
            <a:br>
              <a:rPr lang="en-US" altLang="ko-KR" sz="1600" dirty="0"/>
            </a:br>
            <a:r>
              <a:rPr lang="ko-KR" altLang="en-US" sz="1600" dirty="0"/>
              <a:t>범위 단위로 </a:t>
            </a:r>
            <a:r>
              <a:rPr lang="en-US" altLang="ko-KR" sz="1600" dirty="0"/>
              <a:t>IP</a:t>
            </a:r>
            <a:r>
              <a:rPr lang="ko-KR" altLang="en-US" sz="1600" dirty="0"/>
              <a:t>를 잡는 것이 필요하기에</a:t>
            </a:r>
            <a:r>
              <a:rPr lang="en-US" altLang="ko-KR" sz="1600" dirty="0"/>
              <a:t>, IPv4</a:t>
            </a:r>
            <a:r>
              <a:rPr lang="ko-KR" altLang="en-US" sz="1600" dirty="0"/>
              <a:t>의 각 자리 수에 세부적인 규칙을 둬서</a:t>
            </a:r>
            <a:br>
              <a:rPr lang="en-US" altLang="ko-KR" sz="1600" dirty="0"/>
            </a:br>
            <a:r>
              <a:rPr lang="ko-KR" altLang="en-US" sz="1600" dirty="0"/>
              <a:t>좌측의 일부를 집단의 고유 주소</a:t>
            </a:r>
            <a:r>
              <a:rPr lang="en-US" altLang="ko-KR" sz="1600" dirty="0"/>
              <a:t>, </a:t>
            </a:r>
            <a:r>
              <a:rPr lang="ko-KR" altLang="en-US" sz="1600" dirty="0"/>
              <a:t>우측을 해당 집단의 서브넷의 형태로 사용하기 위한 규약입니다</a:t>
            </a:r>
            <a:endParaRPr lang="en-US" altLang="ko-KR" sz="1600" dirty="0"/>
          </a:p>
          <a:p>
            <a:r>
              <a:rPr lang="ko-KR" altLang="en-US" sz="1600" dirty="0"/>
              <a:t>서브넷과 고유 </a:t>
            </a:r>
            <a:r>
              <a:rPr lang="ko-KR" altLang="en-US" sz="1600" dirty="0" err="1"/>
              <a:t>주소을</a:t>
            </a:r>
            <a:r>
              <a:rPr lang="ko-KR" altLang="en-US" sz="1600" dirty="0"/>
              <a:t> 나누는 기준은 해당 집단이 소유한 </a:t>
            </a:r>
            <a:r>
              <a:rPr lang="ko-KR" altLang="en-US" sz="1600" dirty="0" err="1"/>
              <a:t>서브넷</a:t>
            </a:r>
            <a:r>
              <a:rPr lang="ko-KR" altLang="en-US" sz="1600" dirty="0"/>
              <a:t> 마스크</a:t>
            </a:r>
            <a:r>
              <a:rPr lang="en-US" altLang="ko-KR" sz="1600" dirty="0"/>
              <a:t>(Subnet Mask)</a:t>
            </a:r>
            <a:r>
              <a:rPr lang="ko-KR" altLang="en-US" sz="1600" dirty="0"/>
              <a:t>를 통해</a:t>
            </a:r>
            <a:br>
              <a:rPr lang="en-US" altLang="ko-KR" sz="1600" dirty="0"/>
            </a:br>
            <a:r>
              <a:rPr lang="ko-KR" altLang="en-US" sz="1600" dirty="0"/>
              <a:t>서브넷의 범위를 알 수 있습니다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예를 들어 </a:t>
            </a:r>
            <a:r>
              <a:rPr lang="en-US" altLang="ko-KR" sz="1600" dirty="0"/>
              <a:t>IP: 192.168.0.1</a:t>
            </a:r>
            <a:r>
              <a:rPr lang="ko-KR" altLang="en-US" sz="1600" dirty="0"/>
              <a:t>일 때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SubnetMask</a:t>
            </a:r>
            <a:r>
              <a:rPr lang="en-US" altLang="ko-KR" sz="1600" dirty="0"/>
              <a:t>: 255.255.255.0</a:t>
            </a:r>
            <a:r>
              <a:rPr lang="ko-KR" altLang="en-US" sz="1600" dirty="0"/>
              <a:t>이면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둘을 </a:t>
            </a:r>
            <a:r>
              <a:rPr lang="en-US" altLang="ko-KR" sz="1600" dirty="0"/>
              <a:t>AND</a:t>
            </a:r>
            <a:r>
              <a:rPr lang="ko-KR" altLang="en-US" sz="1600" dirty="0"/>
              <a:t>하면 고유주소만 남게 되고</a:t>
            </a:r>
            <a:r>
              <a:rPr lang="en-US" altLang="ko-KR" sz="1600" dirty="0"/>
              <a:t>, Mask</a:t>
            </a:r>
            <a:r>
              <a:rPr lang="ko-KR" altLang="en-US" sz="1600" dirty="0"/>
              <a:t>을 </a:t>
            </a:r>
            <a:r>
              <a:rPr lang="en-US" altLang="ko-KR" sz="1600" dirty="0"/>
              <a:t>NOT</a:t>
            </a:r>
            <a:r>
              <a:rPr lang="ko-KR" altLang="en-US" sz="1600" dirty="0"/>
              <a:t>한 결과와 </a:t>
            </a:r>
            <a:r>
              <a:rPr lang="en-US" altLang="ko-KR" sz="1600" dirty="0"/>
              <a:t>AND</a:t>
            </a:r>
            <a:r>
              <a:rPr lang="ko-KR" altLang="en-US" sz="1600" dirty="0"/>
              <a:t>하면 서브넷에서의 주소를 알 수 있습니다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Classful Network Address</a:t>
            </a:r>
            <a:r>
              <a:rPr lang="ko-KR" altLang="en-US" sz="1600" dirty="0"/>
              <a:t>는 초창기 </a:t>
            </a:r>
            <a:r>
              <a:rPr lang="en-US" altLang="ko-KR" sz="1600" dirty="0"/>
              <a:t>IPv4</a:t>
            </a:r>
            <a:r>
              <a:rPr lang="ko-KR" altLang="en-US" sz="1600" dirty="0"/>
              <a:t>를 </a:t>
            </a:r>
            <a:r>
              <a:rPr lang="en-US" altLang="ko-KR" sz="1600" dirty="0"/>
              <a:t>5</a:t>
            </a:r>
            <a:r>
              <a:rPr lang="ko-KR" altLang="en-US" sz="1600" dirty="0"/>
              <a:t>개의 클래스</a:t>
            </a:r>
            <a:r>
              <a:rPr lang="en-US" altLang="ko-KR" sz="1600" dirty="0"/>
              <a:t>(A, B, C, D, E)</a:t>
            </a:r>
            <a:r>
              <a:rPr lang="ko-KR" altLang="en-US" sz="1600" dirty="0"/>
              <a:t>로 나눠 구별 한 방식입니다</a:t>
            </a:r>
            <a:br>
              <a:rPr lang="en-US" altLang="ko-KR" sz="1600" dirty="0"/>
            </a:br>
            <a:r>
              <a:rPr lang="ko-KR" altLang="en-US" sz="1600" dirty="0"/>
              <a:t>간단하게 우측 그림처럼</a:t>
            </a:r>
            <a:br>
              <a:rPr lang="en-US" altLang="ko-KR" sz="1600" dirty="0"/>
            </a:br>
            <a:r>
              <a:rPr lang="ko-KR" altLang="en-US" sz="1600" dirty="0"/>
              <a:t>고유 주소</a:t>
            </a:r>
            <a:r>
              <a:rPr lang="en-US" altLang="ko-KR" sz="1600" dirty="0"/>
              <a:t>:</a:t>
            </a:r>
            <a:r>
              <a:rPr lang="ko-KR" altLang="en-US" sz="1600" dirty="0" err="1"/>
              <a:t>서브넷</a:t>
            </a:r>
            <a:r>
              <a:rPr lang="ko-KR" altLang="en-US" sz="1600" dirty="0"/>
              <a:t> 주소 범위를 표현합니다</a:t>
            </a:r>
            <a:endParaRPr lang="en-US" altLang="ko-KR" sz="1600" dirty="0"/>
          </a:p>
          <a:p>
            <a:r>
              <a:rPr lang="ko-KR" altLang="en-US" sz="1600" dirty="0"/>
              <a:t>오늘날에는 </a:t>
            </a:r>
            <a:r>
              <a:rPr lang="en-US" altLang="ko-KR" sz="1600" dirty="0"/>
              <a:t>Classful </a:t>
            </a:r>
            <a:r>
              <a:rPr lang="ko-KR" altLang="en-US" sz="1600" dirty="0"/>
              <a:t>방식으로도</a:t>
            </a:r>
            <a:br>
              <a:rPr lang="en-US" altLang="ko-KR" sz="1600" dirty="0"/>
            </a:br>
            <a:r>
              <a:rPr lang="ko-KR" altLang="en-US" sz="1600" dirty="0"/>
              <a:t>한계가 있어 조금 더 동적인 할당방식으로</a:t>
            </a:r>
            <a:br>
              <a:rPr lang="en-US" altLang="ko-KR" sz="1600" dirty="0"/>
            </a:br>
            <a:r>
              <a:rPr lang="en-US" altLang="ko-KR" sz="1600" dirty="0"/>
              <a:t>CIDR(Classless Inter-Domain Routing)</a:t>
            </a:r>
            <a:r>
              <a:rPr lang="ko-KR" altLang="en-US" sz="1600" dirty="0"/>
              <a:t>을</a:t>
            </a:r>
            <a:br>
              <a:rPr lang="en-US" altLang="ko-KR" sz="1600" dirty="0"/>
            </a:br>
            <a:r>
              <a:rPr lang="ko-KR" altLang="en-US" sz="1600" dirty="0"/>
              <a:t>채택하여 사용하고 있습니다</a:t>
            </a:r>
            <a:br>
              <a:rPr lang="en-US" altLang="ko-KR" sz="1600" dirty="0"/>
            </a:br>
            <a:r>
              <a:rPr lang="en-US" altLang="ko-KR" sz="1600" dirty="0"/>
              <a:t>(CIDR</a:t>
            </a:r>
            <a:r>
              <a:rPr lang="ko-KR" altLang="en-US" sz="1600" dirty="0"/>
              <a:t>은 다음 페이지 그림을 참고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2A7124-67ED-3F90-BBFD-6B3F1AA24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211" y="4771434"/>
            <a:ext cx="6500630" cy="200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49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77308-DE4A-A767-C515-A6BED51A8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CIDR</a:t>
            </a:r>
            <a:r>
              <a:rPr lang="ko-KR" altLang="en-US" dirty="0"/>
              <a:t>과 </a:t>
            </a:r>
            <a:r>
              <a:rPr lang="en-US" altLang="ko-KR" dirty="0"/>
              <a:t>IPv4 </a:t>
            </a:r>
            <a:r>
              <a:rPr lang="ko-KR" altLang="en-US" dirty="0"/>
              <a:t>특수용도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D619EE-3A88-D6B0-060F-D28F7156E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CIDR</a:t>
            </a:r>
            <a:r>
              <a:rPr lang="ko-KR" altLang="en-US" sz="1600" dirty="0"/>
              <a:t>의 부가 설명은 아래 좌측 그림이고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핵심은 기존의 </a:t>
            </a:r>
            <a:r>
              <a:rPr lang="en-US" altLang="ko-KR" sz="1600" dirty="0"/>
              <a:t>Classful</a:t>
            </a:r>
            <a:r>
              <a:rPr lang="ko-KR" altLang="en-US" sz="1600" dirty="0"/>
              <a:t>은 점</a:t>
            </a:r>
            <a:r>
              <a:rPr lang="en-US" altLang="ko-KR" sz="1600" dirty="0"/>
              <a:t>(.)</a:t>
            </a:r>
            <a:r>
              <a:rPr lang="ko-KR" altLang="en-US" sz="1600" dirty="0"/>
              <a:t>단위의 정직한 </a:t>
            </a:r>
            <a:r>
              <a:rPr lang="ko-KR" altLang="en-US" sz="1600" dirty="0" err="1"/>
              <a:t>서브넷</a:t>
            </a:r>
            <a:r>
              <a:rPr lang="ko-KR" altLang="en-US" sz="1600" dirty="0"/>
              <a:t> 할당으로 유연하지 못한 범위 방식을 개선하여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동적인 비트로 고유주소를 잡는 방식을 사용합니다</a:t>
            </a:r>
            <a:endParaRPr lang="en-US" altLang="ko-KR" sz="1600" dirty="0"/>
          </a:p>
          <a:p>
            <a:r>
              <a:rPr lang="ko-KR" altLang="en-US" sz="1600" dirty="0"/>
              <a:t>그림의 중간은 고유주소를 </a:t>
            </a:r>
            <a:r>
              <a:rPr lang="en-US" altLang="ko-KR" sz="1600" dirty="0"/>
              <a:t>26</a:t>
            </a:r>
            <a:r>
              <a:rPr lang="ko-KR" altLang="en-US" sz="1600" dirty="0"/>
              <a:t>비트를 잡고 있어 </a:t>
            </a:r>
            <a:r>
              <a:rPr lang="ko-KR" altLang="en-US" sz="1600" dirty="0" err="1"/>
              <a:t>서브넷</a:t>
            </a:r>
            <a:r>
              <a:rPr lang="ko-KR" altLang="en-US" sz="1600" dirty="0"/>
              <a:t> 마스크는 </a:t>
            </a:r>
            <a:r>
              <a:rPr lang="en-US" altLang="ko-KR" sz="1600" dirty="0"/>
              <a:t>255.255.255.192</a:t>
            </a:r>
            <a:r>
              <a:rPr lang="ko-KR" altLang="en-US" sz="1600" dirty="0"/>
              <a:t>가 됩니다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맨 우측은 </a:t>
            </a:r>
            <a:r>
              <a:rPr lang="en-US" altLang="ko-KR" sz="1600" dirty="0"/>
              <a:t>1100`0000 </a:t>
            </a:r>
            <a:r>
              <a:rPr lang="ko-KR" altLang="en-US" sz="1600" dirty="0"/>
              <a:t>이므로</a:t>
            </a:r>
            <a:r>
              <a:rPr lang="en-US" altLang="ko-KR" sz="1600" dirty="0"/>
              <a:t>, 192 = 128 + 64</a:t>
            </a:r>
            <a:r>
              <a:rPr lang="ko-KR" altLang="en-US" sz="1600" dirty="0"/>
              <a:t>가 됩니다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우측그림은 </a:t>
            </a:r>
            <a:r>
              <a:rPr lang="en-US" altLang="ko-KR" sz="1600" dirty="0"/>
              <a:t>IPv4</a:t>
            </a:r>
            <a:r>
              <a:rPr lang="ko-KR" altLang="en-US" sz="1600" dirty="0"/>
              <a:t>의 </a:t>
            </a:r>
            <a:r>
              <a:rPr lang="en-US" altLang="ko-KR" sz="1600" dirty="0"/>
              <a:t>Special Block</a:t>
            </a:r>
            <a:r>
              <a:rPr lang="ko-KR" altLang="en-US" sz="1600" dirty="0"/>
              <a:t>으로 모든 사용자가 특수한 행동을 하기 위한 </a:t>
            </a:r>
            <a:r>
              <a:rPr lang="ko-KR" altLang="en-US" sz="1600" dirty="0" err="1"/>
              <a:t>국룰</a:t>
            </a:r>
            <a:r>
              <a:rPr lang="en-US" altLang="ko-KR" sz="1600" dirty="0"/>
              <a:t>(?)</a:t>
            </a:r>
            <a:r>
              <a:rPr lang="ko-KR" altLang="en-US" sz="1600" dirty="0"/>
              <a:t>을 정한</a:t>
            </a:r>
            <a:br>
              <a:rPr lang="en-US" altLang="ko-KR" sz="1600" dirty="0"/>
            </a:br>
            <a:r>
              <a:rPr lang="ko-KR" altLang="en-US" sz="1600" dirty="0"/>
              <a:t>특수 주소 범위 입니다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A59F15-9EA2-8CC0-D3CC-1917FAAD5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616" y="3964577"/>
            <a:ext cx="6939397" cy="28090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3EA1A53-82CA-337A-31EF-3FE28EE67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30" y="4471343"/>
            <a:ext cx="4530156" cy="224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98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3445E-75EE-3CBD-8355-42F4C990B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DHCP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6D7A4-70CF-B102-D6E2-DCBF1B7C2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4983723"/>
          </a:xfrm>
        </p:spPr>
        <p:txBody>
          <a:bodyPr/>
          <a:lstStyle/>
          <a:p>
            <a:r>
              <a:rPr lang="en-US" altLang="ko-KR" sz="1600" dirty="0"/>
              <a:t>DHCP(Dynamic Host Configuration Protocol)</a:t>
            </a:r>
            <a:r>
              <a:rPr lang="ko-KR" altLang="en-US" sz="1600" dirty="0"/>
              <a:t>는 네트워크에 연결된 하위 호스트들에게 동적으로</a:t>
            </a:r>
            <a:br>
              <a:rPr lang="en-US" altLang="ko-KR" sz="1600" dirty="0"/>
            </a:br>
            <a:r>
              <a:rPr lang="ko-KR" altLang="en-US" sz="1600" dirty="0"/>
              <a:t>사설 </a:t>
            </a:r>
            <a:r>
              <a:rPr lang="en-US" altLang="ko-KR" sz="1600" dirty="0"/>
              <a:t>IP</a:t>
            </a:r>
            <a:r>
              <a:rPr lang="ko-KR" altLang="en-US" sz="1600" dirty="0"/>
              <a:t>주소와 관련된 네트워크 설정 정보들을 할당하고 알려주는 프로토콜입니다</a:t>
            </a:r>
            <a:endParaRPr lang="en-US" altLang="ko-KR" sz="1600" dirty="0"/>
          </a:p>
          <a:p>
            <a:r>
              <a:rPr lang="en-US" altLang="ko-KR" sz="1600" dirty="0"/>
              <a:t>DHCP</a:t>
            </a:r>
            <a:r>
              <a:rPr lang="ko-KR" altLang="en-US" sz="1600" dirty="0"/>
              <a:t>는 사용환경 특성상 </a:t>
            </a:r>
            <a:r>
              <a:rPr lang="en-US" altLang="ko-KR" sz="1600" dirty="0"/>
              <a:t>UDP</a:t>
            </a:r>
            <a:r>
              <a:rPr lang="ko-KR" altLang="en-US" sz="1600" dirty="0"/>
              <a:t>를 사용해서 보다 효율적인 통신을 하며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DHCP</a:t>
            </a:r>
            <a:r>
              <a:rPr lang="ko-KR" altLang="en-US" sz="1600" dirty="0"/>
              <a:t>서버가 서브넷에서 벗어난 외부에 존재한다면</a:t>
            </a:r>
            <a:r>
              <a:rPr lang="en-US" altLang="ko-KR" sz="1600" dirty="0"/>
              <a:t>, </a:t>
            </a:r>
            <a:r>
              <a:rPr lang="ko-KR" altLang="en-US" sz="1600" dirty="0"/>
              <a:t>해당 서브넷의 상위 라우터가</a:t>
            </a:r>
            <a:br>
              <a:rPr lang="en-US" altLang="ko-KR" sz="1600" dirty="0"/>
            </a:br>
            <a:r>
              <a:rPr lang="en-US" altLang="ko-KR" sz="1600" dirty="0"/>
              <a:t>DHCP</a:t>
            </a:r>
            <a:r>
              <a:rPr lang="ko-KR" altLang="en-US" sz="1600" dirty="0"/>
              <a:t>릴레이 에이전트</a:t>
            </a:r>
            <a:r>
              <a:rPr lang="en-US" altLang="ko-KR" sz="1600" dirty="0"/>
              <a:t>(DHCP Relay Agent)</a:t>
            </a:r>
            <a:r>
              <a:rPr lang="ko-KR" altLang="en-US" sz="1600" dirty="0"/>
              <a:t>역할을 수행합니다</a:t>
            </a:r>
            <a:br>
              <a:rPr lang="en-US" altLang="ko-KR" sz="1600" dirty="0"/>
            </a:br>
            <a:r>
              <a:rPr lang="ko-KR" altLang="en-US" sz="1600" dirty="0"/>
              <a:t>호스트는 릴레이 에이전트에게 요청을 보내고</a:t>
            </a:r>
            <a:r>
              <a:rPr lang="en-US" altLang="ko-KR" sz="1600" dirty="0"/>
              <a:t>, </a:t>
            </a:r>
            <a:r>
              <a:rPr lang="ko-KR" altLang="en-US" sz="1600" dirty="0"/>
              <a:t>릴레이 에이전트는 외부의 </a:t>
            </a:r>
            <a:r>
              <a:rPr lang="en-US" altLang="ko-KR" sz="1600" dirty="0"/>
              <a:t>DHCP</a:t>
            </a:r>
            <a:r>
              <a:rPr lang="ko-KR" altLang="en-US" sz="1600" dirty="0"/>
              <a:t>에게 </a:t>
            </a:r>
            <a:r>
              <a:rPr lang="en-US" altLang="ko-KR" sz="1600" dirty="0"/>
              <a:t>Unicast</a:t>
            </a:r>
            <a:r>
              <a:rPr lang="ko-KR" altLang="en-US" sz="1600" dirty="0"/>
              <a:t>방식으로</a:t>
            </a:r>
            <a:br>
              <a:rPr lang="en-US" altLang="ko-KR" sz="1600" dirty="0"/>
            </a:br>
            <a:r>
              <a:rPr lang="ko-KR" altLang="en-US" sz="1600" dirty="0"/>
              <a:t>정보를 주고 받은 다음</a:t>
            </a:r>
            <a:r>
              <a:rPr lang="en-US" altLang="ko-KR" sz="1600" dirty="0"/>
              <a:t>,</a:t>
            </a:r>
            <a:r>
              <a:rPr lang="ko-KR" altLang="en-US" sz="1600" dirty="0"/>
              <a:t> 해당 내용을 호스트에게 돌려주는 방식을 사용합니다</a:t>
            </a:r>
            <a:endParaRPr lang="en-US" altLang="ko-KR" sz="1600" dirty="0"/>
          </a:p>
          <a:p>
            <a:r>
              <a:rPr lang="en-US" altLang="ko-KR" sz="1600" dirty="0"/>
              <a:t>DHCP</a:t>
            </a:r>
            <a:r>
              <a:rPr lang="ko-KR" altLang="en-US" sz="1600" dirty="0"/>
              <a:t>의 동작은 다음과 같습니다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DHCP Discover: </a:t>
            </a:r>
            <a:r>
              <a:rPr lang="ko-KR" altLang="en-US" sz="1400" dirty="0"/>
              <a:t>호스트가 네트워크에 접속하여 </a:t>
            </a:r>
            <a:r>
              <a:rPr lang="en-US" altLang="ko-KR" sz="1400" dirty="0"/>
              <a:t>IP </a:t>
            </a:r>
            <a:r>
              <a:rPr lang="ko-KR" altLang="en-US" sz="1400" dirty="0"/>
              <a:t>주소를 획득하기 위해 브로드 캐스트 방식으로</a:t>
            </a:r>
            <a:br>
              <a:rPr lang="en-US" altLang="ko-KR" sz="1400" dirty="0"/>
            </a:br>
            <a:r>
              <a:rPr lang="ko-KR" altLang="en-US" sz="1400" dirty="0"/>
              <a:t>주변 </a:t>
            </a:r>
            <a:r>
              <a:rPr lang="en-US" altLang="ko-KR" sz="1400" dirty="0"/>
              <a:t>DHCP </a:t>
            </a:r>
            <a:r>
              <a:rPr lang="ko-KR" altLang="en-US" sz="1400" dirty="0"/>
              <a:t>서버에게 존재를 알립니다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DHCP Offer: DHCP </a:t>
            </a:r>
            <a:r>
              <a:rPr lang="ko-KR" altLang="en-US" sz="1400" dirty="0"/>
              <a:t>서버는 호스트에게 할당할 수 있는 사설</a:t>
            </a:r>
            <a:r>
              <a:rPr lang="en-US" altLang="ko-KR" sz="1400" dirty="0"/>
              <a:t>IP </a:t>
            </a:r>
            <a:r>
              <a:rPr lang="ko-KR" altLang="en-US" sz="1400" dirty="0"/>
              <a:t>주소 및 추가 구성 정보를 구성하고</a:t>
            </a:r>
            <a:br>
              <a:rPr lang="en-US" altLang="ko-KR" sz="1400" dirty="0"/>
            </a:br>
            <a:r>
              <a:rPr lang="ko-KR" altLang="en-US" sz="1400" dirty="0"/>
              <a:t>호스트에게 해당 정보 사용 제안 메시지를 보냅니다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DHCP Request: </a:t>
            </a:r>
            <a:r>
              <a:rPr lang="ko-KR" altLang="en-US" sz="1400" dirty="0"/>
              <a:t>호스트는 </a:t>
            </a:r>
            <a:r>
              <a:rPr lang="en-US" altLang="ko-KR" sz="1400" dirty="0"/>
              <a:t>DHCP </a:t>
            </a:r>
            <a:r>
              <a:rPr lang="ko-KR" altLang="en-US" sz="1400" dirty="0"/>
              <a:t>서버의 제안이 통신에 이상이 없다면</a:t>
            </a:r>
            <a:r>
              <a:rPr lang="en-US" altLang="ko-KR" sz="1400" dirty="0"/>
              <a:t>(</a:t>
            </a:r>
            <a:r>
              <a:rPr lang="ko-KR" altLang="en-US" sz="1400" dirty="0"/>
              <a:t>충돌이 없거나 수상하지 않음</a:t>
            </a:r>
            <a:r>
              <a:rPr lang="en-US" altLang="ko-KR" sz="1400" dirty="0"/>
              <a:t>),</a:t>
            </a:r>
            <a:br>
              <a:rPr lang="en-US" altLang="ko-KR" sz="1400" dirty="0"/>
            </a:br>
            <a:r>
              <a:rPr lang="ko-KR" altLang="en-US" sz="1400" dirty="0"/>
              <a:t>받은 설정 값을 그대로 사용하길 원하는지 의사와 교환 요청을 전송합니다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DHCP ACK: </a:t>
            </a:r>
            <a:r>
              <a:rPr lang="ko-KR" altLang="en-US" sz="1400" dirty="0"/>
              <a:t>서버는 호스트의 요청을 확인하고</a:t>
            </a:r>
            <a:r>
              <a:rPr lang="en-US" altLang="ko-KR" sz="1400" dirty="0"/>
              <a:t>,</a:t>
            </a:r>
            <a:r>
              <a:rPr lang="ko-KR" altLang="en-US" sz="1400" dirty="0"/>
              <a:t> 사설 </a:t>
            </a:r>
            <a:r>
              <a:rPr lang="en-US" altLang="ko-KR" sz="1400" dirty="0"/>
              <a:t>IP </a:t>
            </a:r>
            <a:r>
              <a:rPr lang="ko-KR" altLang="en-US" sz="1400" dirty="0"/>
              <a:t>주소 및 구성 정보를 최종적으로 결정 짓고</a:t>
            </a:r>
            <a:br>
              <a:rPr lang="en-US" altLang="ko-KR" sz="1400" dirty="0"/>
            </a:br>
            <a:r>
              <a:rPr lang="ko-KR" altLang="en-US" sz="1400" dirty="0"/>
              <a:t>최종 결정 내용을 호스트에게 전달합니다</a:t>
            </a:r>
          </a:p>
        </p:txBody>
      </p:sp>
    </p:spTree>
    <p:extLst>
      <p:ext uri="{BB962C8B-B14F-4D97-AF65-F5344CB8AC3E}">
        <p14:creationId xmlns:p14="http://schemas.microsoft.com/office/powerpoint/2010/main" val="2020347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D763A-9085-A4A1-6C62-727F51E9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3747CD-65C3-BA21-E67F-4929F34BD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36817"/>
          </a:xfrm>
        </p:spPr>
        <p:txBody>
          <a:bodyPr/>
          <a:lstStyle/>
          <a:p>
            <a:r>
              <a:rPr lang="en-US" altLang="ko-KR" sz="1600" dirty="0"/>
              <a:t>NAT(Network Address Translation)</a:t>
            </a:r>
            <a:r>
              <a:rPr lang="ko-KR" altLang="en-US" sz="1600" dirty="0"/>
              <a:t>는 공인 </a:t>
            </a:r>
            <a:r>
              <a:rPr lang="en-US" altLang="ko-KR" sz="1600" dirty="0"/>
              <a:t>IP</a:t>
            </a:r>
            <a:r>
              <a:rPr lang="ko-KR" altLang="en-US" sz="1600" dirty="0"/>
              <a:t>주소를 그대로 사용하는 것이 아닌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사설 </a:t>
            </a:r>
            <a:r>
              <a:rPr lang="en-US" altLang="ko-KR" sz="1600" dirty="0"/>
              <a:t>IP</a:t>
            </a:r>
            <a:r>
              <a:rPr lang="ko-KR" altLang="en-US" sz="1600" dirty="0"/>
              <a:t>로 변환하여 다양한 호스트</a:t>
            </a:r>
            <a:r>
              <a:rPr lang="en-US" altLang="ko-KR" sz="1600" dirty="0"/>
              <a:t>(1 ~ m)</a:t>
            </a:r>
            <a:r>
              <a:rPr lang="ko-KR" altLang="en-US" sz="1600" dirty="0"/>
              <a:t>들이 다양한 공인 </a:t>
            </a:r>
            <a:r>
              <a:rPr lang="en-US" altLang="ko-KR" sz="1600" dirty="0"/>
              <a:t>IP(1 ~ m)</a:t>
            </a:r>
            <a:r>
              <a:rPr lang="ko-KR" altLang="en-US" sz="1600" dirty="0"/>
              <a:t>를 사용할 수 있도록</a:t>
            </a:r>
            <a:br>
              <a:rPr lang="en-US" altLang="ko-KR" sz="1600" dirty="0"/>
            </a:br>
            <a:r>
              <a:rPr lang="ko-KR" altLang="en-US" sz="1600" dirty="0"/>
              <a:t>중개하는 역할을 수행하는 장치입니다</a:t>
            </a:r>
            <a:endParaRPr lang="en-US" altLang="ko-KR" sz="1600" dirty="0"/>
          </a:p>
          <a:p>
            <a:r>
              <a:rPr lang="ko-KR" altLang="en-US" sz="1600" dirty="0"/>
              <a:t>오늘날 라우터</a:t>
            </a:r>
            <a:r>
              <a:rPr lang="en-US" altLang="ko-KR" sz="1600" dirty="0"/>
              <a:t>(L3 </a:t>
            </a:r>
            <a:r>
              <a:rPr lang="ko-KR" altLang="en-US" sz="1600" dirty="0"/>
              <a:t>스위치</a:t>
            </a:r>
            <a:r>
              <a:rPr lang="en-US" altLang="ko-KR" sz="1600" dirty="0"/>
              <a:t>)</a:t>
            </a:r>
            <a:r>
              <a:rPr lang="ko-KR" altLang="en-US" sz="1600" dirty="0"/>
              <a:t>는 </a:t>
            </a:r>
            <a:r>
              <a:rPr lang="en-US" altLang="ko-KR" sz="1600" dirty="0"/>
              <a:t>NAT </a:t>
            </a:r>
            <a:r>
              <a:rPr lang="ko-KR" altLang="en-US" sz="1600" dirty="0"/>
              <a:t>가능 라우터</a:t>
            </a:r>
            <a:r>
              <a:rPr lang="en-US" altLang="ko-KR" sz="1600" dirty="0"/>
              <a:t>(NAT-enabled router)</a:t>
            </a:r>
            <a:r>
              <a:rPr lang="ko-KR" altLang="en-US" sz="1600" dirty="0"/>
              <a:t>이기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라우터에 접속하면 자동적으로 사설</a:t>
            </a:r>
            <a:r>
              <a:rPr lang="en-US" altLang="ko-KR" sz="1600" dirty="0"/>
              <a:t>IP</a:t>
            </a:r>
            <a:r>
              <a:rPr lang="ko-KR" altLang="en-US" sz="1600" dirty="0"/>
              <a:t>를 할당 받습니다</a:t>
            </a:r>
            <a:br>
              <a:rPr lang="en-US" altLang="ko-KR" sz="1600" dirty="0"/>
            </a:br>
            <a:r>
              <a:rPr lang="ko-KR" altLang="en-US" sz="1600" dirty="0"/>
              <a:t>물론</a:t>
            </a:r>
            <a:r>
              <a:rPr lang="en-US" altLang="ko-KR" sz="1600" dirty="0"/>
              <a:t> NAT</a:t>
            </a:r>
            <a:r>
              <a:rPr lang="ko-KR" altLang="en-US" sz="1600" dirty="0"/>
              <a:t>을 쓰지 않고 라우터를 사용한다면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브릿지</a:t>
            </a:r>
            <a:r>
              <a:rPr lang="en-US" altLang="ko-KR" sz="1600" dirty="0"/>
              <a:t>(Bridge)</a:t>
            </a:r>
            <a:r>
              <a:rPr lang="ko-KR" altLang="en-US" sz="1600" dirty="0"/>
              <a:t>모드를 사용하여 단일 호스트</a:t>
            </a:r>
            <a:r>
              <a:rPr lang="en-US" altLang="ko-KR" sz="1600" dirty="0"/>
              <a:t>(</a:t>
            </a:r>
            <a:r>
              <a:rPr lang="ko-KR" altLang="en-US" sz="1600" dirty="0"/>
              <a:t>장치</a:t>
            </a:r>
            <a:r>
              <a:rPr lang="en-US" altLang="ko-KR" sz="1600" dirty="0"/>
              <a:t>)</a:t>
            </a:r>
            <a:r>
              <a:rPr lang="ko-KR" altLang="en-US" sz="1600" dirty="0"/>
              <a:t>에</a:t>
            </a:r>
            <a:br>
              <a:rPr lang="en-US" altLang="ko-KR" sz="1600" dirty="0"/>
            </a:br>
            <a:r>
              <a:rPr lang="ko-KR" altLang="en-US" sz="1600" dirty="0"/>
              <a:t>공인 </a:t>
            </a:r>
            <a:r>
              <a:rPr lang="en-US" altLang="ko-KR" sz="1600" dirty="0"/>
              <a:t>IP</a:t>
            </a:r>
            <a:r>
              <a:rPr lang="ko-KR" altLang="en-US" sz="1600" dirty="0"/>
              <a:t>를 그대로 할당하여 사용 할 수 있습니다</a:t>
            </a:r>
            <a:endParaRPr lang="en-US" altLang="ko-KR" sz="1600" dirty="0"/>
          </a:p>
          <a:p>
            <a:r>
              <a:rPr lang="en-US" altLang="ko-KR" sz="1600" dirty="0"/>
              <a:t>NAT</a:t>
            </a:r>
            <a:r>
              <a:rPr lang="ko-KR" altLang="en-US" sz="1600" dirty="0"/>
              <a:t>의 종류는 </a:t>
            </a:r>
            <a:r>
              <a:rPr lang="en-US" altLang="ko-KR" sz="1600" dirty="0"/>
              <a:t>1:1</a:t>
            </a:r>
            <a:r>
              <a:rPr lang="ko-KR" altLang="en-US" sz="1600" dirty="0"/>
              <a:t>매핑인 </a:t>
            </a:r>
            <a:r>
              <a:rPr lang="en-US" altLang="ko-KR" sz="1600" dirty="0"/>
              <a:t>Static NAT, n:m</a:t>
            </a:r>
            <a:r>
              <a:rPr lang="ko-KR" altLang="en-US" sz="1600" dirty="0"/>
              <a:t>매핑인 </a:t>
            </a:r>
            <a:r>
              <a:rPr lang="en-US" altLang="ko-KR" sz="1600" dirty="0"/>
              <a:t>Dynamic NAT, 1:n</a:t>
            </a:r>
            <a:r>
              <a:rPr lang="ko-KR" altLang="en-US" sz="1600" dirty="0"/>
              <a:t>매핑인 </a:t>
            </a:r>
            <a:r>
              <a:rPr lang="en-US" altLang="ko-KR" sz="1600" dirty="0"/>
              <a:t>PAT</a:t>
            </a:r>
            <a:r>
              <a:rPr lang="ko-KR" altLang="en-US" sz="1600" dirty="0"/>
              <a:t>이 있습니다</a:t>
            </a:r>
            <a:endParaRPr lang="en-US" altLang="ko-KR" sz="1600" dirty="0"/>
          </a:p>
          <a:p>
            <a:r>
              <a:rPr lang="en-US" altLang="ko-KR" sz="1600" dirty="0"/>
              <a:t>NAT</a:t>
            </a:r>
            <a:r>
              <a:rPr lang="ko-KR" altLang="en-US" sz="1600" dirty="0"/>
              <a:t>는 바인딩 테이블</a:t>
            </a:r>
            <a:r>
              <a:rPr lang="en-US" altLang="ko-KR" sz="1600" dirty="0"/>
              <a:t>(Binding Table)</a:t>
            </a:r>
            <a:r>
              <a:rPr lang="ko-KR" altLang="en-US" sz="1600" dirty="0"/>
              <a:t>을 소지하고 있어 이를 통해 사설 </a:t>
            </a:r>
            <a:r>
              <a:rPr lang="en-US" altLang="ko-KR" sz="1600" dirty="0"/>
              <a:t>IP</a:t>
            </a:r>
            <a:r>
              <a:rPr lang="ko-KR" altLang="en-US" sz="1600" dirty="0"/>
              <a:t>와 공인 </a:t>
            </a:r>
            <a:r>
              <a:rPr lang="en-US" altLang="ko-KR" sz="1600" dirty="0"/>
              <a:t>IP</a:t>
            </a:r>
            <a:r>
              <a:rPr lang="ko-KR" altLang="en-US" sz="1600" dirty="0"/>
              <a:t>나</a:t>
            </a:r>
            <a:br>
              <a:rPr lang="en-US" altLang="ko-KR" sz="1600" dirty="0"/>
            </a:br>
            <a:r>
              <a:rPr lang="en-US" altLang="ko-KR" sz="1600" dirty="0"/>
              <a:t>IP + </a:t>
            </a:r>
            <a:r>
              <a:rPr lang="ko-KR" altLang="en-US" sz="1600" dirty="0"/>
              <a:t>특정 포트를 매핑하여 이를 참고하여 통신을 수행합니다</a:t>
            </a:r>
            <a:endParaRPr lang="en-US" altLang="ko-KR" sz="1600" dirty="0"/>
          </a:p>
          <a:p>
            <a:r>
              <a:rPr lang="ko-KR" altLang="en-US" sz="1600" dirty="0"/>
              <a:t>라우팅 테이블</a:t>
            </a:r>
            <a:r>
              <a:rPr lang="en-US" altLang="ko-KR" sz="1600" dirty="0"/>
              <a:t>(Routing</a:t>
            </a:r>
            <a:r>
              <a:rPr lang="ko-KR" altLang="en-US" sz="1600" dirty="0"/>
              <a:t> </a:t>
            </a:r>
            <a:r>
              <a:rPr lang="en-US" altLang="ko-KR" sz="1600" dirty="0"/>
              <a:t>Table)</a:t>
            </a:r>
            <a:r>
              <a:rPr lang="ko-KR" altLang="en-US" sz="1600" dirty="0"/>
              <a:t>은 두 호스트가 </a:t>
            </a:r>
            <a:r>
              <a:rPr lang="en-US" altLang="ko-KR" sz="1600" dirty="0"/>
              <a:t>TCP</a:t>
            </a:r>
            <a:r>
              <a:rPr lang="ko-KR" altLang="en-US" sz="1600" dirty="0"/>
              <a:t>연결을 맺거나 </a:t>
            </a:r>
            <a:r>
              <a:rPr lang="en-US" altLang="ko-KR" sz="1600" dirty="0"/>
              <a:t>UDP</a:t>
            </a:r>
            <a:r>
              <a:rPr lang="ko-KR" altLang="en-US" sz="1600" dirty="0"/>
              <a:t>통신이 들어오면 </a:t>
            </a:r>
            <a:r>
              <a:rPr lang="en-US" altLang="ko-KR" sz="1600" dirty="0"/>
              <a:t>(</a:t>
            </a:r>
            <a:r>
              <a:rPr lang="ko-KR" altLang="en-US" sz="1600" dirty="0"/>
              <a:t>통신이 시작되면</a:t>
            </a:r>
            <a:r>
              <a:rPr lang="en-US" altLang="ko-KR" sz="1600" dirty="0"/>
              <a:t>),</a:t>
            </a:r>
            <a:br>
              <a:rPr lang="en-US" altLang="ko-KR" sz="1600" dirty="0"/>
            </a:br>
            <a:r>
              <a:rPr lang="ko-KR" altLang="en-US" sz="1600" dirty="0"/>
              <a:t>테이블을 작성한 라우터가 두 호스트 사이의 </a:t>
            </a:r>
            <a:r>
              <a:rPr lang="en-US" altLang="ko-KR" sz="1600" dirty="0"/>
              <a:t>“</a:t>
            </a:r>
            <a:r>
              <a:rPr lang="ko-KR" altLang="en-US" sz="1600" dirty="0"/>
              <a:t>물리적 연결</a:t>
            </a:r>
            <a:r>
              <a:rPr lang="en-US" altLang="ko-KR" sz="1600" dirty="0"/>
              <a:t>”</a:t>
            </a:r>
            <a:r>
              <a:rPr lang="ko-KR" altLang="en-US" sz="1600" dirty="0"/>
              <a:t>을 라우팅 테이블을 통해 중재 해줍니다</a:t>
            </a:r>
            <a:endParaRPr lang="en-US" altLang="ko-KR" sz="1600" dirty="0"/>
          </a:p>
          <a:p>
            <a:r>
              <a:rPr lang="en-US" altLang="ko-KR" sz="1600" dirty="0"/>
              <a:t>IPv6</a:t>
            </a:r>
            <a:r>
              <a:rPr lang="ko-KR" altLang="en-US" sz="1600" dirty="0"/>
              <a:t>는 </a:t>
            </a:r>
            <a:r>
              <a:rPr lang="en-US" altLang="ko-KR" sz="1600" dirty="0"/>
              <a:t>IP</a:t>
            </a:r>
            <a:r>
              <a:rPr lang="ko-KR" altLang="en-US" sz="1600" dirty="0"/>
              <a:t>개수가 많아 기본 </a:t>
            </a:r>
            <a:r>
              <a:rPr lang="en-US" altLang="ko-KR" sz="1600" dirty="0"/>
              <a:t>End-to-End</a:t>
            </a:r>
            <a:r>
              <a:rPr lang="ko-KR" altLang="en-US" sz="1600" dirty="0"/>
              <a:t>로 통신하지만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NAT64(IPv6 to IPv4 </a:t>
            </a:r>
            <a:r>
              <a:rPr lang="ko-KR" altLang="en-US" sz="1600" dirty="0"/>
              <a:t>또는 </a:t>
            </a:r>
            <a:r>
              <a:rPr lang="en-US" altLang="ko-KR" sz="1600" dirty="0"/>
              <a:t>IPv4 to IPv6)</a:t>
            </a:r>
            <a:r>
              <a:rPr lang="ko-KR" altLang="en-US" sz="1600" dirty="0"/>
              <a:t>등의 공존 </a:t>
            </a:r>
            <a:r>
              <a:rPr lang="en-US" altLang="ko-KR" sz="1600" dirty="0"/>
              <a:t>NAT</a:t>
            </a:r>
            <a:r>
              <a:rPr lang="ko-KR" altLang="en-US" sz="1600" dirty="0"/>
              <a:t>를 사용하거나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NAT66(IPv6</a:t>
            </a:r>
            <a:r>
              <a:rPr lang="ko-KR" altLang="en-US" sz="1600" dirty="0"/>
              <a:t> </a:t>
            </a:r>
            <a:r>
              <a:rPr lang="en-US" altLang="ko-KR" sz="1600" dirty="0"/>
              <a:t>to</a:t>
            </a:r>
            <a:r>
              <a:rPr lang="ko-KR" altLang="en-US" sz="1600" dirty="0"/>
              <a:t> </a:t>
            </a:r>
            <a:r>
              <a:rPr lang="en-US" altLang="ko-KR" sz="1600" dirty="0"/>
              <a:t>IPv6)</a:t>
            </a:r>
            <a:r>
              <a:rPr lang="ko-KR" altLang="en-US" sz="1600" dirty="0"/>
              <a:t>을 통해서 가상화 할 수 있습니다</a:t>
            </a:r>
          </a:p>
        </p:txBody>
      </p:sp>
    </p:spTree>
    <p:extLst>
      <p:ext uri="{BB962C8B-B14F-4D97-AF65-F5344CB8AC3E}">
        <p14:creationId xmlns:p14="http://schemas.microsoft.com/office/powerpoint/2010/main" val="3674313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F9CDF-3A50-286C-E47F-C3FF33351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NAT Implementation Classifications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D1C46F-078F-7B9E-00CB-20BC259DC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45778"/>
          </a:xfrm>
        </p:spPr>
        <p:txBody>
          <a:bodyPr/>
          <a:lstStyle/>
          <a:p>
            <a:r>
              <a:rPr lang="en-US" altLang="ko-KR" sz="1600" dirty="0"/>
              <a:t>NAT</a:t>
            </a:r>
            <a:r>
              <a:rPr lang="ko-KR" altLang="en-US" sz="1600" dirty="0"/>
              <a:t>는 주소변환 및 내부 포워딩</a:t>
            </a:r>
            <a:r>
              <a:rPr lang="en-US" altLang="ko-KR" sz="1600" dirty="0"/>
              <a:t>(</a:t>
            </a:r>
            <a:r>
              <a:rPr lang="ko-KR" altLang="en-US" sz="1600" dirty="0"/>
              <a:t>내부 패킷 전달</a:t>
            </a:r>
            <a:r>
              <a:rPr lang="en-US" altLang="ko-KR" sz="1600" dirty="0"/>
              <a:t>)</a:t>
            </a:r>
            <a:r>
              <a:rPr lang="ko-KR" altLang="en-US" sz="1600" dirty="0"/>
              <a:t>방식에 따라 크게 네 가지로 구분 합니다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Full-cone NAT (one-to-one NAT):</a:t>
            </a:r>
            <a:r>
              <a:rPr lang="ko-KR" altLang="en-US" sz="1600" dirty="0"/>
              <a:t> 그림 좌측 상단으로 한 번 매핑이 되면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내부에는 모든 사설 </a:t>
            </a:r>
            <a:r>
              <a:rPr lang="en-US" altLang="ko-KR" sz="1600" dirty="0"/>
              <a:t>IP</a:t>
            </a:r>
            <a:r>
              <a:rPr lang="ko-KR" altLang="en-US" sz="1600" dirty="0"/>
              <a:t>와 </a:t>
            </a:r>
            <a:r>
              <a:rPr lang="en-US" altLang="ko-KR" sz="1600" dirty="0"/>
              <a:t>Port</a:t>
            </a:r>
            <a:r>
              <a:rPr lang="ko-KR" altLang="en-US" sz="1600" dirty="0"/>
              <a:t>가 매핑 된 바인딩 테이블을 사용해서 호스트와 통신 할 수 있습니다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Address-restricted-cone NAT:</a:t>
            </a:r>
            <a:br>
              <a:rPr lang="en-US" altLang="ko-KR" sz="1600" dirty="0"/>
            </a:br>
            <a:r>
              <a:rPr lang="ko-KR" altLang="en-US" sz="1600" dirty="0"/>
              <a:t>그림 우측 상단으로 한 번 매핑이 되면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내부에는 연결 할 당시의 </a:t>
            </a:r>
            <a:r>
              <a:rPr lang="en-US" altLang="ko-KR" sz="1600" dirty="0"/>
              <a:t>IP</a:t>
            </a:r>
            <a:r>
              <a:rPr lang="ko-KR" altLang="en-US" sz="1600" dirty="0"/>
              <a:t>만 허용하여</a:t>
            </a:r>
            <a:br>
              <a:rPr lang="en-US" altLang="ko-KR" sz="1600" dirty="0"/>
            </a:br>
            <a:r>
              <a:rPr lang="ko-KR" altLang="en-US" sz="1600" dirty="0"/>
              <a:t>모든 </a:t>
            </a:r>
            <a:r>
              <a:rPr lang="en-US" altLang="ko-KR" sz="1600" dirty="0"/>
              <a:t>Port</a:t>
            </a:r>
            <a:r>
              <a:rPr lang="ko-KR" altLang="en-US" sz="1600" dirty="0"/>
              <a:t>로 매핑 된 바인딩 테이블을</a:t>
            </a:r>
            <a:br>
              <a:rPr lang="en-US" altLang="ko-KR" sz="1600" dirty="0"/>
            </a:br>
            <a:r>
              <a:rPr lang="ko-KR" altLang="en-US" sz="1600" dirty="0"/>
              <a:t>사용 할 수 있습니다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Port-restricted cone NAT:</a:t>
            </a:r>
            <a:br>
              <a:rPr lang="en-US" altLang="ko-KR" sz="1600" dirty="0"/>
            </a:br>
            <a:r>
              <a:rPr lang="ko-KR" altLang="en-US" sz="1600" dirty="0"/>
              <a:t>그림 좌측 하단으로 한 번 매핑이 되면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내부에는 연결 할 당시의 </a:t>
            </a:r>
            <a:r>
              <a:rPr lang="en-US" altLang="ko-KR" sz="1600" dirty="0" err="1"/>
              <a:t>IP:Port</a:t>
            </a:r>
            <a:r>
              <a:rPr lang="ko-KR" altLang="en-US" sz="1600" dirty="0"/>
              <a:t>만</a:t>
            </a:r>
            <a:br>
              <a:rPr lang="en-US" altLang="ko-KR" sz="1600" dirty="0"/>
            </a:br>
            <a:r>
              <a:rPr lang="ko-KR" altLang="en-US" sz="1600" dirty="0"/>
              <a:t>매핑 된 테이블을 사용 할 수 있습니다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Symmetric NAT:</a:t>
            </a:r>
            <a:br>
              <a:rPr lang="en-US" altLang="ko-KR" sz="1600" dirty="0"/>
            </a:br>
            <a:r>
              <a:rPr lang="ko-KR" altLang="en-US" sz="1600" dirty="0"/>
              <a:t>그림 우측 하단으로 매핑 할 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 err="1"/>
              <a:t>IP:Port</a:t>
            </a:r>
            <a:r>
              <a:rPr lang="ko-KR" altLang="en-US" sz="1600" dirty="0"/>
              <a:t>당 하나의 라우터</a:t>
            </a:r>
            <a:r>
              <a:rPr lang="en-US" altLang="ko-KR" sz="1600" dirty="0"/>
              <a:t>Port</a:t>
            </a:r>
            <a:r>
              <a:rPr lang="ko-KR" altLang="en-US" sz="1600" dirty="0"/>
              <a:t>를 매핑하여</a:t>
            </a:r>
            <a:br>
              <a:rPr lang="en-US" altLang="ko-KR" sz="1600" dirty="0"/>
            </a:br>
            <a:r>
              <a:rPr lang="ko-KR" altLang="en-US" sz="1600" dirty="0"/>
              <a:t>각자 독립적인 테이블 값 만을 사용합니다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D64570-BC01-8D11-2BF1-3DBFAB853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725" y="3272253"/>
            <a:ext cx="3292791" cy="15909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89BA23-41C5-D4C7-37EE-880725E87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1895" y="3279509"/>
            <a:ext cx="3497064" cy="20278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7FBF3E1-EC10-746B-35AA-00B24BD15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788" y="4895528"/>
            <a:ext cx="3292791" cy="19153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7552AD6-5D96-E46D-EB80-E9F6AFCC6C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1865" y="5335827"/>
            <a:ext cx="3555873" cy="147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0867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Custom 4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3986</Words>
  <Application>Microsoft Office PowerPoint</Application>
  <PresentationFormat>와이드스크린</PresentationFormat>
  <Paragraphs>144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Malgun Gothic Semilight</vt:lpstr>
      <vt:lpstr>Arial</vt:lpstr>
      <vt:lpstr>Avenir Next LT Pro</vt:lpstr>
      <vt:lpstr>Avenir Next LT Pro Light</vt:lpstr>
      <vt:lpstr>Consolas</vt:lpstr>
      <vt:lpstr>Wingdings</vt:lpstr>
      <vt:lpstr>PebbleVTI</vt:lpstr>
      <vt:lpstr>2024 네트워크 - 3</vt:lpstr>
      <vt:lpstr>목차</vt:lpstr>
      <vt:lpstr>Layer 3 </vt:lpstr>
      <vt:lpstr>IP Datagram</vt:lpstr>
      <vt:lpstr>Subnet, Classful, CIDR</vt:lpstr>
      <vt:lpstr>CIDR과 IPv4 특수용도</vt:lpstr>
      <vt:lpstr>DHCP</vt:lpstr>
      <vt:lpstr>NAT</vt:lpstr>
      <vt:lpstr>NAT Implementation Classifications</vt:lpstr>
      <vt:lpstr>NAPT, etc</vt:lpstr>
      <vt:lpstr>NAT Traversal</vt:lpstr>
      <vt:lpstr>NAT Traversal</vt:lpstr>
      <vt:lpstr>Hole Punching</vt:lpstr>
      <vt:lpstr>ICE, STUN, TURN</vt:lpstr>
      <vt:lpstr>ICMP</vt:lpstr>
      <vt:lpstr>Router</vt:lpstr>
      <vt:lpstr>OSPF, RIP (Intra-AS)</vt:lpstr>
      <vt:lpstr>BGP (Inter-AS)</vt:lpstr>
      <vt:lpstr>IPv6</vt:lpstr>
      <vt:lpstr>Layer 2 </vt:lpstr>
      <vt:lpstr>Link </vt:lpstr>
      <vt:lpstr>오류 검출 기법</vt:lpstr>
      <vt:lpstr>CRC</vt:lpstr>
      <vt:lpstr>Ethernet, MAP</vt:lpstr>
      <vt:lpstr>NIC, MAC </vt:lpstr>
      <vt:lpstr>ARP</vt:lpstr>
      <vt:lpstr>ARP</vt:lpstr>
      <vt:lpstr>Switch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 네트워크</dc:title>
  <dc:creator>MinU Ha</dc:creator>
  <cp:lastModifiedBy>MinU Ha</cp:lastModifiedBy>
  <cp:revision>479</cp:revision>
  <dcterms:created xsi:type="dcterms:W3CDTF">2024-01-24T09:57:18Z</dcterms:created>
  <dcterms:modified xsi:type="dcterms:W3CDTF">2024-02-05T17:40:23Z</dcterms:modified>
</cp:coreProperties>
</file>