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320" r:id="rId5"/>
    <p:sldId id="322" r:id="rId6"/>
    <p:sldId id="332" r:id="rId7"/>
    <p:sldId id="323" r:id="rId8"/>
    <p:sldId id="324" r:id="rId9"/>
    <p:sldId id="334" r:id="rId10"/>
    <p:sldId id="325" r:id="rId11"/>
    <p:sldId id="333" r:id="rId12"/>
    <p:sldId id="335" r:id="rId13"/>
    <p:sldId id="336" r:id="rId14"/>
    <p:sldId id="326" r:id="rId15"/>
    <p:sldId id="327" r:id="rId16"/>
    <p:sldId id="328" r:id="rId17"/>
    <p:sldId id="329" r:id="rId18"/>
    <p:sldId id="330" r:id="rId19"/>
    <p:sldId id="331" r:id="rId20"/>
    <p:sldId id="295" r:id="rId21"/>
    <p:sldId id="258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15AC7-2BA4-8056-6389-D398FFF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NAPT,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8417-8B24-D566-F96B-84D4FC78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NAPT(Network Address Port Translation </a:t>
            </a:r>
            <a:r>
              <a:rPr lang="ko-KR" altLang="en-US" sz="1600" dirty="0"/>
              <a:t>또는 </a:t>
            </a:r>
            <a:r>
              <a:rPr lang="en-US" altLang="ko-KR" sz="1600" dirty="0"/>
              <a:t>PAT)</a:t>
            </a:r>
            <a:r>
              <a:rPr lang="ko-KR" altLang="en-US" sz="1600" dirty="0"/>
              <a:t>는 공인</a:t>
            </a:r>
            <a:r>
              <a:rPr lang="en-US" altLang="ko-KR" sz="1600" dirty="0"/>
              <a:t>IP : </a:t>
            </a:r>
            <a:r>
              <a:rPr lang="ko-KR" altLang="en-US" sz="1600" dirty="0"/>
              <a:t>사설</a:t>
            </a:r>
            <a:r>
              <a:rPr lang="en-US" altLang="ko-KR" sz="1600" dirty="0"/>
              <a:t>IP = 1 : M</a:t>
            </a:r>
            <a:r>
              <a:rPr lang="ko-KR" altLang="en-US" sz="1600" dirty="0"/>
              <a:t>으로 엮기 위해</a:t>
            </a:r>
            <a:br>
              <a:rPr lang="en-US" altLang="ko-KR" sz="1600" dirty="0"/>
            </a:br>
            <a:r>
              <a:rPr lang="ko-KR" altLang="en-US" sz="1600" dirty="0"/>
              <a:t>공인 </a:t>
            </a:r>
            <a:r>
              <a:rPr lang="en-US" altLang="ko-KR" sz="1600" dirty="0"/>
              <a:t>IP</a:t>
            </a:r>
            <a:r>
              <a:rPr lang="ko-KR" altLang="en-US" sz="1600" dirty="0"/>
              <a:t>의 </a:t>
            </a:r>
            <a:r>
              <a:rPr lang="en-US" altLang="ko-KR" sz="1600" dirty="0"/>
              <a:t>Port1</a:t>
            </a:r>
            <a:r>
              <a:rPr lang="ko-KR" altLang="en-US" sz="1600" dirty="0"/>
              <a:t>를 사설</a:t>
            </a:r>
            <a:r>
              <a:rPr lang="en-US" altLang="ko-KR" sz="1600" dirty="0"/>
              <a:t>IP:Port2</a:t>
            </a:r>
            <a:r>
              <a:rPr lang="ko-KR" altLang="en-US" sz="1600" dirty="0"/>
              <a:t>의 식별로 테이블을 생성하는 아이디어를 사용한 방식입니다</a:t>
            </a:r>
            <a:br>
              <a:rPr lang="en-US" altLang="ko-KR" sz="1600" dirty="0"/>
            </a:br>
            <a:r>
              <a:rPr lang="ko-KR" altLang="en-US" sz="1600" dirty="0"/>
              <a:t>아래 그림처럼 </a:t>
            </a:r>
            <a:r>
              <a:rPr lang="en-US" altLang="ko-KR" sz="1600" dirty="0"/>
              <a:t>WAN(</a:t>
            </a:r>
            <a:r>
              <a:rPr lang="ko-KR" altLang="en-US" sz="1600" dirty="0"/>
              <a:t>공인</a:t>
            </a:r>
            <a:r>
              <a:rPr lang="en-US" altLang="ko-KR" sz="1600" dirty="0"/>
              <a:t>IP:Port1)</a:t>
            </a:r>
            <a:r>
              <a:rPr lang="ko-KR" altLang="en-US" sz="1600" dirty="0"/>
              <a:t>과 </a:t>
            </a:r>
            <a:r>
              <a:rPr lang="en-US" altLang="ko-KR" sz="1600" dirty="0"/>
              <a:t>LAN(</a:t>
            </a:r>
            <a:r>
              <a:rPr lang="ko-KR" altLang="en-US" sz="1600" dirty="0"/>
              <a:t>사설</a:t>
            </a:r>
            <a:r>
              <a:rPr lang="en-US" altLang="ko-KR" sz="1600" dirty="0"/>
              <a:t>IP:Port2)</a:t>
            </a:r>
            <a:r>
              <a:rPr lang="ko-KR" altLang="en-US" sz="1600" dirty="0"/>
              <a:t>이 연결되어 테이블에 저장되어 통신에 쓰입니다</a:t>
            </a:r>
            <a:endParaRPr lang="en-US" altLang="ko-KR" sz="1600" dirty="0"/>
          </a:p>
          <a:p>
            <a:r>
              <a:rPr lang="en-US" altLang="ko-KR" sz="1600" dirty="0"/>
              <a:t>NAPT, static NAT, Dynamic NAT</a:t>
            </a:r>
            <a:r>
              <a:rPr lang="ko-KR" altLang="en-US" sz="1600" dirty="0"/>
              <a:t>이외에도 다음 다섯 가지의 </a:t>
            </a:r>
            <a:r>
              <a:rPr lang="en-US" altLang="ko-KR" sz="1600" dirty="0"/>
              <a:t>NAT</a:t>
            </a:r>
            <a:r>
              <a:rPr lang="ko-KR" altLang="en-US" sz="1600" dirty="0"/>
              <a:t>방식이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SNAT(Source NAT): </a:t>
            </a:r>
            <a:r>
              <a:rPr lang="ko-KR" altLang="en-US" sz="1400" dirty="0"/>
              <a:t>패킷을 뜯어 데이터 그램에 있는 출발지 주소를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DNAT(Destination NAT): </a:t>
            </a:r>
            <a:r>
              <a:rPr lang="ko-KR" altLang="en-US" sz="1400" dirty="0"/>
              <a:t>패킷을 뜯어 데이터 그램에 있는 도착지 주소를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FNAT(Full NAT): SNAT + DNAT</a:t>
            </a:r>
            <a:r>
              <a:rPr lang="ko-KR" altLang="en-US" sz="1400" dirty="0"/>
              <a:t>방식으로 패킷의 출발지</a:t>
            </a:r>
            <a:r>
              <a:rPr lang="en-US" altLang="ko-KR" sz="1400" dirty="0"/>
              <a:t>, </a:t>
            </a:r>
            <a:r>
              <a:rPr lang="ko-KR" altLang="en-US" sz="1400" dirty="0"/>
              <a:t>도착지를 둘 다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XNAT(</a:t>
            </a:r>
            <a:r>
              <a:rPr lang="en-US" altLang="ko-KR" sz="1400" dirty="0" err="1"/>
              <a:t>eXclude</a:t>
            </a:r>
            <a:r>
              <a:rPr lang="en-US" altLang="ko-KR" sz="1400" dirty="0"/>
              <a:t> NAT): NAT</a:t>
            </a:r>
            <a:r>
              <a:rPr lang="ko-KR" altLang="en-US" sz="1400" dirty="0"/>
              <a:t>와 </a:t>
            </a:r>
            <a:r>
              <a:rPr lang="en-US" altLang="ko-KR" sz="1400" dirty="0"/>
              <a:t>Router</a:t>
            </a:r>
            <a:r>
              <a:rPr lang="ko-KR" altLang="en-US" sz="1400" dirty="0"/>
              <a:t>사이에</a:t>
            </a:r>
            <a:br>
              <a:rPr lang="en-US" altLang="ko-KR" sz="1400" dirty="0"/>
            </a:br>
            <a:r>
              <a:rPr lang="ko-KR" altLang="en-US" sz="1400" dirty="0"/>
              <a:t>중간 단계 호스트가 있어</a:t>
            </a:r>
            <a:r>
              <a:rPr lang="en-US" altLang="ko-KR" sz="1400" dirty="0"/>
              <a:t> </a:t>
            </a:r>
            <a:r>
              <a:rPr lang="ko-KR" altLang="en-US" sz="1400" dirty="0"/>
              <a:t>해당 호스트로 가려는 경우에는</a:t>
            </a:r>
            <a:br>
              <a:rPr lang="en-US" altLang="ko-KR" sz="1400" dirty="0"/>
            </a:br>
            <a:r>
              <a:rPr lang="en-US" altLang="ko-KR" sz="1400" dirty="0"/>
              <a:t>SNAT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PassThrough</a:t>
            </a:r>
            <a:r>
              <a:rPr lang="en-US" altLang="ko-KR" sz="1400" dirty="0"/>
              <a:t> </a:t>
            </a:r>
            <a:r>
              <a:rPr lang="ko-KR" altLang="en-US" sz="1400" dirty="0"/>
              <a:t>하도록 중개해주는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DMZ(Demilitarized Zone): </a:t>
            </a:r>
            <a:br>
              <a:rPr lang="en-US" altLang="ko-KR" sz="1400" dirty="0"/>
            </a:br>
            <a:r>
              <a:rPr lang="ko-KR" altLang="en-US" sz="1400" dirty="0"/>
              <a:t>외부로부터 모든 포트를</a:t>
            </a:r>
            <a:r>
              <a:rPr lang="en-US" altLang="ko-KR" sz="1400" dirty="0"/>
              <a:t> </a:t>
            </a:r>
            <a:r>
              <a:rPr lang="ko-KR" altLang="en-US" sz="1400" dirty="0"/>
              <a:t>내부로 개방하는 방식입니다</a:t>
            </a:r>
            <a:br>
              <a:rPr lang="en-US" altLang="ko-KR" sz="1400" dirty="0"/>
            </a:br>
            <a:r>
              <a:rPr lang="ko-KR" altLang="en-US" sz="1400" dirty="0"/>
              <a:t>이 때</a:t>
            </a:r>
            <a:r>
              <a:rPr lang="en-US" altLang="ko-KR" sz="1400" dirty="0"/>
              <a:t>, DMZ</a:t>
            </a:r>
            <a:r>
              <a:rPr lang="ko-KR" altLang="en-US" sz="1400" dirty="0"/>
              <a:t>는 모든 포트를 여는 포트 포워딩과는 조금 다르고</a:t>
            </a:r>
            <a:br>
              <a:rPr lang="en-US" altLang="ko-KR" sz="1400" dirty="0"/>
            </a:br>
            <a:r>
              <a:rPr lang="ko-KR" altLang="en-US" sz="1400" dirty="0"/>
              <a:t>외부 네트워크와 내부 네트워크 사이에 단계를 두어</a:t>
            </a:r>
            <a:br>
              <a:rPr lang="en-US" altLang="ko-KR" sz="1400" dirty="0"/>
            </a:br>
            <a:r>
              <a:rPr lang="en-US" altLang="ko-KR" sz="1400" dirty="0"/>
              <a:t>DMZ</a:t>
            </a:r>
            <a:r>
              <a:rPr lang="ko-KR" altLang="en-US" sz="1400" dirty="0"/>
              <a:t>가 공격을 받더라도 내부 네트워크는 보호됩니다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포트 개방은 리스크가 크기 때문에 잘 활용하시면 됩니다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DBAC8-C315-FB3B-1E99-5D92C8C2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729" y="4203128"/>
            <a:ext cx="5014829" cy="21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805160" cy="5030918"/>
          </a:xfrm>
        </p:spPr>
        <p:txBody>
          <a:bodyPr/>
          <a:lstStyle/>
          <a:p>
            <a:r>
              <a:rPr lang="en-US" altLang="ko-KR" sz="1600" dirty="0"/>
              <a:t>NAT Filtering Rule</a:t>
            </a:r>
            <a:r>
              <a:rPr lang="ko-KR" altLang="en-US" sz="1600" dirty="0"/>
              <a:t>은 </a:t>
            </a:r>
            <a:r>
              <a:rPr lang="en-US" altLang="ko-KR" sz="1600" dirty="0"/>
              <a:t>NAT</a:t>
            </a:r>
            <a:r>
              <a:rPr lang="ko-KR" altLang="en-US" sz="1600" dirty="0"/>
              <a:t>단에서 들어온 또는 나가는 패킷의 전달여부</a:t>
            </a:r>
            <a:r>
              <a:rPr lang="en-US" altLang="ko-KR" sz="1600" dirty="0"/>
              <a:t>(</a:t>
            </a:r>
            <a:r>
              <a:rPr lang="ko-KR" altLang="en-US" sz="1600" dirty="0"/>
              <a:t>유사 방화벽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정하는 규칙입니다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패킷의 출발</a:t>
            </a:r>
            <a:r>
              <a:rPr lang="en-US" altLang="ko-KR" sz="1600" dirty="0"/>
              <a:t>/</a:t>
            </a:r>
            <a:r>
              <a:rPr lang="ko-KR" altLang="en-US" sz="1600" dirty="0"/>
              <a:t>도착지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수정하는 과정에서 전달여부를 검증합니다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NAT Filtering Rule</a:t>
            </a:r>
            <a:r>
              <a:rPr lang="ko-KR" altLang="en-US" sz="1600" dirty="0"/>
              <a:t>은 다음 두 가지 유형이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엔드포인트</a:t>
            </a:r>
            <a:r>
              <a:rPr lang="ko-KR" altLang="en-US" sz="1400" dirty="0"/>
              <a:t> 필터링</a:t>
            </a:r>
            <a:r>
              <a:rPr lang="en-US" altLang="ko-KR" sz="1400" dirty="0"/>
              <a:t>(Endpoint Filtering)</a:t>
            </a:r>
            <a:r>
              <a:rPr lang="ko-KR" altLang="en-US" sz="1400" dirty="0"/>
              <a:t>은 </a:t>
            </a:r>
            <a:r>
              <a:rPr lang="en-US" altLang="ko-KR" sz="1400" dirty="0"/>
              <a:t>NAT</a:t>
            </a:r>
            <a:r>
              <a:rPr lang="ko-KR" altLang="en-US" sz="1400" dirty="0"/>
              <a:t>가 내부 네트워크의 호스트가</a:t>
            </a:r>
            <a:br>
              <a:rPr lang="en-US" altLang="ko-KR" sz="1400" dirty="0"/>
            </a:br>
            <a:r>
              <a:rPr lang="ko-KR" altLang="en-US" sz="1400" dirty="0"/>
              <a:t>외부 네트워크와의 연결을 초기화</a:t>
            </a:r>
            <a:r>
              <a:rPr lang="en-US" altLang="ko-KR" sz="1400" dirty="0"/>
              <a:t>(</a:t>
            </a:r>
            <a:r>
              <a:rPr lang="ko-KR" altLang="en-US" sz="1400" dirty="0"/>
              <a:t>시작 또는 종료</a:t>
            </a:r>
            <a:r>
              <a:rPr lang="en-US" altLang="ko-KR" sz="1400" dirty="0"/>
              <a:t>)</a:t>
            </a:r>
            <a:r>
              <a:rPr lang="ko-KR" altLang="en-US" sz="1400" dirty="0"/>
              <a:t>할 때만 패킷을 전달하도록 설정하는 방식입니다</a:t>
            </a:r>
            <a:br>
              <a:rPr lang="en-US" altLang="ko-KR" sz="1400" dirty="0"/>
            </a:br>
            <a:r>
              <a:rPr lang="ko-KR" altLang="en-US" sz="1400" dirty="0"/>
              <a:t>외부 네트워크의 호스트가 내부 네트워크와의 연결을 초기화</a:t>
            </a:r>
            <a:r>
              <a:rPr lang="en-US" altLang="ko-KR" sz="1400" dirty="0"/>
              <a:t>(</a:t>
            </a:r>
            <a:r>
              <a:rPr lang="ko-KR" altLang="en-US" sz="1400" dirty="0"/>
              <a:t>시작 또는 종료</a:t>
            </a:r>
            <a:r>
              <a:rPr lang="en-US" altLang="ko-KR" sz="1400" dirty="0"/>
              <a:t>)</a:t>
            </a:r>
            <a:r>
              <a:rPr lang="ko-KR" altLang="en-US" sz="1400" dirty="0"/>
              <a:t>하려고 시도하면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NAT </a:t>
            </a:r>
            <a:r>
              <a:rPr lang="ko-KR" altLang="en-US" sz="1400" dirty="0"/>
              <a:t>장치는 이를 차단합니다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주소 및 포트 기반 필터링</a:t>
            </a:r>
            <a:r>
              <a:rPr lang="en-US" altLang="ko-KR" sz="1400" dirty="0"/>
              <a:t>(Address and Port-Based Filtering)</a:t>
            </a:r>
            <a:r>
              <a:rPr lang="ko-KR" altLang="en-US" sz="1400" dirty="0"/>
              <a:t>은 </a:t>
            </a:r>
            <a:r>
              <a:rPr lang="en-US" altLang="ko-KR" sz="1400" dirty="0"/>
              <a:t>NAT </a:t>
            </a:r>
            <a:r>
              <a:rPr lang="ko-KR" altLang="en-US" sz="1400" dirty="0"/>
              <a:t>장치가</a:t>
            </a:r>
            <a:br>
              <a:rPr lang="en-US" altLang="ko-KR" sz="1400" dirty="0"/>
            </a:br>
            <a:r>
              <a:rPr lang="ko-KR" altLang="en-US" sz="1400" dirty="0"/>
              <a:t>사전에 정의한 특정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주소와 포트 번호를 가진 패킷만 전달하도록 설정하는 방식입니다</a:t>
            </a:r>
            <a:br>
              <a:rPr lang="en-US" altLang="ko-KR" sz="1400" dirty="0"/>
            </a:br>
            <a:r>
              <a:rPr lang="ko-KR" altLang="en-US" sz="1400" dirty="0"/>
              <a:t>이 방식은 내부 네트워크의 보안을 더욱 강화하는데 도움이 됩니다</a:t>
            </a:r>
            <a:endParaRPr lang="en-US" altLang="ko-KR" sz="1400" dirty="0"/>
          </a:p>
          <a:p>
            <a:r>
              <a:rPr lang="en-US" altLang="ko-KR" sz="1600" dirty="0"/>
              <a:t>NAT </a:t>
            </a:r>
            <a:r>
              <a:rPr lang="ko-KR" altLang="en-US" sz="1600" dirty="0"/>
              <a:t>투과기술</a:t>
            </a:r>
            <a:r>
              <a:rPr lang="en-US" altLang="ko-KR" sz="1600" dirty="0"/>
              <a:t>(NAT</a:t>
            </a:r>
            <a:r>
              <a:rPr lang="ko-KR" altLang="en-US" sz="1600" dirty="0"/>
              <a:t> </a:t>
            </a:r>
            <a:r>
              <a:rPr lang="en-US" altLang="ko-KR" sz="1600" dirty="0"/>
              <a:t>Traversal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FireWall</a:t>
            </a:r>
            <a:r>
              <a:rPr lang="en-US" altLang="ko-KR" sz="1600" dirty="0"/>
              <a:t> Traversal)</a:t>
            </a:r>
            <a:r>
              <a:rPr lang="ko-KR" altLang="en-US" sz="1600" dirty="0"/>
              <a:t>은 두 사설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사용하는 호스트가</a:t>
            </a:r>
            <a:br>
              <a:rPr lang="en-US" altLang="ko-KR" sz="1600" dirty="0"/>
            </a:br>
            <a:r>
              <a:rPr lang="ko-KR" altLang="en-US" sz="1600" dirty="0"/>
              <a:t>서로 정보를</a:t>
            </a:r>
            <a:r>
              <a:rPr lang="en-US" altLang="ko-KR" sz="1600" dirty="0"/>
              <a:t> </a:t>
            </a:r>
            <a:r>
              <a:rPr lang="ko-KR" altLang="en-US" sz="1600" dirty="0"/>
              <a:t>주고 받을 때</a:t>
            </a:r>
            <a:r>
              <a:rPr lang="en-US" altLang="ko-KR" sz="1600" dirty="0"/>
              <a:t> </a:t>
            </a:r>
            <a:r>
              <a:rPr lang="ko-KR" altLang="en-US" sz="1600" dirty="0"/>
              <a:t>지나치는 각종 </a:t>
            </a:r>
            <a:r>
              <a:rPr lang="en-US" altLang="ko-KR" sz="1600" dirty="0"/>
              <a:t>NAT</a:t>
            </a:r>
            <a:r>
              <a:rPr lang="ko-KR" altLang="en-US" sz="1600" dirty="0"/>
              <a:t>나 방화벽으로 부터</a:t>
            </a:r>
            <a:br>
              <a:rPr lang="en-US" altLang="ko-KR" sz="1600" dirty="0"/>
            </a:br>
            <a:r>
              <a:rPr lang="ko-KR" altLang="en-US" sz="1600" dirty="0"/>
              <a:t>자유롭게 통신</a:t>
            </a:r>
            <a:r>
              <a:rPr lang="en-US" altLang="ko-KR" sz="1600" dirty="0"/>
              <a:t>(one-to-one)</a:t>
            </a:r>
            <a:r>
              <a:rPr lang="ko-KR" altLang="en-US" sz="1600" dirty="0"/>
              <a:t>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해주는 기술입니다</a:t>
            </a:r>
            <a:endParaRPr lang="en-US" altLang="ko-KR" sz="1600" dirty="0"/>
          </a:p>
          <a:p>
            <a:r>
              <a:rPr lang="en-US" altLang="ko-KR" sz="1600" dirty="0"/>
              <a:t>NAT </a:t>
            </a:r>
            <a:r>
              <a:rPr lang="ko-KR" altLang="en-US" sz="1600" dirty="0"/>
              <a:t>투과기술은 </a:t>
            </a:r>
            <a:r>
              <a:rPr lang="en-US" altLang="ko-KR" sz="1600" dirty="0"/>
              <a:t>NAT</a:t>
            </a:r>
            <a:r>
              <a:rPr lang="ko-KR" altLang="en-US" sz="1600" dirty="0"/>
              <a:t>테이블을 직접적으로 작성하여</a:t>
            </a:r>
            <a:r>
              <a:rPr lang="en-US" altLang="ko-KR" sz="1600" dirty="0"/>
              <a:t>(</a:t>
            </a:r>
            <a:r>
              <a:rPr lang="ko-KR" altLang="en-US" sz="1600" dirty="0"/>
              <a:t>또는 유도하여</a:t>
            </a:r>
            <a:r>
              <a:rPr lang="en-US" altLang="ko-KR" sz="1600" dirty="0"/>
              <a:t>) </a:t>
            </a:r>
            <a:r>
              <a:rPr lang="ko-KR" altLang="en-US" sz="1600" dirty="0"/>
              <a:t>두 호스트의 존재를 명시하고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미리 설정 된 </a:t>
            </a:r>
            <a:r>
              <a:rPr lang="en-US" altLang="ko-KR" sz="1600" dirty="0"/>
              <a:t>NAT Filtering Rule</a:t>
            </a:r>
            <a:r>
              <a:rPr lang="ko-KR" altLang="en-US" sz="1600" dirty="0"/>
              <a:t>에 맞는 방식으로 두 호스트의 연결을 수동으로 작성</a:t>
            </a:r>
            <a:r>
              <a:rPr lang="en-US" altLang="ko-KR" sz="1600" dirty="0"/>
              <a:t>(</a:t>
            </a:r>
            <a:r>
              <a:rPr lang="ko-KR" altLang="en-US" sz="1600" dirty="0"/>
              <a:t>또는 유도</a:t>
            </a:r>
            <a:r>
              <a:rPr lang="en-US" altLang="ko-KR" sz="1600" dirty="0"/>
              <a:t>)</a:t>
            </a:r>
            <a:r>
              <a:rPr lang="ko-KR" altLang="en-US" sz="1600" dirty="0"/>
              <a:t>하여</a:t>
            </a:r>
            <a:br>
              <a:rPr lang="en-US" altLang="ko-KR" sz="1600" dirty="0"/>
            </a:br>
            <a:r>
              <a:rPr lang="ko-KR" altLang="en-US" sz="1600" dirty="0"/>
              <a:t>처음 부터 연결된 것 처럼 방화벽을 허물고</a:t>
            </a:r>
            <a:r>
              <a:rPr lang="en-US" altLang="ko-KR" sz="1600" dirty="0"/>
              <a:t>,</a:t>
            </a:r>
            <a:r>
              <a:rPr lang="ko-KR" altLang="en-US" sz="1600" dirty="0"/>
              <a:t> 둘 사이의 직접적인 통신이 가능하도록 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125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319879" cy="5025018"/>
          </a:xfrm>
        </p:spPr>
        <p:txBody>
          <a:bodyPr/>
          <a:lstStyle/>
          <a:p>
            <a:r>
              <a:rPr lang="en-US" altLang="ko-KR" sz="1600" dirty="0"/>
              <a:t>NAT Traversal</a:t>
            </a:r>
            <a:r>
              <a:rPr lang="ko-KR" altLang="en-US" sz="1600" dirty="0"/>
              <a:t>방식은 다음 세 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Relaying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는 클라이언트의 형태로 외부 서버를 접속하여</a:t>
            </a:r>
            <a:br>
              <a:rPr lang="en-US" altLang="ko-KR" sz="1400" dirty="0"/>
            </a:b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간의 통신을 중개하는 방식으로 가능하게 해줍니다</a:t>
            </a:r>
            <a:br>
              <a:rPr lang="en-US" altLang="ko-KR" sz="1400" dirty="0"/>
            </a:br>
            <a:r>
              <a:rPr lang="ko-KR" altLang="en-US" sz="1400" dirty="0"/>
              <a:t>장점은 방화벽이나 </a:t>
            </a:r>
            <a:r>
              <a:rPr lang="en-US" altLang="ko-KR" sz="1400" dirty="0"/>
              <a:t>NAT</a:t>
            </a:r>
            <a:r>
              <a:rPr lang="ko-KR" altLang="en-US" sz="1400" dirty="0"/>
              <a:t>장비의 특성과 무관하게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서버의 형태를 그대로 사용하여</a:t>
            </a:r>
            <a:br>
              <a:rPr lang="en-US" altLang="ko-KR" sz="1400" dirty="0"/>
            </a:br>
            <a:r>
              <a:rPr lang="ko-KR" altLang="en-US" sz="1400" dirty="0"/>
              <a:t>확실한 통신을 보장하는 편이지만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단점은 외부 </a:t>
            </a:r>
            <a:r>
              <a:rPr lang="en-US" altLang="ko-KR" sz="1400" dirty="0"/>
              <a:t>Relay</a:t>
            </a:r>
            <a:r>
              <a:rPr lang="ko-KR" altLang="en-US" sz="1400" dirty="0"/>
              <a:t>서버의 부하가 될 수 있을 것입니다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Connection Reversal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호스트 중에서 하나는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사용한 호스트일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일반적인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서버구조 처럼 연결을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이후 연결 된 경로를 통해 상호 통신을 수행하는 방식입니다</a:t>
            </a:r>
            <a:br>
              <a:rPr lang="en-US" altLang="ko-KR" sz="1400" dirty="0"/>
            </a:br>
            <a:r>
              <a:rPr lang="ko-KR" altLang="en-US" sz="1400" dirty="0"/>
              <a:t>장점은 외부 </a:t>
            </a:r>
            <a:r>
              <a:rPr lang="en-US" altLang="ko-KR" sz="1400" dirty="0"/>
              <a:t>Relay</a:t>
            </a:r>
            <a:r>
              <a:rPr lang="ko-KR" altLang="en-US" sz="1400" dirty="0"/>
              <a:t>서버를 두지 않아도 되면서 각종 방화벽과 </a:t>
            </a:r>
            <a:r>
              <a:rPr lang="en-US" altLang="ko-KR" sz="1400" dirty="0"/>
              <a:t>NAT</a:t>
            </a:r>
            <a:r>
              <a:rPr lang="ko-KR" altLang="en-US" sz="1400" dirty="0"/>
              <a:t>로 부터 자유롭지만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단점은 여전히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서버가 있어야 되기 때문에 조건이 까다롭다고 볼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홀 </a:t>
            </a:r>
            <a:r>
              <a:rPr lang="ko-KR" altLang="en-US" sz="1400" dirty="0" err="1"/>
              <a:t>펀칭</a:t>
            </a:r>
            <a:r>
              <a:rPr lang="en-US" altLang="ko-KR" sz="1400" dirty="0"/>
              <a:t>(Hole Punching)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호스트가 자신과 상대의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가지고</a:t>
            </a:r>
            <a:br>
              <a:rPr lang="en-US" altLang="ko-KR" sz="1400" dirty="0"/>
            </a:br>
            <a:r>
              <a:rPr lang="ko-KR" altLang="en-US" sz="1400" dirty="0"/>
              <a:t>이미 연결 처리가 된 것처럼</a:t>
            </a:r>
            <a:r>
              <a:rPr lang="en-US" altLang="ko-KR" sz="1400" dirty="0"/>
              <a:t>, NAT Filtering Rules</a:t>
            </a:r>
            <a:r>
              <a:rPr lang="ko-KR" altLang="en-US" sz="1400" dirty="0"/>
              <a:t>을 업데이트 하여 </a:t>
            </a:r>
            <a:r>
              <a:rPr lang="en-US" altLang="ko-KR" sz="1400" dirty="0"/>
              <a:t>(NAT Table</a:t>
            </a:r>
            <a:r>
              <a:rPr lang="ko-KR" altLang="en-US" sz="1400" dirty="0"/>
              <a:t>도 미리 등록된 상태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열어놓은 통로를 통해 두 호스트가 상호 통신을 수행하는 방식입니다</a:t>
            </a:r>
            <a:br>
              <a:rPr lang="en-US" altLang="ko-KR" sz="1400" dirty="0"/>
            </a:br>
            <a:r>
              <a:rPr lang="ko-KR" altLang="en-US" sz="1400" dirty="0"/>
              <a:t>장점은 온전한 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간의 통신으로 가장 유용한 방식이지만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단점으로는 상호 통신이 된 상태를 만들어 통신하기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통신이 끊어졌다고 생각하지 않도록</a:t>
            </a:r>
            <a:br>
              <a:rPr lang="en-US" altLang="ko-KR" sz="1400" dirty="0"/>
            </a:br>
            <a:r>
              <a:rPr lang="ko-KR" altLang="en-US" sz="1400" dirty="0"/>
              <a:t>지속적인 </a:t>
            </a:r>
            <a:r>
              <a:rPr lang="en-US" altLang="ko-KR" sz="1400" dirty="0" err="1"/>
              <a:t>KeepAlive</a:t>
            </a:r>
            <a:r>
              <a:rPr lang="en-US" altLang="ko-KR" sz="1400" dirty="0"/>
              <a:t> Ping(</a:t>
            </a:r>
            <a:r>
              <a:rPr lang="ko-KR" altLang="en-US" sz="1400" dirty="0"/>
              <a:t>일명 </a:t>
            </a:r>
            <a:r>
              <a:rPr lang="en-US" altLang="ko-KR" sz="1400" dirty="0"/>
              <a:t>Heart Bit)</a:t>
            </a:r>
            <a:r>
              <a:rPr lang="ko-KR" altLang="en-US" sz="1400" dirty="0"/>
              <a:t>를 날려 통신 상태를 유지해야 합니다</a:t>
            </a:r>
            <a:endParaRPr lang="en-US" altLang="ko-KR" sz="1400" dirty="0"/>
          </a:p>
          <a:p>
            <a:r>
              <a:rPr lang="ko-KR" altLang="en-US" sz="1600" dirty="0"/>
              <a:t>홀 </a:t>
            </a:r>
            <a:r>
              <a:rPr lang="ko-KR" altLang="en-US" sz="1600" dirty="0" err="1"/>
              <a:t>펀칭</a:t>
            </a:r>
            <a:r>
              <a:rPr lang="ko-KR" altLang="en-US" sz="1600" dirty="0"/>
              <a:t> 방식은 크게 두 가지 모드로 동작 할 수 있습니다</a:t>
            </a:r>
            <a:br>
              <a:rPr lang="en-US" altLang="ko-KR" sz="1400" dirty="0"/>
            </a:br>
            <a:r>
              <a:rPr lang="en-US" altLang="ko-KR" sz="1400" dirty="0"/>
              <a:t>1. Endpoint Dependent: NAT</a:t>
            </a:r>
            <a:r>
              <a:rPr lang="ko-KR" altLang="en-US" sz="1400" dirty="0"/>
              <a:t>장치가 내부 호스트와 외부 호스트가 통신할 때 매번 새로운 공인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사용해야 합니다</a:t>
            </a:r>
            <a:br>
              <a:rPr lang="en-US" altLang="ko-KR" sz="1400" dirty="0"/>
            </a:br>
            <a:r>
              <a:rPr lang="en-US" altLang="ko-KR" sz="1400" dirty="0"/>
              <a:t>2. Endpoint Independent: NAT</a:t>
            </a:r>
            <a:r>
              <a:rPr lang="ko-KR" altLang="en-US" sz="1400" dirty="0"/>
              <a:t>장치가 내부 호스트와 외부 호스트가 통신할 때 매번 같은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 통신이 가능합니다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2203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Hole Punching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319879" cy="5025018"/>
          </a:xfrm>
        </p:spPr>
        <p:txBody>
          <a:bodyPr/>
          <a:lstStyle/>
          <a:p>
            <a:r>
              <a:rPr lang="ko-KR" altLang="en-US" sz="1600" dirty="0"/>
              <a:t>홀 </a:t>
            </a:r>
            <a:r>
              <a:rPr lang="ko-KR" altLang="en-US" sz="1600" dirty="0" err="1"/>
              <a:t>펀칭</a:t>
            </a:r>
            <a:r>
              <a:rPr lang="ko-KR" altLang="en-US" sz="1600" dirty="0"/>
              <a:t> 방식은 크게 두 가지 모드로 동작 할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Endpoint Dependent: NAT</a:t>
            </a:r>
            <a:r>
              <a:rPr lang="ko-KR" altLang="en-US" sz="1400" dirty="0"/>
              <a:t>장치가 내부 호스트와 외부 호스트가 통신할 때 매번 새로운 공인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사용해야 합니다</a:t>
            </a:r>
            <a:br>
              <a:rPr lang="en-US" altLang="ko-KR" sz="1400" dirty="0"/>
            </a:br>
            <a:r>
              <a:rPr lang="ko-KR" altLang="en-US" sz="1400" dirty="0"/>
              <a:t>비교적 복잡한 방식으로</a:t>
            </a:r>
            <a:r>
              <a:rPr lang="en-US" altLang="ko-KR" sz="1400" dirty="0"/>
              <a:t>,</a:t>
            </a:r>
            <a:r>
              <a:rPr lang="ko-KR" altLang="en-US" sz="1400" dirty="0"/>
              <a:t> 연결 지향성 홀 </a:t>
            </a:r>
            <a:r>
              <a:rPr lang="ko-KR" altLang="en-US" sz="1400" dirty="0" err="1"/>
              <a:t>펀칭을</a:t>
            </a:r>
            <a:r>
              <a:rPr lang="ko-KR" altLang="en-US" sz="1400" dirty="0"/>
              <a:t> 생성해야 하기 때문에</a:t>
            </a:r>
            <a:r>
              <a:rPr lang="en-US" altLang="ko-KR" sz="1400" dirty="0"/>
              <a:t>, TCP </a:t>
            </a:r>
            <a:r>
              <a:rPr lang="ko-KR" altLang="en-US" sz="1400" dirty="0"/>
              <a:t>홀 </a:t>
            </a:r>
            <a:r>
              <a:rPr lang="ko-KR" altLang="en-US" sz="1400" dirty="0" err="1"/>
              <a:t>펀칭</a:t>
            </a:r>
            <a:r>
              <a:rPr lang="en-US" altLang="ko-KR" sz="1400" dirty="0"/>
              <a:t>(</a:t>
            </a:r>
            <a:r>
              <a:rPr lang="ko-KR" altLang="en-US" sz="1400" dirty="0"/>
              <a:t>우측 그림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사용할 수 밖에 없습니다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이유는 연결을 맺을 경우에는 매번 새로운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사용해도 </a:t>
            </a:r>
            <a:r>
              <a:rPr lang="en-US" altLang="ko-KR" sz="1400" dirty="0" err="1"/>
              <a:t>EndPoint</a:t>
            </a:r>
            <a:r>
              <a:rPr lang="ko-KR" altLang="en-US" sz="1400" dirty="0"/>
              <a:t>및 </a:t>
            </a:r>
            <a:r>
              <a:rPr lang="en-US" altLang="ko-KR" sz="1400" dirty="0"/>
              <a:t>NAT</a:t>
            </a:r>
            <a:r>
              <a:rPr lang="ko-KR" altLang="en-US" sz="1400" dirty="0"/>
              <a:t>가 자동으로 잡아주기 때문입니다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Endpoint Independent: NAT</a:t>
            </a:r>
            <a:r>
              <a:rPr lang="ko-KR" altLang="en-US" sz="1400" dirty="0"/>
              <a:t>장치가 내부 호스트와 외부 호스트가 통신할 때 매번 같은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 통신이 가능합니다</a:t>
            </a:r>
            <a:br>
              <a:rPr lang="en-US" altLang="ko-KR" sz="1400" dirty="0"/>
            </a:br>
            <a:r>
              <a:rPr lang="ko-KR" altLang="en-US" sz="1400" dirty="0"/>
              <a:t>비교적 간단한 방식으로 비 연결 지향성 홀 </a:t>
            </a:r>
            <a:r>
              <a:rPr lang="ko-KR" altLang="en-US" sz="1400" dirty="0" err="1"/>
              <a:t>펀칭도</a:t>
            </a:r>
            <a:r>
              <a:rPr lang="ko-KR" altLang="en-US" sz="1400" dirty="0"/>
              <a:t> 가능하여 보통 </a:t>
            </a:r>
            <a:r>
              <a:rPr lang="en-US" altLang="ko-KR" sz="1400" dirty="0"/>
              <a:t>UDP </a:t>
            </a:r>
            <a:r>
              <a:rPr lang="ko-KR" altLang="en-US" sz="1400" dirty="0" err="1"/>
              <a:t>홀펀칭</a:t>
            </a:r>
            <a:r>
              <a:rPr lang="en-US" altLang="ko-KR" sz="1400" dirty="0"/>
              <a:t>(</a:t>
            </a:r>
            <a:r>
              <a:rPr lang="ko-KR" altLang="en-US" sz="1400" dirty="0"/>
              <a:t>좌측 그림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사용합니다</a:t>
            </a:r>
            <a:endParaRPr lang="en-US" altLang="ko-KR" sz="1400" dirty="0"/>
          </a:p>
        </p:txBody>
      </p:sp>
      <p:pic>
        <p:nvPicPr>
          <p:cNvPr id="5" name="그림 4" descr="텍스트, 도표, 그림, 지도이(가) 표시된 사진&#10;&#10;자동 생성된 설명">
            <a:extLst>
              <a:ext uri="{FF2B5EF4-FFF2-40B4-BE49-F238E27FC236}">
                <a16:creationId xmlns:a16="http://schemas.microsoft.com/office/drawing/2014/main" id="{81A1F6E3-8077-2252-559F-B98B9728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10603" r="1920" b="5883"/>
          <a:stretch/>
        </p:blipFill>
        <p:spPr>
          <a:xfrm>
            <a:off x="1741162" y="3695863"/>
            <a:ext cx="4791808" cy="3094293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9213D94B-59A8-404E-7EBA-3A9AA7CA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3695863"/>
            <a:ext cx="5472069" cy="30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2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69040-E1C4-B9A4-6456-1FE71B51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C135F-16CD-C5ED-CA5F-C86F45C5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2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160E-EB42-1B88-7D1E-DBFA15A1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C142-D1EA-562D-67CC-A05387B2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9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AC9A-E519-EE7F-1217-F1D2B6EE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OSPF, RIP (Intra-AS)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3BA5E-AB57-8DB7-09B8-05453F23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8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1C9C-B7B2-84E0-221D-4E262D0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 (Inter-AS)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F7E1C-3B60-656A-ACE4-D9E85DB9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1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B957-4A6D-57BD-C54A-A2260F4D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Hot Potato Routing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B3511-1B5A-9ACA-0939-41123542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4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4145-EAC0-56B9-357D-D3D4929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348E-060B-EFA3-96FF-1B261278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2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링크 계층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DataLink</a:t>
            </a:r>
            <a:r>
              <a:rPr lang="en-US" altLang="ko-KR" dirty="0"/>
              <a:t>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0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DAD8-3827-549E-A422-C5D3C18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38EEB-EE89-1012-D537-3CF47016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5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7A198-0AB4-6BD8-3F9C-267A3D2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패리티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4B579-EF2D-4EA7-E2FE-2A0CF309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95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32E6-1B3B-A40C-8225-BB6082DF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중복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724E2-29F6-92C8-C89F-B3357AFF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61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6372-6F51-D715-A51A-C43B122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29DC-383F-D05F-59B2-85A0C3E2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0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4615-45F9-3447-143F-7346580D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B9DB2-F183-2566-0808-897929F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7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7268-47C0-5813-C4FA-D23815A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D1D30-E06A-3FDF-AC6B-E9045CCE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4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865C-99C2-969A-33CB-633C1547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접속 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AC823-49BC-E0AC-7E87-EC7E94D5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7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DF6C7-71C6-F41A-3C59-C6CDAEA1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CSMA/CD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0170D-D0BB-69DC-D993-4EB7AE10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7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3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계층</a:t>
            </a:r>
            <a:br>
              <a:rPr lang="en-US" altLang="ko-KR" dirty="0"/>
            </a:br>
            <a:r>
              <a:rPr lang="en-US" altLang="ko-KR" dirty="0"/>
              <a:t>(Network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22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82CC-F556-0303-363C-34AA8C76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C4B06-E5BA-C721-9E39-4C426074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1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DB82-9F96-A5EB-55B4-642F1A7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Datagram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91C35-F0C5-F9B5-6039-B7B4AD94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IP(Internet Protocol)</a:t>
            </a:r>
            <a:r>
              <a:rPr lang="ko-KR" altLang="en-US" sz="1600" dirty="0"/>
              <a:t>은 인터넷 표준 프로토콜로 인터넷을 하는 모든 장치</a:t>
            </a:r>
            <a:r>
              <a:rPr lang="en-US" altLang="ko-KR" sz="1600" dirty="0"/>
              <a:t>(</a:t>
            </a:r>
            <a:r>
              <a:rPr lang="ko-KR" altLang="en-US" sz="1600" dirty="0"/>
              <a:t>호스트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식별해주는 프로토콜 입니다</a:t>
            </a:r>
            <a:endParaRPr lang="en-US" altLang="ko-KR" sz="1600" dirty="0"/>
          </a:p>
          <a:p>
            <a:r>
              <a:rPr lang="en-US" altLang="ko-KR" sz="1600" dirty="0"/>
              <a:t>IP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 프로토콜이고</a:t>
            </a:r>
            <a:r>
              <a:rPr lang="en-US" altLang="ko-KR" sz="1600" dirty="0"/>
              <a:t>, L3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(Datagram)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관련정보는 </a:t>
            </a: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en-US" altLang="ko-KR" sz="1600" dirty="0"/>
              <a:t>Datagram</a:t>
            </a:r>
            <a:r>
              <a:rPr lang="ko-KR" altLang="en-US" sz="1600" dirty="0"/>
              <a:t>으로 넣어서 통신하는데 사용합니다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그림은 </a:t>
            </a:r>
            <a:r>
              <a:rPr lang="en-US" altLang="ko-KR" sz="1600" dirty="0"/>
              <a:t>IPv4 Datagram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IPv4(IP version 4)</a:t>
            </a:r>
            <a:r>
              <a:rPr lang="ko-KR" altLang="en-US" sz="1600" dirty="0"/>
              <a:t>는 </a:t>
            </a:r>
            <a:r>
              <a:rPr lang="en-US" altLang="ko-KR" sz="1600" dirty="0"/>
              <a:t>IP </a:t>
            </a:r>
            <a:r>
              <a:rPr lang="ko-KR" altLang="en-US" sz="1600" dirty="0"/>
              <a:t>표준 프로토콜의</a:t>
            </a:r>
            <a:r>
              <a:rPr lang="en-US" altLang="ko-KR" sz="1600" dirty="0"/>
              <a:t> </a:t>
            </a:r>
            <a:r>
              <a:rPr lang="ko-KR" altLang="en-US" sz="1600" dirty="0"/>
              <a:t>네 번째 판으로</a:t>
            </a:r>
            <a:br>
              <a:rPr lang="en-US" altLang="ko-KR" sz="1600" dirty="0"/>
            </a:br>
            <a:r>
              <a:rPr lang="ko-KR" altLang="en-US" sz="1600" dirty="0"/>
              <a:t>오늘날 대부분의 호스트 및 </a:t>
            </a:r>
            <a:r>
              <a:rPr lang="en-US" altLang="ko-KR" sz="1600" dirty="0"/>
              <a:t>ISP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받는</a:t>
            </a:r>
            <a:br>
              <a:rPr lang="en-US" altLang="ko-KR" sz="1600" dirty="0"/>
            </a:br>
            <a:r>
              <a:rPr lang="ko-KR" altLang="en-US" sz="1600" dirty="0"/>
              <a:t>대중화에 성공한 첫 번째 표준 프로토콜입니다</a:t>
            </a:r>
            <a:endParaRPr lang="en-US" altLang="ko-KR" sz="1600" dirty="0"/>
          </a:p>
          <a:p>
            <a:r>
              <a:rPr lang="en-US" altLang="ko-KR" sz="1600" dirty="0"/>
              <a:t>IPv4</a:t>
            </a:r>
            <a:r>
              <a:rPr lang="ko-KR" altLang="en-US" sz="1600" dirty="0"/>
              <a:t>는 </a:t>
            </a:r>
            <a:r>
              <a:rPr lang="en-US" altLang="ko-KR" sz="1600" dirty="0"/>
              <a:t>(10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255) </a:t>
            </a:r>
            <a:r>
              <a:rPr lang="ko-KR" altLang="en-US" sz="1600" dirty="0"/>
              <a:t>세 자리</a:t>
            </a:r>
            <a:r>
              <a:rPr lang="en-US" altLang="ko-KR" sz="1600" dirty="0"/>
              <a:t>(8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4 </a:t>
            </a:r>
            <a:r>
              <a:rPr lang="ko-KR" altLang="en-US" sz="1600" dirty="0"/>
              <a:t>으로</a:t>
            </a:r>
            <a:br>
              <a:rPr lang="en-US" altLang="ko-KR" sz="1600" dirty="0"/>
            </a:br>
            <a:r>
              <a:rPr lang="ko-KR" altLang="en-US" sz="1600" dirty="0"/>
              <a:t>구성되어 총 </a:t>
            </a:r>
            <a:r>
              <a:rPr lang="en-US" altLang="ko-KR" sz="1600" dirty="0"/>
              <a:t>32Bit</a:t>
            </a:r>
            <a:r>
              <a:rPr lang="ko-KR" altLang="en-US" sz="1600" dirty="0"/>
              <a:t> 길이입니다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개의 장치보다 인구 수 및 서버대수도</a:t>
            </a:r>
            <a:br>
              <a:rPr lang="en-US" altLang="ko-KR" sz="1600" dirty="0"/>
            </a:br>
            <a:r>
              <a:rPr lang="ko-KR" altLang="en-US" sz="1600" dirty="0"/>
              <a:t>많을 여지가 다분하여 대체제로 </a:t>
            </a:r>
            <a:r>
              <a:rPr lang="en-US" altLang="ko-KR" sz="1600" dirty="0"/>
              <a:t>IPv6(128Bit)</a:t>
            </a:r>
            <a:r>
              <a:rPr lang="ko-KR" altLang="en-US" sz="1600" dirty="0"/>
              <a:t>를 고안하여</a:t>
            </a:r>
            <a:br>
              <a:rPr lang="en-US" altLang="ko-KR" sz="1600" dirty="0"/>
            </a:br>
            <a:r>
              <a:rPr lang="ko-KR" altLang="en-US" sz="1600" dirty="0"/>
              <a:t>두 </a:t>
            </a:r>
            <a:r>
              <a:rPr lang="en-US" altLang="ko-KR" sz="1600" dirty="0"/>
              <a:t>IP</a:t>
            </a:r>
            <a:r>
              <a:rPr lang="ko-KR" altLang="en-US" sz="1600" dirty="0"/>
              <a:t> 프로토콜을 혼용해서 사용하고 있습니다</a:t>
            </a:r>
            <a:endParaRPr lang="en-US" altLang="ko-KR" sz="1600" dirty="0"/>
          </a:p>
          <a:p>
            <a:r>
              <a:rPr lang="en-US" altLang="ko-KR" sz="1600" dirty="0"/>
              <a:t>IANA</a:t>
            </a:r>
            <a:r>
              <a:rPr lang="ko-KR" altLang="en-US" sz="1600" dirty="0"/>
              <a:t>는 </a:t>
            </a:r>
            <a:r>
              <a:rPr lang="en-US" altLang="ko-KR" sz="1600" dirty="0"/>
              <a:t>2011</a:t>
            </a:r>
            <a:r>
              <a:rPr lang="ko-KR" altLang="en-US" sz="1600" dirty="0"/>
              <a:t>년 </a:t>
            </a:r>
            <a:r>
              <a:rPr lang="en-US" altLang="ko-KR" sz="1600" dirty="0"/>
              <a:t>2</a:t>
            </a:r>
            <a:r>
              <a:rPr lang="ko-KR" altLang="en-US" sz="1600" dirty="0"/>
              <a:t>월 이후로 더 이상 여분 </a:t>
            </a:r>
            <a:r>
              <a:rPr lang="en-US" altLang="ko-KR" sz="1600" dirty="0"/>
              <a:t>IPv4</a:t>
            </a:r>
            <a:r>
              <a:rPr lang="ko-KR" altLang="en-US" sz="1600" dirty="0"/>
              <a:t>가 없어</a:t>
            </a:r>
            <a:br>
              <a:rPr lang="en-US" altLang="ko-KR" sz="1600" dirty="0"/>
            </a:br>
            <a:r>
              <a:rPr lang="ko-KR" altLang="en-US" sz="1600" dirty="0"/>
              <a:t>각 국가에게 </a:t>
            </a:r>
            <a:r>
              <a:rPr lang="en-US" altLang="ko-KR" sz="1600" dirty="0"/>
              <a:t>IPv4</a:t>
            </a:r>
            <a:r>
              <a:rPr lang="ko-KR" altLang="en-US" sz="1600" dirty="0"/>
              <a:t>할당을 중단하였고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지금은 각 국가가 소지한 </a:t>
            </a:r>
            <a:r>
              <a:rPr lang="en-US" altLang="ko-KR" sz="1600" dirty="0"/>
              <a:t>IPv4</a:t>
            </a:r>
            <a:r>
              <a:rPr lang="ko-KR" altLang="en-US" sz="1600" dirty="0"/>
              <a:t>를 각 기업체에</a:t>
            </a:r>
            <a:r>
              <a:rPr lang="en-US" altLang="ko-KR" sz="1600" dirty="0"/>
              <a:t> </a:t>
            </a:r>
            <a:r>
              <a:rPr lang="ko-KR" altLang="en-US" sz="1600" dirty="0"/>
              <a:t>할당하고 있는 상황입니다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A91FF-E61E-BA67-181F-3EDDC391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47" y="3109450"/>
            <a:ext cx="5238626" cy="32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4A492-B248-59C9-34A0-ACB9501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Subnet, Classful, CIDR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91E59-8D95-1147-96A8-3307FDED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668001" cy="5008489"/>
          </a:xfrm>
        </p:spPr>
        <p:txBody>
          <a:bodyPr/>
          <a:lstStyle/>
          <a:p>
            <a:r>
              <a:rPr lang="en-US" altLang="ko-KR" sz="1600" dirty="0"/>
              <a:t>IPv4</a:t>
            </a:r>
            <a:r>
              <a:rPr lang="ko-KR" altLang="en-US" sz="1600" dirty="0"/>
              <a:t>의 한계는 드러났지만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대부분의 장치와 통신 현황은 </a:t>
            </a:r>
            <a:r>
              <a:rPr lang="en-US" altLang="ko-KR" sz="1600" dirty="0"/>
              <a:t>IPv4</a:t>
            </a:r>
            <a:r>
              <a:rPr lang="ko-KR" altLang="en-US" sz="1600" dirty="0"/>
              <a:t>로 이루어지고 있습니다</a:t>
            </a:r>
            <a:endParaRPr lang="en-US" altLang="ko-KR" sz="1600" dirty="0"/>
          </a:p>
          <a:p>
            <a:r>
              <a:rPr lang="ko-KR" altLang="en-US" sz="1600" dirty="0" err="1"/>
              <a:t>서브넷</a:t>
            </a:r>
            <a:r>
              <a:rPr lang="en-US" altLang="ko-KR" sz="1600" dirty="0"/>
              <a:t>(Subnet)</a:t>
            </a:r>
            <a:r>
              <a:rPr lang="ko-KR" altLang="en-US" sz="1600" dirty="0"/>
              <a:t>은 </a:t>
            </a:r>
            <a:r>
              <a:rPr lang="en-US" altLang="ko-KR" sz="1600" dirty="0"/>
              <a:t>IPv4</a:t>
            </a:r>
            <a:r>
              <a:rPr lang="ko-KR" altLang="en-US" sz="1600" dirty="0"/>
              <a:t>를 할당하는 과정에서 특정 대역</a:t>
            </a:r>
            <a:r>
              <a:rPr lang="en-US" altLang="ko-KR" sz="1600" dirty="0"/>
              <a:t>(1</a:t>
            </a:r>
            <a:r>
              <a:rPr lang="ko-KR" altLang="en-US" sz="1600" dirty="0"/>
              <a:t>개 이상의 </a:t>
            </a:r>
            <a:r>
              <a:rPr lang="en-US" altLang="ko-KR" sz="1600" dirty="0"/>
              <a:t>IP)</a:t>
            </a:r>
            <a:r>
              <a:rPr lang="ko-KR" altLang="en-US" sz="1600" dirty="0"/>
              <a:t>을 할당 받는 기업체처럼</a:t>
            </a:r>
            <a:br>
              <a:rPr lang="en-US" altLang="ko-KR" sz="1600" dirty="0"/>
            </a:br>
            <a:r>
              <a:rPr lang="ko-KR" altLang="en-US" sz="1600" dirty="0"/>
              <a:t>범위 단위로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잡는 것이 필요하기에</a:t>
            </a:r>
            <a:r>
              <a:rPr lang="en-US" altLang="ko-KR" sz="1600" dirty="0"/>
              <a:t>, IPv4</a:t>
            </a:r>
            <a:r>
              <a:rPr lang="ko-KR" altLang="en-US" sz="1600" dirty="0"/>
              <a:t>의 각 자리 수에 세부적인 규칙을 둬서</a:t>
            </a:r>
            <a:br>
              <a:rPr lang="en-US" altLang="ko-KR" sz="1600" dirty="0"/>
            </a:br>
            <a:r>
              <a:rPr lang="ko-KR" altLang="en-US" sz="1600" dirty="0"/>
              <a:t>좌측의 일부를 집단의 고유 주소</a:t>
            </a:r>
            <a:r>
              <a:rPr lang="en-US" altLang="ko-KR" sz="1600" dirty="0"/>
              <a:t>, </a:t>
            </a:r>
            <a:r>
              <a:rPr lang="ko-KR" altLang="en-US" sz="1600" dirty="0"/>
              <a:t>우측을 해당 집단의 서브넷의 형태로 사용하기 위한 규약입니다</a:t>
            </a:r>
            <a:endParaRPr lang="en-US" altLang="ko-KR" sz="1600" dirty="0"/>
          </a:p>
          <a:p>
            <a:r>
              <a:rPr lang="ko-KR" altLang="en-US" sz="1600" dirty="0"/>
              <a:t>서브넷과 고유 </a:t>
            </a:r>
            <a:r>
              <a:rPr lang="ko-KR" altLang="en-US" sz="1600" dirty="0" err="1"/>
              <a:t>주소을</a:t>
            </a:r>
            <a:r>
              <a:rPr lang="ko-KR" altLang="en-US" sz="1600" dirty="0"/>
              <a:t> 나누는 기준은 해당 집단이 소유한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</a:t>
            </a:r>
            <a:r>
              <a:rPr lang="en-US" altLang="ko-KR" sz="1600" dirty="0"/>
              <a:t>(Subnet Mask)</a:t>
            </a:r>
            <a:r>
              <a:rPr lang="ko-KR" altLang="en-US" sz="1600" dirty="0"/>
              <a:t>를 통해</a:t>
            </a:r>
            <a:br>
              <a:rPr lang="en-US" altLang="ko-KR" sz="1600" dirty="0"/>
            </a:br>
            <a:r>
              <a:rPr lang="ko-KR" altLang="en-US" sz="1600" dirty="0"/>
              <a:t>서브넷의 범위를 알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IP: 192.168.0.1</a:t>
            </a:r>
            <a:r>
              <a:rPr lang="ko-KR" altLang="en-US" sz="1600" dirty="0"/>
              <a:t>일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SubnetMask</a:t>
            </a:r>
            <a:r>
              <a:rPr lang="en-US" altLang="ko-KR" sz="1600" dirty="0"/>
              <a:t>: 255.255.255.0</a:t>
            </a:r>
            <a:r>
              <a:rPr lang="ko-KR" altLang="en-US" sz="1600" dirty="0"/>
              <a:t>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둘을 </a:t>
            </a:r>
            <a:r>
              <a:rPr lang="en-US" altLang="ko-KR" sz="1600" dirty="0"/>
              <a:t>AND</a:t>
            </a:r>
            <a:r>
              <a:rPr lang="ko-KR" altLang="en-US" sz="1600" dirty="0"/>
              <a:t>하면 고유주소만 남게 되고</a:t>
            </a:r>
            <a:r>
              <a:rPr lang="en-US" altLang="ko-KR" sz="1600" dirty="0"/>
              <a:t>, Mask</a:t>
            </a:r>
            <a:r>
              <a:rPr lang="ko-KR" altLang="en-US" sz="1600" dirty="0"/>
              <a:t>을 </a:t>
            </a:r>
            <a:r>
              <a:rPr lang="en-US" altLang="ko-KR" sz="1600" dirty="0"/>
              <a:t>NOT</a:t>
            </a:r>
            <a:r>
              <a:rPr lang="ko-KR" altLang="en-US" sz="1600" dirty="0"/>
              <a:t>한 결과와 </a:t>
            </a:r>
            <a:r>
              <a:rPr lang="en-US" altLang="ko-KR" sz="1600" dirty="0"/>
              <a:t>AND</a:t>
            </a:r>
            <a:r>
              <a:rPr lang="ko-KR" altLang="en-US" sz="1600" dirty="0"/>
              <a:t>하면 서브넷에서의 주소를 알 수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Classful Network Address</a:t>
            </a:r>
            <a:r>
              <a:rPr lang="ko-KR" altLang="en-US" sz="1600" dirty="0"/>
              <a:t>는 초창기 </a:t>
            </a:r>
            <a:r>
              <a:rPr lang="en-US" altLang="ko-KR" sz="1600" dirty="0"/>
              <a:t>IPv4</a:t>
            </a:r>
            <a:r>
              <a:rPr lang="ko-KR" altLang="en-US" sz="1600" dirty="0"/>
              <a:t>를 </a:t>
            </a:r>
            <a:r>
              <a:rPr lang="en-US" altLang="ko-KR" sz="1600" dirty="0"/>
              <a:t>5</a:t>
            </a:r>
            <a:r>
              <a:rPr lang="ko-KR" altLang="en-US" sz="1600" dirty="0"/>
              <a:t>개의 클래스</a:t>
            </a:r>
            <a:r>
              <a:rPr lang="en-US" altLang="ko-KR" sz="1600" dirty="0"/>
              <a:t>(A, B, C, D, E)</a:t>
            </a:r>
            <a:r>
              <a:rPr lang="ko-KR" altLang="en-US" sz="1600" dirty="0"/>
              <a:t>로 나눠 구별 한 방식입니다</a:t>
            </a:r>
            <a:br>
              <a:rPr lang="en-US" altLang="ko-KR" sz="1600" dirty="0"/>
            </a:br>
            <a:r>
              <a:rPr lang="ko-KR" altLang="en-US" sz="1600" dirty="0"/>
              <a:t>간단하게 우측 그림처럼</a:t>
            </a:r>
            <a:br>
              <a:rPr lang="en-US" altLang="ko-KR" sz="1600" dirty="0"/>
            </a:br>
            <a:r>
              <a:rPr lang="ko-KR" altLang="en-US" sz="1600" dirty="0"/>
              <a:t>고유 주소</a:t>
            </a:r>
            <a:r>
              <a:rPr lang="en-US" altLang="ko-KR" sz="1600" dirty="0"/>
              <a:t>: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주소 범위를 표현합니다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Classful </a:t>
            </a:r>
            <a:r>
              <a:rPr lang="ko-KR" altLang="en-US" sz="1600" dirty="0"/>
              <a:t>방식으로도</a:t>
            </a:r>
            <a:br>
              <a:rPr lang="en-US" altLang="ko-KR" sz="1600" dirty="0"/>
            </a:br>
            <a:r>
              <a:rPr lang="ko-KR" altLang="en-US" sz="1600" dirty="0"/>
              <a:t>한계가 있어 조금 더 동적인 할당방식으로</a:t>
            </a:r>
            <a:br>
              <a:rPr lang="en-US" altLang="ko-KR" sz="1600" dirty="0"/>
            </a:br>
            <a:r>
              <a:rPr lang="en-US" altLang="ko-KR" sz="1600" dirty="0"/>
              <a:t>CIDR(Classless Inter-Domain Routing)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채택하여 사용하고 있습니다</a:t>
            </a:r>
            <a:br>
              <a:rPr lang="en-US" altLang="ko-KR" sz="1600" dirty="0"/>
            </a:br>
            <a:r>
              <a:rPr lang="en-US" altLang="ko-KR" sz="1600" dirty="0"/>
              <a:t>(CIDR</a:t>
            </a:r>
            <a:r>
              <a:rPr lang="ko-KR" altLang="en-US" sz="1600" dirty="0"/>
              <a:t>은 다음 페이지 그림을 참고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2A7124-67ED-3F90-BBFD-6B3F1AA2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11" y="4771434"/>
            <a:ext cx="6500630" cy="20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7308-DE4A-A767-C515-A6BED51A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CIDR</a:t>
            </a:r>
            <a:r>
              <a:rPr lang="ko-KR" altLang="en-US" dirty="0"/>
              <a:t>과 </a:t>
            </a:r>
            <a:r>
              <a:rPr lang="en-US" altLang="ko-KR" dirty="0"/>
              <a:t>IPv4 </a:t>
            </a:r>
            <a:r>
              <a:rPr lang="ko-KR" altLang="en-US" dirty="0"/>
              <a:t>특수용도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619EE-3A88-D6B0-060F-D28F715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CIDR</a:t>
            </a:r>
            <a:r>
              <a:rPr lang="ko-KR" altLang="en-US" sz="1600" dirty="0"/>
              <a:t>의 부가 설명은 아래 좌측 그림이고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핵심은 기존의 </a:t>
            </a:r>
            <a:r>
              <a:rPr lang="en-US" altLang="ko-KR" sz="1600" dirty="0"/>
              <a:t>Classful</a:t>
            </a:r>
            <a:r>
              <a:rPr lang="ko-KR" altLang="en-US" sz="1600" dirty="0"/>
              <a:t>은 점</a:t>
            </a:r>
            <a:r>
              <a:rPr lang="en-US" altLang="ko-KR" sz="1600" dirty="0"/>
              <a:t>(.)</a:t>
            </a:r>
            <a:r>
              <a:rPr lang="ko-KR" altLang="en-US" sz="1600" dirty="0"/>
              <a:t>단위의 정직한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할당으로 유연하지 못한 범위 방식을 개선하여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동적인 비트로 고유주소를 잡는 방식을 사용합니다</a:t>
            </a:r>
            <a:endParaRPr lang="en-US" altLang="ko-KR" sz="1600" dirty="0"/>
          </a:p>
          <a:p>
            <a:r>
              <a:rPr lang="ko-KR" altLang="en-US" sz="1600" dirty="0"/>
              <a:t>그림의 중간은 고유주소를 </a:t>
            </a:r>
            <a:r>
              <a:rPr lang="en-US" altLang="ko-KR" sz="1600" dirty="0"/>
              <a:t>26</a:t>
            </a:r>
            <a:r>
              <a:rPr lang="ko-KR" altLang="en-US" sz="1600" dirty="0"/>
              <a:t>비트를 잡고 있어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마스크는 </a:t>
            </a:r>
            <a:r>
              <a:rPr lang="en-US" altLang="ko-KR" sz="1600" dirty="0"/>
              <a:t>255.255.255.192</a:t>
            </a:r>
            <a:r>
              <a:rPr lang="ko-KR" altLang="en-US" sz="1600" dirty="0"/>
              <a:t>가 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맨 우측은 </a:t>
            </a:r>
            <a:r>
              <a:rPr lang="en-US" altLang="ko-KR" sz="1600" dirty="0"/>
              <a:t>1100`0000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192 = 128 + 64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우측그림은 </a:t>
            </a:r>
            <a:r>
              <a:rPr lang="en-US" altLang="ko-KR" sz="1600" dirty="0"/>
              <a:t>IPv4</a:t>
            </a:r>
            <a:r>
              <a:rPr lang="ko-KR" altLang="en-US" sz="1600" dirty="0"/>
              <a:t>의 </a:t>
            </a:r>
            <a:r>
              <a:rPr lang="en-US" altLang="ko-KR" sz="1600" dirty="0"/>
              <a:t>Special Block</a:t>
            </a:r>
            <a:r>
              <a:rPr lang="ko-KR" altLang="en-US" sz="1600" dirty="0"/>
              <a:t>으로 모든 사용자가 특수한 행동을 하기 위한 </a:t>
            </a:r>
            <a:r>
              <a:rPr lang="ko-KR" altLang="en-US" sz="1600" dirty="0" err="1"/>
              <a:t>국룰</a:t>
            </a:r>
            <a:r>
              <a:rPr lang="en-US" altLang="ko-KR" sz="1600" dirty="0"/>
              <a:t>(?)</a:t>
            </a:r>
            <a:r>
              <a:rPr lang="ko-KR" altLang="en-US" sz="1600" dirty="0"/>
              <a:t>을 정한</a:t>
            </a:r>
            <a:br>
              <a:rPr lang="en-US" altLang="ko-KR" sz="1600" dirty="0"/>
            </a:br>
            <a:r>
              <a:rPr lang="ko-KR" altLang="en-US" sz="1600" dirty="0"/>
              <a:t>특수 주소 범위 입니다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59F15-9EA2-8CC0-D3CC-1917FAAD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6" y="3964577"/>
            <a:ext cx="6939397" cy="2809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A1A53-82CA-337A-31EF-3FE28EE6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0" y="4471343"/>
            <a:ext cx="4530156" cy="22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445E-75EE-3CBD-8355-42F4C99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D7A4-70CF-B102-D6E2-DCBF1B7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83723"/>
          </a:xfrm>
        </p:spPr>
        <p:txBody>
          <a:bodyPr/>
          <a:lstStyle/>
          <a:p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하위 호스트들에게 동적으로</a:t>
            </a:r>
            <a:br>
              <a:rPr lang="en-US" altLang="ko-KR" sz="1600" dirty="0"/>
            </a:br>
            <a:r>
              <a:rPr lang="ko-KR" altLang="en-US" sz="1600" dirty="0"/>
              <a:t>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정보들을 할당하고 알려주는 프로토콜입니다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사용환경 특성상 </a:t>
            </a:r>
            <a:r>
              <a:rPr lang="en-US" altLang="ko-KR" sz="1600" dirty="0"/>
              <a:t>UDP</a:t>
            </a:r>
            <a:r>
              <a:rPr lang="ko-KR" altLang="en-US" sz="1600" dirty="0"/>
              <a:t>를 사용하여 보다 효율적인 통신을 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서버가 서브넷에서 벗어난 외부에 존재한다면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서브넷의 상위 라우터가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릴레이 에이전트</a:t>
            </a:r>
            <a:r>
              <a:rPr lang="en-US" altLang="ko-KR" sz="1600" dirty="0"/>
              <a:t>(DHCP Relay Agent)</a:t>
            </a:r>
            <a:r>
              <a:rPr lang="ko-KR" altLang="en-US" sz="1600" dirty="0"/>
              <a:t>역할을 수행합니다</a:t>
            </a:r>
            <a:br>
              <a:rPr lang="en-US" altLang="ko-KR" sz="1600" dirty="0"/>
            </a:br>
            <a:r>
              <a:rPr lang="ko-KR" altLang="en-US" sz="1600" dirty="0"/>
              <a:t>호스트는 릴레이 에이전트에게 요청을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릴레이 에이전트는 외부의 </a:t>
            </a:r>
            <a:r>
              <a:rPr lang="en-US" altLang="ko-KR" sz="1600" dirty="0"/>
              <a:t>DHCP</a:t>
            </a:r>
            <a:r>
              <a:rPr lang="ko-KR" altLang="en-US" sz="1600" dirty="0"/>
              <a:t>에게 </a:t>
            </a:r>
            <a:r>
              <a:rPr lang="en-US" altLang="ko-KR" sz="1600" dirty="0"/>
              <a:t>Unicast</a:t>
            </a:r>
            <a:r>
              <a:rPr lang="ko-KR" altLang="en-US" sz="1600" dirty="0"/>
              <a:t>방식으로</a:t>
            </a:r>
            <a:br>
              <a:rPr lang="en-US" altLang="ko-KR" sz="1600" dirty="0"/>
            </a:br>
            <a:r>
              <a:rPr lang="ko-KR" altLang="en-US" sz="1600" dirty="0"/>
              <a:t>정보를 주고 받은 다음</a:t>
            </a:r>
            <a:r>
              <a:rPr lang="en-US" altLang="ko-KR" sz="1600" dirty="0"/>
              <a:t>,</a:t>
            </a:r>
            <a:r>
              <a:rPr lang="ko-KR" altLang="en-US" sz="1600" dirty="0"/>
              <a:t> 해당 내용을 호스트에게 돌려주는 방식을 사용합니다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의 동작은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Discover: </a:t>
            </a:r>
            <a:r>
              <a:rPr lang="ko-KR" altLang="en-US" sz="1400" dirty="0"/>
              <a:t>호스트가 네트워크에 접속하여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획득하기 위해 브로드 캐스트 방식으로</a:t>
            </a:r>
            <a:br>
              <a:rPr lang="en-US" altLang="ko-KR" sz="1400" dirty="0"/>
            </a:br>
            <a:r>
              <a:rPr lang="ko-KR" altLang="en-US" sz="1400" dirty="0"/>
              <a:t>주변 </a:t>
            </a:r>
            <a:r>
              <a:rPr lang="en-US" altLang="ko-KR" sz="1400" dirty="0"/>
              <a:t>DHCP </a:t>
            </a:r>
            <a:r>
              <a:rPr lang="ko-KR" altLang="en-US" sz="1400" dirty="0"/>
              <a:t>서버에게 존재를 알립니다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Offer: DHCP </a:t>
            </a:r>
            <a:r>
              <a:rPr lang="ko-KR" altLang="en-US" sz="1400" dirty="0"/>
              <a:t>서버는 호스트에게 할당할 수 있는 사설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및 추가 구성 정보를 구성하고</a:t>
            </a:r>
            <a:br>
              <a:rPr lang="en-US" altLang="ko-KR" sz="1400" dirty="0"/>
            </a:br>
            <a:r>
              <a:rPr lang="ko-KR" altLang="en-US" sz="1400" dirty="0"/>
              <a:t>호스트에게 해당 정보 사용 제안 메시지를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Request: </a:t>
            </a:r>
            <a:r>
              <a:rPr lang="ko-KR" altLang="en-US" sz="1400" dirty="0"/>
              <a:t>호스트는 </a:t>
            </a:r>
            <a:r>
              <a:rPr lang="en-US" altLang="ko-KR" sz="1400" dirty="0"/>
              <a:t>DHCP </a:t>
            </a:r>
            <a:r>
              <a:rPr lang="ko-KR" altLang="en-US" sz="1400" dirty="0"/>
              <a:t>서버의 제안이 통신에 이상이 없다면</a:t>
            </a:r>
            <a:r>
              <a:rPr lang="en-US" altLang="ko-KR" sz="1400" dirty="0"/>
              <a:t>(</a:t>
            </a:r>
            <a:r>
              <a:rPr lang="ko-KR" altLang="en-US" sz="1400" dirty="0"/>
              <a:t>충돌이 없거나 수상하지 않음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ko-KR" altLang="en-US" sz="1400" dirty="0"/>
              <a:t>받은 설정 값을 그대로 사용하길 원하는지 의사와 교환 요청을 전송합니다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ACK: </a:t>
            </a:r>
            <a:r>
              <a:rPr lang="ko-KR" altLang="en-US" sz="1400" dirty="0"/>
              <a:t>서버는 호스트의 요청을 확인하고</a:t>
            </a:r>
            <a:r>
              <a:rPr lang="en-US" altLang="ko-KR" sz="1400" dirty="0"/>
              <a:t>,</a:t>
            </a:r>
            <a:r>
              <a:rPr lang="ko-KR" altLang="en-US" sz="1400" dirty="0"/>
              <a:t> 사설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및 구성 정보를 최종적으로 결정 짓고</a:t>
            </a:r>
            <a:br>
              <a:rPr lang="en-US" altLang="ko-KR" sz="1400" dirty="0"/>
            </a:br>
            <a:r>
              <a:rPr lang="ko-KR" altLang="en-US" sz="1400" dirty="0"/>
              <a:t>최종 결정 내용을 호스트에게 전달합니다</a:t>
            </a:r>
          </a:p>
        </p:txBody>
      </p:sp>
    </p:spTree>
    <p:extLst>
      <p:ext uri="{BB962C8B-B14F-4D97-AF65-F5344CB8AC3E}">
        <p14:creationId xmlns:p14="http://schemas.microsoft.com/office/powerpoint/2010/main" val="202034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763A-9085-A4A1-6C62-727F51E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747CD-65C3-BA21-E67F-4929F34B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NAT(Network Address Translation)</a:t>
            </a:r>
            <a:r>
              <a:rPr lang="ko-KR" altLang="en-US" sz="1600" dirty="0"/>
              <a:t>는 공인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그대로 사용하는 것이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사설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변환하여 다양한 호스트</a:t>
            </a:r>
            <a:r>
              <a:rPr lang="en-US" altLang="ko-KR" sz="1600" dirty="0"/>
              <a:t>(1 ~ m)</a:t>
            </a:r>
            <a:r>
              <a:rPr lang="ko-KR" altLang="en-US" sz="1600" dirty="0"/>
              <a:t>들이 다양한 공인 </a:t>
            </a:r>
            <a:r>
              <a:rPr lang="en-US" altLang="ko-KR" sz="1600" dirty="0"/>
              <a:t>IP(1 ~ m)</a:t>
            </a:r>
            <a:r>
              <a:rPr lang="ko-KR" altLang="en-US" sz="1600" dirty="0"/>
              <a:t>를 사용할 수 있도록</a:t>
            </a:r>
            <a:br>
              <a:rPr lang="en-US" altLang="ko-KR" sz="1600" dirty="0"/>
            </a:br>
            <a:r>
              <a:rPr lang="ko-KR" altLang="en-US" sz="1600" dirty="0"/>
              <a:t>중개하는 역할을 수행하는 장치입니다</a:t>
            </a:r>
            <a:endParaRPr lang="en-US" altLang="ko-KR" sz="1600" dirty="0"/>
          </a:p>
          <a:p>
            <a:r>
              <a:rPr lang="ko-KR" altLang="en-US" sz="1600" dirty="0"/>
              <a:t>오늘날 라우터</a:t>
            </a:r>
            <a:r>
              <a:rPr lang="en-US" altLang="ko-KR" sz="1600" dirty="0"/>
              <a:t>(L3 </a:t>
            </a:r>
            <a:r>
              <a:rPr lang="ko-KR" altLang="en-US" sz="1600" dirty="0"/>
              <a:t>스위치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NAT </a:t>
            </a:r>
            <a:r>
              <a:rPr lang="ko-KR" altLang="en-US" sz="1600" dirty="0"/>
              <a:t>가능 라우터</a:t>
            </a:r>
            <a:r>
              <a:rPr lang="en-US" altLang="ko-KR" sz="1600" dirty="0"/>
              <a:t>(NAT-enabled router)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라우터에 접속하면 자동적으로 사설</a:t>
            </a:r>
            <a:r>
              <a:rPr lang="en-US" altLang="ko-KR" sz="1600" dirty="0"/>
              <a:t>IP</a:t>
            </a:r>
            <a:r>
              <a:rPr lang="ko-KR" altLang="en-US" sz="1600" dirty="0"/>
              <a:t>를 할당 받습니다</a:t>
            </a:r>
            <a:br>
              <a:rPr lang="en-US" altLang="ko-KR" sz="1600" dirty="0"/>
            </a:br>
            <a:r>
              <a:rPr lang="ko-KR" altLang="en-US" sz="1600" dirty="0"/>
              <a:t>물론</a:t>
            </a:r>
            <a:r>
              <a:rPr lang="en-US" altLang="ko-KR" sz="1600" dirty="0"/>
              <a:t> NAT</a:t>
            </a:r>
            <a:r>
              <a:rPr lang="ko-KR" altLang="en-US" sz="1600" dirty="0"/>
              <a:t>을 쓰지 않고 라우터를 사용한다면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브릿지</a:t>
            </a:r>
            <a:r>
              <a:rPr lang="en-US" altLang="ko-KR" sz="1600" dirty="0"/>
              <a:t>(Bridge)</a:t>
            </a:r>
            <a:r>
              <a:rPr lang="ko-KR" altLang="en-US" sz="1600" dirty="0"/>
              <a:t>모드를 사용하여 단일 호스트</a:t>
            </a:r>
            <a:r>
              <a:rPr lang="en-US" altLang="ko-KR" sz="1600" dirty="0"/>
              <a:t>(</a:t>
            </a:r>
            <a:r>
              <a:rPr lang="ko-KR" altLang="en-US" sz="1600" dirty="0"/>
              <a:t>장치</a:t>
            </a:r>
            <a:r>
              <a:rPr lang="en-US" altLang="ko-KR" sz="1600" dirty="0"/>
              <a:t>)</a:t>
            </a:r>
            <a:r>
              <a:rPr lang="ko-KR" altLang="en-US" sz="1600" dirty="0"/>
              <a:t>에</a:t>
            </a:r>
            <a:br>
              <a:rPr lang="en-US" altLang="ko-KR" sz="1600" dirty="0"/>
            </a:br>
            <a:r>
              <a:rPr lang="ko-KR" altLang="en-US" sz="1600" dirty="0"/>
              <a:t>공인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그대로 할당하여 사용 할 수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의 종류는 </a:t>
            </a:r>
            <a:r>
              <a:rPr lang="en-US" altLang="ko-KR" sz="1600" dirty="0"/>
              <a:t>1:1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Static NAT, n:m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Dynamic NAT, 1:n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PAT</a:t>
            </a:r>
            <a:r>
              <a:rPr lang="ko-KR" altLang="en-US" sz="1600" dirty="0"/>
              <a:t>이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는 라우팅 테이블</a:t>
            </a:r>
            <a:r>
              <a:rPr lang="en-US" altLang="ko-KR" sz="1600" dirty="0"/>
              <a:t>(Routing Table)</a:t>
            </a:r>
            <a:r>
              <a:rPr lang="ko-KR" altLang="en-US" sz="1600" dirty="0"/>
              <a:t>을 소지하고 있어 이를 통해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와 공인 </a:t>
            </a:r>
            <a:r>
              <a:rPr lang="en-US" altLang="ko-KR" sz="1600" dirty="0"/>
              <a:t>IP</a:t>
            </a:r>
            <a:r>
              <a:rPr lang="ko-KR" altLang="en-US" sz="1600" dirty="0"/>
              <a:t>나</a:t>
            </a:r>
            <a:br>
              <a:rPr lang="en-US" altLang="ko-KR" sz="1600" dirty="0"/>
            </a:br>
            <a:r>
              <a:rPr lang="en-US" altLang="ko-KR" sz="1600" dirty="0"/>
              <a:t>IP + </a:t>
            </a:r>
            <a:r>
              <a:rPr lang="ko-KR" altLang="en-US" sz="1600" dirty="0"/>
              <a:t>특정 포트를 매핑하여 이를 참고하여 통신을 수행합니다</a:t>
            </a:r>
            <a:endParaRPr lang="en-US" altLang="ko-KR" sz="1600" dirty="0"/>
          </a:p>
          <a:p>
            <a:r>
              <a:rPr lang="ko-KR" altLang="en-US" sz="1600" dirty="0"/>
              <a:t>라우팅 테이블은 두 호스트가 </a:t>
            </a:r>
            <a:r>
              <a:rPr lang="en-US" altLang="ko-KR" sz="1600" dirty="0"/>
              <a:t>TCP</a:t>
            </a:r>
            <a:r>
              <a:rPr lang="ko-KR" altLang="en-US" sz="1600" dirty="0"/>
              <a:t>연결을 맺거나 </a:t>
            </a:r>
            <a:r>
              <a:rPr lang="en-US" altLang="ko-KR" sz="1600" dirty="0"/>
              <a:t>UDP</a:t>
            </a:r>
            <a:r>
              <a:rPr lang="ko-KR" altLang="en-US" sz="1600" dirty="0"/>
              <a:t>통신이 들어오면 </a:t>
            </a:r>
            <a:r>
              <a:rPr lang="en-US" altLang="ko-KR" sz="1600" dirty="0"/>
              <a:t>(</a:t>
            </a:r>
            <a:r>
              <a:rPr lang="ko-KR" altLang="en-US" sz="1600" dirty="0"/>
              <a:t>통신이 시작되면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테이블을 작성한 테이블 또는 둘 사이의 연결을 테이블을 통해 중재 해줍니다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개수가 많아 기본 </a:t>
            </a:r>
            <a:r>
              <a:rPr lang="en-US" altLang="ko-KR" sz="1600" dirty="0"/>
              <a:t>End-to-End</a:t>
            </a:r>
            <a:r>
              <a:rPr lang="ko-KR" altLang="en-US" sz="1600" dirty="0"/>
              <a:t>로 통신하지만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NAT64(IPv6 to IPv4 </a:t>
            </a:r>
            <a:r>
              <a:rPr lang="ko-KR" altLang="en-US" sz="1600" dirty="0"/>
              <a:t>또는 </a:t>
            </a:r>
            <a:r>
              <a:rPr lang="en-US" altLang="ko-KR" sz="1600" dirty="0"/>
              <a:t>IPv4 to IPv6)</a:t>
            </a:r>
            <a:r>
              <a:rPr lang="ko-KR" altLang="en-US" sz="1600" dirty="0"/>
              <a:t>등의 공존 </a:t>
            </a:r>
            <a:r>
              <a:rPr lang="en-US" altLang="ko-KR" sz="1600" dirty="0"/>
              <a:t>NAT</a:t>
            </a:r>
            <a:r>
              <a:rPr lang="ko-KR" altLang="en-US" sz="1600" dirty="0"/>
              <a:t>를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NAT66(IPv6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IPv6)</a:t>
            </a:r>
            <a:r>
              <a:rPr lang="ko-KR" altLang="en-US" sz="1600" dirty="0"/>
              <a:t>을 통해서 가상화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367431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9CDF-3A50-286C-E47F-C3FF3335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Implementation Classifications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1C46F-078F-7B9E-00CB-20BC259D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5778"/>
          </a:xfrm>
        </p:spPr>
        <p:txBody>
          <a:bodyPr/>
          <a:lstStyle/>
          <a:p>
            <a:r>
              <a:rPr lang="en-US" altLang="ko-KR" sz="1600" dirty="0"/>
              <a:t>NAT</a:t>
            </a:r>
            <a:r>
              <a:rPr lang="ko-KR" altLang="en-US" sz="1600" dirty="0"/>
              <a:t>는 주소변환 및 내부 포워딩</a:t>
            </a:r>
            <a:r>
              <a:rPr lang="en-US" altLang="ko-KR" sz="1600" dirty="0"/>
              <a:t>(</a:t>
            </a:r>
            <a:r>
              <a:rPr lang="ko-KR" altLang="en-US" sz="1600" dirty="0"/>
              <a:t>내부 패킷 전달</a:t>
            </a:r>
            <a:r>
              <a:rPr lang="en-US" altLang="ko-KR" sz="1600" dirty="0"/>
              <a:t>)</a:t>
            </a:r>
            <a:r>
              <a:rPr lang="ko-KR" altLang="en-US" sz="1600" dirty="0"/>
              <a:t>방식에 따라 크게 네 가지로 구분 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Full-cone NAT (one-to-one NAT):</a:t>
            </a:r>
            <a:r>
              <a:rPr lang="ko-KR" altLang="en-US" sz="1600" dirty="0"/>
              <a:t> 그림 좌측 상단으로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모든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와 </a:t>
            </a:r>
            <a:r>
              <a:rPr lang="en-US" altLang="ko-KR" sz="1600" dirty="0"/>
              <a:t>Port</a:t>
            </a:r>
            <a:r>
              <a:rPr lang="ko-KR" altLang="en-US" sz="1600" dirty="0"/>
              <a:t>가 매핑 된 테이블을 사용해서 호스트와 통신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Address-restricted-cone NAT:</a:t>
            </a:r>
            <a:br>
              <a:rPr lang="en-US" altLang="ko-KR" sz="1600" dirty="0"/>
            </a:br>
            <a:r>
              <a:rPr lang="ko-KR" altLang="en-US" sz="1600" dirty="0"/>
              <a:t>그림 우측 상단으로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연결 할 당시의 </a:t>
            </a:r>
            <a:r>
              <a:rPr lang="en-US" altLang="ko-KR" sz="1600" dirty="0"/>
              <a:t>IP</a:t>
            </a:r>
            <a:r>
              <a:rPr lang="ko-KR" altLang="en-US" sz="1600" dirty="0"/>
              <a:t>만 허용하여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Port</a:t>
            </a:r>
            <a:r>
              <a:rPr lang="ko-KR" altLang="en-US" sz="1600" dirty="0"/>
              <a:t>로 매핑 된 테이블을</a:t>
            </a:r>
            <a:br>
              <a:rPr lang="en-US" altLang="ko-KR" sz="1600" dirty="0"/>
            </a:br>
            <a:r>
              <a:rPr lang="ko-KR" altLang="en-US" sz="1600" dirty="0"/>
              <a:t>사용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Port-restricted cone NAT:</a:t>
            </a:r>
            <a:br>
              <a:rPr lang="en-US" altLang="ko-KR" sz="1600" dirty="0"/>
            </a:br>
            <a:r>
              <a:rPr lang="ko-KR" altLang="en-US" sz="1600" dirty="0"/>
              <a:t>그림 좌측 하단으로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연결 할 당시의 </a:t>
            </a:r>
            <a:r>
              <a:rPr lang="en-US" altLang="ko-KR" sz="1600" dirty="0" err="1"/>
              <a:t>IP:Port</a:t>
            </a:r>
            <a:r>
              <a:rPr lang="ko-KR" altLang="en-US" sz="1600" dirty="0"/>
              <a:t>만</a:t>
            </a:r>
            <a:br>
              <a:rPr lang="en-US" altLang="ko-KR" sz="1600" dirty="0"/>
            </a:br>
            <a:r>
              <a:rPr lang="ko-KR" altLang="en-US" sz="1600" dirty="0"/>
              <a:t>매핑 된 테이블을 사용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Symmetric NAT:</a:t>
            </a:r>
            <a:br>
              <a:rPr lang="en-US" altLang="ko-KR" sz="1600" dirty="0"/>
            </a:br>
            <a:r>
              <a:rPr lang="ko-KR" altLang="en-US" sz="1600" dirty="0"/>
              <a:t>그림 우측 하단으로 매핑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IP:Port</a:t>
            </a:r>
            <a:r>
              <a:rPr lang="ko-KR" altLang="en-US" sz="1600" dirty="0"/>
              <a:t>당 하나의 라우터</a:t>
            </a:r>
            <a:r>
              <a:rPr lang="en-US" altLang="ko-KR" sz="1600" dirty="0"/>
              <a:t>Port</a:t>
            </a:r>
            <a:r>
              <a:rPr lang="ko-KR" altLang="en-US" sz="1600" dirty="0"/>
              <a:t>를 매핑하여</a:t>
            </a:r>
            <a:br>
              <a:rPr lang="en-US" altLang="ko-KR" sz="1600" dirty="0"/>
            </a:br>
            <a:r>
              <a:rPr lang="ko-KR" altLang="en-US" sz="1600" dirty="0"/>
              <a:t>각자 독립적인 테이블 값 만을 사용합니다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64570-BC01-8D11-2BF1-3DBFAB85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725" y="3272253"/>
            <a:ext cx="3292791" cy="1590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89BA23-41C5-D4C7-37EE-880725E8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895" y="3279509"/>
            <a:ext cx="3497064" cy="20278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FBF3E1-EC10-746B-35AA-00B24BD15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88" y="4895528"/>
            <a:ext cx="3292791" cy="19153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552AD6-5D96-E46D-EB80-E9F6AFCC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865" y="5335827"/>
            <a:ext cx="3555873" cy="14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86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1876</Words>
  <Application>Microsoft Office PowerPoint</Application>
  <PresentationFormat>와이드스크린</PresentationFormat>
  <Paragraphs>87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Malgun Gothic Semilight</vt:lpstr>
      <vt:lpstr>Arial</vt:lpstr>
      <vt:lpstr>Avenir Next LT Pro</vt:lpstr>
      <vt:lpstr>Avenir Next LT Pro Light</vt:lpstr>
      <vt:lpstr>Consolas</vt:lpstr>
      <vt:lpstr>PebbleVTI</vt:lpstr>
      <vt:lpstr>2024 네트워크 - 3</vt:lpstr>
      <vt:lpstr>목차</vt:lpstr>
      <vt:lpstr>Layer 3 </vt:lpstr>
      <vt:lpstr>IP Datagram</vt:lpstr>
      <vt:lpstr>Subnet, Classful, CIDR</vt:lpstr>
      <vt:lpstr>CIDR과 IPv4 특수용도</vt:lpstr>
      <vt:lpstr>DHCP</vt:lpstr>
      <vt:lpstr>NAT</vt:lpstr>
      <vt:lpstr>NAT Implementation Classifications</vt:lpstr>
      <vt:lpstr>NAPT, etc</vt:lpstr>
      <vt:lpstr>NAT Traversal</vt:lpstr>
      <vt:lpstr>NAT Traversal</vt:lpstr>
      <vt:lpstr>Hole Punching</vt:lpstr>
      <vt:lpstr>ICMP</vt:lpstr>
      <vt:lpstr>Router</vt:lpstr>
      <vt:lpstr>OSPF, RIP (Intra-AS)</vt:lpstr>
      <vt:lpstr>BGP (Inter-AS)</vt:lpstr>
      <vt:lpstr>Hot Potato Routing</vt:lpstr>
      <vt:lpstr>IPv6</vt:lpstr>
      <vt:lpstr>Layer 2 </vt:lpstr>
      <vt:lpstr>Link </vt:lpstr>
      <vt:lpstr>오류 검출 기법</vt:lpstr>
      <vt:lpstr>패리티</vt:lpstr>
      <vt:lpstr>순환 중복 검사</vt:lpstr>
      <vt:lpstr>MAC </vt:lpstr>
      <vt:lpstr>ARP</vt:lpstr>
      <vt:lpstr>Ethernet</vt:lpstr>
      <vt:lpstr>다중 접속 프로토콜</vt:lpstr>
      <vt:lpstr>CSMA/CD</vt:lpstr>
      <vt:lpstr>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201</cp:revision>
  <dcterms:created xsi:type="dcterms:W3CDTF">2024-01-24T09:57:18Z</dcterms:created>
  <dcterms:modified xsi:type="dcterms:W3CDTF">2024-02-04T13:49:16Z</dcterms:modified>
</cp:coreProperties>
</file>