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93" r:id="rId7"/>
    <p:sldId id="288" r:id="rId8"/>
    <p:sldId id="287" r:id="rId9"/>
    <p:sldId id="289" r:id="rId10"/>
    <p:sldId id="269" r:id="rId11"/>
    <p:sldId id="270" r:id="rId12"/>
    <p:sldId id="272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7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9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42"/>
            <a:ext cx="10668000" cy="1089949"/>
          </a:xfr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4898541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5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9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5"/>
            <a:ext cx="10668000" cy="107837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8522" y="1753565"/>
            <a:ext cx="5333998" cy="4890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1" y="1753565"/>
            <a:ext cx="5334000" cy="4890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6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5"/>
            <a:ext cx="10668000" cy="106101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7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4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3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6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 userDrawn="1"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6"/>
            <a:ext cx="10668000" cy="105522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721222"/>
            <a:ext cx="10668000" cy="494245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2/2/2024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56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ctr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7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2000"/>
        </a:lnSpc>
        <a:spcBef>
          <a:spcPts val="1000"/>
        </a:spcBef>
        <a:buFont typeface="Arial" panose="020B0604020202020204" pitchFamily="34" charset="0"/>
        <a:buChar char="•"/>
        <a:defRPr sz="16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네온 3D 원형 아트">
            <a:extLst>
              <a:ext uri="{FF2B5EF4-FFF2-40B4-BE49-F238E27FC236}">
                <a16:creationId xmlns:a16="http://schemas.microsoft.com/office/drawing/2014/main" id="{01011C57-C23B-7936-EBC6-FE5A0C1DCA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28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CC0148-74C2-77EC-3B3D-9DC41619A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3488913" cy="1524000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dirty="0"/>
              <a:t>경성대 소프트웨어학과</a:t>
            </a:r>
            <a:endParaRPr lang="en-US" altLang="ko-KR" dirty="0"/>
          </a:p>
          <a:p>
            <a:pPr algn="l"/>
            <a:r>
              <a:rPr lang="en-US" altLang="ko-KR" dirty="0"/>
              <a:t>4</a:t>
            </a:r>
            <a:r>
              <a:rPr lang="ko-KR" altLang="en-US" dirty="0"/>
              <a:t>학년 </a:t>
            </a:r>
            <a:r>
              <a:rPr lang="ko-KR" altLang="en-US" dirty="0" err="1"/>
              <a:t>하민우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726660-0F4F-DC6C-967C-9D8C0CD27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/>
              <a:t>2024</a:t>
            </a:r>
            <a:br>
              <a:rPr lang="en-US" altLang="ko-KR" sz="4400" dirty="0"/>
            </a:br>
            <a:r>
              <a:rPr lang="ko-KR" altLang="en-US" sz="4400" dirty="0"/>
              <a:t>네트워크 </a:t>
            </a:r>
            <a:r>
              <a:rPr lang="en-US" altLang="ko-KR" sz="4400" dirty="0"/>
              <a:t>- 1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59623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748C5-E00C-E6AC-842D-A3893AB0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63046-891A-44C9-7953-1235CBE94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Hub</a:t>
            </a:r>
            <a:r>
              <a:rPr lang="ko-KR" altLang="en-US" sz="1600" dirty="0"/>
              <a:t>는 랜 선을 묶는 장치로 </a:t>
            </a:r>
            <a:r>
              <a:rPr lang="en-US" altLang="ko-KR" sz="1600" dirty="0"/>
              <a:t>“</a:t>
            </a:r>
            <a:r>
              <a:rPr lang="ko-KR" altLang="en-US" sz="1600" dirty="0"/>
              <a:t>입 출력</a:t>
            </a:r>
            <a:r>
              <a:rPr lang="en-US" altLang="ko-KR" sz="1600" dirty="0"/>
              <a:t>”</a:t>
            </a:r>
            <a:r>
              <a:rPr lang="ko-KR" altLang="en-US" sz="1600" dirty="0"/>
              <a:t>이 뚜렷하지 않고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모든 랜 선이 </a:t>
            </a:r>
            <a:r>
              <a:rPr lang="en-US" altLang="ko-KR" sz="1600" dirty="0"/>
              <a:t>“</a:t>
            </a:r>
            <a:r>
              <a:rPr lang="ko-KR" altLang="en-US" sz="1600" dirty="0"/>
              <a:t>동등한</a:t>
            </a:r>
            <a:r>
              <a:rPr lang="en-US" altLang="ko-KR" sz="1600" dirty="0"/>
              <a:t>”</a:t>
            </a:r>
            <a:r>
              <a:rPr lang="ko-KR" altLang="en-US" sz="1600" dirty="0"/>
              <a:t>데이터를 받는 것이 특징인 네트워크 장치입니다</a:t>
            </a:r>
            <a:endParaRPr lang="en-US" altLang="ko-KR" sz="1600" dirty="0"/>
          </a:p>
          <a:p>
            <a:r>
              <a:rPr lang="en-US" altLang="ko-KR" sz="1600" dirty="0"/>
              <a:t>Switch</a:t>
            </a:r>
            <a:r>
              <a:rPr lang="ko-KR" altLang="en-US" sz="1600" dirty="0"/>
              <a:t>는 </a:t>
            </a:r>
            <a:r>
              <a:rPr lang="en-US" altLang="ko-KR" sz="1600" dirty="0"/>
              <a:t>Hub</a:t>
            </a:r>
            <a:r>
              <a:rPr lang="ko-KR" altLang="en-US" sz="1600" dirty="0"/>
              <a:t>에서 하나의 랜 선이 모든 랜 선으로 전달하는 </a:t>
            </a:r>
            <a:r>
              <a:rPr lang="en-US" altLang="ko-KR" sz="1600" dirty="0"/>
              <a:t>(</a:t>
            </a:r>
            <a:r>
              <a:rPr lang="ko-KR" altLang="en-US" sz="1600" dirty="0"/>
              <a:t>마치 </a:t>
            </a:r>
            <a:r>
              <a:rPr lang="en-US" altLang="ko-KR" sz="1600" dirty="0" err="1"/>
              <a:t>Boardcast</a:t>
            </a:r>
            <a:r>
              <a:rPr lang="ko-KR" altLang="en-US" sz="1600" dirty="0"/>
              <a:t> 처럼</a:t>
            </a:r>
            <a:r>
              <a:rPr lang="en-US" altLang="ko-KR" sz="1600" dirty="0"/>
              <a:t>)</a:t>
            </a:r>
            <a:r>
              <a:rPr lang="ko-KR" altLang="en-US" sz="1600" dirty="0"/>
              <a:t>방식을 개선하여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“</a:t>
            </a:r>
            <a:r>
              <a:rPr lang="ko-KR" altLang="en-US" sz="1600" dirty="0"/>
              <a:t>정확히 데이터를 원하는</a:t>
            </a:r>
            <a:r>
              <a:rPr lang="en-US" altLang="ko-KR" sz="1600" dirty="0"/>
              <a:t>”</a:t>
            </a:r>
            <a:r>
              <a:rPr lang="ko-KR" altLang="en-US" sz="1600" dirty="0"/>
              <a:t> 랜 선으로만 전달하도록 중재해주는 네트워크 장치입니다</a:t>
            </a:r>
            <a:endParaRPr lang="en-US" altLang="ko-KR" sz="1600" dirty="0"/>
          </a:p>
          <a:p>
            <a:r>
              <a:rPr lang="ko-KR" altLang="en-US" sz="1600" dirty="0"/>
              <a:t>이로 인해</a:t>
            </a:r>
            <a:r>
              <a:rPr lang="en-US" altLang="ko-KR" sz="1600" dirty="0"/>
              <a:t>, Hub</a:t>
            </a:r>
            <a:r>
              <a:rPr lang="ko-KR" altLang="en-US" sz="1600" dirty="0"/>
              <a:t>에 비해 </a:t>
            </a:r>
            <a:r>
              <a:rPr lang="en-US" altLang="ko-KR" sz="1600" dirty="0"/>
              <a:t>Switch</a:t>
            </a:r>
            <a:r>
              <a:rPr lang="ko-KR" altLang="en-US" sz="1600" dirty="0"/>
              <a:t>는 네트워크 부하를 줄여주는 역할도 수행하고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Unicast</a:t>
            </a:r>
            <a:r>
              <a:rPr lang="ko-KR" altLang="en-US" sz="1600" dirty="0"/>
              <a:t>처럼 동작하기에 내부망에서 보안도 챙길 수 있으며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여러 요청에 대한 데이터 충돌도 어느정도 줄여주는 효과가 있습니다</a:t>
            </a:r>
            <a:endParaRPr lang="en-US" altLang="ko-KR" sz="1600" dirty="0"/>
          </a:p>
          <a:p>
            <a:r>
              <a:rPr lang="en-US" altLang="ko-KR" sz="1600" dirty="0"/>
              <a:t>Switch</a:t>
            </a:r>
            <a:r>
              <a:rPr lang="ko-KR" altLang="en-US" sz="1600" dirty="0"/>
              <a:t>는 정확히 데이터를 원하는 랜 선을 빠르게 찾아내기 위해서 랜 선의 </a:t>
            </a:r>
            <a:r>
              <a:rPr lang="en-US" altLang="ko-KR" sz="1600" dirty="0"/>
              <a:t>MAC</a:t>
            </a:r>
            <a:r>
              <a:rPr lang="ko-KR" altLang="en-US" sz="1600" dirty="0"/>
              <a:t>주소를 소지하여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L2</a:t>
            </a:r>
            <a:r>
              <a:rPr lang="ko-KR" altLang="en-US" sz="1600" dirty="0"/>
              <a:t>패킷의 </a:t>
            </a:r>
            <a:r>
              <a:rPr lang="en-US" altLang="ko-KR" sz="1600" dirty="0"/>
              <a:t>MAC</a:t>
            </a:r>
            <a:r>
              <a:rPr lang="ko-KR" altLang="en-US" sz="1600" dirty="0"/>
              <a:t>주소를 조작하는 형태로 통신을 수행하기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내부에서는 </a:t>
            </a:r>
            <a:r>
              <a:rPr lang="en-US" altLang="ko-KR" sz="1600" dirty="0"/>
              <a:t>MAC(ARP)Table</a:t>
            </a:r>
            <a:r>
              <a:rPr lang="ko-KR" altLang="en-US" sz="1600" dirty="0"/>
              <a:t>을 소지하여</a:t>
            </a:r>
            <a:r>
              <a:rPr lang="en-US" altLang="ko-KR" sz="1600" dirty="0"/>
              <a:t> </a:t>
            </a:r>
            <a:r>
              <a:rPr lang="ko-KR" altLang="en-US" sz="1600" dirty="0"/>
              <a:t>이를 통해 빠른 속도로 찾아낼 수 있습니다</a:t>
            </a:r>
            <a:endParaRPr lang="en-US" altLang="ko-KR" sz="1600" dirty="0"/>
          </a:p>
          <a:p>
            <a:r>
              <a:rPr lang="ko-KR" altLang="en-US" sz="1600" dirty="0"/>
              <a:t>그래서 </a:t>
            </a:r>
            <a:r>
              <a:rPr lang="en-US" altLang="ko-KR" sz="1600" dirty="0"/>
              <a:t>Switch</a:t>
            </a:r>
            <a:r>
              <a:rPr lang="ko-KR" altLang="en-US" sz="1600" dirty="0"/>
              <a:t>는 </a:t>
            </a:r>
            <a:r>
              <a:rPr lang="en-US" altLang="ko-KR" sz="1600" dirty="0"/>
              <a:t>L2 Switch</a:t>
            </a:r>
            <a:r>
              <a:rPr lang="ko-KR" altLang="en-US" sz="1600" dirty="0"/>
              <a:t>로도 부르기도 합니다만</a:t>
            </a:r>
            <a:r>
              <a:rPr lang="en-US" altLang="ko-KR" sz="1600" dirty="0"/>
              <a:t>, </a:t>
            </a:r>
            <a:r>
              <a:rPr lang="ko-KR" altLang="en-US" sz="1600" dirty="0"/>
              <a:t>오늘날 스위치와 라우터의 경계는 옅어 진 추세라서</a:t>
            </a:r>
            <a:br>
              <a:rPr lang="en-US" altLang="ko-KR" sz="1600" dirty="0"/>
            </a:br>
            <a:r>
              <a:rPr lang="ko-KR" altLang="en-US" sz="1600" dirty="0"/>
              <a:t>공유기</a:t>
            </a:r>
            <a:r>
              <a:rPr lang="en-US" altLang="ko-KR" sz="1600" dirty="0"/>
              <a:t>(AP)</a:t>
            </a:r>
            <a:r>
              <a:rPr lang="ko-KR" altLang="en-US" sz="1600" dirty="0"/>
              <a:t>가 </a:t>
            </a:r>
            <a:r>
              <a:rPr lang="en-US" altLang="ko-KR" sz="1600" dirty="0"/>
              <a:t>L2</a:t>
            </a:r>
            <a:r>
              <a:rPr lang="ko-KR" altLang="en-US" sz="1600" dirty="0"/>
              <a:t>스위치 </a:t>
            </a:r>
            <a:r>
              <a:rPr lang="en-US" altLang="ko-KR" sz="1600" dirty="0"/>
              <a:t>+ L3</a:t>
            </a:r>
            <a:r>
              <a:rPr lang="ko-KR" altLang="en-US" sz="1600" dirty="0"/>
              <a:t>스위치</a:t>
            </a:r>
            <a:r>
              <a:rPr lang="en-US" altLang="ko-KR" sz="1600" dirty="0"/>
              <a:t>(</a:t>
            </a:r>
            <a:r>
              <a:rPr lang="ko-KR" altLang="en-US" sz="1600" dirty="0"/>
              <a:t>라우터</a:t>
            </a:r>
            <a:r>
              <a:rPr lang="en-US" altLang="ko-KR" sz="1600" dirty="0"/>
              <a:t>) </a:t>
            </a:r>
            <a:r>
              <a:rPr lang="ko-KR" altLang="en-US" sz="1600" dirty="0"/>
              <a:t>기능을 하는 장치도 가끔씩 볼 수 있습니다</a:t>
            </a:r>
            <a:endParaRPr lang="en-US" altLang="ko-KR" sz="1600" dirty="0"/>
          </a:p>
          <a:p>
            <a:r>
              <a:rPr lang="ko-KR" altLang="en-US" sz="1600" dirty="0"/>
              <a:t>오늘날 </a:t>
            </a:r>
            <a:r>
              <a:rPr lang="en-US" altLang="ko-KR" sz="1600" dirty="0"/>
              <a:t>L4, L7</a:t>
            </a:r>
            <a:r>
              <a:rPr lang="ko-KR" altLang="en-US" sz="1600" dirty="0"/>
              <a:t>스위치라는 용어도 존재하지만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이는 정확히는 </a:t>
            </a:r>
            <a:r>
              <a:rPr lang="en-US" altLang="ko-KR" sz="1600" dirty="0"/>
              <a:t>ADC(Application Delivery Controller)</a:t>
            </a:r>
            <a:r>
              <a:rPr lang="ko-KR" altLang="en-US" sz="1600" dirty="0"/>
              <a:t>라고 볼 수 있습니다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9510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11478-00AF-3742-A2C1-4B694C1E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8BD112-B34A-48F4-74DA-6AC73548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ISP(Internet Service Provider): </a:t>
            </a:r>
            <a:r>
              <a:rPr lang="ko-KR" altLang="en-US" sz="1600" dirty="0"/>
              <a:t>여러 호스트나 하위사용자들을 서로 매개 해주는 역할을 하는 거대한 규모의 인터넷 서비스 제공자 입니다</a:t>
            </a:r>
            <a:endParaRPr lang="en-US" altLang="ko-KR" sz="1600" dirty="0"/>
          </a:p>
          <a:p>
            <a:r>
              <a:rPr lang="en-US" altLang="ko-KR" sz="1600" dirty="0"/>
              <a:t>ISP</a:t>
            </a:r>
            <a:r>
              <a:rPr lang="ko-KR" altLang="en-US" sz="1600" dirty="0"/>
              <a:t>는 호스트끼리 연결을 담당하기 때문에 회선을 깔거나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네트워크 장비등을 설치하여 물리적으로 먼 거리에 있는 호스트를 연결해주는 역할을 수행합니다</a:t>
            </a:r>
            <a:endParaRPr lang="en-US" altLang="ko-KR" sz="1600" dirty="0"/>
          </a:p>
          <a:p>
            <a:r>
              <a:rPr lang="en-US" altLang="ko-KR" sz="1600" dirty="0"/>
              <a:t>ISP</a:t>
            </a:r>
            <a:r>
              <a:rPr lang="ko-KR" altLang="en-US" sz="1600" dirty="0"/>
              <a:t>는 </a:t>
            </a:r>
            <a:r>
              <a:rPr lang="en-US" altLang="ko-KR" sz="1600" dirty="0"/>
              <a:t>Tier</a:t>
            </a:r>
            <a:r>
              <a:rPr lang="ko-KR" altLang="en-US" sz="1600" dirty="0"/>
              <a:t>의 개념이 존재하여</a:t>
            </a:r>
            <a:r>
              <a:rPr lang="en-US" altLang="ko-KR" sz="1600" dirty="0"/>
              <a:t>, </a:t>
            </a:r>
            <a:r>
              <a:rPr lang="ko-KR" altLang="en-US" sz="1600" dirty="0"/>
              <a:t>계층적</a:t>
            </a:r>
            <a:r>
              <a:rPr lang="en-US" altLang="ko-KR" sz="1600" dirty="0"/>
              <a:t>(Hierarchical)</a:t>
            </a:r>
            <a:r>
              <a:rPr lang="ko-KR" altLang="en-US" sz="1600" dirty="0"/>
              <a:t>으로 인터넷을 접근하는 구조인데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각 호스트는 접속 </a:t>
            </a:r>
            <a:r>
              <a:rPr lang="en-US" altLang="ko-KR" sz="1600" dirty="0"/>
              <a:t>ISP(Access ISP)</a:t>
            </a:r>
            <a:r>
              <a:rPr lang="ko-KR" altLang="en-US" sz="1600" dirty="0"/>
              <a:t>에</a:t>
            </a:r>
            <a:r>
              <a:rPr lang="en-US" altLang="ko-KR" sz="1600" dirty="0"/>
              <a:t>, </a:t>
            </a:r>
            <a:r>
              <a:rPr lang="ko-KR" altLang="en-US" sz="1600" dirty="0"/>
              <a:t>접속</a:t>
            </a:r>
            <a:r>
              <a:rPr lang="en-US" altLang="ko-KR" sz="1600" dirty="0"/>
              <a:t>ISP</a:t>
            </a:r>
            <a:r>
              <a:rPr lang="ko-KR" altLang="en-US" sz="1600" dirty="0"/>
              <a:t>는 지역</a:t>
            </a:r>
            <a:r>
              <a:rPr lang="en-US" altLang="ko-KR" sz="1600" dirty="0"/>
              <a:t>ISP(Legion ISP)</a:t>
            </a:r>
            <a:r>
              <a:rPr lang="ko-KR" altLang="en-US" sz="1600" dirty="0"/>
              <a:t>에 접근하고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지역 </a:t>
            </a:r>
            <a:r>
              <a:rPr lang="en-US" altLang="ko-KR" sz="1600" dirty="0"/>
              <a:t>ISP</a:t>
            </a:r>
            <a:r>
              <a:rPr lang="ko-KR" altLang="en-US" sz="1600" dirty="0"/>
              <a:t>끼리 통신하여 최종적으로 원하는 패킷이 정확하게 도달하는 구조를 가집니다</a:t>
            </a:r>
            <a:endParaRPr lang="en-US" altLang="ko-KR" sz="1600" dirty="0"/>
          </a:p>
          <a:p>
            <a:r>
              <a:rPr lang="ko-KR" altLang="en-US" sz="1600" dirty="0"/>
              <a:t>이때</a:t>
            </a:r>
            <a:r>
              <a:rPr lang="en-US" altLang="ko-KR" sz="1600" dirty="0"/>
              <a:t>, </a:t>
            </a:r>
            <a:r>
              <a:rPr lang="ko-KR" altLang="en-US" sz="1600" dirty="0"/>
              <a:t>지역</a:t>
            </a:r>
            <a:r>
              <a:rPr lang="en-US" altLang="ko-KR" sz="1600" dirty="0"/>
              <a:t>ISP</a:t>
            </a:r>
            <a:r>
              <a:rPr lang="ko-KR" altLang="en-US" sz="1600" dirty="0"/>
              <a:t>끼리 </a:t>
            </a:r>
            <a:r>
              <a:rPr lang="en-US" altLang="ko-KR" sz="1600" dirty="0"/>
              <a:t>Tier</a:t>
            </a:r>
            <a:r>
              <a:rPr lang="ko-KR" altLang="en-US" sz="1600" dirty="0"/>
              <a:t>가 같은 경우에는 </a:t>
            </a:r>
            <a:r>
              <a:rPr lang="ko-KR" altLang="en-US" sz="1600" dirty="0" err="1"/>
              <a:t>피어링</a:t>
            </a:r>
            <a:r>
              <a:rPr lang="en-US" altLang="ko-KR" sz="1600" dirty="0"/>
              <a:t>(Peering)</a:t>
            </a:r>
            <a:r>
              <a:rPr lang="ko-KR" altLang="en-US" sz="1600" dirty="0"/>
              <a:t>을 하여 통신한다고 표현하고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낮은 지역 </a:t>
            </a:r>
            <a:r>
              <a:rPr lang="en-US" altLang="ko-KR" sz="1600" dirty="0"/>
              <a:t>ISP</a:t>
            </a:r>
            <a:r>
              <a:rPr lang="ko-KR" altLang="en-US" sz="1600" dirty="0"/>
              <a:t>가 상위 지역 </a:t>
            </a:r>
            <a:r>
              <a:rPr lang="en-US" altLang="ko-KR" sz="1600" dirty="0"/>
              <a:t>ISP</a:t>
            </a:r>
            <a:r>
              <a:rPr lang="ko-KR" altLang="en-US" sz="1600" dirty="0"/>
              <a:t>에 통신을 요청하는 경우에는 </a:t>
            </a:r>
            <a:r>
              <a:rPr lang="ko-KR" altLang="en-US" sz="1600" dirty="0" err="1"/>
              <a:t>호밍</a:t>
            </a:r>
            <a:r>
              <a:rPr lang="en-US" altLang="ko-KR" sz="1600" dirty="0"/>
              <a:t>(Homing)</a:t>
            </a:r>
            <a:r>
              <a:rPr lang="ko-KR" altLang="en-US" sz="1600" dirty="0"/>
              <a:t>을 하여</a:t>
            </a:r>
            <a:br>
              <a:rPr lang="en-US" altLang="ko-KR" sz="1600" dirty="0"/>
            </a:br>
            <a:r>
              <a:rPr lang="ko-KR" altLang="en-US" sz="1600" dirty="0"/>
              <a:t>통신한다고 표현합니다</a:t>
            </a:r>
            <a:endParaRPr lang="en-US" altLang="ko-KR" sz="1600" dirty="0"/>
          </a:p>
          <a:p>
            <a:r>
              <a:rPr lang="ko-KR" altLang="en-US" sz="1600" dirty="0" err="1"/>
              <a:t>호밍의</a:t>
            </a:r>
            <a:r>
              <a:rPr lang="ko-KR" altLang="en-US" sz="1600" dirty="0"/>
              <a:t> 경우에는 </a:t>
            </a:r>
            <a:r>
              <a:rPr lang="ko-KR" altLang="en-US" sz="1600" dirty="0" err="1"/>
              <a:t>트랜짓</a:t>
            </a:r>
            <a:r>
              <a:rPr lang="ko-KR" altLang="en-US" sz="1600" dirty="0"/>
              <a:t> 비용</a:t>
            </a:r>
            <a:r>
              <a:rPr lang="en-US" altLang="ko-KR" sz="1600" dirty="0"/>
              <a:t>(Transit Cost)</a:t>
            </a:r>
            <a:r>
              <a:rPr lang="ko-KR" altLang="en-US" sz="1600" dirty="0"/>
              <a:t>을 내고</a:t>
            </a:r>
            <a:r>
              <a:rPr lang="en-US" altLang="ko-KR" sz="1600" dirty="0"/>
              <a:t>, </a:t>
            </a:r>
            <a:r>
              <a:rPr lang="ko-KR" altLang="en-US" sz="1600" dirty="0"/>
              <a:t>상위 </a:t>
            </a:r>
            <a:r>
              <a:rPr lang="en-US" altLang="ko-KR" sz="1600" dirty="0"/>
              <a:t>Tier</a:t>
            </a:r>
            <a:r>
              <a:rPr lang="ko-KR" altLang="en-US" sz="1600" dirty="0"/>
              <a:t>를 사용하기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가급적이면 </a:t>
            </a:r>
            <a:r>
              <a:rPr lang="ko-KR" altLang="en-US" sz="1600" dirty="0" err="1"/>
              <a:t>피어링을</a:t>
            </a:r>
            <a:r>
              <a:rPr lang="ko-KR" altLang="en-US" sz="1600" dirty="0"/>
              <a:t> 쓰는 것이 비용측면에서 좋지만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네트워크 메시의 구조는 생각보다 복잡하게 얽혀 있기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상위 </a:t>
            </a:r>
            <a:r>
              <a:rPr lang="en-US" altLang="ko-KR" sz="1600" dirty="0"/>
              <a:t>Tier</a:t>
            </a:r>
            <a:r>
              <a:rPr lang="ko-KR" altLang="en-US" sz="1600" dirty="0"/>
              <a:t>의 정보를 쓰는 것이 빠르다고 판단하면</a:t>
            </a:r>
            <a:r>
              <a:rPr lang="en-US" altLang="ko-KR" sz="1600" dirty="0"/>
              <a:t>(</a:t>
            </a:r>
            <a:r>
              <a:rPr lang="ko-KR" altLang="en-US" sz="1600" dirty="0"/>
              <a:t>라우팅 알고리즘 등으로</a:t>
            </a:r>
            <a:r>
              <a:rPr lang="en-US" altLang="ko-KR" sz="1600" dirty="0"/>
              <a:t>),</a:t>
            </a:r>
            <a:br>
              <a:rPr lang="en-US" altLang="ko-KR" sz="1600" dirty="0"/>
            </a:br>
            <a:r>
              <a:rPr lang="ko-KR" altLang="en-US" sz="1600" dirty="0"/>
              <a:t>일반적으로 </a:t>
            </a:r>
            <a:r>
              <a:rPr lang="ko-KR" altLang="en-US" sz="1600" dirty="0" err="1"/>
              <a:t>트랜짓비용을</a:t>
            </a:r>
            <a:r>
              <a:rPr lang="ko-KR" altLang="en-US" sz="1600" dirty="0"/>
              <a:t> 내고 정보를 가져오는 편입니다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17439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29D9B-FB2D-89A1-45F6-27223EA5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ASN, BGP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9D29A4-5A59-BA4E-FF7F-4139DC7CE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14484"/>
          </a:xfrm>
        </p:spPr>
        <p:txBody>
          <a:bodyPr/>
          <a:lstStyle/>
          <a:p>
            <a:r>
              <a:rPr lang="en-US" altLang="ko-KR" sz="1600" dirty="0"/>
              <a:t>AS(Autonomous System)</a:t>
            </a:r>
            <a:r>
              <a:rPr lang="ko-KR" altLang="en-US" sz="1600" dirty="0"/>
              <a:t>는 자율시스템으로 상호 라우팅으로 되어 있는</a:t>
            </a:r>
            <a:br>
              <a:rPr lang="en-US" altLang="ko-KR" sz="1600" dirty="0"/>
            </a:br>
            <a:r>
              <a:rPr lang="ko-KR" altLang="en-US" sz="1600" dirty="0"/>
              <a:t>대규모 네트워크 망의 한 단위 입니다</a:t>
            </a:r>
            <a:br>
              <a:rPr lang="en-US" altLang="ko-KR" sz="1600" dirty="0"/>
            </a:br>
            <a:r>
              <a:rPr lang="ko-KR" altLang="en-US" sz="1600" dirty="0"/>
              <a:t>대부분의 사업체는 하나의 </a:t>
            </a:r>
            <a:r>
              <a:rPr lang="en-US" altLang="ko-KR" sz="1600" dirty="0"/>
              <a:t>AS</a:t>
            </a:r>
            <a:r>
              <a:rPr lang="ko-KR" altLang="en-US" sz="1600" dirty="0"/>
              <a:t>를 가지고 있다고 얘기할 수 있습니다</a:t>
            </a:r>
            <a:endParaRPr lang="en-US" altLang="ko-KR" sz="1600" dirty="0"/>
          </a:p>
          <a:p>
            <a:r>
              <a:rPr lang="en-US" altLang="ko-KR" sz="1600" dirty="0"/>
              <a:t>ASN(Autonomous System Number)</a:t>
            </a:r>
            <a:r>
              <a:rPr lang="ko-KR" altLang="en-US" sz="1600" dirty="0"/>
              <a:t>는 한 </a:t>
            </a:r>
            <a:r>
              <a:rPr lang="en-US" altLang="ko-KR" sz="1600" dirty="0"/>
              <a:t>AS</a:t>
            </a:r>
            <a:r>
              <a:rPr lang="ko-KR" altLang="en-US" sz="1600" dirty="0"/>
              <a:t>의 식별번호를 말합니다</a:t>
            </a:r>
            <a:br>
              <a:rPr lang="en-US" altLang="ko-KR" sz="1600" dirty="0"/>
            </a:br>
            <a:r>
              <a:rPr lang="ko-KR" altLang="en-US" sz="1600" dirty="0"/>
              <a:t>예를 들어 경성대학교 </a:t>
            </a:r>
            <a:r>
              <a:rPr lang="en-US" altLang="ko-KR" sz="1600" dirty="0"/>
              <a:t>AS</a:t>
            </a:r>
            <a:r>
              <a:rPr lang="ko-KR" altLang="en-US" sz="1600" dirty="0"/>
              <a:t>의 </a:t>
            </a:r>
            <a:r>
              <a:rPr lang="en-US" altLang="ko-KR" sz="1600" dirty="0"/>
              <a:t>ASN</a:t>
            </a:r>
            <a:r>
              <a:rPr lang="ko-KR" altLang="en-US" sz="1600" dirty="0"/>
              <a:t>은 </a:t>
            </a:r>
            <a:r>
              <a:rPr lang="en-US" altLang="ko-KR" sz="1600" dirty="0"/>
              <a:t>9691</a:t>
            </a:r>
            <a:r>
              <a:rPr lang="ko-KR" altLang="en-US" sz="1600" dirty="0"/>
              <a:t>입니다</a:t>
            </a:r>
            <a:endParaRPr lang="en-US" altLang="ko-KR" sz="1600" dirty="0"/>
          </a:p>
          <a:p>
            <a:r>
              <a:rPr lang="en-US" altLang="ko-KR" sz="1600" dirty="0"/>
              <a:t>BGP(Border Gateway Protocol)</a:t>
            </a:r>
            <a:r>
              <a:rPr lang="ko-KR" altLang="en-US" sz="1600" dirty="0"/>
              <a:t>는 서로 다른 네트워크 집단</a:t>
            </a:r>
            <a:r>
              <a:rPr lang="en-US" altLang="ko-KR" sz="1600" dirty="0"/>
              <a:t>(AS)</a:t>
            </a:r>
            <a:r>
              <a:rPr lang="ko-KR" altLang="en-US" sz="1600" dirty="0"/>
              <a:t>을 연결할 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사용하는 프로토콜 입니다</a:t>
            </a:r>
            <a:br>
              <a:rPr lang="en-US" altLang="ko-KR" sz="1600" dirty="0"/>
            </a:br>
            <a:r>
              <a:rPr lang="en-US" altLang="ko-KR" sz="1600" dirty="0"/>
              <a:t>BGP</a:t>
            </a:r>
            <a:r>
              <a:rPr lang="ko-KR" altLang="en-US" sz="1600" dirty="0"/>
              <a:t>는 </a:t>
            </a:r>
            <a:r>
              <a:rPr lang="en-US" altLang="ko-KR" sz="1600" dirty="0"/>
              <a:t>AS</a:t>
            </a:r>
            <a:r>
              <a:rPr lang="ko-KR" altLang="en-US" sz="1600" dirty="0"/>
              <a:t>끼리 통신을 할 때</a:t>
            </a:r>
            <a:r>
              <a:rPr lang="en-US" altLang="ko-KR" sz="1600" dirty="0"/>
              <a:t> BGP</a:t>
            </a:r>
            <a:r>
              <a:rPr lang="ko-KR" altLang="en-US" sz="1600" dirty="0"/>
              <a:t>라우터라는 것을 사용하여</a:t>
            </a:r>
            <a:r>
              <a:rPr lang="en-US" altLang="ko-KR" sz="1600" dirty="0"/>
              <a:t> </a:t>
            </a:r>
            <a:r>
              <a:rPr lang="ko-KR" altLang="en-US" sz="1600" dirty="0"/>
              <a:t>라우팅 테이블</a:t>
            </a:r>
            <a:r>
              <a:rPr lang="en-US" altLang="ko-KR" sz="1600" dirty="0"/>
              <a:t>(AS</a:t>
            </a:r>
            <a:r>
              <a:rPr lang="ko-KR" altLang="en-US" sz="1600" dirty="0"/>
              <a:t>관련</a:t>
            </a:r>
            <a:r>
              <a:rPr lang="en-US" altLang="ko-KR" sz="1600" dirty="0"/>
              <a:t>)</a:t>
            </a:r>
            <a:r>
              <a:rPr lang="ko-KR" altLang="en-US" sz="1600" dirty="0"/>
              <a:t>을</a:t>
            </a:r>
            <a:r>
              <a:rPr lang="en-US" altLang="ko-KR" sz="1600" dirty="0"/>
              <a:t> </a:t>
            </a:r>
            <a:r>
              <a:rPr lang="ko-KR" altLang="en-US" sz="1600" dirty="0"/>
              <a:t>작성하고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 정보를 통해 원하는 </a:t>
            </a:r>
            <a:r>
              <a:rPr lang="en-US" altLang="ko-KR" sz="1600" dirty="0"/>
              <a:t>AS</a:t>
            </a:r>
            <a:r>
              <a:rPr lang="ko-KR" altLang="en-US" sz="1600" dirty="0"/>
              <a:t>까지의 최단경로를</a:t>
            </a:r>
            <a:r>
              <a:rPr lang="en-US" altLang="ko-KR" sz="1600" dirty="0"/>
              <a:t> </a:t>
            </a:r>
            <a:r>
              <a:rPr lang="ko-KR" altLang="en-US" sz="1600" dirty="0"/>
              <a:t>신속하게 찾아내도록 합니다</a:t>
            </a:r>
            <a:endParaRPr lang="en-US" altLang="ko-KR" sz="1600" dirty="0"/>
          </a:p>
          <a:p>
            <a:r>
              <a:rPr lang="en-US" altLang="ko-KR" sz="1600" dirty="0"/>
              <a:t>BGP</a:t>
            </a:r>
            <a:r>
              <a:rPr lang="ko-KR" altLang="en-US" sz="1600" dirty="0"/>
              <a:t>라우팅은 </a:t>
            </a:r>
            <a:r>
              <a:rPr lang="en-US" altLang="ko-KR" sz="1600" dirty="0"/>
              <a:t>Hot Potato Routing(</a:t>
            </a:r>
            <a:r>
              <a:rPr lang="ko-KR" altLang="en-US" sz="1600" dirty="0"/>
              <a:t>뜨거운 감자</a:t>
            </a:r>
            <a:r>
              <a:rPr lang="en-US" altLang="ko-KR" sz="1600" dirty="0"/>
              <a:t>)</a:t>
            </a:r>
            <a:r>
              <a:rPr lang="ko-KR" altLang="en-US" sz="1600" dirty="0"/>
              <a:t>알고리즘을 사용하는데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 알고리즘은 최단경로를 </a:t>
            </a:r>
            <a:r>
              <a:rPr lang="ko-KR" altLang="en-US" sz="1600" dirty="0" err="1"/>
              <a:t>그리디</a:t>
            </a:r>
            <a:r>
              <a:rPr lang="ko-KR" altLang="en-US" sz="1600" dirty="0"/>
              <a:t> 방식으로 </a:t>
            </a:r>
            <a:r>
              <a:rPr lang="en-US" altLang="ko-KR" sz="1600" dirty="0"/>
              <a:t>AS</a:t>
            </a:r>
            <a:r>
              <a:rPr lang="ko-KR" altLang="en-US" sz="1600" dirty="0"/>
              <a:t>를 선택하여 도착지점에 도달하는 방식을 사용합니다 </a:t>
            </a:r>
            <a:endParaRPr lang="en-US" altLang="ko-KR" sz="1600" dirty="0"/>
          </a:p>
          <a:p>
            <a:r>
              <a:rPr lang="en-US" altLang="ko-KR" sz="1600" dirty="0"/>
              <a:t>AS</a:t>
            </a:r>
            <a:r>
              <a:rPr lang="ko-KR" altLang="en-US" sz="1600" dirty="0"/>
              <a:t>는 전세계 스케일의 시스템이고</a:t>
            </a:r>
            <a:r>
              <a:rPr lang="en-US" altLang="ko-KR" sz="1600" dirty="0"/>
              <a:t> </a:t>
            </a:r>
            <a:r>
              <a:rPr lang="ko-KR" altLang="en-US" sz="1600" dirty="0"/>
              <a:t>사업체 단위의 시스템이기 때문에</a:t>
            </a:r>
            <a:r>
              <a:rPr lang="en-US" altLang="ko-KR" sz="1600" dirty="0"/>
              <a:t> </a:t>
            </a:r>
            <a:r>
              <a:rPr lang="ko-KR" altLang="en-US" sz="1600" dirty="0"/>
              <a:t>굉장히 많으며 계속 생성되기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 err="1"/>
              <a:t>점대점</a:t>
            </a:r>
            <a:r>
              <a:rPr lang="en-US" altLang="ko-KR" sz="1600" dirty="0"/>
              <a:t>(1:1)</a:t>
            </a:r>
            <a:r>
              <a:rPr lang="ko-KR" altLang="en-US" sz="1600" dirty="0"/>
              <a:t>통신을 즉각적으로 수행할 확률은 굉장히 낮을 수 밖에 없고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라우팅 테이블을 사용한 최단경로라고 해도</a:t>
            </a:r>
            <a:r>
              <a:rPr lang="en-US" altLang="ko-KR" sz="1600" dirty="0"/>
              <a:t>, </a:t>
            </a:r>
            <a:r>
              <a:rPr lang="ko-KR" altLang="en-US" sz="1600" dirty="0"/>
              <a:t>실제 최단경로가 아닐 확률도 높은 구조입니다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이는 모든 </a:t>
            </a:r>
            <a:r>
              <a:rPr lang="en-US" altLang="ko-KR" sz="1600" dirty="0"/>
              <a:t>AS</a:t>
            </a:r>
            <a:r>
              <a:rPr lang="ko-KR" altLang="en-US" sz="1600" dirty="0"/>
              <a:t>가 서로 다른 모든 </a:t>
            </a:r>
            <a:r>
              <a:rPr lang="en-US" altLang="ko-KR" sz="1600" dirty="0"/>
              <a:t>ASN</a:t>
            </a:r>
            <a:r>
              <a:rPr lang="ko-KR" altLang="en-US" sz="1600" dirty="0"/>
              <a:t>을 들고 있는 것이 아니라면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결국 정보를 거쳐가는 과정이 실제 최단경로가 아닐 수 있기 때문</a:t>
            </a:r>
            <a:r>
              <a:rPr lang="en-US" altLang="ko-KR" sz="1600" dirty="0"/>
              <a:t>)</a:t>
            </a:r>
          </a:p>
        </p:txBody>
      </p:sp>
      <p:pic>
        <p:nvPicPr>
          <p:cNvPr id="5" name="그림 4" descr="도표, 원, 스크린샷이(가) 표시된 사진&#10;&#10;자동 생성된 설명">
            <a:extLst>
              <a:ext uri="{FF2B5EF4-FFF2-40B4-BE49-F238E27FC236}">
                <a16:creationId xmlns:a16="http://schemas.microsoft.com/office/drawing/2014/main" id="{55B904B4-B66B-BEFE-03D0-CC2D3789A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554" y="1823922"/>
            <a:ext cx="4175041" cy="165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10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F948C-9CE4-8195-1422-343A4CC0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네트워크의 형태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5C52DF-1558-7DCC-2101-20A7E121D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48616"/>
          </a:xfrm>
        </p:spPr>
        <p:txBody>
          <a:bodyPr/>
          <a:lstStyle/>
          <a:p>
            <a:r>
              <a:rPr lang="en-US" altLang="ko-KR" sz="1600" dirty="0"/>
              <a:t>ISP</a:t>
            </a:r>
            <a:r>
              <a:rPr lang="ko-KR" altLang="en-US" sz="1600" dirty="0"/>
              <a:t>는 </a:t>
            </a:r>
            <a:r>
              <a:rPr lang="en-US" altLang="ko-KR" sz="1600" dirty="0"/>
              <a:t>Tier</a:t>
            </a:r>
            <a:r>
              <a:rPr lang="ko-KR" altLang="en-US" sz="1600" dirty="0"/>
              <a:t>와 함께 계층적인 연결을 지향하지만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반드시 순차적으로 연결하지는 않습니다</a:t>
            </a:r>
            <a:br>
              <a:rPr lang="en-US" altLang="ko-KR" sz="1600" dirty="0"/>
            </a:br>
            <a:r>
              <a:rPr lang="ko-KR" altLang="en-US" sz="1600" dirty="0"/>
              <a:t>멀티</a:t>
            </a:r>
            <a:r>
              <a:rPr lang="en-US" altLang="ko-KR" sz="1600" dirty="0"/>
              <a:t>-</a:t>
            </a:r>
            <a:r>
              <a:rPr lang="ko-KR" altLang="en-US" sz="1600" dirty="0"/>
              <a:t>홈</a:t>
            </a:r>
            <a:r>
              <a:rPr lang="en-US" altLang="ko-KR" sz="1600" dirty="0"/>
              <a:t>(Multi-Homing)</a:t>
            </a:r>
            <a:r>
              <a:rPr lang="ko-KR" altLang="en-US" sz="1600" dirty="0"/>
              <a:t>은 상위 </a:t>
            </a:r>
            <a:r>
              <a:rPr lang="en-US" altLang="ko-KR" sz="1600" dirty="0"/>
              <a:t>Tier ISP</a:t>
            </a:r>
            <a:r>
              <a:rPr lang="ko-KR" altLang="en-US" sz="1600" dirty="0"/>
              <a:t>를 둘 이상 연결하는 것을 말합니다</a:t>
            </a:r>
            <a:endParaRPr lang="en-US" altLang="ko-KR" sz="1600" dirty="0"/>
          </a:p>
          <a:p>
            <a:r>
              <a:rPr lang="en-US" altLang="ko-KR" sz="1600" dirty="0"/>
              <a:t>ISP </a:t>
            </a:r>
            <a:r>
              <a:rPr lang="ko-KR" altLang="en-US" sz="1600" dirty="0"/>
              <a:t>또는 </a:t>
            </a:r>
            <a:r>
              <a:rPr lang="en-US" altLang="ko-KR" sz="1600" dirty="0"/>
              <a:t>AS</a:t>
            </a:r>
            <a:r>
              <a:rPr lang="ko-KR" altLang="en-US" sz="1600" dirty="0"/>
              <a:t>는 서로 다른 </a:t>
            </a:r>
            <a:r>
              <a:rPr lang="en-US" altLang="ko-KR" sz="1600" dirty="0"/>
              <a:t>ISP </a:t>
            </a:r>
            <a:r>
              <a:rPr lang="ko-KR" altLang="en-US" sz="1600" dirty="0"/>
              <a:t>및 </a:t>
            </a:r>
            <a:r>
              <a:rPr lang="en-US" altLang="ko-KR" sz="1600" dirty="0"/>
              <a:t>AS</a:t>
            </a:r>
            <a:r>
              <a:rPr lang="ko-KR" altLang="en-US" sz="1600" dirty="0"/>
              <a:t>는 각자의 최단경로 알고리즘으로 위치를 찾아가는 편이지만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전체 규모가 크고 다양하며 물리적인 위치차이도 있기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여전히 최단경로 알고리즘으로만 해결하기에는 문제가 있을 수 있을 것입니다</a:t>
            </a:r>
            <a:br>
              <a:rPr lang="en-US" altLang="ko-KR" sz="1600" dirty="0"/>
            </a:br>
            <a:r>
              <a:rPr lang="en-US" altLang="ko-KR" sz="1600" dirty="0" err="1"/>
              <a:t>IxP</a:t>
            </a:r>
            <a:r>
              <a:rPr lang="en-US" altLang="ko-KR" sz="1600" dirty="0"/>
              <a:t>(Internet exchange Point)</a:t>
            </a:r>
            <a:r>
              <a:rPr lang="ko-KR" altLang="en-US" sz="1600" dirty="0"/>
              <a:t>는 이들을 연결하는 것 만을 중점으로 처리하는 서비스를 말합니다</a:t>
            </a:r>
            <a:endParaRPr lang="en-US" altLang="ko-KR" sz="1600" dirty="0"/>
          </a:p>
          <a:p>
            <a:r>
              <a:rPr lang="en-US" altLang="ko-KR" sz="1600" dirty="0" err="1"/>
              <a:t>IxP</a:t>
            </a:r>
            <a:r>
              <a:rPr lang="ko-KR" altLang="en-US" sz="1600" dirty="0"/>
              <a:t>를 사용한다면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IxP</a:t>
            </a:r>
            <a:r>
              <a:rPr lang="ko-KR" altLang="en-US" sz="1600" dirty="0"/>
              <a:t>가 </a:t>
            </a:r>
            <a:r>
              <a:rPr lang="en-US" altLang="ko-KR" sz="1600" dirty="0"/>
              <a:t>AS</a:t>
            </a:r>
            <a:r>
              <a:rPr lang="ko-KR" altLang="en-US" sz="1600" dirty="0"/>
              <a:t>를 가지고 있다는 전제하에 거의 </a:t>
            </a:r>
            <a:r>
              <a:rPr lang="ko-KR" altLang="en-US" sz="1600" dirty="0" err="1"/>
              <a:t>점대점</a:t>
            </a:r>
            <a:r>
              <a:rPr lang="ko-KR" altLang="en-US" sz="1600" dirty="0"/>
              <a:t> 통신을 가능하게 도와줄 수 있으며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이는 반응시간의 이점도 있지만</a:t>
            </a:r>
            <a:r>
              <a:rPr lang="en-US" altLang="ko-KR" sz="1600" dirty="0"/>
              <a:t>, </a:t>
            </a:r>
            <a:r>
              <a:rPr lang="ko-KR" altLang="en-US" sz="1600" dirty="0"/>
              <a:t>전반적인 트래픽 부하를 굉장히 줄여주는 이점도 있습니다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MPLS(Multi Protocol Label Switching)</a:t>
            </a:r>
            <a:r>
              <a:rPr lang="ko-KR" altLang="en-US" sz="1600" dirty="0"/>
              <a:t>는 기존 라우팅 방식인 헤더 검사 </a:t>
            </a:r>
            <a:r>
              <a:rPr lang="en-US" altLang="ko-KR" sz="1600" dirty="0"/>
              <a:t>– </a:t>
            </a:r>
            <a:r>
              <a:rPr lang="ko-KR" altLang="en-US" sz="1600" dirty="0"/>
              <a:t>라우팅 테이블 참조 구조의</a:t>
            </a:r>
            <a:br>
              <a:rPr lang="en-US" altLang="ko-KR" sz="1600" dirty="0"/>
            </a:br>
            <a:r>
              <a:rPr lang="ko-KR" altLang="en-US" sz="1600" dirty="0"/>
              <a:t>태생적인 한계</a:t>
            </a:r>
            <a:r>
              <a:rPr lang="en-US" altLang="ko-KR" sz="1600" dirty="0"/>
              <a:t>(</a:t>
            </a:r>
            <a:r>
              <a:rPr lang="ko-KR" altLang="en-US" sz="1600" dirty="0"/>
              <a:t>속도 자원의 부하</a:t>
            </a:r>
            <a:r>
              <a:rPr lang="en-US" altLang="ko-KR" sz="1600" dirty="0"/>
              <a:t>)</a:t>
            </a:r>
            <a:r>
              <a:rPr lang="ko-KR" altLang="en-US" sz="1600" dirty="0"/>
              <a:t>로 인해 더 빠르게 패킷을 처리하기 위한 대안입니다</a:t>
            </a:r>
            <a:endParaRPr lang="en-US" altLang="ko-KR" sz="1600" dirty="0"/>
          </a:p>
          <a:p>
            <a:r>
              <a:rPr lang="en-US" altLang="ko-KR" sz="1600" dirty="0"/>
              <a:t>MPLS</a:t>
            </a:r>
            <a:r>
              <a:rPr lang="ko-KR" altLang="en-US" sz="1600" dirty="0"/>
              <a:t>는 </a:t>
            </a:r>
            <a:r>
              <a:rPr lang="en-US" altLang="ko-KR" sz="1600" dirty="0"/>
              <a:t>MPLS</a:t>
            </a:r>
            <a:r>
              <a:rPr lang="ko-KR" altLang="en-US" sz="1600" dirty="0"/>
              <a:t>망을 사용하여 내부에서는 고속이동이 보장되지만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입구와 출구 두 개의 라우터를 거친 이후는 기존의 라우팅 방식을 사용하기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코어 네트워크</a:t>
            </a:r>
            <a:r>
              <a:rPr lang="en-US" altLang="ko-KR" sz="1600" dirty="0"/>
              <a:t>(</a:t>
            </a:r>
            <a:r>
              <a:rPr lang="ko-KR" altLang="en-US" sz="1600" dirty="0"/>
              <a:t>주로 대규모 백본</a:t>
            </a:r>
            <a:r>
              <a:rPr lang="en-US" altLang="ko-KR" sz="1600" dirty="0"/>
              <a:t>)</a:t>
            </a:r>
            <a:r>
              <a:rPr lang="ko-KR" altLang="en-US" sz="1600" dirty="0"/>
              <a:t>에서 사용되는 기술입니다</a:t>
            </a:r>
            <a:endParaRPr lang="en-US" altLang="ko-KR" sz="1600" dirty="0"/>
          </a:p>
          <a:p>
            <a:r>
              <a:rPr lang="ko-KR" altLang="en-US" sz="1600" dirty="0"/>
              <a:t>오늘날에는 </a:t>
            </a:r>
            <a:r>
              <a:rPr lang="en-US" altLang="ko-KR" sz="1600" dirty="0"/>
              <a:t>MPLS</a:t>
            </a:r>
            <a:r>
              <a:rPr lang="ko-KR" altLang="en-US" sz="1600" dirty="0"/>
              <a:t>와 </a:t>
            </a:r>
            <a:r>
              <a:rPr lang="en-US" altLang="ko-KR" sz="1600" dirty="0"/>
              <a:t>SD-WAN(Software-Defined Wide Area Network)</a:t>
            </a:r>
            <a:r>
              <a:rPr lang="ko-KR" altLang="en-US" sz="1600" dirty="0"/>
              <a:t>을 자주 사용하는 편입니다</a:t>
            </a:r>
          </a:p>
        </p:txBody>
      </p:sp>
    </p:spTree>
    <p:extLst>
      <p:ext uri="{BB962C8B-B14F-4D97-AF65-F5344CB8AC3E}">
        <p14:creationId xmlns:p14="http://schemas.microsoft.com/office/powerpoint/2010/main" val="916418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2956C-BC27-231C-311C-96284257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Protocol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5888B9-5AAA-804D-4EF6-582D574EA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30918"/>
          </a:xfrm>
        </p:spPr>
        <p:txBody>
          <a:bodyPr/>
          <a:lstStyle/>
          <a:p>
            <a:r>
              <a:rPr lang="ko-KR" altLang="en-US" sz="1600" dirty="0"/>
              <a:t>네트워크는 이렇게 다양한 집단부터 세세한 호스트까지 통신이 자유자재로 이루어져야 하기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데이터 포맷 같은 상위 계층의 규칙부터</a:t>
            </a:r>
            <a:r>
              <a:rPr lang="en-US" altLang="ko-KR" sz="1600" dirty="0"/>
              <a:t>, </a:t>
            </a:r>
            <a:r>
              <a:rPr lang="ko-KR" altLang="en-US" sz="1600" dirty="0"/>
              <a:t>네트워크 통신에 필요한 패킷의 규칙들도</a:t>
            </a:r>
            <a:br>
              <a:rPr lang="en-US" altLang="ko-KR" sz="1600" dirty="0"/>
            </a:br>
            <a:r>
              <a:rPr lang="ko-KR" altLang="en-US" sz="1600" dirty="0"/>
              <a:t>매우 중요하게 사용될 것입니다</a:t>
            </a:r>
            <a:endParaRPr lang="en-US" altLang="ko-KR" sz="1600" dirty="0"/>
          </a:p>
          <a:p>
            <a:r>
              <a:rPr lang="ko-KR" altLang="en-US" sz="1600" dirty="0"/>
              <a:t>프로토콜</a:t>
            </a:r>
            <a:r>
              <a:rPr lang="en-US" altLang="ko-KR" sz="1600" dirty="0"/>
              <a:t>(Protocol)</a:t>
            </a:r>
            <a:r>
              <a:rPr lang="ko-KR" altLang="en-US" sz="1600" dirty="0"/>
              <a:t>은 네트워크에서 규약을 의미하는 단어로</a:t>
            </a:r>
            <a:br>
              <a:rPr lang="en-US" altLang="ko-KR" sz="1600" dirty="0"/>
            </a:br>
            <a:r>
              <a:rPr lang="ko-KR" altLang="en-US" sz="1600" dirty="0"/>
              <a:t>네트워크 통신을 </a:t>
            </a:r>
            <a:r>
              <a:rPr lang="en-US" altLang="ko-KR" sz="1600" dirty="0"/>
              <a:t>Layer</a:t>
            </a:r>
            <a:r>
              <a:rPr lang="ko-KR" altLang="en-US" sz="1600" dirty="0"/>
              <a:t>의 개념으로 단계를 나누고</a:t>
            </a:r>
            <a:r>
              <a:rPr lang="en-US" altLang="ko-KR" sz="1600" dirty="0"/>
              <a:t> </a:t>
            </a:r>
            <a:r>
              <a:rPr lang="ko-KR" altLang="en-US" sz="1600" dirty="0"/>
              <a:t>각 </a:t>
            </a:r>
            <a:r>
              <a:rPr lang="en-US" altLang="ko-KR" sz="1600" dirty="0"/>
              <a:t>Layer</a:t>
            </a:r>
            <a:r>
              <a:rPr lang="ko-KR" altLang="en-US" sz="1600" dirty="0"/>
              <a:t>의 통신 표준 규칙을 만들며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해당 규칙을 준수한 패킷은 온전하게 전달되도록 보장해주는 시스템 기반을 고안하는</a:t>
            </a:r>
            <a:br>
              <a:rPr lang="en-US" altLang="ko-KR" sz="1600" dirty="0"/>
            </a:br>
            <a:r>
              <a:rPr lang="ko-KR" altLang="en-US" sz="1600" dirty="0"/>
              <a:t>일련의 규약을 통칭합니다</a:t>
            </a:r>
            <a:endParaRPr lang="en-US" altLang="ko-KR" sz="1600" dirty="0"/>
          </a:p>
          <a:p>
            <a:r>
              <a:rPr lang="ko-KR" altLang="en-US" sz="1600" dirty="0"/>
              <a:t>오늘날 프로토콜은 종류가 굉장히 많고</a:t>
            </a:r>
            <a:r>
              <a:rPr lang="en-US" altLang="ko-KR" sz="1600" dirty="0"/>
              <a:t>, </a:t>
            </a:r>
            <a:r>
              <a:rPr lang="ko-KR" altLang="en-US" sz="1600" dirty="0"/>
              <a:t>보안이 약한 규약부터</a:t>
            </a:r>
            <a:br>
              <a:rPr lang="en-US" altLang="ko-KR" sz="1600" dirty="0"/>
            </a:br>
            <a:r>
              <a:rPr lang="ko-KR" altLang="en-US" sz="1600" dirty="0"/>
              <a:t>이를 해결하기 위한 보안이 뛰어난 규약까지 다양하게 사용되고 있습니다</a:t>
            </a:r>
            <a:endParaRPr lang="en-US" altLang="ko-KR" sz="1600" dirty="0"/>
          </a:p>
          <a:p>
            <a:r>
              <a:rPr lang="ko-KR" altLang="en-US" sz="1600" dirty="0"/>
              <a:t>대표적으로 사용되는 프로토콜에는 </a:t>
            </a:r>
            <a:r>
              <a:rPr lang="en-US" altLang="ko-KR" sz="1600" dirty="0"/>
              <a:t>HTTP(S), DNS, IP, TCP/UDP, SSH, RDP, DHCP, SMTP</a:t>
            </a:r>
            <a:r>
              <a:rPr lang="ko-KR" altLang="en-US" sz="1600" dirty="0"/>
              <a:t>등이 있습니다</a:t>
            </a:r>
            <a:endParaRPr lang="en-US" altLang="ko-KR" sz="1600" dirty="0"/>
          </a:p>
          <a:p>
            <a:r>
              <a:rPr lang="en-US" altLang="ko-KR" sz="1600" dirty="0"/>
              <a:t>OSI</a:t>
            </a:r>
            <a:r>
              <a:rPr lang="ko-KR" altLang="en-US" sz="1600" dirty="0"/>
              <a:t> </a:t>
            </a:r>
            <a:r>
              <a:rPr lang="en-US" altLang="ko-KR" sz="1600" dirty="0"/>
              <a:t>7</a:t>
            </a:r>
            <a:r>
              <a:rPr lang="ko-KR" altLang="en-US" sz="1600" dirty="0"/>
              <a:t> </a:t>
            </a:r>
            <a:r>
              <a:rPr lang="en-US" altLang="ko-KR" sz="1600" dirty="0"/>
              <a:t>Layer</a:t>
            </a:r>
            <a:r>
              <a:rPr lang="ko-KR" altLang="en-US" sz="1600" dirty="0"/>
              <a:t>는 통신 </a:t>
            </a:r>
            <a:r>
              <a:rPr lang="en-US" altLang="ko-KR" sz="1600" dirty="0"/>
              <a:t>Layer </a:t>
            </a:r>
            <a:r>
              <a:rPr lang="ko-KR" altLang="en-US" sz="1600" dirty="0"/>
              <a:t>개념 중에서 가장 표준화 된 개념으로</a:t>
            </a:r>
            <a:br>
              <a:rPr lang="en-US" altLang="ko-KR" sz="1600" dirty="0"/>
            </a:br>
            <a:r>
              <a:rPr lang="ko-KR" altLang="en-US" sz="1600" dirty="0"/>
              <a:t>모든 네트워크 통신을 </a:t>
            </a:r>
            <a:r>
              <a:rPr lang="en-US" altLang="ko-KR" sz="1600" dirty="0"/>
              <a:t>7</a:t>
            </a:r>
            <a:r>
              <a:rPr lang="ko-KR" altLang="en-US" sz="1600" dirty="0"/>
              <a:t>계층으로 분류하여 각 계층의 규약을 정의하고</a:t>
            </a:r>
            <a:r>
              <a:rPr lang="en-US" altLang="ko-KR" sz="1600" dirty="0"/>
              <a:t> </a:t>
            </a:r>
            <a:r>
              <a:rPr lang="ko-KR" altLang="en-US" sz="1600" dirty="0"/>
              <a:t>있습니다</a:t>
            </a:r>
            <a:endParaRPr lang="en-US" altLang="ko-KR" sz="1600" dirty="0"/>
          </a:p>
          <a:p>
            <a:r>
              <a:rPr lang="ko-KR" altLang="en-US" sz="1600" dirty="0"/>
              <a:t>오늘날에는 각 계층의 할 일이나 특징</a:t>
            </a:r>
            <a:r>
              <a:rPr lang="en-US" altLang="ko-KR" sz="1600" dirty="0"/>
              <a:t>, </a:t>
            </a:r>
            <a:r>
              <a:rPr lang="ko-KR" altLang="en-US" sz="1600" dirty="0"/>
              <a:t>다양한 기술 등을 </a:t>
            </a:r>
            <a:r>
              <a:rPr lang="en-US" altLang="ko-KR" sz="1600" dirty="0"/>
              <a:t>OSI</a:t>
            </a:r>
            <a:r>
              <a:rPr lang="ko-KR" altLang="en-US" sz="1600" dirty="0"/>
              <a:t>를 표준으로 작성하는 경우가 많습니다</a:t>
            </a:r>
            <a:endParaRPr lang="en-US" altLang="ko-KR" sz="1600" dirty="0"/>
          </a:p>
          <a:p>
            <a:r>
              <a:rPr lang="en-US" altLang="ko-KR" sz="1600" dirty="0"/>
              <a:t>PDU(Protocol Data Unit)</a:t>
            </a:r>
            <a:r>
              <a:rPr lang="ko-KR" altLang="en-US" sz="1600" dirty="0"/>
              <a:t>는 각 계층에서 주고 받을 수 있는 정보의 단위를 말합니다</a:t>
            </a:r>
            <a:br>
              <a:rPr lang="en-US" altLang="ko-KR" sz="1600" dirty="0"/>
            </a:br>
            <a:r>
              <a:rPr lang="ko-KR" altLang="en-US" sz="1600" dirty="0"/>
              <a:t>일반적으로 </a:t>
            </a:r>
            <a:r>
              <a:rPr lang="en-US" altLang="ko-KR" sz="1600" dirty="0"/>
              <a:t>PDU</a:t>
            </a:r>
            <a:r>
              <a:rPr lang="ko-KR" altLang="en-US" sz="1600" dirty="0"/>
              <a:t>는 헤더</a:t>
            </a:r>
            <a:r>
              <a:rPr lang="en-US" altLang="ko-KR" sz="1600" dirty="0"/>
              <a:t>(Header)</a:t>
            </a:r>
            <a:r>
              <a:rPr lang="ko-KR" altLang="en-US" sz="1600" dirty="0"/>
              <a:t>필드 와 페이로드</a:t>
            </a:r>
            <a:r>
              <a:rPr lang="en-US" altLang="ko-KR" sz="1600" dirty="0"/>
              <a:t>(Payload)</a:t>
            </a:r>
            <a:r>
              <a:rPr lang="ko-KR" altLang="en-US" sz="1600" dirty="0"/>
              <a:t>필드로 구성되어 있습니다</a:t>
            </a:r>
          </a:p>
        </p:txBody>
      </p:sp>
    </p:spTree>
    <p:extLst>
      <p:ext uri="{BB962C8B-B14F-4D97-AF65-F5344CB8AC3E}">
        <p14:creationId xmlns:p14="http://schemas.microsoft.com/office/powerpoint/2010/main" val="1152109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554B4-F2DB-FE01-2609-1396C62F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 (OSI 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A757A-BE5B-C755-75F8-7081E04B4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734410"/>
            <a:ext cx="10965917" cy="5123590"/>
          </a:xfrm>
        </p:spPr>
        <p:txBody>
          <a:bodyPr/>
          <a:lstStyle/>
          <a:p>
            <a:r>
              <a:rPr lang="ko-KR" altLang="en-US" sz="1600" dirty="0"/>
              <a:t>각 계층의 내용은 다음과 같습니다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물리계층</a:t>
            </a:r>
            <a:r>
              <a:rPr lang="en-US" altLang="ko-KR" sz="1600" dirty="0"/>
              <a:t>(Physical Layer): </a:t>
            </a:r>
            <a:r>
              <a:rPr lang="ko-KR" altLang="en-US" sz="1600" dirty="0"/>
              <a:t>최 하단 계층으로</a:t>
            </a:r>
            <a:br>
              <a:rPr lang="en-US" altLang="ko-KR" sz="1600" dirty="0"/>
            </a:br>
            <a:r>
              <a:rPr lang="ko-KR" altLang="en-US" sz="1600" dirty="0"/>
              <a:t>물리적인 선 또는 매체를 사용해서 프레임을</a:t>
            </a:r>
            <a:r>
              <a:rPr lang="en-US" altLang="ko-KR" sz="1600" dirty="0"/>
              <a:t> Bit</a:t>
            </a:r>
            <a:r>
              <a:rPr lang="ko-KR" altLang="en-US" sz="1600" dirty="0"/>
              <a:t>단위로</a:t>
            </a:r>
            <a:br>
              <a:rPr lang="en-US" altLang="ko-KR" sz="1600" dirty="0"/>
            </a:br>
            <a:r>
              <a:rPr lang="ko-KR" altLang="en-US" sz="1600" dirty="0"/>
              <a:t>전송하는 계층입니다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링크계층</a:t>
            </a:r>
            <a:r>
              <a:rPr lang="en-US" altLang="ko-KR" sz="1600" dirty="0"/>
              <a:t>(Datalink Layer): L2 </a:t>
            </a:r>
            <a:r>
              <a:rPr lang="ko-KR" altLang="en-US" sz="1600" dirty="0"/>
              <a:t>계층으로</a:t>
            </a:r>
            <a:br>
              <a:rPr lang="en-US" altLang="ko-KR" sz="1600" dirty="0"/>
            </a:br>
            <a:r>
              <a:rPr lang="en-US" altLang="ko-KR" sz="1600" dirty="0"/>
              <a:t>PDU</a:t>
            </a:r>
            <a:r>
              <a:rPr lang="ko-KR" altLang="en-US" sz="1600" dirty="0"/>
              <a:t>는 프레임</a:t>
            </a:r>
            <a:r>
              <a:rPr lang="en-US" altLang="ko-KR" sz="1600" dirty="0"/>
              <a:t>(Frame)</a:t>
            </a:r>
            <a:r>
              <a:rPr lang="ko-KR" altLang="en-US" sz="1600" dirty="0"/>
              <a:t>을 사용하여 </a:t>
            </a:r>
            <a:r>
              <a:rPr lang="en-US" altLang="ko-KR" sz="1600" dirty="0"/>
              <a:t>L3 </a:t>
            </a:r>
            <a:r>
              <a:rPr lang="ko-KR" altLang="en-US" sz="1600" dirty="0"/>
              <a:t>데이터 그램을</a:t>
            </a:r>
            <a:br>
              <a:rPr lang="en-US" altLang="ko-KR" sz="1600" dirty="0"/>
            </a:br>
            <a:r>
              <a:rPr lang="ko-KR" altLang="en-US" sz="1600" dirty="0"/>
              <a:t>물리장치로부터 정보를 송수신하는 계층입니다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네트워크계층</a:t>
            </a:r>
            <a:r>
              <a:rPr lang="en-US" altLang="ko-KR" sz="1600" dirty="0"/>
              <a:t>(Network</a:t>
            </a:r>
            <a:r>
              <a:rPr lang="ko-KR" altLang="en-US" sz="1600" dirty="0"/>
              <a:t> </a:t>
            </a:r>
            <a:r>
              <a:rPr lang="en-US" altLang="ko-KR" sz="1600" dirty="0"/>
              <a:t>Layer): L3 </a:t>
            </a:r>
            <a:r>
              <a:rPr lang="ko-KR" altLang="en-US" sz="1600" dirty="0"/>
              <a:t>계층으로</a:t>
            </a:r>
            <a:br>
              <a:rPr lang="en-US" altLang="ko-KR" sz="1600" dirty="0"/>
            </a:br>
            <a:r>
              <a:rPr lang="en-US" altLang="ko-KR" sz="1600" dirty="0"/>
              <a:t>PDU</a:t>
            </a:r>
            <a:r>
              <a:rPr lang="ko-KR" altLang="en-US" sz="1600" dirty="0"/>
              <a:t>는 데이터 그램</a:t>
            </a:r>
            <a:r>
              <a:rPr lang="en-US" altLang="ko-KR" sz="1600" dirty="0"/>
              <a:t>(Datagram)</a:t>
            </a:r>
            <a:r>
              <a:rPr lang="ko-KR" altLang="en-US" sz="1600" dirty="0"/>
              <a:t>을 사용하여 </a:t>
            </a:r>
            <a:r>
              <a:rPr lang="en-US" altLang="ko-KR" sz="1600" dirty="0"/>
              <a:t>L4 </a:t>
            </a:r>
            <a:r>
              <a:rPr lang="ko-KR" altLang="en-US" sz="1600" dirty="0"/>
              <a:t>세그먼트를</a:t>
            </a:r>
            <a:br>
              <a:rPr lang="en-US" altLang="ko-KR" sz="1600" dirty="0"/>
            </a:br>
            <a:r>
              <a:rPr lang="ko-KR" altLang="en-US" sz="1600" dirty="0"/>
              <a:t>상대의 호스트</a:t>
            </a:r>
            <a:r>
              <a:rPr lang="en-US" altLang="ko-KR" sz="1600" dirty="0"/>
              <a:t>(IP)</a:t>
            </a:r>
            <a:r>
              <a:rPr lang="ko-KR" altLang="en-US" sz="1600" dirty="0"/>
              <a:t>로 송수신 하도록 매개해주는 계층입니다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트랜스포트계층</a:t>
            </a:r>
            <a:r>
              <a:rPr lang="en-US" altLang="ko-KR" sz="1600" dirty="0"/>
              <a:t>(Transport</a:t>
            </a:r>
            <a:r>
              <a:rPr lang="ko-KR" altLang="en-US" sz="1600" dirty="0"/>
              <a:t> </a:t>
            </a:r>
            <a:r>
              <a:rPr lang="en-US" altLang="ko-KR" sz="1600" dirty="0"/>
              <a:t>Layer): L4 </a:t>
            </a:r>
            <a:r>
              <a:rPr lang="ko-KR" altLang="en-US" sz="1600" dirty="0"/>
              <a:t>계층으로</a:t>
            </a:r>
            <a:br>
              <a:rPr lang="en-US" altLang="ko-KR" sz="1600" dirty="0"/>
            </a:br>
            <a:r>
              <a:rPr lang="en-US" altLang="ko-KR" sz="1600" dirty="0"/>
              <a:t>PDU</a:t>
            </a:r>
            <a:r>
              <a:rPr lang="ko-KR" altLang="en-US" sz="1600" dirty="0"/>
              <a:t>는 세그먼트</a:t>
            </a:r>
            <a:r>
              <a:rPr lang="en-US" altLang="ko-KR" sz="1600" dirty="0"/>
              <a:t>(Segment)</a:t>
            </a:r>
            <a:r>
              <a:rPr lang="ko-KR" altLang="en-US" sz="1600" dirty="0"/>
              <a:t>을 사용하여 </a:t>
            </a:r>
            <a:r>
              <a:rPr lang="en-US" altLang="ko-KR" sz="1600" dirty="0"/>
              <a:t>L5 </a:t>
            </a:r>
            <a:r>
              <a:rPr lang="ko-KR" altLang="en-US" sz="1600" dirty="0"/>
              <a:t>메시지를</a:t>
            </a:r>
            <a:br>
              <a:rPr lang="en-US" altLang="ko-KR" sz="1600" dirty="0"/>
            </a:br>
            <a:r>
              <a:rPr lang="en-US" altLang="ko-KR" sz="1600" dirty="0"/>
              <a:t>TCP/UDP(</a:t>
            </a:r>
            <a:r>
              <a:rPr lang="ko-KR" altLang="en-US" sz="1600" dirty="0"/>
              <a:t>소켓</a:t>
            </a:r>
            <a:r>
              <a:rPr lang="en-US" altLang="ko-KR" sz="1600" dirty="0"/>
              <a:t>)</a:t>
            </a:r>
            <a:r>
              <a:rPr lang="ko-KR" altLang="en-US" sz="1600" dirty="0"/>
              <a:t>로 송수신 하도록 매개해주는 계층입니다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응용계층</a:t>
            </a:r>
            <a:r>
              <a:rPr lang="en-US" altLang="ko-KR" sz="1600" dirty="0"/>
              <a:t>(Application Layer): L5 </a:t>
            </a:r>
            <a:r>
              <a:rPr lang="ko-KR" altLang="en-US" sz="1600" dirty="0"/>
              <a:t>계층으로</a:t>
            </a:r>
            <a:br>
              <a:rPr lang="en-US" altLang="ko-KR" sz="1600" dirty="0"/>
            </a:br>
            <a:r>
              <a:rPr lang="en-US" altLang="ko-KR" sz="1600" dirty="0"/>
              <a:t>PDU</a:t>
            </a:r>
            <a:r>
              <a:rPr lang="ko-KR" altLang="en-US" sz="1600" dirty="0"/>
              <a:t>는 메시지</a:t>
            </a:r>
            <a:r>
              <a:rPr lang="en-US" altLang="ko-KR" sz="1600" dirty="0"/>
              <a:t>(Message)</a:t>
            </a:r>
            <a:r>
              <a:rPr lang="ko-KR" altLang="en-US" sz="1600" dirty="0"/>
              <a:t>를 사용하여 사용자가 사용 가능하도록</a:t>
            </a:r>
            <a:r>
              <a:rPr lang="en-US" altLang="ko-KR" sz="1600" dirty="0"/>
              <a:t> </a:t>
            </a:r>
            <a:r>
              <a:rPr lang="ko-KR" altLang="en-US" sz="1600" dirty="0"/>
              <a:t>정보의 송수신 및 처리를 해주는 계층입니다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표현계층</a:t>
            </a:r>
            <a:r>
              <a:rPr lang="en-US" altLang="ko-KR" sz="1600" dirty="0"/>
              <a:t>(Presentation Layer)</a:t>
            </a:r>
            <a:r>
              <a:rPr lang="ko-KR" altLang="en-US" sz="1600" dirty="0"/>
              <a:t>과 세션계층</a:t>
            </a:r>
            <a:r>
              <a:rPr lang="en-US" altLang="ko-KR" sz="1600" dirty="0"/>
              <a:t>(Session</a:t>
            </a:r>
            <a:r>
              <a:rPr lang="ko-KR" altLang="en-US" sz="1600" dirty="0"/>
              <a:t> </a:t>
            </a:r>
            <a:r>
              <a:rPr lang="en-US" altLang="ko-KR" sz="1600" dirty="0"/>
              <a:t>Layer)</a:t>
            </a:r>
            <a:r>
              <a:rPr lang="ko-KR" altLang="en-US" sz="1600" dirty="0"/>
              <a:t>은 응용계층에 포함되는 세부 계층입니다</a:t>
            </a:r>
            <a:r>
              <a:rPr lang="en-US" altLang="ko-KR" sz="1600" dirty="0"/>
              <a:t>)</a:t>
            </a:r>
          </a:p>
        </p:txBody>
      </p:sp>
      <p:pic>
        <p:nvPicPr>
          <p:cNvPr id="5" name="그림 4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294BB25D-374F-BAF8-4533-FBF4E1AFC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248" y="2155372"/>
            <a:ext cx="5152991" cy="396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10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1B9AE-B83B-AD87-FFBF-4F640EDD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 1 (Physical)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1CCD3-766A-7659-24A3-2BA7FA688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4977824"/>
          </a:xfrm>
        </p:spPr>
        <p:txBody>
          <a:bodyPr/>
          <a:lstStyle/>
          <a:p>
            <a:r>
              <a:rPr lang="ko-KR" altLang="en-US" sz="1600" dirty="0"/>
              <a:t>물리 계층</a:t>
            </a:r>
            <a:r>
              <a:rPr lang="en-US" altLang="ko-KR" sz="1600" dirty="0"/>
              <a:t>(Physical Layer)</a:t>
            </a:r>
            <a:r>
              <a:rPr lang="ko-KR" altLang="en-US" sz="1600" dirty="0"/>
              <a:t>은 네트워크 통신에 필수적인 물리매체를 나타낸 계층입니다</a:t>
            </a:r>
            <a:br>
              <a:rPr lang="en-US" altLang="ko-KR" sz="1600" dirty="0"/>
            </a:br>
            <a:r>
              <a:rPr lang="ko-KR" altLang="en-US" sz="1600" dirty="0"/>
              <a:t>정보를 전달하는 매체에 따라 유도매체와 비유도매체로 구별되고 세부내용은 다음과 같습니다</a:t>
            </a:r>
            <a:endParaRPr lang="en-US" altLang="ko-KR" sz="1600" dirty="0"/>
          </a:p>
          <a:p>
            <a:r>
              <a:rPr lang="ko-KR" altLang="en-US" sz="1600" dirty="0"/>
              <a:t>유도매체로는 </a:t>
            </a:r>
            <a:r>
              <a:rPr lang="ko-KR" altLang="en-US" sz="1600" dirty="0" err="1"/>
              <a:t>꼬임쌍선</a:t>
            </a:r>
            <a:r>
              <a:rPr lang="en-US" altLang="ko-KR" sz="1600" dirty="0"/>
              <a:t>(Twisted-Pair): 2</a:t>
            </a:r>
            <a:r>
              <a:rPr lang="ko-KR" altLang="en-US" sz="1600" dirty="0"/>
              <a:t>개의 절연체를 꼬아서 전기간섭을 최소화 한 선입니다</a:t>
            </a:r>
            <a:endParaRPr lang="en-US" altLang="ko-KR" sz="1600" dirty="0"/>
          </a:p>
          <a:p>
            <a:r>
              <a:rPr lang="en-US" altLang="ko-KR" sz="1600" dirty="0"/>
              <a:t>UTP(Unshielded Twisted Pair)</a:t>
            </a:r>
            <a:r>
              <a:rPr lang="ko-KR" altLang="en-US" sz="1600" dirty="0"/>
              <a:t>는 금속으로 보호하지 않은</a:t>
            </a:r>
            <a:r>
              <a:rPr lang="en-US" altLang="ko-KR" sz="1600" dirty="0"/>
              <a:t>(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전선 두 가닥을 단순히 꼬아서 만든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ko-KR" altLang="en-US" sz="1600" dirty="0"/>
              <a:t>선을 말합니다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오늘날 랜 선은 대부분 </a:t>
            </a:r>
            <a:r>
              <a:rPr lang="en-US" altLang="ko-KR" sz="1600" dirty="0"/>
              <a:t>UTP</a:t>
            </a:r>
            <a:r>
              <a:rPr lang="ko-KR" altLang="en-US" sz="1600" dirty="0"/>
              <a:t>를 사용합니다</a:t>
            </a:r>
            <a:endParaRPr lang="en-US" altLang="ko-KR" sz="1600" dirty="0"/>
          </a:p>
          <a:p>
            <a:r>
              <a:rPr lang="en-US" altLang="ko-KR" sz="1600" dirty="0"/>
              <a:t>STP(Shielded Twisted Pair)</a:t>
            </a:r>
            <a:r>
              <a:rPr lang="ko-KR" altLang="en-US" sz="1600" dirty="0"/>
              <a:t>는 금속으로 보호해서 차폐를 한 선을 말합니다</a:t>
            </a:r>
            <a:br>
              <a:rPr lang="en-US" altLang="ko-KR" sz="1600" dirty="0"/>
            </a:br>
            <a:r>
              <a:rPr lang="ko-KR" altLang="en-US" sz="1600" dirty="0"/>
              <a:t>기업에서는 랜 선의 전기간섭도 치명적일 수 있기 때문에</a:t>
            </a:r>
            <a:r>
              <a:rPr lang="en-US" altLang="ko-KR" sz="1600" dirty="0"/>
              <a:t>, STP</a:t>
            </a:r>
            <a:r>
              <a:rPr lang="ko-KR" altLang="en-US" sz="1600" dirty="0"/>
              <a:t>를 사용하는 편입니다</a:t>
            </a:r>
            <a:endParaRPr lang="en-US" altLang="ko-KR" sz="1600" dirty="0"/>
          </a:p>
          <a:p>
            <a:r>
              <a:rPr lang="ko-KR" altLang="en-US" sz="1600" dirty="0"/>
              <a:t>이외에도 </a:t>
            </a:r>
            <a:r>
              <a:rPr lang="ko-KR" altLang="en-US" sz="1600" dirty="0" err="1"/>
              <a:t>동축</a:t>
            </a:r>
            <a:r>
              <a:rPr lang="ko-KR" altLang="en-US" sz="1600" dirty="0"/>
              <a:t> 케이블</a:t>
            </a:r>
            <a:r>
              <a:rPr lang="en-US" altLang="ko-KR" sz="1600" dirty="0"/>
              <a:t>(Coaxial Cable), </a:t>
            </a:r>
            <a:r>
              <a:rPr lang="ko-KR" altLang="en-US" sz="1600" dirty="0"/>
              <a:t>광섬유</a:t>
            </a:r>
            <a:r>
              <a:rPr lang="en-US" altLang="ko-KR" sz="1600" dirty="0"/>
              <a:t>(Fiber Optics)</a:t>
            </a:r>
            <a:r>
              <a:rPr lang="ko-KR" altLang="en-US" sz="1600" dirty="0"/>
              <a:t>도 자주 사용되며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해저 케이블은 속도와 보안의 측면때문에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고속 광섬유에 금속막을 </a:t>
            </a:r>
            <a:r>
              <a:rPr lang="ko-KR" altLang="en-US" sz="1600" dirty="0" err="1"/>
              <a:t>수십겹을</a:t>
            </a:r>
            <a:r>
              <a:rPr lang="ko-KR" altLang="en-US" sz="1600" dirty="0"/>
              <a:t> 덧대서 사용합니다</a:t>
            </a:r>
            <a:endParaRPr lang="en-US" altLang="ko-KR" sz="1600" dirty="0"/>
          </a:p>
          <a:p>
            <a:r>
              <a:rPr lang="en-US" altLang="ko-KR" sz="1600" dirty="0"/>
              <a:t>TP</a:t>
            </a:r>
            <a:r>
              <a:rPr lang="ko-KR" altLang="en-US" sz="1600" dirty="0"/>
              <a:t>는 전송속도와 대역폭으로 카테고리</a:t>
            </a:r>
            <a:r>
              <a:rPr lang="en-US" altLang="ko-KR" sz="1600" dirty="0"/>
              <a:t>(CAT)</a:t>
            </a:r>
            <a:r>
              <a:rPr lang="ko-KR" altLang="en-US" sz="1600" dirty="0"/>
              <a:t>를 나누어 사용되고 있습니다</a:t>
            </a:r>
            <a:r>
              <a:rPr lang="en-US" altLang="ko-KR" sz="1600" dirty="0"/>
              <a:t>(CAT.5, CAT.5e, CAT.6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비유도매체로는 전파</a:t>
            </a:r>
            <a:r>
              <a:rPr lang="en-US" altLang="ko-KR" sz="1600" dirty="0"/>
              <a:t>(Radio Wave)</a:t>
            </a:r>
            <a:r>
              <a:rPr lang="ko-KR" altLang="en-US" sz="1600" dirty="0"/>
              <a:t>를 사용하는</a:t>
            </a:r>
            <a:br>
              <a:rPr lang="en-US" altLang="ko-KR" sz="1600" dirty="0"/>
            </a:br>
            <a:r>
              <a:rPr lang="en-US" altLang="ko-KR" sz="1600" dirty="0"/>
              <a:t>Radio Channel(</a:t>
            </a:r>
            <a:r>
              <a:rPr lang="ko-KR" altLang="en-US" sz="1600" dirty="0"/>
              <a:t>라디오 및 무선 전화</a:t>
            </a:r>
            <a:r>
              <a:rPr lang="en-US" altLang="ko-KR" sz="1600" dirty="0"/>
              <a:t>) </a:t>
            </a:r>
            <a:r>
              <a:rPr lang="ko-KR" altLang="en-US" sz="1600" dirty="0"/>
              <a:t>및</a:t>
            </a:r>
            <a:r>
              <a:rPr lang="en-US" altLang="ko-KR" sz="1600" dirty="0"/>
              <a:t> Wi-Fi Channel</a:t>
            </a:r>
            <a:r>
              <a:rPr lang="ko-KR" altLang="en-US" sz="1600" dirty="0"/>
              <a:t>이 있습니다</a:t>
            </a:r>
            <a:br>
              <a:rPr lang="en-US" altLang="ko-KR" sz="1600" dirty="0"/>
            </a:br>
            <a:r>
              <a:rPr lang="ko-KR" altLang="en-US" sz="1600" dirty="0"/>
              <a:t>일반적으로 장파</a:t>
            </a:r>
            <a:r>
              <a:rPr lang="en-US" altLang="ko-KR" sz="1600" dirty="0"/>
              <a:t>(</a:t>
            </a:r>
            <a:r>
              <a:rPr lang="ko-KR" altLang="en-US" sz="1600" dirty="0"/>
              <a:t>주기가 긴 전파</a:t>
            </a:r>
            <a:r>
              <a:rPr lang="en-US" altLang="ko-KR" sz="1600" dirty="0"/>
              <a:t>)</a:t>
            </a:r>
            <a:r>
              <a:rPr lang="ko-KR" altLang="en-US" sz="1600" dirty="0"/>
              <a:t>는 에너지 손실이 적어 </a:t>
            </a:r>
            <a:r>
              <a:rPr lang="ko-KR" altLang="en-US" sz="1600" dirty="0" err="1"/>
              <a:t>멀리까지</a:t>
            </a:r>
            <a:r>
              <a:rPr lang="ko-KR" altLang="en-US" sz="1600" dirty="0"/>
              <a:t> 전송되지만</a:t>
            </a:r>
            <a:r>
              <a:rPr lang="en-US" altLang="ko-KR" sz="1600" dirty="0"/>
              <a:t> </a:t>
            </a:r>
            <a:r>
              <a:rPr lang="ko-KR" altLang="en-US" sz="1600" dirty="0"/>
              <a:t>전송 량이 적은 대신에</a:t>
            </a:r>
            <a:br>
              <a:rPr lang="en-US" altLang="ko-KR" sz="1600" dirty="0"/>
            </a:br>
            <a:r>
              <a:rPr lang="ko-KR" altLang="en-US" sz="1600" dirty="0"/>
              <a:t>단파</a:t>
            </a:r>
            <a:r>
              <a:rPr lang="en-US" altLang="ko-KR" sz="1600" dirty="0"/>
              <a:t>(</a:t>
            </a:r>
            <a:r>
              <a:rPr lang="ko-KR" altLang="en-US" sz="1600" dirty="0"/>
              <a:t>주기가 짧은 전파</a:t>
            </a:r>
            <a:r>
              <a:rPr lang="en-US" altLang="ko-KR" sz="1600" dirty="0"/>
              <a:t>)</a:t>
            </a:r>
            <a:r>
              <a:rPr lang="ko-KR" altLang="en-US" sz="1600" dirty="0"/>
              <a:t>는 빠르게 에너지 손실이 일어나 거리가 짧아지지만</a:t>
            </a:r>
            <a:br>
              <a:rPr lang="en-US" altLang="ko-KR" sz="1600" dirty="0"/>
            </a:br>
            <a:r>
              <a:rPr lang="ko-KR" altLang="en-US" sz="1600" dirty="0"/>
              <a:t>전송 량이 높아서 최신 기술은 이 둘의 장점을 다양하게 활용하여 고속 전송 기술을 고안하고 있습니다</a:t>
            </a:r>
            <a:r>
              <a:rPr lang="en-US" altLang="ko-K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4952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3E545-A2D4-A77D-EAEE-09BD405B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 2 (Data Link)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E5A161-055E-6010-546E-8E5EF611C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13220"/>
          </a:xfrm>
        </p:spPr>
        <p:txBody>
          <a:bodyPr/>
          <a:lstStyle/>
          <a:p>
            <a:r>
              <a:rPr lang="ko-KR" altLang="en-US" sz="1600" dirty="0"/>
              <a:t>링크 계층</a:t>
            </a:r>
            <a:r>
              <a:rPr lang="en-US" altLang="ko-KR" sz="1600" dirty="0"/>
              <a:t>(Link Layer)</a:t>
            </a:r>
            <a:r>
              <a:rPr lang="ko-KR" altLang="en-US" sz="1600" dirty="0"/>
              <a:t>은 물리 계층과 네트워크 계층을 연결하는 계층으로</a:t>
            </a:r>
            <a:br>
              <a:rPr lang="en-US" altLang="ko-KR" sz="1600" dirty="0"/>
            </a:br>
            <a:r>
              <a:rPr lang="ko-KR" altLang="en-US" sz="1600" dirty="0"/>
              <a:t>물리적으로 연결된 두 장치의 통신을 가장 </a:t>
            </a:r>
            <a:r>
              <a:rPr lang="en-US" altLang="ko-KR" sz="1600" dirty="0" err="1"/>
              <a:t>LowLevel</a:t>
            </a:r>
            <a:r>
              <a:rPr lang="ko-KR" altLang="en-US" sz="1600" dirty="0"/>
              <a:t>로 수행하는 계층이라 볼 수 있습니다</a:t>
            </a:r>
            <a:endParaRPr lang="en-US" altLang="ko-KR" sz="1600" dirty="0"/>
          </a:p>
          <a:p>
            <a:r>
              <a:rPr lang="ko-KR" altLang="en-US" sz="1600" dirty="0"/>
              <a:t>링크 계층의 </a:t>
            </a:r>
            <a:r>
              <a:rPr lang="en-US" altLang="ko-KR" sz="1600" dirty="0"/>
              <a:t>PDU</a:t>
            </a:r>
            <a:r>
              <a:rPr lang="ko-KR" altLang="en-US" sz="1600" dirty="0"/>
              <a:t>는 프레임</a:t>
            </a:r>
            <a:r>
              <a:rPr lang="en-US" altLang="ko-KR" sz="1600" dirty="0"/>
              <a:t>(Frame)</a:t>
            </a:r>
            <a:r>
              <a:rPr lang="ko-KR" altLang="en-US" sz="1600" dirty="0"/>
              <a:t>으로 대표적인 프로토콜로는 </a:t>
            </a:r>
            <a:r>
              <a:rPr lang="en-US" altLang="ko-KR" sz="1600" dirty="0"/>
              <a:t>Ethernet, Wi-Fi</a:t>
            </a:r>
            <a:r>
              <a:rPr lang="ko-KR" altLang="en-US" sz="1600" dirty="0"/>
              <a:t>가 있습니다</a:t>
            </a:r>
            <a:endParaRPr lang="en-US" altLang="ko-KR" sz="1600" dirty="0"/>
          </a:p>
          <a:p>
            <a:r>
              <a:rPr lang="ko-KR" altLang="en-US" sz="1600" dirty="0"/>
              <a:t>링크 계층이 가지는 채널로는 다음 네 가지가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err="1"/>
              <a:t>브로드캐스트</a:t>
            </a:r>
            <a:r>
              <a:rPr lang="ko-KR" altLang="en-US" sz="1400" dirty="0"/>
              <a:t> 채널</a:t>
            </a:r>
            <a:r>
              <a:rPr lang="en-US" altLang="ko-KR" sz="1400" dirty="0"/>
              <a:t>(Broadcast Channel): </a:t>
            </a:r>
            <a:r>
              <a:rPr lang="ko-KR" altLang="en-US" sz="1400" dirty="0"/>
              <a:t>하나의 송신자가 여러 수신자에게 데이터를 전송하는 방식입니다</a:t>
            </a:r>
            <a:br>
              <a:rPr lang="en-US" altLang="ko-KR" sz="1400" dirty="0"/>
            </a:br>
            <a:r>
              <a:rPr lang="ko-KR" altLang="en-US" sz="1400" dirty="0" err="1"/>
              <a:t>브로드캐스트</a:t>
            </a:r>
            <a:r>
              <a:rPr lang="ko-KR" altLang="en-US" sz="1400" dirty="0"/>
              <a:t> 프레임은 연결된 모든 장치에 전파되며</a:t>
            </a:r>
            <a:r>
              <a:rPr lang="en-US" altLang="ko-KR" sz="1400" dirty="0"/>
              <a:t>, </a:t>
            </a:r>
            <a:r>
              <a:rPr lang="ko-KR" altLang="en-US" sz="1400" dirty="0"/>
              <a:t>각 </a:t>
            </a:r>
            <a:r>
              <a:rPr lang="en-US" altLang="ko-KR" sz="1400" dirty="0"/>
              <a:t>L2</a:t>
            </a:r>
            <a:r>
              <a:rPr lang="ko-KR" altLang="en-US" sz="1400" dirty="0"/>
              <a:t>수신자는 자신에게 해당된 프레임이라 판단되면</a:t>
            </a:r>
            <a:br>
              <a:rPr lang="en-US" altLang="ko-KR" sz="1400" dirty="0"/>
            </a:br>
            <a:r>
              <a:rPr lang="ko-KR" altLang="en-US" sz="1400" dirty="0"/>
              <a:t>받아서 넘기거나 처리하고</a:t>
            </a:r>
            <a:r>
              <a:rPr lang="en-US" altLang="ko-KR" sz="1400" dirty="0"/>
              <a:t> </a:t>
            </a:r>
            <a:r>
              <a:rPr lang="ko-KR" altLang="en-US" sz="1400" dirty="0"/>
              <a:t>아니면</a:t>
            </a:r>
            <a:r>
              <a:rPr lang="en-US" altLang="ko-KR" sz="1400" dirty="0"/>
              <a:t>,</a:t>
            </a:r>
            <a:r>
              <a:rPr lang="ko-KR" altLang="en-US" sz="1400" dirty="0"/>
              <a:t> 폐기하는 방식을 사용합니다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err="1"/>
              <a:t>점대점</a:t>
            </a:r>
            <a:r>
              <a:rPr lang="ko-KR" altLang="en-US" sz="1400" dirty="0"/>
              <a:t> 통신 링크</a:t>
            </a:r>
            <a:r>
              <a:rPr lang="en-US" altLang="ko-KR" sz="1400" dirty="0"/>
              <a:t>(Point-to-Point Communication Link): </a:t>
            </a:r>
            <a:r>
              <a:rPr lang="ko-KR" altLang="en-US" sz="1400" dirty="0"/>
              <a:t>하나의 송신자가 하나의 수신자에게</a:t>
            </a:r>
            <a:br>
              <a:rPr lang="en-US" altLang="ko-KR" sz="1400" dirty="0"/>
            </a:br>
            <a:r>
              <a:rPr lang="ko-KR" altLang="en-US" sz="1400" dirty="0"/>
              <a:t>데이터를 전송하는 방식입니다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둘 사이의 전용채널을 구성</a:t>
            </a:r>
            <a:r>
              <a:rPr lang="en-US" altLang="ko-KR" sz="1400" dirty="0"/>
              <a:t>/</a:t>
            </a:r>
            <a:r>
              <a:rPr lang="ko-KR" altLang="en-US" sz="1400" dirty="0"/>
              <a:t>사용하는 구조이기 때문에</a:t>
            </a:r>
            <a:r>
              <a:rPr lang="en-US" altLang="ko-KR" sz="1400" dirty="0"/>
              <a:t> </a:t>
            </a:r>
            <a:r>
              <a:rPr lang="ko-KR" altLang="en-US" sz="1400" dirty="0"/>
              <a:t>독립적이고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높은 안정성과 신뢰성을 가집니다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점대점</a:t>
            </a:r>
            <a:r>
              <a:rPr lang="ko-KR" altLang="en-US" sz="1400" dirty="0"/>
              <a:t> 연결은 </a:t>
            </a:r>
            <a:r>
              <a:rPr lang="en-US" altLang="ko-KR" sz="1400" dirty="0"/>
              <a:t>PPP, PPTP, L2TP</a:t>
            </a:r>
            <a:r>
              <a:rPr lang="ko-KR" altLang="en-US" sz="1400" dirty="0"/>
              <a:t>등의 프로토콜로 주로 </a:t>
            </a:r>
            <a:r>
              <a:rPr lang="en-US" altLang="ko-KR" sz="1400" dirty="0"/>
              <a:t>VPN</a:t>
            </a:r>
            <a:r>
              <a:rPr lang="ko-KR" altLang="en-US" sz="1400" dirty="0"/>
              <a:t>에 사용됩니다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멀티캐스트 채널</a:t>
            </a:r>
            <a:r>
              <a:rPr lang="en-US" altLang="ko-KR" sz="1400" dirty="0"/>
              <a:t>(Multicast Channel): </a:t>
            </a:r>
            <a:r>
              <a:rPr lang="ko-KR" altLang="en-US" sz="1400" dirty="0"/>
              <a:t>하나의 송신자가 특정한 수신자 집단에 데이터를 전송하는 방식입니다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err="1"/>
              <a:t>애니캐스트</a:t>
            </a:r>
            <a:r>
              <a:rPr lang="ko-KR" altLang="en-US" sz="1400" dirty="0"/>
              <a:t> 채널</a:t>
            </a:r>
            <a:r>
              <a:rPr lang="en-US" altLang="ko-KR" sz="1400" dirty="0"/>
              <a:t>(Anycast Channel): </a:t>
            </a:r>
            <a:r>
              <a:rPr lang="ko-KR" altLang="en-US" sz="1400" dirty="0"/>
              <a:t>하나의 송신자가 가장 가까운 수신자에게만 데이터를 전송하는 방식입니다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r>
              <a:rPr lang="ko-KR" altLang="en-US" sz="1600" dirty="0"/>
              <a:t>링크계층 프로토콜을 사용하는 장치들을 노드</a:t>
            </a:r>
            <a:r>
              <a:rPr lang="en-US" altLang="ko-KR" sz="1600" dirty="0"/>
              <a:t>(Node)</a:t>
            </a:r>
            <a:r>
              <a:rPr lang="ko-KR" altLang="en-US" sz="1600" dirty="0"/>
              <a:t>라고 표현하고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노드를 연결하는 통신채널을 링크</a:t>
            </a:r>
            <a:r>
              <a:rPr lang="en-US" altLang="ko-KR" sz="1600" dirty="0"/>
              <a:t>(Link)</a:t>
            </a:r>
            <a:r>
              <a:rPr lang="ko-KR" altLang="en-US" sz="1600" dirty="0"/>
              <a:t>라고 표현합니다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216825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5E12B-5EFB-D96E-0CC5-ADB58676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 3 (Network)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52B2C-3844-B0DA-A883-533969868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765139"/>
            <a:ext cx="10954119" cy="4898541"/>
          </a:xfrm>
        </p:spPr>
        <p:txBody>
          <a:bodyPr/>
          <a:lstStyle/>
          <a:p>
            <a:r>
              <a:rPr lang="ko-KR" altLang="en-US" sz="1600" dirty="0"/>
              <a:t>네트워크 계층</a:t>
            </a:r>
            <a:r>
              <a:rPr lang="en-US" altLang="ko-KR" sz="1600" dirty="0"/>
              <a:t>(Network Layer)</a:t>
            </a:r>
            <a:r>
              <a:rPr lang="ko-KR" altLang="en-US" sz="1600" dirty="0"/>
              <a:t>은 호스트를 구별하는 프로토콜인 </a:t>
            </a:r>
            <a:r>
              <a:rPr lang="en-US" altLang="ko-KR" sz="1600" dirty="0"/>
              <a:t>IP</a:t>
            </a:r>
            <a:r>
              <a:rPr lang="ko-KR" altLang="en-US" sz="1600" dirty="0"/>
              <a:t>를 사용하여</a:t>
            </a:r>
            <a:br>
              <a:rPr lang="en-US" altLang="ko-KR" sz="1600" dirty="0"/>
            </a:br>
            <a:r>
              <a:rPr lang="ko-KR" altLang="en-US" sz="1600" dirty="0"/>
              <a:t>둘 이상의 호스트가 상호 통신이 가능하도록 연결해서</a:t>
            </a:r>
            <a:br>
              <a:rPr lang="en-US" altLang="ko-KR" sz="1600" dirty="0"/>
            </a:br>
            <a:r>
              <a:rPr lang="en-US" altLang="ko-KR" sz="1600" dirty="0"/>
              <a:t>TCP/UDP</a:t>
            </a:r>
            <a:r>
              <a:rPr lang="ko-KR" altLang="en-US" sz="1600" dirty="0"/>
              <a:t> 소켓을 효율적으로 사용할 수 있도록 해주는 계층입니다 </a:t>
            </a:r>
            <a:endParaRPr lang="en-US" altLang="ko-KR" sz="1600" dirty="0"/>
          </a:p>
          <a:p>
            <a:r>
              <a:rPr lang="ko-KR" altLang="en-US" sz="1600" dirty="0"/>
              <a:t>네트워크 계층의 </a:t>
            </a:r>
            <a:r>
              <a:rPr lang="en-US" altLang="ko-KR" sz="1600" dirty="0"/>
              <a:t>PDU</a:t>
            </a:r>
            <a:r>
              <a:rPr lang="ko-KR" altLang="en-US" sz="1600" dirty="0"/>
              <a:t>는 데이터 그램</a:t>
            </a:r>
            <a:r>
              <a:rPr lang="en-US" altLang="ko-KR" sz="1600" dirty="0"/>
              <a:t>(Data</a:t>
            </a:r>
            <a:r>
              <a:rPr lang="ko-KR" altLang="en-US" sz="1600" dirty="0"/>
              <a:t> </a:t>
            </a:r>
            <a:r>
              <a:rPr lang="en-US" altLang="ko-KR" sz="1600" dirty="0"/>
              <a:t>Gram)</a:t>
            </a:r>
            <a:r>
              <a:rPr lang="ko-KR" altLang="en-US" sz="1600" dirty="0"/>
              <a:t>으로 대표적인 프로토콜은 </a:t>
            </a:r>
            <a:r>
              <a:rPr lang="en-US" altLang="ko-KR" sz="1600" dirty="0"/>
              <a:t>IPv4, IPv6</a:t>
            </a:r>
            <a:r>
              <a:rPr lang="ko-KR" altLang="en-US" sz="1600" dirty="0"/>
              <a:t>가 있습니다</a:t>
            </a:r>
            <a:endParaRPr lang="en-US" altLang="ko-KR" sz="1600" dirty="0"/>
          </a:p>
          <a:p>
            <a:r>
              <a:rPr lang="en-US" altLang="ko-KR" sz="1600" dirty="0"/>
              <a:t>L1</a:t>
            </a:r>
            <a:r>
              <a:rPr lang="ko-KR" altLang="en-US" sz="1600" dirty="0"/>
              <a:t>과 </a:t>
            </a:r>
            <a:r>
              <a:rPr lang="en-US" altLang="ko-KR" sz="1600" dirty="0"/>
              <a:t>L2</a:t>
            </a:r>
            <a:r>
              <a:rPr lang="ko-KR" altLang="en-US" sz="1600" dirty="0"/>
              <a:t>계층은 랜 선과 랜 카드에 가까운 물리적인 연산을 수행하지만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L3</a:t>
            </a:r>
            <a:r>
              <a:rPr lang="ko-KR" altLang="en-US" sz="1600" dirty="0"/>
              <a:t>계층은 이 보다는 조금 더 소켓에 가까운 프로그래밍을 수행 할 수 있고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모든 호스트를</a:t>
            </a:r>
            <a:r>
              <a:rPr lang="en-US" altLang="ko-KR" sz="1600" dirty="0"/>
              <a:t>(IP</a:t>
            </a:r>
            <a:r>
              <a:rPr lang="ko-KR" altLang="en-US" sz="1600" dirty="0"/>
              <a:t>를 통해</a:t>
            </a:r>
            <a:r>
              <a:rPr lang="en-US" altLang="ko-KR" sz="1600" dirty="0"/>
              <a:t>)</a:t>
            </a:r>
            <a:r>
              <a:rPr lang="ko-KR" altLang="en-US" sz="1600" dirty="0"/>
              <a:t> 구별 할 수 있는 가장 낮은 </a:t>
            </a:r>
            <a:r>
              <a:rPr lang="en-US" altLang="ko-KR" sz="1600" dirty="0"/>
              <a:t>Layer</a:t>
            </a:r>
            <a:r>
              <a:rPr lang="ko-KR" altLang="en-US" sz="1600" dirty="0"/>
              <a:t>입니다</a:t>
            </a:r>
            <a:endParaRPr lang="en-US" altLang="ko-KR" sz="1600" dirty="0"/>
          </a:p>
          <a:p>
            <a:r>
              <a:rPr lang="en-US" altLang="ko-KR" sz="1600" dirty="0"/>
              <a:t>IPv4</a:t>
            </a:r>
            <a:r>
              <a:rPr lang="ko-KR" altLang="en-US" sz="1600" dirty="0"/>
              <a:t>는 </a:t>
            </a:r>
            <a:r>
              <a:rPr lang="en-US" altLang="ko-KR" sz="1600" dirty="0"/>
              <a:t>(10</a:t>
            </a:r>
            <a:r>
              <a:rPr lang="ko-KR" altLang="en-US" sz="1600" dirty="0"/>
              <a:t>진법 </a:t>
            </a:r>
            <a:r>
              <a:rPr lang="en-US" altLang="ko-KR" sz="1600" dirty="0"/>
              <a:t>0 ~ 255) </a:t>
            </a:r>
            <a:r>
              <a:rPr lang="ko-KR" altLang="en-US" sz="1600" dirty="0"/>
              <a:t>세 자리</a:t>
            </a:r>
            <a:r>
              <a:rPr lang="en-US" altLang="ko-KR" sz="1600" dirty="0"/>
              <a:t>(8</a:t>
            </a:r>
            <a:r>
              <a:rPr lang="ko-KR" altLang="en-US" sz="1600" dirty="0"/>
              <a:t>비트</a:t>
            </a:r>
            <a:r>
              <a:rPr lang="en-US" altLang="ko-KR" sz="1600" dirty="0"/>
              <a:t>) * 4 </a:t>
            </a:r>
            <a:r>
              <a:rPr lang="ko-KR" altLang="en-US" sz="1600" dirty="0"/>
              <a:t>로 구성되어 총 </a:t>
            </a:r>
            <a:r>
              <a:rPr lang="en-US" altLang="ko-KR" sz="1600" dirty="0"/>
              <a:t>32</a:t>
            </a:r>
            <a:r>
              <a:rPr lang="ko-KR" altLang="en-US" sz="1600" dirty="0"/>
              <a:t>비트 길이입니다 </a:t>
            </a:r>
            <a:r>
              <a:rPr lang="en-US" altLang="ko-KR" sz="1600" dirty="0"/>
              <a:t>(</a:t>
            </a:r>
            <a:r>
              <a:rPr lang="ko-KR" altLang="en-US" sz="1600" dirty="0"/>
              <a:t>대략 </a:t>
            </a:r>
            <a:r>
              <a:rPr lang="en-US" altLang="ko-KR" sz="1600" dirty="0"/>
              <a:t>43</a:t>
            </a:r>
            <a:r>
              <a:rPr lang="ko-KR" altLang="en-US" sz="1600" dirty="0"/>
              <a:t>억 개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ko-KR" altLang="en-US" sz="1600" dirty="0"/>
              <a:t>이 중에서 </a:t>
            </a:r>
            <a:r>
              <a:rPr lang="en-US" altLang="ko-KR" sz="1600" dirty="0"/>
              <a:t>192.168.X </a:t>
            </a:r>
            <a:r>
              <a:rPr lang="ko-KR" altLang="en-US" sz="1600" dirty="0"/>
              <a:t>나 </a:t>
            </a:r>
            <a:r>
              <a:rPr lang="en-US" altLang="ko-KR" sz="1600" dirty="0"/>
              <a:t>127.0.0.1, 0.0.0.0</a:t>
            </a:r>
            <a:r>
              <a:rPr lang="ko-KR" altLang="en-US" sz="1600" dirty="0"/>
              <a:t>등의 선 정의된 </a:t>
            </a:r>
            <a:r>
              <a:rPr lang="en-US" altLang="ko-KR" sz="1600" dirty="0"/>
              <a:t>IP</a:t>
            </a:r>
            <a:r>
              <a:rPr lang="ko-KR" altLang="en-US" sz="1600" dirty="0"/>
              <a:t>들이 이미 있거나</a:t>
            </a:r>
            <a:br>
              <a:rPr lang="en-US" altLang="ko-KR" sz="1600" dirty="0"/>
            </a:br>
            <a:r>
              <a:rPr lang="ko-KR" altLang="en-US" sz="1600" dirty="0"/>
              <a:t>여타 규칙으로 인한 사용불가 </a:t>
            </a:r>
            <a:r>
              <a:rPr lang="en-US" altLang="ko-KR" sz="1600" dirty="0"/>
              <a:t>IP</a:t>
            </a:r>
            <a:r>
              <a:rPr lang="ko-KR" altLang="en-US" sz="1600" dirty="0"/>
              <a:t>들이 있기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공인</a:t>
            </a:r>
            <a:r>
              <a:rPr lang="en-US" altLang="ko-KR" sz="1600" dirty="0"/>
              <a:t>IP</a:t>
            </a:r>
            <a:r>
              <a:rPr lang="ko-KR" altLang="en-US" sz="1600" dirty="0"/>
              <a:t>로 할당가능한 경우의 수는 조금 더 줄어들어 모든 장치마다 하나씩 할당하기에는 무리가 있어</a:t>
            </a:r>
            <a:br>
              <a:rPr lang="en-US" altLang="ko-KR" sz="1600" dirty="0"/>
            </a:br>
            <a:r>
              <a:rPr lang="ko-KR" altLang="en-US" sz="1600" dirty="0"/>
              <a:t>오늘날에는 </a:t>
            </a:r>
            <a:r>
              <a:rPr lang="en-US" altLang="ko-KR" sz="1600" dirty="0"/>
              <a:t>IPv6</a:t>
            </a:r>
            <a:r>
              <a:rPr lang="ko-KR" altLang="en-US" sz="1600" dirty="0"/>
              <a:t>나 </a:t>
            </a:r>
            <a:r>
              <a:rPr lang="en-US" altLang="ko-KR" sz="1600" dirty="0"/>
              <a:t>DHCP</a:t>
            </a:r>
            <a:r>
              <a:rPr lang="ko-KR" altLang="en-US" sz="1600" dirty="0"/>
              <a:t>등을 적절히 활용하는 편입니다</a:t>
            </a:r>
            <a:endParaRPr lang="en-US" altLang="ko-KR" sz="1600" dirty="0"/>
          </a:p>
          <a:p>
            <a:r>
              <a:rPr lang="en-US" altLang="ko-KR" sz="1600" dirty="0"/>
              <a:t>IPv6</a:t>
            </a:r>
            <a:r>
              <a:rPr lang="ko-KR" altLang="en-US" sz="1600" dirty="0"/>
              <a:t>는 </a:t>
            </a:r>
            <a:r>
              <a:rPr lang="en-US" altLang="ko-KR" sz="1600" dirty="0"/>
              <a:t>(16</a:t>
            </a:r>
            <a:r>
              <a:rPr lang="ko-KR" altLang="en-US" sz="1600" dirty="0"/>
              <a:t>진법 </a:t>
            </a:r>
            <a:r>
              <a:rPr lang="en-US" altLang="ko-KR" sz="1600" dirty="0"/>
              <a:t>0 ~ FFFF) </a:t>
            </a:r>
            <a:r>
              <a:rPr lang="ko-KR" altLang="en-US" sz="1600" dirty="0"/>
              <a:t>네 자리</a:t>
            </a:r>
            <a:r>
              <a:rPr lang="en-US" altLang="ko-KR" sz="1600" dirty="0"/>
              <a:t>(16</a:t>
            </a:r>
            <a:r>
              <a:rPr lang="ko-KR" altLang="en-US" sz="1600" dirty="0"/>
              <a:t>비트</a:t>
            </a:r>
            <a:r>
              <a:rPr lang="en-US" altLang="ko-KR" sz="1600" dirty="0"/>
              <a:t>) * 8 </a:t>
            </a:r>
            <a:r>
              <a:rPr lang="ko-KR" altLang="en-US" sz="1600" dirty="0"/>
              <a:t>로 구성되어 총 </a:t>
            </a:r>
            <a:r>
              <a:rPr lang="en-US" altLang="ko-KR" sz="1600" dirty="0"/>
              <a:t>128</a:t>
            </a:r>
            <a:r>
              <a:rPr lang="ko-KR" altLang="en-US" sz="1600" dirty="0"/>
              <a:t>비트 길이입니다 </a:t>
            </a:r>
            <a:r>
              <a:rPr lang="en-US" altLang="ko-KR" sz="1600" dirty="0"/>
              <a:t>(</a:t>
            </a:r>
            <a:r>
              <a:rPr lang="ko-KR" altLang="en-US" sz="1600" dirty="0"/>
              <a:t>대략 </a:t>
            </a:r>
            <a:r>
              <a:rPr lang="en-US" altLang="ko-KR" sz="1600" dirty="0"/>
              <a:t>43</a:t>
            </a:r>
            <a:r>
              <a:rPr lang="ko-KR" altLang="en-US" sz="1600" dirty="0"/>
              <a:t>억의 </a:t>
            </a:r>
            <a:r>
              <a:rPr lang="en-US" altLang="ko-KR" sz="1600" dirty="0"/>
              <a:t>4</a:t>
            </a:r>
            <a:r>
              <a:rPr lang="ko-KR" altLang="en-US" sz="1600" dirty="0"/>
              <a:t>승 개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DHCP</a:t>
            </a:r>
            <a:r>
              <a:rPr lang="ko-KR" altLang="en-US" sz="1600" dirty="0"/>
              <a:t>는 </a:t>
            </a:r>
            <a:r>
              <a:rPr lang="en-US" altLang="ko-KR" sz="1600" dirty="0"/>
              <a:t>L3</a:t>
            </a:r>
            <a:r>
              <a:rPr lang="ko-KR" altLang="en-US" sz="1600" dirty="0"/>
              <a:t>에서 </a:t>
            </a:r>
            <a:r>
              <a:rPr lang="en-US" altLang="ko-KR" sz="1600" dirty="0"/>
              <a:t>IP</a:t>
            </a:r>
            <a:r>
              <a:rPr lang="ko-KR" altLang="en-US" sz="1600" dirty="0"/>
              <a:t>를 편하게 관리</a:t>
            </a:r>
            <a:r>
              <a:rPr lang="en-US" altLang="ko-KR" sz="1600" dirty="0"/>
              <a:t>(</a:t>
            </a:r>
            <a:r>
              <a:rPr lang="ko-KR" altLang="en-US" sz="1600" dirty="0"/>
              <a:t>할당 및 연결</a:t>
            </a:r>
            <a:r>
              <a:rPr lang="en-US" altLang="ko-KR" sz="1600" dirty="0"/>
              <a:t>)</a:t>
            </a:r>
            <a:r>
              <a:rPr lang="ko-KR" altLang="en-US" sz="1600" dirty="0"/>
              <a:t>를 수행해주는 프로토콜로</a:t>
            </a:r>
            <a:br>
              <a:rPr lang="en-US" altLang="ko-KR" sz="1600" dirty="0"/>
            </a:br>
            <a:r>
              <a:rPr lang="ko-KR" altLang="en-US" sz="1600" dirty="0"/>
              <a:t>오늘날 </a:t>
            </a:r>
            <a:r>
              <a:rPr lang="en-US" altLang="ko-KR" sz="1600" dirty="0"/>
              <a:t>IPv4</a:t>
            </a:r>
            <a:r>
              <a:rPr lang="ko-KR" altLang="en-US" sz="1600" dirty="0"/>
              <a:t>의 한계점이 눈에 띄게 보이면서 점점 더 사용비중이 늘어나는 네트워크 프로토콜입니다</a:t>
            </a:r>
          </a:p>
        </p:txBody>
      </p:sp>
    </p:spTree>
    <p:extLst>
      <p:ext uri="{BB962C8B-B14F-4D97-AF65-F5344CB8AC3E}">
        <p14:creationId xmlns:p14="http://schemas.microsoft.com/office/powerpoint/2010/main" val="1037610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E4ECD-1B54-2461-1F71-4DF8B0F4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 4 (Transport)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9CC6ED-3E9A-BC51-02BB-707B86469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36817"/>
          </a:xfrm>
        </p:spPr>
        <p:txBody>
          <a:bodyPr/>
          <a:lstStyle/>
          <a:p>
            <a:r>
              <a:rPr lang="ko-KR" altLang="en-US" sz="1600" dirty="0"/>
              <a:t>트랜스포트 계층</a:t>
            </a:r>
            <a:r>
              <a:rPr lang="en-US" altLang="ko-KR" sz="1600" dirty="0"/>
              <a:t>(Transport</a:t>
            </a:r>
            <a:r>
              <a:rPr lang="ko-KR" altLang="en-US" sz="1600" dirty="0"/>
              <a:t> </a:t>
            </a:r>
            <a:r>
              <a:rPr lang="en-US" altLang="ko-KR" sz="1600" dirty="0"/>
              <a:t>Layer)</a:t>
            </a:r>
            <a:r>
              <a:rPr lang="ko-KR" altLang="en-US" sz="1600" dirty="0"/>
              <a:t>은 서로 다른 호스트에서 동작하는 응용 계층 프로세스들 간의</a:t>
            </a:r>
            <a:br>
              <a:rPr lang="en-US" altLang="ko-KR" sz="1600" dirty="0"/>
            </a:br>
            <a:r>
              <a:rPr lang="ko-KR" altLang="en-US" sz="1600" dirty="0"/>
              <a:t>논리적 통신을 제공해주는 계층입니다</a:t>
            </a:r>
            <a:endParaRPr lang="en-US" altLang="ko-KR" sz="1600" dirty="0"/>
          </a:p>
          <a:p>
            <a:r>
              <a:rPr lang="en-US" altLang="ko-KR" sz="1600" dirty="0"/>
              <a:t>L1, L2, L3</a:t>
            </a:r>
            <a:r>
              <a:rPr lang="ko-KR" altLang="en-US" sz="1600" dirty="0"/>
              <a:t>까지는 물리적 </a:t>
            </a:r>
            <a:r>
              <a:rPr lang="en-US" altLang="ko-KR" sz="1600" dirty="0"/>
              <a:t>~ </a:t>
            </a:r>
            <a:r>
              <a:rPr lang="ko-KR" altLang="en-US" sz="1600" dirty="0"/>
              <a:t>호스트 특정까지 수행해주기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L4</a:t>
            </a:r>
            <a:r>
              <a:rPr lang="ko-KR" altLang="en-US" sz="1600" dirty="0"/>
              <a:t>계층은 실질적인 논리 통신을 수행하게 해주는 계층이라 볼 수 있습니다</a:t>
            </a:r>
            <a:endParaRPr lang="en-US" altLang="ko-KR" sz="1600" dirty="0"/>
          </a:p>
          <a:p>
            <a:r>
              <a:rPr lang="en-US" altLang="ko-KR" sz="1600" dirty="0"/>
              <a:t>L3</a:t>
            </a:r>
            <a:r>
              <a:rPr lang="ko-KR" altLang="en-US" sz="1600" dirty="0"/>
              <a:t>까지는 최선형</a:t>
            </a:r>
            <a:r>
              <a:rPr lang="en-US" altLang="ko-KR" sz="1600" dirty="0"/>
              <a:t>(Best-effort) = </a:t>
            </a:r>
            <a:r>
              <a:rPr lang="ko-KR" altLang="en-US" sz="1600" dirty="0"/>
              <a:t>즉</a:t>
            </a:r>
            <a:r>
              <a:rPr lang="en-US" altLang="ko-KR" sz="1600" dirty="0"/>
              <a:t> </a:t>
            </a:r>
            <a:r>
              <a:rPr lang="ko-KR" altLang="en-US" sz="1600" dirty="0"/>
              <a:t>안전한 통신을 </a:t>
            </a:r>
            <a:r>
              <a:rPr lang="ko-KR" altLang="en-US" sz="1600" dirty="0" err="1"/>
              <a:t>노오력</a:t>
            </a:r>
            <a:r>
              <a:rPr lang="ko-KR" altLang="en-US" sz="1600" dirty="0"/>
              <a:t> 하지만</a:t>
            </a:r>
            <a:r>
              <a:rPr lang="en-US" altLang="ko-KR" sz="1600" dirty="0"/>
              <a:t> </a:t>
            </a:r>
            <a:r>
              <a:rPr lang="ko-KR" altLang="en-US" sz="1600" dirty="0"/>
              <a:t>보증은 못하는 프로토콜이기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L4</a:t>
            </a:r>
            <a:r>
              <a:rPr lang="ko-KR" altLang="en-US" sz="1600" dirty="0"/>
              <a:t>계층에서는 이를 완전하게 보장하도록 프로토콜을 설계합니다</a:t>
            </a:r>
            <a:r>
              <a:rPr lang="en-US" altLang="ko-KR" sz="1600" dirty="0"/>
              <a:t>(</a:t>
            </a:r>
            <a:r>
              <a:rPr lang="ko-KR" altLang="en-US" sz="1600" dirty="0"/>
              <a:t>신뢰적 전달 보장이라고 표현함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트랜스포트 계층의 </a:t>
            </a:r>
            <a:r>
              <a:rPr lang="en-US" altLang="ko-KR" sz="1600" dirty="0"/>
              <a:t>PDU</a:t>
            </a:r>
            <a:r>
              <a:rPr lang="ko-KR" altLang="en-US" sz="1600" dirty="0"/>
              <a:t>는 세그먼트</a:t>
            </a:r>
            <a:r>
              <a:rPr lang="en-US" altLang="ko-KR" sz="1600" dirty="0"/>
              <a:t>(Segment)</a:t>
            </a:r>
            <a:r>
              <a:rPr lang="ko-KR" altLang="en-US" sz="1600" dirty="0"/>
              <a:t>로 대표적인 프로토콜은 </a:t>
            </a:r>
            <a:r>
              <a:rPr lang="en-US" altLang="ko-KR" sz="1600" dirty="0"/>
              <a:t>TCP, UDP</a:t>
            </a:r>
            <a:r>
              <a:rPr lang="ko-KR" altLang="en-US" sz="1600" dirty="0"/>
              <a:t>가 있습니다</a:t>
            </a:r>
            <a:endParaRPr lang="en-US" altLang="ko-KR" sz="1600" dirty="0"/>
          </a:p>
          <a:p>
            <a:r>
              <a:rPr lang="en-US" altLang="ko-KR" sz="1600" dirty="0"/>
              <a:t>TCP(Transmission Control Protocol)</a:t>
            </a:r>
            <a:r>
              <a:rPr lang="ko-KR" altLang="en-US" sz="1600" dirty="0"/>
              <a:t>는 전송제어 프로토콜의 표준으로</a:t>
            </a:r>
            <a:br>
              <a:rPr lang="en-US" altLang="ko-KR" sz="1600" dirty="0"/>
            </a:br>
            <a:r>
              <a:rPr lang="en-US" altLang="ko-KR" sz="1600" dirty="0"/>
              <a:t>L4</a:t>
            </a:r>
            <a:r>
              <a:rPr lang="ko-KR" altLang="en-US" sz="1600" dirty="0"/>
              <a:t>계층에서 신뢰적 전달을 보장하는 프로토콜이기에</a:t>
            </a:r>
            <a:r>
              <a:rPr lang="en-US" altLang="ko-KR" sz="1600" dirty="0"/>
              <a:t>,</a:t>
            </a:r>
            <a:r>
              <a:rPr lang="ko-KR" altLang="en-US" sz="1600" dirty="0"/>
              <a:t> 대부분의 통신이 </a:t>
            </a:r>
            <a:r>
              <a:rPr lang="en-US" altLang="ko-KR" sz="1600" dirty="0"/>
              <a:t>TCP</a:t>
            </a:r>
            <a:r>
              <a:rPr lang="ko-KR" altLang="en-US" sz="1600" dirty="0"/>
              <a:t>를 사용하는 편입니다</a:t>
            </a:r>
            <a:endParaRPr lang="en-US" altLang="ko-KR" sz="1600" dirty="0"/>
          </a:p>
          <a:p>
            <a:r>
              <a:rPr lang="en-US" altLang="ko-KR" sz="1600" dirty="0"/>
              <a:t>UDP(User Datagram Protocol)</a:t>
            </a:r>
            <a:r>
              <a:rPr lang="ko-KR" altLang="en-US" sz="1600" dirty="0"/>
              <a:t>는 사용자 데이터 그램 프로토콜로</a:t>
            </a:r>
            <a:br>
              <a:rPr lang="en-US" altLang="ko-KR" sz="1600" dirty="0"/>
            </a:br>
            <a:r>
              <a:rPr lang="en-US" altLang="ko-KR" sz="1600" dirty="0"/>
              <a:t>L3</a:t>
            </a:r>
            <a:r>
              <a:rPr lang="ko-KR" altLang="en-US" sz="1600" dirty="0"/>
              <a:t>계층의 데이터 그램을 거의 그대로 넘기는 것에 초점을 맞춘 프로토콜이기에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PDU</a:t>
            </a:r>
            <a:r>
              <a:rPr lang="ko-KR" altLang="en-US" sz="1600" dirty="0"/>
              <a:t>의 크기가 보다 작고</a:t>
            </a:r>
            <a:r>
              <a:rPr lang="en-US" altLang="ko-KR" sz="1600" dirty="0"/>
              <a:t>(</a:t>
            </a:r>
            <a:r>
              <a:rPr lang="ko-KR" altLang="en-US" sz="1600" dirty="0"/>
              <a:t>헤더가 작고</a:t>
            </a:r>
            <a:r>
              <a:rPr lang="en-US" altLang="ko-KR" sz="1600" dirty="0"/>
              <a:t>) </a:t>
            </a:r>
            <a:r>
              <a:rPr lang="ko-KR" altLang="en-US" sz="1600" dirty="0"/>
              <a:t>비 신뢰적 전달 프로토콜의 특성을 지녀서</a:t>
            </a:r>
            <a:br>
              <a:rPr lang="en-US" altLang="ko-KR" sz="1600" dirty="0"/>
            </a:br>
            <a:r>
              <a:rPr lang="ko-KR" altLang="en-US" sz="1600" dirty="0"/>
              <a:t>데이터를 빠르게 보내는 경우나 안정적인 네트워크 통신이 보장된 경우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실시간</a:t>
            </a:r>
            <a:r>
              <a:rPr lang="en-US" altLang="ko-KR" sz="1600" dirty="0"/>
              <a:t>(</a:t>
            </a:r>
            <a:r>
              <a:rPr lang="ko-KR" altLang="en-US" sz="1600" dirty="0"/>
              <a:t>시간 민감</a:t>
            </a:r>
            <a:r>
              <a:rPr lang="en-US" altLang="ko-KR" sz="1600" dirty="0"/>
              <a:t>)</a:t>
            </a:r>
            <a:r>
              <a:rPr lang="ko-KR" altLang="en-US" sz="1600" dirty="0"/>
              <a:t>정보를 받아와야 하는 경우에 많이 사용합니다</a:t>
            </a:r>
            <a:endParaRPr lang="en-US" altLang="ko-KR" sz="1600" dirty="0"/>
          </a:p>
          <a:p>
            <a:r>
              <a:rPr lang="en-US" altLang="ko-KR" sz="1600" dirty="0"/>
              <a:t>L4</a:t>
            </a:r>
            <a:r>
              <a:rPr lang="ko-KR" altLang="en-US" sz="1600" dirty="0"/>
              <a:t>계층 부터는 소켓이라는 논리구조를 가지고 프로그래밍 할 수 있는 계층입니다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59372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urful network cables">
            <a:extLst>
              <a:ext uri="{FF2B5EF4-FFF2-40B4-BE49-F238E27FC236}">
                <a16:creationId xmlns:a16="http://schemas.microsoft.com/office/drawing/2014/main" id="{AC9DB2AD-B192-ABDA-D0BF-28E5AEB1F0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38" r="26489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4DF8E-C263-BFBF-CBDE-A5FF3F697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682217"/>
            <a:ext cx="5470113" cy="500476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2000"/>
              </a:lnSpc>
              <a:buFont typeface="+mj-lt"/>
              <a:buAutoNum type="arabicPeriod"/>
            </a:pPr>
            <a:r>
              <a:rPr lang="en-US" altLang="ko-KR" sz="2800" dirty="0"/>
              <a:t>End System</a:t>
            </a:r>
            <a:br>
              <a:rPr lang="en-US" altLang="ko-KR" sz="2800" dirty="0"/>
            </a:br>
            <a:r>
              <a:rPr lang="en-US" altLang="ko-KR" sz="2800" dirty="0"/>
              <a:t>– Router</a:t>
            </a:r>
            <a:br>
              <a:rPr lang="en-US" altLang="ko-KR" sz="2800" dirty="0"/>
            </a:br>
            <a:r>
              <a:rPr lang="en-US" altLang="ko-KR" sz="2800" dirty="0"/>
              <a:t>– Switch</a:t>
            </a:r>
          </a:p>
          <a:p>
            <a:pPr marL="457200" indent="-457200">
              <a:lnSpc>
                <a:spcPct val="102000"/>
              </a:lnSpc>
              <a:buFont typeface="+mj-lt"/>
              <a:buAutoNum type="arabicPeriod"/>
            </a:pPr>
            <a:r>
              <a:rPr lang="en-US" altLang="ko-KR" sz="2800" dirty="0"/>
              <a:t>DHCP</a:t>
            </a:r>
            <a:br>
              <a:rPr lang="en-US" altLang="ko-KR" sz="2800" dirty="0"/>
            </a:br>
            <a:r>
              <a:rPr lang="en-US" altLang="ko-KR" sz="2800" dirty="0"/>
              <a:t>– NAT</a:t>
            </a:r>
            <a:br>
              <a:rPr lang="en-US" altLang="ko-KR" sz="2800" dirty="0"/>
            </a:br>
            <a:r>
              <a:rPr lang="en-US" altLang="ko-KR" sz="2800" dirty="0"/>
              <a:t>- VPN</a:t>
            </a:r>
          </a:p>
          <a:p>
            <a:pPr marL="457200" indent="-457200">
              <a:lnSpc>
                <a:spcPct val="102000"/>
              </a:lnSpc>
              <a:buFont typeface="+mj-lt"/>
              <a:buAutoNum type="arabicPeriod"/>
            </a:pPr>
            <a:r>
              <a:rPr lang="en-US" altLang="ko-KR" sz="2800" dirty="0"/>
              <a:t>ISP</a:t>
            </a:r>
            <a:br>
              <a:rPr lang="en-US" altLang="ko-KR" sz="2800" dirty="0"/>
            </a:br>
            <a:r>
              <a:rPr lang="en-US" altLang="ko-KR" sz="2800" dirty="0"/>
              <a:t>– ASN</a:t>
            </a:r>
            <a:br>
              <a:rPr lang="en-US" altLang="ko-KR" sz="2800" dirty="0"/>
            </a:br>
            <a:r>
              <a:rPr lang="en-US" altLang="ko-KR" sz="2800" dirty="0"/>
              <a:t>– BGP</a:t>
            </a:r>
          </a:p>
          <a:p>
            <a:pPr marL="457200" indent="-457200">
              <a:lnSpc>
                <a:spcPct val="102000"/>
              </a:lnSpc>
              <a:buFont typeface="+mj-lt"/>
              <a:buAutoNum type="arabicPeriod"/>
            </a:pPr>
            <a:r>
              <a:rPr lang="en-US" altLang="ko-KR" sz="2800" dirty="0"/>
              <a:t>OSI 7 Layer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A09945-111B-6696-B5D9-E52DF920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227344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891347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C69B4-70AC-3967-1993-364D114AB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 5 (Application)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E2DF04-6663-F2FD-2679-9C0928B46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765139"/>
            <a:ext cx="11172396" cy="5092861"/>
          </a:xfrm>
        </p:spPr>
        <p:txBody>
          <a:bodyPr/>
          <a:lstStyle/>
          <a:p>
            <a:r>
              <a:rPr lang="ko-KR" altLang="en-US" sz="1600" dirty="0"/>
              <a:t>응용 계층</a:t>
            </a:r>
            <a:r>
              <a:rPr lang="en-US" altLang="ko-KR" sz="1600" dirty="0"/>
              <a:t>(Application Layer)</a:t>
            </a:r>
            <a:r>
              <a:rPr lang="ko-KR" altLang="en-US" sz="1600" dirty="0"/>
              <a:t>은 호스트가 사용하는 프로그램이 해당 정보를 사용가능 하도록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또는</a:t>
            </a:r>
            <a:r>
              <a:rPr lang="en-US" altLang="ko-KR" sz="1600" dirty="0"/>
              <a:t> </a:t>
            </a:r>
            <a:r>
              <a:rPr lang="ko-KR" altLang="en-US" sz="1600" dirty="0"/>
              <a:t>정보를 사용하는 규칙을 정하는 계층입니다</a:t>
            </a:r>
            <a:endParaRPr lang="en-US" altLang="ko-KR" sz="1600" dirty="0"/>
          </a:p>
          <a:p>
            <a:r>
              <a:rPr lang="en-US" altLang="ko-KR" sz="1600" dirty="0"/>
              <a:t>L4</a:t>
            </a:r>
            <a:r>
              <a:rPr lang="ko-KR" altLang="en-US" sz="1600" dirty="0"/>
              <a:t>까지는 신뢰적 전달이 보장되고 데이터는 바로 사용가능한 상태로 올 것이기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L5</a:t>
            </a:r>
            <a:r>
              <a:rPr lang="ko-KR" altLang="en-US" sz="1600" dirty="0"/>
              <a:t>는 데이터 포맷</a:t>
            </a:r>
            <a:r>
              <a:rPr lang="en-US" altLang="ko-KR" sz="1600" dirty="0"/>
              <a:t>(</a:t>
            </a:r>
            <a:r>
              <a:rPr lang="ko-KR" altLang="en-US" sz="1600" dirty="0"/>
              <a:t>형식</a:t>
            </a:r>
            <a:r>
              <a:rPr lang="en-US" altLang="ko-KR" sz="1600" dirty="0"/>
              <a:t>)</a:t>
            </a:r>
            <a:r>
              <a:rPr lang="ko-KR" altLang="en-US" sz="1600" dirty="0"/>
              <a:t>을 정하는 규약이라 볼 수도 있습니다</a:t>
            </a:r>
            <a:endParaRPr lang="en-US" altLang="ko-KR" sz="1600" dirty="0"/>
          </a:p>
          <a:p>
            <a:r>
              <a:rPr lang="ko-KR" altLang="en-US" sz="1600" dirty="0"/>
              <a:t>응용 계층의 </a:t>
            </a:r>
            <a:r>
              <a:rPr lang="en-US" altLang="ko-KR" sz="1600" dirty="0"/>
              <a:t>PDU</a:t>
            </a:r>
            <a:r>
              <a:rPr lang="ko-KR" altLang="en-US" sz="1600" dirty="0"/>
              <a:t>는 메시지</a:t>
            </a:r>
            <a:r>
              <a:rPr lang="en-US" altLang="ko-KR" sz="1600" dirty="0"/>
              <a:t>(Message)</a:t>
            </a:r>
            <a:r>
              <a:rPr lang="ko-KR" altLang="en-US" sz="1600" dirty="0"/>
              <a:t>로</a:t>
            </a:r>
            <a:br>
              <a:rPr lang="en-US" altLang="ko-KR" sz="1600" dirty="0"/>
            </a:br>
            <a:r>
              <a:rPr lang="ko-KR" altLang="en-US" sz="1600" dirty="0"/>
              <a:t>대표적인 프로토콜에는 </a:t>
            </a:r>
            <a:r>
              <a:rPr lang="en-US" altLang="ko-KR" sz="1600" dirty="0"/>
              <a:t>HTTP(S), DNS, SSH, (S)FTP, SMTP</a:t>
            </a:r>
            <a:r>
              <a:rPr lang="ko-KR" altLang="en-US" sz="1600" dirty="0"/>
              <a:t>등이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HTTP(Hyper Text Transfer Protocol)</a:t>
            </a:r>
            <a:r>
              <a:rPr lang="ko-KR" altLang="en-US" sz="1400" dirty="0"/>
              <a:t>는 오늘날 웹 프로토콜로 유명한 </a:t>
            </a:r>
            <a:r>
              <a:rPr lang="en-US" altLang="ko-KR" sz="1400" dirty="0"/>
              <a:t>HTTP/1.1</a:t>
            </a:r>
            <a:r>
              <a:rPr lang="ko-KR" altLang="en-US" sz="1400" dirty="0"/>
              <a:t>으로</a:t>
            </a:r>
            <a:br>
              <a:rPr lang="en-US" altLang="ko-KR" sz="1400" dirty="0"/>
            </a:br>
            <a:r>
              <a:rPr lang="ko-KR" altLang="en-US" sz="1400" dirty="0"/>
              <a:t>요청 메소드</a:t>
            </a:r>
            <a:r>
              <a:rPr lang="en-US" altLang="ko-KR" sz="1400" dirty="0"/>
              <a:t>(GET,POST,PUT,DELETE)</a:t>
            </a:r>
            <a:r>
              <a:rPr lang="ko-KR" altLang="en-US" sz="1400" dirty="0"/>
              <a:t>와 헤더</a:t>
            </a:r>
            <a:r>
              <a:rPr lang="en-US" altLang="ko-KR" sz="1400" dirty="0"/>
              <a:t>(Header), </a:t>
            </a:r>
            <a:r>
              <a:rPr lang="ko-KR" altLang="en-US" sz="1400" dirty="0"/>
              <a:t>바디</a:t>
            </a:r>
            <a:r>
              <a:rPr lang="en-US" altLang="ko-KR" sz="1400" dirty="0"/>
              <a:t>(Body)</a:t>
            </a:r>
            <a:r>
              <a:rPr lang="ko-KR" altLang="en-US" sz="1400" dirty="0"/>
              <a:t>로 구성되며</a:t>
            </a:r>
            <a:br>
              <a:rPr lang="en-US" altLang="ko-KR" sz="1400" dirty="0"/>
            </a:br>
            <a:r>
              <a:rPr lang="ko-KR" altLang="en-US" sz="1400" dirty="0"/>
              <a:t>주로 사용하는 </a:t>
            </a:r>
            <a:r>
              <a:rPr lang="en-US" altLang="ko-KR" sz="1400" dirty="0"/>
              <a:t>Json</a:t>
            </a:r>
            <a:r>
              <a:rPr lang="ko-KR" altLang="en-US" sz="1400" dirty="0"/>
              <a:t>데이터 및 </a:t>
            </a:r>
            <a:r>
              <a:rPr lang="en-US" altLang="ko-KR" sz="1400" dirty="0"/>
              <a:t>HTML</a:t>
            </a:r>
            <a:r>
              <a:rPr lang="ko-KR" altLang="en-US" sz="1400" dirty="0"/>
              <a:t>내용은 바디에 들어가고 쿠키는 헤더에 넣고 요청을 보냅니다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DNS(Domain Name System)</a:t>
            </a:r>
            <a:r>
              <a:rPr lang="ko-KR" altLang="en-US" sz="1400" dirty="0"/>
              <a:t>는 호스트의 </a:t>
            </a:r>
            <a:r>
              <a:rPr lang="en-US" altLang="ko-KR" sz="1400" dirty="0"/>
              <a:t>IP</a:t>
            </a:r>
            <a:r>
              <a:rPr lang="ko-KR" altLang="en-US" sz="1400" dirty="0"/>
              <a:t>식별을 도메인</a:t>
            </a:r>
            <a:r>
              <a:rPr lang="en-US" altLang="ko-KR" sz="1400" dirty="0"/>
              <a:t>(</a:t>
            </a:r>
            <a:r>
              <a:rPr lang="ko-KR" altLang="en-US" sz="1400" dirty="0"/>
              <a:t>별칭</a:t>
            </a:r>
            <a:r>
              <a:rPr lang="en-US" altLang="ko-KR" sz="1400" dirty="0"/>
              <a:t>)</a:t>
            </a:r>
            <a:r>
              <a:rPr lang="ko-KR" altLang="en-US" sz="1400" dirty="0"/>
              <a:t>으로도 사용 가능하도록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일대일 대응 시켜주는 프로토콜입니다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SSH(Secure </a:t>
            </a:r>
            <a:r>
              <a:rPr lang="en-US" altLang="ko-KR" sz="1400" dirty="0" err="1"/>
              <a:t>SHell</a:t>
            </a:r>
            <a:r>
              <a:rPr lang="en-US" altLang="ko-KR" sz="1400" dirty="0"/>
              <a:t>)</a:t>
            </a:r>
            <a:r>
              <a:rPr lang="ko-KR" altLang="en-US" sz="1400" dirty="0"/>
              <a:t>은 기존 원격 쉘에 사용한 프로토콜인 </a:t>
            </a:r>
            <a:r>
              <a:rPr lang="en-US" altLang="ko-KR" sz="1400" dirty="0"/>
              <a:t>Telnet</a:t>
            </a:r>
            <a:r>
              <a:rPr lang="ko-KR" altLang="en-US" sz="1400" dirty="0"/>
              <a:t>의 보안 취약점</a:t>
            </a:r>
            <a:r>
              <a:rPr lang="en-US" altLang="ko-KR" sz="1400" dirty="0"/>
              <a:t>(</a:t>
            </a:r>
            <a:r>
              <a:rPr lang="ko-KR" altLang="en-US" sz="1400" dirty="0"/>
              <a:t>리버스 쉘</a:t>
            </a:r>
            <a:r>
              <a:rPr lang="en-US" altLang="ko-KR" sz="1400" dirty="0"/>
              <a:t>, MITM</a:t>
            </a:r>
            <a:r>
              <a:rPr lang="ko-KR" altLang="en-US" sz="1400" dirty="0"/>
              <a:t>공격</a:t>
            </a:r>
            <a:r>
              <a:rPr lang="en-US" altLang="ko-KR" sz="1400" dirty="0"/>
              <a:t>)</a:t>
            </a:r>
            <a:r>
              <a:rPr lang="ko-KR" altLang="en-US" sz="1400" dirty="0"/>
              <a:t>등에 의해</a:t>
            </a:r>
            <a:br>
              <a:rPr lang="en-US" altLang="ko-KR" sz="1400" dirty="0"/>
            </a:br>
            <a:r>
              <a:rPr lang="ko-KR" altLang="en-US" sz="1400" dirty="0"/>
              <a:t>키 페어를 사용한 암호접근과 </a:t>
            </a:r>
            <a:r>
              <a:rPr lang="en-US" altLang="ko-KR" sz="1400" dirty="0"/>
              <a:t>SL(Secure Layer)</a:t>
            </a:r>
            <a:r>
              <a:rPr lang="ko-KR" altLang="en-US" sz="1400" dirty="0"/>
              <a:t>등을 첨가하여 보안을 강화한 원격 쉘 전용 프로토콜입니다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SFTP(Secure File Transfer Protocol)</a:t>
            </a:r>
            <a:r>
              <a:rPr lang="ko-KR" altLang="en-US" sz="1400" dirty="0"/>
              <a:t>은 기존 파일 전송 프로토콜</a:t>
            </a:r>
            <a:r>
              <a:rPr lang="en-US" altLang="ko-KR" sz="1400" dirty="0"/>
              <a:t>(FTP)</a:t>
            </a:r>
            <a:r>
              <a:rPr lang="ko-KR" altLang="en-US" sz="1400" dirty="0"/>
              <a:t>의 보안 취약점</a:t>
            </a:r>
            <a:r>
              <a:rPr lang="en-US" altLang="ko-KR" sz="1400" dirty="0"/>
              <a:t>(MITM</a:t>
            </a:r>
            <a:r>
              <a:rPr lang="ko-KR" altLang="en-US" sz="1400" dirty="0"/>
              <a:t>공격</a:t>
            </a:r>
            <a:r>
              <a:rPr lang="en-US" altLang="ko-KR" sz="1400" dirty="0"/>
              <a:t>, </a:t>
            </a:r>
            <a:r>
              <a:rPr lang="ko-KR" altLang="en-US" sz="1400" dirty="0"/>
              <a:t>방화벽 우회</a:t>
            </a:r>
            <a:r>
              <a:rPr lang="en-US" altLang="ko-KR" sz="1400" dirty="0"/>
              <a:t>)</a:t>
            </a:r>
            <a:r>
              <a:rPr lang="ko-KR" altLang="en-US" sz="1400" dirty="0"/>
              <a:t>등에 의해</a:t>
            </a:r>
            <a:br>
              <a:rPr lang="en-US" altLang="ko-KR" sz="1400" dirty="0"/>
            </a:br>
            <a:r>
              <a:rPr lang="en-US" altLang="ko-KR" sz="1400" dirty="0"/>
              <a:t>SSH</a:t>
            </a:r>
            <a:r>
              <a:rPr lang="ko-KR" altLang="en-US" sz="1400" dirty="0"/>
              <a:t>프로토콜의 힘을 일부 빌려 보안을 강화한 파일 전송 전용 프로토콜입니다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SMTP(Simple Mail Transfer Protocol)</a:t>
            </a:r>
            <a:r>
              <a:rPr lang="ko-KR" altLang="en-US" sz="1400" dirty="0"/>
              <a:t>은 메일 전용 프로토콜로 </a:t>
            </a:r>
            <a:r>
              <a:rPr lang="en-US" altLang="ko-KR" sz="1400" dirty="0"/>
              <a:t>HELO, MAIL FROM, RCPT TO </a:t>
            </a:r>
            <a:r>
              <a:rPr lang="ko-KR" altLang="en-US" sz="1400" dirty="0"/>
              <a:t>등의 요청을 보냅니다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70513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4500C-809A-F0E9-9691-10F422AC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Socket Programming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BD2A55-8DEF-0A86-EAD7-44F305811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48616"/>
          </a:xfrm>
        </p:spPr>
        <p:txBody>
          <a:bodyPr/>
          <a:lstStyle/>
          <a:p>
            <a:r>
              <a:rPr lang="ko-KR" altLang="en-US" sz="1600" dirty="0"/>
              <a:t>소켓 프로그래밍은 </a:t>
            </a:r>
            <a:r>
              <a:rPr lang="en-US" altLang="ko-KR" sz="1600" dirty="0"/>
              <a:t>L4 </a:t>
            </a:r>
            <a:r>
              <a:rPr lang="ko-KR" altLang="en-US" sz="1600" dirty="0"/>
              <a:t>세그먼트와 </a:t>
            </a:r>
            <a:r>
              <a:rPr lang="en-US" altLang="ko-KR" sz="1600" dirty="0"/>
              <a:t>L3</a:t>
            </a:r>
            <a:r>
              <a:rPr lang="ko-KR" altLang="en-US" sz="1600" dirty="0"/>
              <a:t>의 데이터 그램을 추상</a:t>
            </a:r>
            <a:r>
              <a:rPr lang="en-US" altLang="ko-KR" sz="1600" dirty="0"/>
              <a:t>(</a:t>
            </a:r>
            <a:r>
              <a:rPr lang="ko-KR" altLang="en-US" sz="1600" dirty="0"/>
              <a:t>논리</a:t>
            </a:r>
            <a:r>
              <a:rPr lang="en-US" altLang="ko-KR" sz="1600" dirty="0"/>
              <a:t>)</a:t>
            </a:r>
            <a:r>
              <a:rPr lang="ko-KR" altLang="en-US" sz="1600" dirty="0"/>
              <a:t>화하여 사용하는 프로그래밍 방법으로</a:t>
            </a:r>
            <a:br>
              <a:rPr lang="en-US" altLang="ko-KR" sz="1600" dirty="0"/>
            </a:br>
            <a:r>
              <a:rPr lang="ko-KR" altLang="en-US" sz="1600" dirty="0"/>
              <a:t>언어에서 제공하는 소켓관련 함수들을 잘 활용해서 </a:t>
            </a:r>
            <a:r>
              <a:rPr lang="en-US" altLang="ko-KR" sz="1600" dirty="0"/>
              <a:t>L3, L4</a:t>
            </a:r>
            <a:r>
              <a:rPr lang="ko-KR" altLang="en-US" sz="1600" dirty="0"/>
              <a:t>를 비교적 간단하게 조작하며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L5</a:t>
            </a:r>
            <a:r>
              <a:rPr lang="ko-KR" altLang="en-US" sz="1600" dirty="0"/>
              <a:t>의 메시지를 작성하거나 읽을 수 있도록 할 수도 있습니다</a:t>
            </a:r>
            <a:endParaRPr lang="en-US" altLang="ko-KR" sz="1600" dirty="0"/>
          </a:p>
          <a:p>
            <a:r>
              <a:rPr lang="ko-KR" altLang="en-US" sz="1600" dirty="0"/>
              <a:t>소켓 프로그래밍은 크게 네 가지로 추상화 해볼 수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소켓을 생성</a:t>
            </a:r>
            <a:r>
              <a:rPr lang="en-US" altLang="ko-KR" sz="1400" dirty="0"/>
              <a:t>(Create): </a:t>
            </a:r>
            <a:r>
              <a:rPr lang="ko-KR" altLang="en-US" sz="1400" dirty="0"/>
              <a:t>소켓파일을 생성합니다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소켓을 실제 커널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IP:Port</a:t>
            </a:r>
            <a:r>
              <a:rPr lang="en-US" altLang="ko-KR" sz="1400" dirty="0"/>
              <a:t>)</a:t>
            </a:r>
            <a:r>
              <a:rPr lang="ko-KR" altLang="en-US" sz="1400" dirty="0"/>
              <a:t>에 빙의</a:t>
            </a:r>
            <a:r>
              <a:rPr lang="en-US" altLang="ko-KR" sz="1400" dirty="0"/>
              <a:t>(Bind):</a:t>
            </a:r>
            <a:br>
              <a:rPr lang="en-US" altLang="ko-KR" sz="1400" dirty="0"/>
            </a:br>
            <a:r>
              <a:rPr lang="ko-KR" altLang="en-US" sz="1400" dirty="0"/>
              <a:t>커널을 직접 만질 수는 없기 때문에 소켓을 빙의 하도록</a:t>
            </a:r>
            <a:br>
              <a:rPr lang="en-US" altLang="ko-KR" sz="1400" dirty="0"/>
            </a:br>
            <a:r>
              <a:rPr lang="ko-KR" altLang="en-US" sz="1400" dirty="0"/>
              <a:t>요청을 보냅니다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타인의 소켓을 내 커널에 부착</a:t>
            </a:r>
            <a:r>
              <a:rPr lang="en-US" altLang="ko-KR" sz="1400" dirty="0"/>
              <a:t>(Accept):</a:t>
            </a:r>
            <a:br>
              <a:rPr lang="en-US" altLang="ko-KR" sz="1400" dirty="0"/>
            </a:br>
            <a:r>
              <a:rPr lang="en-US" altLang="ko-KR" sz="1400" dirty="0"/>
              <a:t>	Listen</a:t>
            </a:r>
            <a:r>
              <a:rPr lang="ko-KR" altLang="en-US" sz="1400" dirty="0"/>
              <a:t>을 통해 무한대기를 타다가 타인이 다가오면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	</a:t>
            </a:r>
            <a:r>
              <a:rPr lang="ko-KR" altLang="en-US" sz="1400" dirty="0"/>
              <a:t>빙의 한 커널에 데이터가 보내지도록 세팅합니다</a:t>
            </a:r>
            <a:br>
              <a:rPr lang="en-US" altLang="ko-KR" sz="1400" dirty="0"/>
            </a:br>
            <a:r>
              <a:rPr lang="ko-KR" altLang="en-US" sz="1400" dirty="0"/>
              <a:t>또는 내 소켓을 타인의 소켓에 부착</a:t>
            </a:r>
            <a:r>
              <a:rPr lang="en-US" altLang="ko-KR" sz="1400" dirty="0"/>
              <a:t>(Connect):</a:t>
            </a:r>
            <a:br>
              <a:rPr lang="en-US" altLang="ko-KR" sz="1400" dirty="0"/>
            </a:br>
            <a:r>
              <a:rPr lang="en-US" altLang="ko-KR" sz="1400" dirty="0"/>
              <a:t>	Listen</a:t>
            </a:r>
            <a:r>
              <a:rPr lang="ko-KR" altLang="en-US" sz="1400" dirty="0"/>
              <a:t>중인 서버 소켓에 접속해서 연결상태로 만듭니다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소켓을 통한 정보 송수신</a:t>
            </a:r>
            <a:r>
              <a:rPr lang="en-US" altLang="ko-KR" sz="1400" dirty="0"/>
              <a:t>(Send/</a:t>
            </a:r>
            <a:r>
              <a:rPr lang="en-US" altLang="ko-KR" sz="1400" dirty="0" err="1"/>
              <a:t>Recv</a:t>
            </a:r>
            <a:r>
              <a:rPr lang="en-US" altLang="ko-KR" sz="1400" dirty="0"/>
              <a:t>):</a:t>
            </a:r>
            <a:br>
              <a:rPr lang="en-US" altLang="ko-KR" sz="1400" dirty="0"/>
            </a:br>
            <a:r>
              <a:rPr lang="ko-KR" altLang="en-US" sz="1400" dirty="0"/>
              <a:t>연결된 두 소켓을 파일 입출력 방식으로 정보를 송수신 합니다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소켓을 소멸</a:t>
            </a:r>
            <a:r>
              <a:rPr lang="en-US" altLang="ko-KR" sz="1400" dirty="0"/>
              <a:t>(Close): </a:t>
            </a:r>
            <a:r>
              <a:rPr lang="ko-KR" altLang="en-US" sz="1400" dirty="0"/>
              <a:t>다 쓴 소켓을 커널로부터 분리시키고 제거합니다</a:t>
            </a:r>
          </a:p>
        </p:txBody>
      </p:sp>
      <p:pic>
        <p:nvPicPr>
          <p:cNvPr id="4" name="Picture 2" descr="소켓 API 실행 흐름">
            <a:extLst>
              <a:ext uri="{FF2B5EF4-FFF2-40B4-BE49-F238E27FC236}">
                <a16:creationId xmlns:a16="http://schemas.microsoft.com/office/drawing/2014/main" id="{1BA7DA7D-A675-335D-5BE3-9C3EE358E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993" y="2853268"/>
            <a:ext cx="5047469" cy="343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91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78C88-D60B-A423-06DF-69795833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Internet</a:t>
            </a:r>
            <a:endParaRPr lang="ko-KR" altLang="en-US" dirty="0">
              <a:latin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27213-823D-A893-0821-380722AF6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/>
              <a:t>인터넷</a:t>
            </a:r>
            <a:r>
              <a:rPr lang="en-US" altLang="ko-KR" sz="1400" dirty="0"/>
              <a:t>(Internet)</a:t>
            </a:r>
            <a:r>
              <a:rPr lang="ko-KR" altLang="en-US" sz="1400" dirty="0"/>
              <a:t>은 전세계 컴퓨팅 장치들을 연결하는 컴퓨터 네트워크 입니다</a:t>
            </a:r>
            <a:endParaRPr lang="en-US" altLang="ko-KR" sz="1400" dirty="0"/>
          </a:p>
          <a:p>
            <a:r>
              <a:rPr lang="ko-KR" altLang="en-US" sz="1400" dirty="0"/>
              <a:t>인터넷의 구성요소는 다양하게 있지만</a:t>
            </a:r>
            <a:r>
              <a:rPr lang="en-US" altLang="ko-KR" sz="1400" dirty="0"/>
              <a:t>, </a:t>
            </a:r>
            <a:r>
              <a:rPr lang="ko-KR" altLang="en-US" sz="1400" dirty="0"/>
              <a:t>크게 네 가지 규모로 분류하는 것이 이해에 도움이 될 것입니다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호스트</a:t>
            </a:r>
            <a:r>
              <a:rPr lang="en-US" altLang="ko-KR" sz="1400" dirty="0"/>
              <a:t>(Host) </a:t>
            </a:r>
            <a:r>
              <a:rPr lang="ko-KR" altLang="en-US" sz="1400" dirty="0"/>
              <a:t>또는 종단 시스템</a:t>
            </a:r>
            <a:r>
              <a:rPr lang="en-US" altLang="ko-KR" sz="1400" dirty="0"/>
              <a:t>(End system) :</a:t>
            </a:r>
            <a:br>
              <a:rPr lang="en-US" altLang="ko-KR" sz="1400" dirty="0"/>
            </a:br>
            <a:r>
              <a:rPr lang="ko-KR" altLang="en-US" sz="1400" dirty="0"/>
              <a:t>네트워크 시스템의 끝단으로 우리가 가장 흔하게 보는 스마트폰이나 컴퓨터 장치 등이 여기에 속합니다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통신 링크</a:t>
            </a:r>
            <a:r>
              <a:rPr lang="en-US" altLang="ko-KR" sz="1400" dirty="0"/>
              <a:t>(Communication Link </a:t>
            </a:r>
            <a:r>
              <a:rPr lang="ko-KR" altLang="en-US" sz="1400" dirty="0"/>
              <a:t>또는 전송 매체</a:t>
            </a:r>
            <a:r>
              <a:rPr lang="en-US" altLang="ko-KR" sz="1400" dirty="0"/>
              <a:t>) :</a:t>
            </a:r>
            <a:br>
              <a:rPr lang="en-US" altLang="ko-KR" sz="1400" dirty="0"/>
            </a:br>
            <a:r>
              <a:rPr lang="ko-KR" altLang="en-US" sz="1400" dirty="0"/>
              <a:t>서로 다른 장치가 정보를 전달하기 위한 수단</a:t>
            </a:r>
            <a:r>
              <a:rPr lang="en-US" altLang="ko-KR" sz="1400" dirty="0"/>
              <a:t>(</a:t>
            </a:r>
            <a:r>
              <a:rPr lang="ko-KR" altLang="en-US" sz="1400" dirty="0"/>
              <a:t>경로</a:t>
            </a:r>
            <a:r>
              <a:rPr lang="en-US" altLang="ko-KR" sz="1400" dirty="0"/>
              <a:t>)</a:t>
            </a:r>
            <a:r>
              <a:rPr lang="ko-KR" altLang="en-US" sz="1400" dirty="0"/>
              <a:t>을 통칭하는 용어 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ISP(Internet Service Provider) : </a:t>
            </a:r>
            <a:r>
              <a:rPr lang="ko-KR" altLang="en-US" sz="1400" dirty="0"/>
              <a:t>호스트</a:t>
            </a:r>
            <a:r>
              <a:rPr lang="en-US" altLang="ko-KR" sz="1400" dirty="0"/>
              <a:t>(End system)</a:t>
            </a:r>
            <a:r>
              <a:rPr lang="ko-KR" altLang="en-US" sz="1400" dirty="0"/>
              <a:t>끼리 정보를 매개 하거나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CP(Contents Provider)</a:t>
            </a:r>
            <a:r>
              <a:rPr lang="ko-KR" altLang="en-US" sz="1400" dirty="0"/>
              <a:t>로 부터 호스트가 정보를 받아볼 수 있도록 정보를 전달하는 역할을 하는</a:t>
            </a:r>
            <a:br>
              <a:rPr lang="en-US" altLang="ko-KR" sz="1400" dirty="0"/>
            </a:br>
            <a:r>
              <a:rPr lang="ko-KR" altLang="en-US" sz="1400" dirty="0"/>
              <a:t>가장 거대한 규모의 네트워크 망 서비스 제공자 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패킷 스위치</a:t>
            </a:r>
            <a:r>
              <a:rPr lang="en-US" altLang="ko-KR" sz="1400" dirty="0"/>
              <a:t>(Packet Switch </a:t>
            </a:r>
            <a:r>
              <a:rPr lang="ko-KR" altLang="en-US" sz="1400" dirty="0"/>
              <a:t>또는 접속 장치</a:t>
            </a:r>
            <a:r>
              <a:rPr lang="en-US" altLang="ko-KR" sz="1400" dirty="0"/>
              <a:t>) : ISP</a:t>
            </a:r>
            <a:r>
              <a:rPr lang="ko-KR" altLang="en-US" sz="1400" dirty="0"/>
              <a:t>와 호스트를 연결하는 물리적인 장치를 의미합니다</a:t>
            </a:r>
            <a:br>
              <a:rPr lang="en-US" altLang="ko-KR" sz="1400" dirty="0"/>
            </a:br>
            <a:r>
              <a:rPr lang="ko-KR" altLang="en-US" sz="1400" dirty="0"/>
              <a:t>대표적으로 라우터와 스위치가 있습니다</a:t>
            </a:r>
            <a:endParaRPr lang="en-US" altLang="ko-KR" sz="1600" dirty="0"/>
          </a:p>
          <a:p>
            <a:r>
              <a:rPr lang="en-US" altLang="ko-KR" sz="1200" dirty="0"/>
              <a:t>IETF(Internet Engineering Task Force </a:t>
            </a:r>
            <a:r>
              <a:rPr lang="ko-KR" altLang="en-US" sz="1200" dirty="0"/>
              <a:t>또는 국제 인터넷 표준화 기구</a:t>
            </a:r>
            <a:r>
              <a:rPr lang="en-US" altLang="ko-KR" sz="1200" dirty="0"/>
              <a:t>) </a:t>
            </a:r>
            <a:r>
              <a:rPr lang="ko-KR" altLang="en-US" sz="1200" dirty="0"/>
              <a:t>는 인터넷의 운영</a:t>
            </a:r>
            <a:r>
              <a:rPr lang="en-US" altLang="ko-KR" sz="1200" dirty="0"/>
              <a:t>, </a:t>
            </a:r>
            <a:r>
              <a:rPr lang="ko-KR" altLang="en-US" sz="1200" dirty="0"/>
              <a:t>관리</a:t>
            </a:r>
            <a:r>
              <a:rPr lang="en-US" altLang="ko-KR" sz="1200" dirty="0"/>
              <a:t>, </a:t>
            </a:r>
            <a:r>
              <a:rPr lang="ko-KR" altLang="en-US" sz="1200" dirty="0"/>
              <a:t>개발에 대해 협의하고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ko-KR" altLang="en-US" sz="1200" dirty="0"/>
              <a:t>프로토콜과 구조적인 사안들을 분석하는 인터넷 표준화 작업기구 입니다</a:t>
            </a:r>
            <a:endParaRPr lang="en-US" altLang="ko-KR" sz="1200" dirty="0"/>
          </a:p>
          <a:p>
            <a:r>
              <a:rPr lang="en-US" altLang="ko-KR" sz="1200" dirty="0"/>
              <a:t>RFC(Request For Comments) </a:t>
            </a:r>
            <a:r>
              <a:rPr lang="ko-KR" altLang="en-US" sz="1200" dirty="0"/>
              <a:t>는 </a:t>
            </a:r>
            <a:r>
              <a:rPr lang="en-US" altLang="ko-KR" sz="1200" dirty="0"/>
              <a:t>IETF</a:t>
            </a:r>
            <a:r>
              <a:rPr lang="ko-KR" altLang="en-US" sz="1200" dirty="0"/>
              <a:t>에서 출판되는 인터넷 관련 문서 입니다</a:t>
            </a:r>
            <a:endParaRPr lang="en-US" altLang="ko-KR" sz="1200" dirty="0"/>
          </a:p>
          <a:p>
            <a:r>
              <a:rPr lang="en-US" altLang="ko-KR" sz="1200" dirty="0"/>
              <a:t>IEEE(Institute of Electrical and Electronics Engineers </a:t>
            </a:r>
            <a:r>
              <a:rPr lang="ko-KR" altLang="en-US" sz="1200" dirty="0"/>
              <a:t>또는 전기 전자 공학자 협회</a:t>
            </a:r>
            <a:r>
              <a:rPr lang="en-US" altLang="ko-KR" sz="1200" dirty="0"/>
              <a:t>) </a:t>
            </a:r>
            <a:r>
              <a:rPr lang="ko-KR" altLang="en-US" sz="1200" dirty="0"/>
              <a:t>는 전기</a:t>
            </a:r>
            <a:r>
              <a:rPr lang="en-US" altLang="ko-KR" sz="1200" dirty="0"/>
              <a:t>/</a:t>
            </a:r>
            <a:r>
              <a:rPr lang="ko-KR" altLang="en-US" sz="1200" dirty="0"/>
              <a:t>전자</a:t>
            </a:r>
            <a:r>
              <a:rPr lang="en-US" altLang="ko-KR" sz="1200" dirty="0"/>
              <a:t>/</a:t>
            </a:r>
            <a:r>
              <a:rPr lang="ko-KR" altLang="en-US" sz="1200" dirty="0"/>
              <a:t>전산 관련 국제 학회입니다</a:t>
            </a:r>
            <a:br>
              <a:rPr lang="en-US" altLang="ko-KR" sz="1200" dirty="0"/>
            </a:br>
            <a:r>
              <a:rPr lang="ko-KR" altLang="en-US" sz="1200" dirty="0"/>
              <a:t>주로 무선 통신 </a:t>
            </a:r>
            <a:r>
              <a:rPr lang="en-US" altLang="ko-KR" sz="1200" dirty="0"/>
              <a:t>IEEE802 Series</a:t>
            </a:r>
            <a:r>
              <a:rPr lang="ko-KR" altLang="en-US" sz="1200" dirty="0"/>
              <a:t>가 오늘날 많이 쓰이는 무선 프로토콜 표준으로 사용됩니다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76223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79CC5-82DB-BCB2-9E6D-02E308961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End System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76F2D-3BC1-5EF1-6566-5E8506376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호스트</a:t>
            </a:r>
            <a:r>
              <a:rPr lang="en-US" altLang="ko-KR" sz="1600" dirty="0"/>
              <a:t>(Host)</a:t>
            </a:r>
            <a:r>
              <a:rPr lang="ko-KR" altLang="en-US" sz="1600" dirty="0"/>
              <a:t> 및 종단시스템</a:t>
            </a:r>
            <a:r>
              <a:rPr lang="en-US" altLang="ko-KR" sz="1600" dirty="0"/>
              <a:t>(</a:t>
            </a:r>
            <a:r>
              <a:rPr lang="en-US" altLang="ko-KR" sz="1600" dirty="0" err="1"/>
              <a:t>EndSystem</a:t>
            </a:r>
            <a:r>
              <a:rPr lang="en-US" altLang="ko-KR" sz="1600" dirty="0"/>
              <a:t>)</a:t>
            </a:r>
            <a:r>
              <a:rPr lang="ko-KR" altLang="en-US" sz="1600" dirty="0"/>
              <a:t>은</a:t>
            </a:r>
            <a:br>
              <a:rPr lang="en-US" altLang="ko-KR" sz="1600" dirty="0"/>
            </a:br>
            <a:r>
              <a:rPr lang="ko-KR" altLang="en-US" sz="1600" dirty="0"/>
              <a:t>스마트폰</a:t>
            </a:r>
            <a:r>
              <a:rPr lang="en-US" altLang="ko-KR" sz="1600" dirty="0"/>
              <a:t>, </a:t>
            </a:r>
            <a:r>
              <a:rPr lang="ko-KR" altLang="en-US" sz="1600" dirty="0"/>
              <a:t>컴퓨터</a:t>
            </a:r>
            <a:r>
              <a:rPr lang="en-US" altLang="ko-KR" sz="1600" dirty="0"/>
              <a:t>(+</a:t>
            </a:r>
            <a:r>
              <a:rPr lang="ko-KR" altLang="en-US" sz="1600" dirty="0"/>
              <a:t>서버</a:t>
            </a:r>
            <a:r>
              <a:rPr lang="en-US" altLang="ko-KR" sz="1600" dirty="0"/>
              <a:t>)</a:t>
            </a:r>
            <a:r>
              <a:rPr lang="ko-KR" altLang="en-US" sz="1600" dirty="0"/>
              <a:t>등의 오늘날 사용하는 대부분의 장치를 일컬어 부르는 용어입니다</a:t>
            </a:r>
            <a:endParaRPr lang="en-US" altLang="ko-KR" sz="1600" dirty="0"/>
          </a:p>
          <a:p>
            <a:r>
              <a:rPr lang="ko-KR" altLang="en-US" sz="1600" dirty="0"/>
              <a:t>호스트는 크게 </a:t>
            </a:r>
            <a:r>
              <a:rPr lang="en-US" altLang="ko-KR" sz="1600" dirty="0"/>
              <a:t>Client</a:t>
            </a:r>
            <a:r>
              <a:rPr lang="ko-KR" altLang="en-US" sz="1600" dirty="0"/>
              <a:t>와 </a:t>
            </a:r>
            <a:r>
              <a:rPr lang="en-US" altLang="ko-KR" sz="1600" dirty="0"/>
              <a:t>Server</a:t>
            </a:r>
            <a:r>
              <a:rPr lang="ko-KR" altLang="en-US" sz="1600" dirty="0"/>
              <a:t>구조로 되어 있으며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소켓이라는 이름의 논리적 모델로 프로그래밍하여 상호 통신으로 정보를 주고 받는 형태입니다</a:t>
            </a:r>
            <a:endParaRPr lang="en-US" altLang="ko-KR" sz="1600" dirty="0"/>
          </a:p>
          <a:p>
            <a:r>
              <a:rPr lang="ko-KR" altLang="en-US" sz="1600" dirty="0"/>
              <a:t>호스트의 통신방식은 다양하게 존재합니다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err="1"/>
              <a:t>유니캐스트</a:t>
            </a:r>
            <a:r>
              <a:rPr lang="en-US" altLang="ko-KR" sz="1400" dirty="0"/>
              <a:t>(Unicast) : </a:t>
            </a:r>
            <a:r>
              <a:rPr lang="ko-KR" altLang="en-US" sz="1400" dirty="0"/>
              <a:t>발신지와 수신지가 </a:t>
            </a:r>
            <a:r>
              <a:rPr lang="en-US" altLang="ko-KR" sz="1400" dirty="0"/>
              <a:t>1:1(one-to-one)</a:t>
            </a:r>
            <a:r>
              <a:rPr lang="ko-KR" altLang="en-US" sz="1400" dirty="0"/>
              <a:t>으로 데이터를 전송하는 방식입니다</a:t>
            </a:r>
            <a:br>
              <a:rPr lang="en-US" altLang="ko-KR" sz="1400" dirty="0"/>
            </a:br>
            <a:r>
              <a:rPr lang="ko-KR" altLang="en-US" sz="1400" dirty="0"/>
              <a:t>대표적으로 </a:t>
            </a:r>
            <a:r>
              <a:rPr lang="en-US" altLang="ko-KR" sz="1400" dirty="0"/>
              <a:t>VPN</a:t>
            </a:r>
            <a:r>
              <a:rPr lang="ko-KR" altLang="en-US" sz="1400" dirty="0"/>
              <a:t>이나 단일 클라이언트</a:t>
            </a:r>
            <a:r>
              <a:rPr lang="en-US" altLang="ko-KR" sz="1400" dirty="0"/>
              <a:t>-</a:t>
            </a:r>
            <a:r>
              <a:rPr lang="ko-KR" altLang="en-US" sz="1400" dirty="0"/>
              <a:t>서버</a:t>
            </a:r>
            <a:r>
              <a:rPr lang="en-US" altLang="ko-KR" sz="1400" dirty="0"/>
              <a:t>(P2P)</a:t>
            </a:r>
            <a:r>
              <a:rPr lang="ko-KR" altLang="en-US" sz="1400" dirty="0"/>
              <a:t>및 다중 클라이언트</a:t>
            </a:r>
            <a:r>
              <a:rPr lang="en-US" altLang="ko-KR" sz="1400" dirty="0"/>
              <a:t>-</a:t>
            </a:r>
            <a:r>
              <a:rPr lang="ko-KR" altLang="en-US" sz="1400" dirty="0"/>
              <a:t>서버 구조를 할 때 자주 쓰이는 방식입니다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err="1"/>
              <a:t>브로드캐스트</a:t>
            </a:r>
            <a:r>
              <a:rPr lang="en-US" altLang="ko-KR" sz="1400" dirty="0"/>
              <a:t>(Broadcast) : </a:t>
            </a:r>
            <a:r>
              <a:rPr lang="ko-KR" altLang="en-US" sz="1400" dirty="0"/>
              <a:t>발신지에서 모든 가능한 수신지로 </a:t>
            </a:r>
            <a:r>
              <a:rPr lang="en-US" altLang="ko-KR" sz="1400" dirty="0"/>
              <a:t>1:All </a:t>
            </a:r>
            <a:r>
              <a:rPr lang="ko-KR" altLang="en-US" sz="1400" dirty="0"/>
              <a:t>로 데이터를 전송하는 방식입니다</a:t>
            </a:r>
            <a:br>
              <a:rPr lang="en-US" altLang="ko-KR" sz="1400" dirty="0"/>
            </a:br>
            <a:r>
              <a:rPr lang="ko-KR" altLang="en-US" sz="1400" dirty="0"/>
              <a:t>예를 들어 송신 가능한 모든 휴대전화에 메시지를 보내는 재난문자 등의 여기에 해당됩니다</a:t>
            </a:r>
            <a:br>
              <a:rPr lang="en-US" altLang="ko-KR" sz="1400" dirty="0"/>
            </a:br>
            <a:r>
              <a:rPr lang="ko-KR" altLang="en-US" sz="1400" dirty="0"/>
              <a:t>이더넷 등의 </a:t>
            </a:r>
            <a:r>
              <a:rPr lang="en-US" altLang="ko-KR" sz="1400" dirty="0"/>
              <a:t>L2</a:t>
            </a:r>
            <a:r>
              <a:rPr lang="ko-KR" altLang="en-US" sz="1400" dirty="0"/>
              <a:t>나 </a:t>
            </a:r>
            <a:r>
              <a:rPr lang="en-US" altLang="ko-KR" sz="1400" dirty="0"/>
              <a:t>L3</a:t>
            </a:r>
            <a:r>
              <a:rPr lang="ko-KR" altLang="en-US" sz="1400" dirty="0"/>
              <a:t>에서 정보를 전달하는 과정에서 자주 쓰이는 방식입니다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멀티캐스트</a:t>
            </a:r>
            <a:r>
              <a:rPr lang="en-US" altLang="ko-KR" sz="1400" dirty="0"/>
              <a:t>(Multicast) : </a:t>
            </a:r>
            <a:r>
              <a:rPr lang="ko-KR" altLang="en-US" sz="1400" dirty="0"/>
              <a:t>발신지에서 수신지로 </a:t>
            </a:r>
            <a:r>
              <a:rPr lang="en-US" altLang="ko-KR" sz="1400" dirty="0"/>
              <a:t>1:m(one-to-many) </a:t>
            </a:r>
            <a:r>
              <a:rPr lang="ko-KR" altLang="en-US" sz="1400" dirty="0"/>
              <a:t>로 데이터를 전송하는 방식입니다</a:t>
            </a:r>
            <a:br>
              <a:rPr lang="en-US" altLang="ko-KR" sz="1400" dirty="0"/>
            </a:br>
            <a:r>
              <a:rPr lang="ko-KR" altLang="en-US" sz="1400" dirty="0"/>
              <a:t>예를 들어 사내 </a:t>
            </a:r>
            <a:r>
              <a:rPr lang="en-US" altLang="ko-KR" sz="1400" dirty="0"/>
              <a:t>VPN</a:t>
            </a:r>
            <a:r>
              <a:rPr lang="ko-KR" altLang="en-US" sz="1400" dirty="0"/>
              <a:t>으로 받는 이메일이나 긴급정보 등이 해당 될 수 있습니다</a:t>
            </a:r>
            <a:br>
              <a:rPr lang="en-US" altLang="ko-KR" sz="1400" dirty="0"/>
            </a:br>
            <a:r>
              <a:rPr lang="ko-KR" altLang="en-US" sz="1400" dirty="0"/>
              <a:t>동일한 데이터를 동시에 여러 곳에 보내는 실시간 스트리밍 사이트는 여기에 해당 될 수 있습니다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err="1"/>
              <a:t>애니캐스트</a:t>
            </a:r>
            <a:r>
              <a:rPr lang="en-US" altLang="ko-KR" sz="1400" dirty="0"/>
              <a:t>(Anycast) : </a:t>
            </a:r>
            <a:r>
              <a:rPr lang="ko-KR" altLang="en-US" sz="1400" dirty="0"/>
              <a:t>발신지에서 가장 가까운 하나의 수신지로 데이터를 전송하는 방식입니다</a:t>
            </a:r>
            <a:br>
              <a:rPr lang="en-US" altLang="ko-KR" sz="1400" dirty="0"/>
            </a:br>
            <a:r>
              <a:rPr lang="ko-KR" altLang="en-US" sz="1400" dirty="0"/>
              <a:t>대표적으로 </a:t>
            </a:r>
            <a:r>
              <a:rPr lang="en-US" altLang="ko-KR" sz="1400" dirty="0"/>
              <a:t>DNS </a:t>
            </a:r>
            <a:r>
              <a:rPr lang="ko-KR" altLang="en-US" sz="1400" dirty="0"/>
              <a:t>루트 네임 서버가 여기에 해당됩니다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081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08D42-4CB2-A828-84AA-8B641A63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AA0788-E8F0-F604-A067-2D8324682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라우터</a:t>
            </a:r>
            <a:r>
              <a:rPr lang="en-US" altLang="ko-KR" sz="1600" dirty="0"/>
              <a:t>(Router)</a:t>
            </a:r>
            <a:r>
              <a:rPr lang="ko-KR" altLang="en-US" sz="1600" dirty="0"/>
              <a:t>는 둘 이상의 라우터와 호스트를 연결하여 컴퓨터 네트워크를 이루는 장치로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연결된 호스트의 </a:t>
            </a:r>
            <a:r>
              <a:rPr lang="en-US" altLang="ko-KR" sz="1600" dirty="0"/>
              <a:t>IP</a:t>
            </a:r>
            <a:r>
              <a:rPr lang="ko-KR" altLang="en-US" sz="1600" dirty="0"/>
              <a:t>주소를 받아 다른 라우터끼리 </a:t>
            </a:r>
            <a:r>
              <a:rPr lang="en-US" altLang="ko-KR" sz="1600" dirty="0"/>
              <a:t>IP</a:t>
            </a:r>
            <a:r>
              <a:rPr lang="ko-KR" altLang="en-US" sz="1600" dirty="0"/>
              <a:t>주소를 이용하여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br>
              <a:rPr lang="en-US" altLang="ko-KR" sz="1600" dirty="0"/>
            </a:br>
            <a:r>
              <a:rPr lang="ko-KR" altLang="en-US" sz="1600" dirty="0"/>
              <a:t>각 호스트까지 정보를 전달하는 매개체라 볼 수 있습니다</a:t>
            </a:r>
            <a:endParaRPr lang="en-US" altLang="ko-KR" sz="1600" dirty="0"/>
          </a:p>
          <a:p>
            <a:r>
              <a:rPr lang="ko-KR" altLang="en-US" sz="1600" dirty="0"/>
              <a:t>라우터는 </a:t>
            </a:r>
            <a:r>
              <a:rPr lang="en-US" altLang="ko-KR" sz="1600" dirty="0"/>
              <a:t>L3(Layer 3)</a:t>
            </a:r>
            <a:r>
              <a:rPr lang="ko-KR" altLang="en-US" sz="1600" dirty="0"/>
              <a:t>를 매개하는 물리장치이기도 하고 오늘날 </a:t>
            </a:r>
            <a:r>
              <a:rPr lang="en-US" altLang="ko-KR" sz="1600" dirty="0"/>
              <a:t>L3 </a:t>
            </a:r>
            <a:r>
              <a:rPr lang="ko-KR" altLang="en-US" sz="1600" dirty="0"/>
              <a:t>스위치와 경계가 많이 허물어져</a:t>
            </a:r>
            <a:br>
              <a:rPr lang="en-US" altLang="ko-KR" sz="1600" dirty="0"/>
            </a:br>
            <a:r>
              <a:rPr lang="en-US" altLang="ko-KR" sz="1600" dirty="0"/>
              <a:t>L3 </a:t>
            </a:r>
            <a:r>
              <a:rPr lang="ko-KR" altLang="en-US" sz="1600" dirty="0"/>
              <a:t>스위치로 통칭하기도 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라우터가 해주는 일은 다양하지만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크게 네 가지 정도가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DHCP(Dynamic Host Configuration Protocol)</a:t>
            </a:r>
            <a:r>
              <a:rPr lang="ko-KR" altLang="en-US" sz="1600" dirty="0"/>
              <a:t>는 네트워크에 연결된 호스트들에게 </a:t>
            </a:r>
            <a:r>
              <a:rPr lang="en-US" altLang="ko-KR" sz="1600" dirty="0"/>
              <a:t>“</a:t>
            </a:r>
            <a:r>
              <a:rPr lang="ko-KR" altLang="en-US" sz="1600" dirty="0"/>
              <a:t>동적</a:t>
            </a:r>
            <a:r>
              <a:rPr lang="en-US" altLang="ko-KR" sz="1600" dirty="0"/>
              <a:t>”</a:t>
            </a:r>
            <a:r>
              <a:rPr lang="ko-KR" altLang="en-US" sz="1600" dirty="0"/>
              <a:t>으로 </a:t>
            </a:r>
            <a:r>
              <a:rPr lang="en-US" altLang="ko-KR" sz="1600" dirty="0"/>
              <a:t>IP</a:t>
            </a:r>
            <a:r>
              <a:rPr lang="ko-KR" altLang="en-US" sz="1600" dirty="0"/>
              <a:t>주소와 관련된 네트워크 설정 및 정보들을 할당해주는 프로토콜입니다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NAT(Network Address Translation)</a:t>
            </a:r>
            <a:r>
              <a:rPr lang="ko-KR" altLang="en-US" sz="1600" dirty="0"/>
              <a:t>은 사설 </a:t>
            </a:r>
            <a:r>
              <a:rPr lang="en-US" altLang="ko-KR" sz="1600" dirty="0"/>
              <a:t>IP </a:t>
            </a:r>
            <a:r>
              <a:rPr lang="ko-KR" altLang="en-US" sz="1600" dirty="0"/>
              <a:t>주소를 공인 </a:t>
            </a:r>
            <a:r>
              <a:rPr lang="en-US" altLang="ko-KR" sz="1600" dirty="0"/>
              <a:t>IP </a:t>
            </a:r>
            <a:r>
              <a:rPr lang="ko-KR" altLang="en-US" sz="1600" dirty="0"/>
              <a:t>주소로 변환하거나</a:t>
            </a:r>
            <a:br>
              <a:rPr lang="en-US" altLang="ko-KR" sz="1600" dirty="0"/>
            </a:br>
            <a:r>
              <a:rPr lang="ko-KR" altLang="en-US" sz="1600" dirty="0"/>
              <a:t>역으로 변환하는 장치입니다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VPN(Virtual Private Network)</a:t>
            </a:r>
            <a:r>
              <a:rPr lang="ko-KR" altLang="en-US" sz="1600" dirty="0"/>
              <a:t>은 가상 사설망으로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사설</a:t>
            </a:r>
            <a:r>
              <a:rPr lang="en-US" altLang="ko-KR" sz="1600" dirty="0"/>
              <a:t>IP</a:t>
            </a:r>
            <a:r>
              <a:rPr lang="ko-KR" altLang="en-US" sz="1600" dirty="0"/>
              <a:t> 주소만을 사용하여 장치끼리 통신 가능하도록 해주는 네트워크 망을 통칭합니다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err="1"/>
              <a:t>FireWall</a:t>
            </a:r>
            <a:r>
              <a:rPr lang="ko-KR" altLang="en-US" sz="1600" dirty="0"/>
              <a:t>은 방화벽으로 보안규칙을 세우고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해당 규칙에 맞도록 네트워크 트래픽을 조절하는 기능을 수행합니다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3894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97C08-F867-8ACF-B97D-D8AD2211D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Black Hole Router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0BA0AF-A458-7A6E-DD6D-DC282772D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모든 요청은 결국 라우팅을 타고</a:t>
            </a:r>
            <a:r>
              <a:rPr lang="en-US" altLang="ko-KR" sz="1600" dirty="0"/>
              <a:t>, </a:t>
            </a:r>
            <a:r>
              <a:rPr lang="ko-KR" altLang="en-US" sz="1600" dirty="0"/>
              <a:t>서버로 향하는 구조일 것입니다</a:t>
            </a:r>
            <a:endParaRPr lang="en-US" altLang="ko-KR" sz="1600" dirty="0"/>
          </a:p>
          <a:p>
            <a:r>
              <a:rPr lang="ko-KR" altLang="en-US" sz="1600" dirty="0"/>
              <a:t>대부분의 요청은 정상적으로 처리가 되겠지만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DDoS</a:t>
            </a:r>
            <a:r>
              <a:rPr lang="ko-KR" altLang="en-US" sz="1600" dirty="0"/>
              <a:t>나 패킷 조작 등으로 인한 공격이 들어올 수도 있게 되는데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ko-KR" altLang="en-US" sz="1600" dirty="0"/>
              <a:t>라우팅의 부하를 줄이면서도 공격을 막아내는 방법이 있을까요</a:t>
            </a:r>
            <a:r>
              <a:rPr lang="en-US" altLang="ko-KR" sz="1600" dirty="0"/>
              <a:t>?</a:t>
            </a:r>
          </a:p>
          <a:p>
            <a:r>
              <a:rPr lang="en-US" altLang="ko-KR" sz="1600" dirty="0"/>
              <a:t>Black</a:t>
            </a:r>
            <a:r>
              <a:rPr lang="ko-KR" altLang="en-US" sz="1600" dirty="0"/>
              <a:t> </a:t>
            </a:r>
            <a:r>
              <a:rPr lang="en-US" altLang="ko-KR" sz="1600" dirty="0"/>
              <a:t>Hole</a:t>
            </a:r>
            <a:r>
              <a:rPr lang="ko-KR" altLang="en-US" sz="1600" dirty="0"/>
              <a:t> </a:t>
            </a:r>
            <a:r>
              <a:rPr lang="en-US" altLang="ko-KR" sz="1600" dirty="0"/>
              <a:t>Routing</a:t>
            </a:r>
            <a:r>
              <a:rPr lang="ko-KR" altLang="en-US" sz="1600" dirty="0"/>
              <a:t>은 일반적인 라우팅의 목적과 다른 세 가지 특징을 가집니다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사건의 지평선 너머는 알 수 없다</a:t>
            </a:r>
            <a:r>
              <a:rPr lang="en-US" altLang="ko-KR" sz="1600" dirty="0"/>
              <a:t>: </a:t>
            </a:r>
            <a:r>
              <a:rPr lang="ko-KR" altLang="en-US" sz="1600" dirty="0"/>
              <a:t>한 번 보내진 패킷은 다시 추적할 수 없습니다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블랙홀은 모든 것을 빨아들인다</a:t>
            </a:r>
            <a:r>
              <a:rPr lang="en-US" altLang="ko-KR" sz="1600" dirty="0"/>
              <a:t>: </a:t>
            </a:r>
            <a:r>
              <a:rPr lang="ko-KR" altLang="en-US" sz="1600" dirty="0"/>
              <a:t>패킷의 종류에 관계 없이 받습니다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블랙홀에 들어간 정보는 사라진다</a:t>
            </a:r>
            <a:r>
              <a:rPr lang="en-US" altLang="ko-KR" sz="1600" dirty="0"/>
              <a:t>: </a:t>
            </a:r>
            <a:r>
              <a:rPr lang="ko-KR" altLang="en-US" sz="1600" dirty="0"/>
              <a:t>한 번 들어간 패킷은 즉시 소멸 됩니다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r>
              <a:rPr lang="en-US" altLang="ko-KR" sz="1600" dirty="0"/>
              <a:t>DDoS</a:t>
            </a:r>
            <a:r>
              <a:rPr lang="ko-KR" altLang="en-US" sz="1600" dirty="0"/>
              <a:t>나 악성 패킷을 받을 때 비정상 처리를 해도 되지만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그것보다 </a:t>
            </a:r>
            <a:r>
              <a:rPr lang="en-US" altLang="ko-KR" sz="1600" dirty="0"/>
              <a:t>Black</a:t>
            </a:r>
            <a:r>
              <a:rPr lang="ko-KR" altLang="en-US" sz="1600" dirty="0"/>
              <a:t> </a:t>
            </a:r>
            <a:r>
              <a:rPr lang="en-US" altLang="ko-KR" sz="1600" dirty="0"/>
              <a:t>Hole</a:t>
            </a:r>
            <a:r>
              <a:rPr lang="ko-KR" altLang="en-US" sz="1600" dirty="0"/>
              <a:t> </a:t>
            </a:r>
            <a:r>
              <a:rPr lang="en-US" altLang="ko-KR" sz="1600" dirty="0"/>
              <a:t>Routing</a:t>
            </a:r>
            <a:r>
              <a:rPr lang="ko-KR" altLang="en-US" sz="1600" dirty="0"/>
              <a:t>의 특징을 잘 이용해서 라우팅을 넘겨주면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훨씬 더 효율적으로 네트워크를 관리 할 수도 있습니다</a:t>
            </a:r>
            <a:endParaRPr lang="en-US" altLang="ko-KR" sz="1600" dirty="0"/>
          </a:p>
          <a:p>
            <a:r>
              <a:rPr lang="ko-KR" altLang="en-US" sz="1600" dirty="0"/>
              <a:t>이를 </a:t>
            </a:r>
            <a:r>
              <a:rPr lang="en-US" altLang="ko-KR" sz="1600" dirty="0"/>
              <a:t>Null0 </a:t>
            </a:r>
            <a:r>
              <a:rPr lang="ko-KR" altLang="en-US" sz="1600" dirty="0"/>
              <a:t>라우팅이라고 부르기도 합니다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3526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98353-B31C-35E7-8765-3F895B9B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DHCP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36D04C-071C-0E25-594C-24E0895E0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DHCP(Dynamic Host Configuration Protocol)</a:t>
            </a:r>
            <a:r>
              <a:rPr lang="ko-KR" altLang="en-US" sz="1600" dirty="0"/>
              <a:t>는 네트워크에 연결된 호스트들에게</a:t>
            </a:r>
            <a:br>
              <a:rPr lang="en-US" altLang="ko-KR" sz="1600" dirty="0"/>
            </a:br>
            <a:r>
              <a:rPr lang="ko-KR" altLang="en-US" sz="1600" dirty="0"/>
              <a:t>동적으로 </a:t>
            </a:r>
            <a:r>
              <a:rPr lang="en-US" altLang="ko-KR" sz="1600" dirty="0"/>
              <a:t>IP</a:t>
            </a:r>
            <a:r>
              <a:rPr lang="ko-KR" altLang="en-US" sz="1600" dirty="0"/>
              <a:t>주소와 관련된 네트워크 설정 및 정보들을 할당해주는 프로토콜입니다</a:t>
            </a:r>
            <a:endParaRPr lang="en-US" altLang="ko-KR" sz="1600" dirty="0"/>
          </a:p>
          <a:p>
            <a:r>
              <a:rPr lang="en-US" altLang="ko-KR" sz="1600" dirty="0"/>
              <a:t>DHCP</a:t>
            </a:r>
            <a:r>
              <a:rPr lang="ko-KR" altLang="en-US" sz="1600" dirty="0"/>
              <a:t>를 사용하면</a:t>
            </a:r>
            <a:r>
              <a:rPr lang="en-US" altLang="ko-KR" sz="1600" dirty="0"/>
              <a:t>, </a:t>
            </a:r>
            <a:r>
              <a:rPr lang="ko-KR" altLang="en-US" sz="1600" dirty="0"/>
              <a:t>네트워크 관리자가 수동으로 각 장비에 </a:t>
            </a:r>
            <a:r>
              <a:rPr lang="en-US" altLang="ko-KR" sz="1600" dirty="0"/>
              <a:t>IP</a:t>
            </a:r>
            <a:r>
              <a:rPr lang="ko-KR" altLang="en-US" sz="1600" dirty="0"/>
              <a:t>를 할당할 필요 없이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하나의 서버가 연결된 장치의 </a:t>
            </a:r>
            <a:r>
              <a:rPr lang="en-US" altLang="ko-KR" sz="1600" dirty="0"/>
              <a:t>IP</a:t>
            </a:r>
            <a:r>
              <a:rPr lang="ko-KR" altLang="en-US" sz="1600" dirty="0"/>
              <a:t>주소를 관리 및 자동화 할 수 있습니다</a:t>
            </a:r>
            <a:endParaRPr lang="en-US" altLang="ko-KR" sz="1600" dirty="0"/>
          </a:p>
          <a:p>
            <a:r>
              <a:rPr lang="en-US" altLang="ko-KR" sz="1600" dirty="0"/>
              <a:t>DHCP</a:t>
            </a:r>
            <a:r>
              <a:rPr lang="ko-KR" altLang="en-US" sz="1600" dirty="0"/>
              <a:t> 범위에 들어온 </a:t>
            </a:r>
            <a:r>
              <a:rPr lang="ko-KR" altLang="en-US" sz="1600" dirty="0" err="1"/>
              <a:t>서브넷</a:t>
            </a:r>
            <a:r>
              <a:rPr lang="ko-KR" altLang="en-US" sz="1600" dirty="0"/>
              <a:t> 장치들은 다음 다섯 가지를 </a:t>
            </a:r>
            <a:r>
              <a:rPr lang="en-US" altLang="ko-KR" sz="1600" dirty="0"/>
              <a:t>DHCP</a:t>
            </a:r>
            <a:r>
              <a:rPr lang="ko-KR" altLang="en-US" sz="1600" dirty="0"/>
              <a:t>서버로 부터 자동으로 할당 받습니다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/>
              <a:t>사설 </a:t>
            </a:r>
            <a:r>
              <a:rPr lang="en-US" altLang="ko-KR" sz="1200" dirty="0"/>
              <a:t>IP </a:t>
            </a:r>
            <a:r>
              <a:rPr lang="ko-KR" altLang="en-US" sz="1200" dirty="0"/>
              <a:t>주소</a:t>
            </a:r>
            <a:r>
              <a:rPr lang="en-US" altLang="ko-KR" sz="1200" dirty="0"/>
              <a:t>: DHCP</a:t>
            </a:r>
            <a:r>
              <a:rPr lang="ko-KR" altLang="en-US" sz="1200" dirty="0"/>
              <a:t>서버 하에 있는 장치가 </a:t>
            </a:r>
            <a:r>
              <a:rPr lang="en-US" altLang="ko-KR" sz="1200" dirty="0"/>
              <a:t>DHCP</a:t>
            </a:r>
            <a:r>
              <a:rPr lang="ko-KR" altLang="en-US" sz="1200" dirty="0"/>
              <a:t>서버를 통해서 통신하기 위한 사설 주소입니다</a:t>
            </a: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 err="1"/>
              <a:t>서브넷</a:t>
            </a:r>
            <a:r>
              <a:rPr lang="ko-KR" altLang="en-US" sz="1200" dirty="0"/>
              <a:t> 마스크</a:t>
            </a:r>
            <a:r>
              <a:rPr lang="en-US" altLang="ko-KR" sz="1200" dirty="0"/>
              <a:t>(Subnet</a:t>
            </a:r>
            <a:r>
              <a:rPr lang="ko-KR" altLang="en-US" sz="1200" dirty="0"/>
              <a:t> </a:t>
            </a:r>
            <a:r>
              <a:rPr lang="en-US" altLang="ko-KR" sz="1200" dirty="0"/>
              <a:t>Mask): IP</a:t>
            </a:r>
            <a:r>
              <a:rPr lang="ko-KR" altLang="en-US" sz="1200" dirty="0"/>
              <a:t>주소와 논리 게이트를 하여 </a:t>
            </a:r>
            <a:r>
              <a:rPr lang="ko-KR" altLang="en-US" sz="1200" dirty="0" err="1"/>
              <a:t>서브넷</a:t>
            </a:r>
            <a:r>
              <a:rPr lang="ko-KR" altLang="en-US" sz="1200" dirty="0"/>
              <a:t> 범위를 알리기 위한 마스크 값입니다</a:t>
            </a: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/>
              <a:t>기본 게이트웨이</a:t>
            </a:r>
            <a:r>
              <a:rPr lang="en-US" altLang="ko-KR" sz="1200" dirty="0"/>
              <a:t>(Default Gateway)</a:t>
            </a:r>
            <a:r>
              <a:rPr lang="ko-KR" altLang="en-US" sz="1200" dirty="0"/>
              <a:t>주소</a:t>
            </a:r>
            <a:r>
              <a:rPr lang="en-US" altLang="ko-KR" sz="1200" dirty="0"/>
              <a:t>: </a:t>
            </a:r>
            <a:r>
              <a:rPr lang="ko-KR" altLang="en-US" sz="1200" dirty="0"/>
              <a:t>즉</a:t>
            </a:r>
            <a:r>
              <a:rPr lang="en-US" altLang="ko-KR" sz="1200" dirty="0"/>
              <a:t>, DHCP</a:t>
            </a:r>
            <a:r>
              <a:rPr lang="ko-KR" altLang="en-US" sz="1200" dirty="0"/>
              <a:t>호스트의 라우터</a:t>
            </a:r>
            <a:r>
              <a:rPr lang="en-US" altLang="ko-KR" sz="1200" dirty="0"/>
              <a:t>(</a:t>
            </a:r>
            <a:r>
              <a:rPr lang="ko-KR" altLang="en-US" sz="1200" dirty="0"/>
              <a:t>홉</a:t>
            </a:r>
            <a:r>
              <a:rPr lang="en-US" altLang="ko-KR" sz="1200" dirty="0"/>
              <a:t>) </a:t>
            </a:r>
            <a:r>
              <a:rPr lang="ko-KR" altLang="en-US" sz="1200" dirty="0"/>
              <a:t>접속 주소입니다</a:t>
            </a: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/>
              <a:t>로컬 </a:t>
            </a:r>
            <a:r>
              <a:rPr lang="en-US" altLang="ko-KR" sz="1200" dirty="0"/>
              <a:t>DNS </a:t>
            </a:r>
            <a:r>
              <a:rPr lang="ko-KR" altLang="en-US" sz="1200" dirty="0"/>
              <a:t>서버 주소</a:t>
            </a:r>
            <a:r>
              <a:rPr lang="en-US" altLang="ko-KR" sz="1200" dirty="0"/>
              <a:t>: DHCP</a:t>
            </a:r>
            <a:r>
              <a:rPr lang="ko-KR" altLang="en-US" sz="1200" dirty="0"/>
              <a:t>서버의 주소입니다</a:t>
            </a:r>
            <a:r>
              <a:rPr lang="en-US" altLang="ko-KR" sz="1200" dirty="0"/>
              <a:t>.</a:t>
            </a:r>
            <a:r>
              <a:rPr lang="ko-KR" altLang="en-US" sz="1200" dirty="0"/>
              <a:t> 보통은 </a:t>
            </a:r>
            <a:r>
              <a:rPr lang="en-US" altLang="ko-KR" sz="1200" dirty="0"/>
              <a:t>DHCP</a:t>
            </a:r>
            <a:r>
              <a:rPr lang="ko-KR" altLang="en-US" sz="1200" dirty="0"/>
              <a:t>가 라우터 단에서 해주는 경우가 많지만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ko-KR" altLang="en-US" sz="1200" dirty="0"/>
              <a:t>라우터 내부의 특정 서버가 </a:t>
            </a:r>
            <a:r>
              <a:rPr lang="en-US" altLang="ko-KR" sz="1200" dirty="0"/>
              <a:t>DHCP</a:t>
            </a:r>
            <a:r>
              <a:rPr lang="ko-KR" altLang="en-US" sz="1200" dirty="0"/>
              <a:t>서버를 행할 수도 있기 때문에 해당 주소도 필요합니다</a:t>
            </a:r>
            <a:endParaRPr lang="en-US" altLang="ko-KR" sz="12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/>
              <a:t>IP </a:t>
            </a:r>
            <a:r>
              <a:rPr lang="ko-KR" altLang="en-US" sz="1200" dirty="0"/>
              <a:t>임대 시간</a:t>
            </a:r>
            <a:r>
              <a:rPr lang="en-US" altLang="ko-KR" sz="1200" dirty="0"/>
              <a:t>: </a:t>
            </a:r>
            <a:r>
              <a:rPr lang="ko-KR" altLang="en-US" sz="1200" dirty="0"/>
              <a:t>사설 </a:t>
            </a:r>
            <a:r>
              <a:rPr lang="en-US" altLang="ko-KR" sz="1200" dirty="0"/>
              <a:t>IP </a:t>
            </a:r>
            <a:r>
              <a:rPr lang="ko-KR" altLang="en-US" sz="1200" dirty="0"/>
              <a:t>주소는 해당 임대 시간</a:t>
            </a:r>
            <a:r>
              <a:rPr lang="en-US" altLang="ko-KR" sz="1200" dirty="0"/>
              <a:t>(</a:t>
            </a:r>
            <a:r>
              <a:rPr lang="ko-KR" altLang="en-US" sz="1200" dirty="0"/>
              <a:t>만료 시간</a:t>
            </a:r>
            <a:r>
              <a:rPr lang="en-US" altLang="ko-KR" sz="1200" dirty="0"/>
              <a:t>)</a:t>
            </a:r>
            <a:r>
              <a:rPr lang="ko-KR" altLang="en-US" sz="1200" dirty="0"/>
              <a:t>을 가지고 사용하다가 임대 시간이 지나면</a:t>
            </a:r>
            <a:br>
              <a:rPr lang="en-US" altLang="ko-KR" sz="1200" dirty="0"/>
            </a:br>
            <a:r>
              <a:rPr lang="ko-KR" altLang="en-US" sz="1200" dirty="0"/>
              <a:t>새로운 </a:t>
            </a:r>
            <a:r>
              <a:rPr lang="en-US" altLang="ko-KR" sz="1200" dirty="0"/>
              <a:t>IP</a:t>
            </a:r>
            <a:r>
              <a:rPr lang="ko-KR" altLang="en-US" sz="1200" dirty="0"/>
              <a:t>를 요청 받도록 할 수 있습니다</a:t>
            </a:r>
            <a:endParaRPr lang="en-US" altLang="ko-KR" sz="1200" dirty="0"/>
          </a:p>
          <a:p>
            <a:r>
              <a:rPr lang="en-US" altLang="ko-KR" sz="1600" dirty="0"/>
              <a:t>DHCP</a:t>
            </a:r>
            <a:r>
              <a:rPr lang="ko-KR" altLang="en-US" sz="1600" dirty="0"/>
              <a:t>는 </a:t>
            </a:r>
            <a:r>
              <a:rPr lang="en-US" altLang="ko-KR" sz="1600" dirty="0"/>
              <a:t>UDP</a:t>
            </a:r>
            <a:r>
              <a:rPr lang="ko-KR" altLang="en-US" sz="1600" dirty="0"/>
              <a:t>통신을 사용하고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DHCP</a:t>
            </a:r>
            <a:r>
              <a:rPr lang="ko-KR" altLang="en-US" sz="1600" dirty="0"/>
              <a:t>서버를 사용하지만 수동으로 </a:t>
            </a:r>
            <a:r>
              <a:rPr lang="en-US" altLang="ko-KR" sz="1600" dirty="0"/>
              <a:t>IP</a:t>
            </a:r>
            <a:r>
              <a:rPr lang="ko-KR" altLang="en-US" sz="1600" dirty="0"/>
              <a:t>를 주거나 </a:t>
            </a:r>
            <a:r>
              <a:rPr lang="en-US" altLang="ko-KR" sz="1600" dirty="0"/>
              <a:t>IP</a:t>
            </a:r>
            <a:r>
              <a:rPr lang="ko-KR" altLang="en-US" sz="1600" dirty="0"/>
              <a:t>를 변경할 수 있습니다</a:t>
            </a:r>
            <a:r>
              <a:rPr lang="en-US" altLang="ko-KR" sz="1600" dirty="0"/>
              <a:t>.</a:t>
            </a:r>
            <a:r>
              <a:rPr lang="ko-KR" altLang="en-US" sz="1600" dirty="0"/>
              <a:t> 수동 할당</a:t>
            </a:r>
            <a:r>
              <a:rPr lang="en-US" altLang="ko-KR" sz="1600" dirty="0"/>
              <a:t>(</a:t>
            </a:r>
            <a:r>
              <a:rPr lang="en-US" altLang="ko-KR" sz="1400" dirty="0"/>
              <a:t>Manual allocation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동적 할당</a:t>
            </a:r>
            <a:r>
              <a:rPr lang="en-US" altLang="ko-KR" sz="1600" dirty="0"/>
              <a:t>(Dynamic Allocation), </a:t>
            </a:r>
            <a:r>
              <a:rPr lang="ko-KR" altLang="en-US" sz="1600" dirty="0"/>
              <a:t>자동 할당</a:t>
            </a:r>
            <a:r>
              <a:rPr lang="en-US" altLang="ko-KR" sz="1600" dirty="0"/>
              <a:t>(Automatic allocation)</a:t>
            </a:r>
          </a:p>
        </p:txBody>
      </p:sp>
    </p:spTree>
    <p:extLst>
      <p:ext uri="{BB962C8B-B14F-4D97-AF65-F5344CB8AC3E}">
        <p14:creationId xmlns:p14="http://schemas.microsoft.com/office/powerpoint/2010/main" val="281964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37CEE-BF3E-7708-6CF0-BC5956E7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3CCE2-CB78-8EC0-D93A-A709044D9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NAT(Network Address Translation)</a:t>
            </a:r>
            <a:r>
              <a:rPr lang="ko-KR" altLang="en-US" sz="1600" dirty="0"/>
              <a:t>은 사설 </a:t>
            </a:r>
            <a:r>
              <a:rPr lang="en-US" altLang="ko-KR" sz="1600" dirty="0"/>
              <a:t>IP </a:t>
            </a:r>
            <a:r>
              <a:rPr lang="ko-KR" altLang="en-US" sz="1600" dirty="0"/>
              <a:t>주소를 공인 </a:t>
            </a:r>
            <a:r>
              <a:rPr lang="en-US" altLang="ko-KR" sz="1600" dirty="0"/>
              <a:t>IP </a:t>
            </a:r>
            <a:r>
              <a:rPr lang="ko-KR" altLang="en-US" sz="1600" dirty="0"/>
              <a:t>주소로 변환하거나</a:t>
            </a:r>
            <a:br>
              <a:rPr lang="en-US" altLang="ko-KR" sz="1600" dirty="0"/>
            </a:br>
            <a:r>
              <a:rPr lang="ko-KR" altLang="en-US" sz="1600" dirty="0"/>
              <a:t>역으로 변환하는 장치입니다</a:t>
            </a:r>
            <a:endParaRPr lang="en-US" altLang="ko-KR" sz="1600" dirty="0"/>
          </a:p>
          <a:p>
            <a:r>
              <a:rPr lang="ko-KR" altLang="en-US" sz="1600" dirty="0"/>
              <a:t>오늘날 </a:t>
            </a:r>
            <a:r>
              <a:rPr lang="en-US" altLang="ko-KR" sz="1600" dirty="0"/>
              <a:t>NAT</a:t>
            </a:r>
            <a:r>
              <a:rPr lang="ko-KR" altLang="en-US" sz="1600" dirty="0"/>
              <a:t>을 쓰는 이유는 대부분 하나의 공인 </a:t>
            </a:r>
            <a:r>
              <a:rPr lang="en-US" altLang="ko-KR" sz="1600" dirty="0"/>
              <a:t>IPv4</a:t>
            </a:r>
            <a:r>
              <a:rPr lang="ko-KR" altLang="en-US" sz="1600" dirty="0"/>
              <a:t>를 나누어서 쓰는 구조일 때 자주 쓰는데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아파트 및</a:t>
            </a:r>
            <a:r>
              <a:rPr lang="en-US" altLang="ko-KR" sz="1600" dirty="0"/>
              <a:t> </a:t>
            </a:r>
            <a:r>
              <a:rPr lang="ko-KR" altLang="en-US" sz="1600" dirty="0"/>
              <a:t>주택</a:t>
            </a:r>
            <a:r>
              <a:rPr lang="en-US" altLang="ko-KR" sz="1600" dirty="0"/>
              <a:t>, </a:t>
            </a:r>
            <a:r>
              <a:rPr lang="ko-KR" altLang="en-US" sz="1600" dirty="0"/>
              <a:t>회사에서 쓰는 이더넷 방식이나 사설망을 구성한다면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위에 언급한 방식으로 통신하기 때문에</a:t>
            </a:r>
            <a:r>
              <a:rPr lang="en-US" altLang="ko-KR" sz="1600" dirty="0"/>
              <a:t>, NAT</a:t>
            </a:r>
            <a:r>
              <a:rPr lang="ko-KR" altLang="en-US" sz="1600" dirty="0"/>
              <a:t>가 필수적이라 볼 수 있습니다</a:t>
            </a:r>
            <a:endParaRPr lang="en-US" altLang="ko-KR" sz="1600" dirty="0"/>
          </a:p>
          <a:p>
            <a:r>
              <a:rPr lang="en-US" altLang="ko-KR" sz="1600" dirty="0"/>
              <a:t>NAT</a:t>
            </a:r>
            <a:r>
              <a:rPr lang="ko-KR" altLang="en-US" sz="1600" dirty="0"/>
              <a:t>의 종류는 공식적으로 세 가지가 있지만</a:t>
            </a:r>
            <a:r>
              <a:rPr lang="en-US" altLang="ko-KR" sz="1600" dirty="0"/>
              <a:t>, Type</a:t>
            </a:r>
            <a:r>
              <a:rPr lang="ko-KR" altLang="en-US" sz="1600" dirty="0"/>
              <a:t>이라는 용어로 비공식적으로 네 가지도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/>
              <a:t>“정적 </a:t>
            </a:r>
            <a:r>
              <a:rPr lang="en-US" altLang="ko-KR" sz="1200" dirty="0"/>
              <a:t>NAT”(Static NAT): </a:t>
            </a:r>
            <a:r>
              <a:rPr lang="ko-KR" altLang="en-US" sz="1200" dirty="0"/>
              <a:t>사설 </a:t>
            </a:r>
            <a:r>
              <a:rPr lang="en-US" altLang="ko-KR" sz="1200" dirty="0"/>
              <a:t>IP </a:t>
            </a:r>
            <a:r>
              <a:rPr lang="ko-KR" altLang="en-US" sz="1200" dirty="0"/>
              <a:t>주소와 공인 </a:t>
            </a:r>
            <a:r>
              <a:rPr lang="en-US" altLang="ko-KR" sz="1200" dirty="0"/>
              <a:t>IP </a:t>
            </a:r>
            <a:r>
              <a:rPr lang="ko-KR" altLang="en-US" sz="1200" dirty="0"/>
              <a:t>주소 간 </a:t>
            </a:r>
            <a:r>
              <a:rPr lang="en-US" altLang="ko-KR" sz="1200" dirty="0"/>
              <a:t>1:1</a:t>
            </a:r>
            <a:r>
              <a:rPr lang="ko-KR" altLang="en-US" sz="1200" dirty="0"/>
              <a:t>로 고정된 관계를 설정하는 </a:t>
            </a:r>
            <a:r>
              <a:rPr lang="en-US" altLang="ko-KR" sz="1200" dirty="0"/>
              <a:t>NAT </a:t>
            </a:r>
            <a:r>
              <a:rPr lang="ko-KR" altLang="en-US" sz="1200" dirty="0"/>
              <a:t>방식입니다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/>
              <a:t>“동적 </a:t>
            </a:r>
            <a:r>
              <a:rPr lang="en-US" altLang="ko-KR" sz="1200" dirty="0"/>
              <a:t>NAT”(Dynamic NAT): </a:t>
            </a:r>
            <a:r>
              <a:rPr lang="ko-KR" altLang="en-US" sz="1200" dirty="0"/>
              <a:t>사설 </a:t>
            </a:r>
            <a:r>
              <a:rPr lang="en-US" altLang="ko-KR" sz="1200" dirty="0"/>
              <a:t>IP </a:t>
            </a:r>
            <a:r>
              <a:rPr lang="ko-KR" altLang="en-US" sz="1200" dirty="0"/>
              <a:t>주소와 공인 </a:t>
            </a:r>
            <a:r>
              <a:rPr lang="en-US" altLang="ko-KR" sz="1200" dirty="0"/>
              <a:t>IP </a:t>
            </a:r>
            <a:r>
              <a:rPr lang="ko-KR" altLang="en-US" sz="1200" dirty="0"/>
              <a:t>주소를 동적으로 변환하는 방식으로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ko-KR" altLang="en-US" sz="1200" dirty="0"/>
              <a:t>주로 특정 </a:t>
            </a:r>
            <a:r>
              <a:rPr lang="en-US" altLang="ko-KR" sz="1200" dirty="0"/>
              <a:t>IP </a:t>
            </a:r>
            <a:r>
              <a:rPr lang="ko-KR" altLang="en-US" sz="1200" dirty="0"/>
              <a:t>주소 풀에 대해 동적 </a:t>
            </a:r>
            <a:r>
              <a:rPr lang="en-US" altLang="ko-KR" sz="1200" dirty="0"/>
              <a:t>NAT </a:t>
            </a:r>
            <a:r>
              <a:rPr lang="ko-KR" altLang="en-US" sz="1200" dirty="0"/>
              <a:t>규칙이 설정됩니다</a:t>
            </a:r>
            <a:r>
              <a:rPr lang="en-US" altLang="ko-KR" sz="12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/>
              <a:t>“포트 주소 변환”</a:t>
            </a:r>
            <a:r>
              <a:rPr lang="en-US" altLang="ko-KR" sz="1200" dirty="0"/>
              <a:t>(PAT, Port Address Translation): </a:t>
            </a:r>
            <a:r>
              <a:rPr lang="ko-KR" altLang="en-US" sz="1200" dirty="0"/>
              <a:t>사설 </a:t>
            </a:r>
            <a:r>
              <a:rPr lang="en-US" altLang="ko-KR" sz="1200" dirty="0"/>
              <a:t>IP </a:t>
            </a:r>
            <a:r>
              <a:rPr lang="ko-KR" altLang="en-US" sz="1200" dirty="0"/>
              <a:t>주소와 포트 번호를 두 개를 가지고</a:t>
            </a:r>
            <a:br>
              <a:rPr lang="en-US" altLang="ko-KR" sz="1200" dirty="0"/>
            </a:br>
            <a:r>
              <a:rPr lang="ko-KR" altLang="en-US" sz="1200" dirty="0"/>
              <a:t>공인 </a:t>
            </a:r>
            <a:r>
              <a:rPr lang="en-US" altLang="ko-KR" sz="1200" dirty="0"/>
              <a:t>IP </a:t>
            </a:r>
            <a:r>
              <a:rPr lang="ko-KR" altLang="en-US" sz="1200" dirty="0"/>
              <a:t>주소와 포트 번호로 변환하는 방식입니다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1. Type A: </a:t>
            </a:r>
            <a:r>
              <a:rPr lang="ko-KR" altLang="en-US" sz="1200" dirty="0"/>
              <a:t>이 타입은 네트워크에 자유롭게 접근할 수 있음을 의미합니다</a:t>
            </a:r>
            <a:r>
              <a:rPr lang="en-US" altLang="ko-KR" sz="1200" dirty="0"/>
              <a:t>(</a:t>
            </a:r>
            <a:r>
              <a:rPr lang="ko-KR" altLang="en-US" sz="1200" dirty="0"/>
              <a:t>모든 형태의 통신이 가능합니다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2. Type B: </a:t>
            </a:r>
            <a:r>
              <a:rPr lang="ko-KR" altLang="en-US" sz="1200" dirty="0"/>
              <a:t>이 타입은 일부 제한이 있지만 대부분의 시스템과 통신할 수 있습니다</a:t>
            </a:r>
            <a:r>
              <a:rPr lang="en-US" altLang="ko-KR" sz="1200" dirty="0"/>
              <a:t>(</a:t>
            </a:r>
            <a:r>
              <a:rPr lang="ko-KR" altLang="en-US" sz="1200" dirty="0"/>
              <a:t>예를 들어 </a:t>
            </a:r>
            <a:r>
              <a:rPr lang="en-US" altLang="ko-KR" sz="1200" dirty="0"/>
              <a:t>Type C, D</a:t>
            </a:r>
            <a:r>
              <a:rPr lang="ko-KR" altLang="en-US" sz="1200" dirty="0"/>
              <a:t>와는 통신이 불가합니다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3. Type C: </a:t>
            </a:r>
            <a:r>
              <a:rPr lang="ko-KR" altLang="en-US" sz="1200" dirty="0"/>
              <a:t>이 타입은 네트워크 접근에 많은 제한이 있습니다</a:t>
            </a:r>
            <a:r>
              <a:rPr lang="en-US" altLang="ko-KR" sz="1200" dirty="0"/>
              <a:t>(Type A</a:t>
            </a:r>
            <a:r>
              <a:rPr lang="ko-KR" altLang="en-US" sz="1200" dirty="0"/>
              <a:t>인 시스템만 통신이 가능합니다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4. Type D: </a:t>
            </a:r>
            <a:r>
              <a:rPr lang="ko-KR" altLang="en-US" sz="1200" dirty="0"/>
              <a:t>이 타입은 거의 모든 연결이 불가능한 상태를 의미합니다</a:t>
            </a:r>
            <a:r>
              <a:rPr lang="en-US" altLang="ko-KR" sz="1200" dirty="0"/>
              <a:t>(</a:t>
            </a:r>
            <a:r>
              <a:rPr lang="ko-KR" altLang="en-US" sz="1200" dirty="0"/>
              <a:t>모든 형태의 통신이 불가합니다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146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6B06D-9308-6541-70B1-5CED60893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VPN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C05FA1-2A1B-6AA6-A74A-8929CEB8C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13220"/>
          </a:xfrm>
        </p:spPr>
        <p:txBody>
          <a:bodyPr/>
          <a:lstStyle/>
          <a:p>
            <a:r>
              <a:rPr lang="en-US" altLang="ko-KR" sz="1600" dirty="0"/>
              <a:t>VPN(Virtual Private Network)</a:t>
            </a:r>
            <a:r>
              <a:rPr lang="ko-KR" altLang="en-US" sz="1600" dirty="0"/>
              <a:t>은 가상 사설망으로 외부의 거대한 인터넷 망과 직접적인 연결이 아닌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특정 사설을 만들어 그 들끼리 통신하는 인트라넷을 통칭합니다</a:t>
            </a:r>
            <a:endParaRPr lang="en-US" altLang="ko-KR" sz="1600" dirty="0"/>
          </a:p>
          <a:p>
            <a:r>
              <a:rPr lang="ko-KR" altLang="en-US" sz="1600" dirty="0"/>
              <a:t>넓은 의미로는 </a:t>
            </a:r>
            <a:r>
              <a:rPr lang="en-US" altLang="ko-KR" sz="1600" dirty="0"/>
              <a:t>DHCP</a:t>
            </a:r>
            <a:r>
              <a:rPr lang="ko-KR" altLang="en-US" sz="1600" dirty="0"/>
              <a:t>나 사설 </a:t>
            </a:r>
            <a:r>
              <a:rPr lang="en-US" altLang="ko-KR" sz="1600" dirty="0"/>
              <a:t>IP</a:t>
            </a:r>
            <a:r>
              <a:rPr lang="ko-KR" altLang="en-US" sz="1600" dirty="0"/>
              <a:t>를 쓰는 시스템</a:t>
            </a:r>
            <a:r>
              <a:rPr lang="en-US" altLang="ko-KR" sz="1600" dirty="0"/>
              <a:t>, </a:t>
            </a:r>
            <a:r>
              <a:rPr lang="ko-KR" altLang="en-US" sz="1600" dirty="0"/>
              <a:t>사내 망</a:t>
            </a:r>
            <a:r>
              <a:rPr lang="en-US" altLang="ko-KR" sz="1600" dirty="0"/>
              <a:t>, </a:t>
            </a:r>
            <a:r>
              <a:rPr lang="ko-KR" altLang="en-US" sz="1600" dirty="0"/>
              <a:t>군대 인트라넷 등의 모든 사설망을 지칭하지만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오늘날 </a:t>
            </a:r>
            <a:r>
              <a:rPr lang="en-US" altLang="ko-KR" sz="1600" dirty="0"/>
              <a:t>VPN</a:t>
            </a:r>
            <a:r>
              <a:rPr lang="ko-KR" altLang="en-US" sz="1600" dirty="0"/>
              <a:t>은 </a:t>
            </a:r>
            <a:r>
              <a:rPr lang="en-US" altLang="ko-KR" sz="1600" dirty="0"/>
              <a:t>IP</a:t>
            </a:r>
            <a:r>
              <a:rPr lang="ko-KR" altLang="en-US" sz="1600" dirty="0"/>
              <a:t>를 우회하고 정보은닉을 위해 사용하는 사람도 많을 정도로 다양하게 쓰입니다</a:t>
            </a:r>
            <a:endParaRPr lang="en-US" altLang="ko-KR" sz="1600" dirty="0"/>
          </a:p>
          <a:p>
            <a:r>
              <a:rPr lang="en-US" altLang="ko-KR" sz="1600" dirty="0"/>
              <a:t>VPN</a:t>
            </a:r>
            <a:r>
              <a:rPr lang="ko-KR" altLang="en-US" sz="1600" dirty="0"/>
              <a:t>은 소프트웨어로도 동작 가능하지만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아예 </a:t>
            </a:r>
            <a:r>
              <a:rPr lang="en-US" altLang="ko-KR" sz="1600" dirty="0"/>
              <a:t>VPN</a:t>
            </a:r>
            <a:r>
              <a:rPr lang="ko-KR" altLang="en-US" sz="1600" dirty="0"/>
              <a:t> 클라이언트 라우터를 사용해서 모든 패킷을 </a:t>
            </a:r>
            <a:r>
              <a:rPr lang="en-US" altLang="ko-KR" sz="1600" dirty="0"/>
              <a:t>VPN</a:t>
            </a:r>
            <a:r>
              <a:rPr lang="ko-KR" altLang="en-US" sz="1600" dirty="0"/>
              <a:t>으로 받을 수도 있습니다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중국 내에서는 황금방패 단속으로 들어오는 모든 패킷을 감청해서 검열을 하는데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이를 피해서 해외 사이트에 접속을 하기 위해 </a:t>
            </a:r>
            <a:r>
              <a:rPr lang="en-US" altLang="ko-KR" sz="1600" dirty="0"/>
              <a:t>VPN </a:t>
            </a:r>
            <a:r>
              <a:rPr lang="ko-KR" altLang="en-US" sz="1600" dirty="0"/>
              <a:t>라우터를 공수해서</a:t>
            </a:r>
            <a:br>
              <a:rPr lang="en-US" altLang="ko-KR" sz="1600" dirty="0"/>
            </a:br>
            <a:r>
              <a:rPr lang="ko-KR" altLang="en-US" sz="1600" dirty="0"/>
              <a:t>한국</a:t>
            </a:r>
            <a:r>
              <a:rPr lang="en-US" altLang="ko-KR" sz="1600" dirty="0"/>
              <a:t>/</a:t>
            </a:r>
            <a:r>
              <a:rPr lang="ko-KR" altLang="en-US" sz="1600" dirty="0"/>
              <a:t>일본</a:t>
            </a:r>
            <a:r>
              <a:rPr lang="en-US" altLang="ko-KR" sz="1600" dirty="0"/>
              <a:t>IP</a:t>
            </a:r>
            <a:r>
              <a:rPr lang="ko-KR" altLang="en-US" sz="1600" dirty="0"/>
              <a:t>를 쓰는 경우가 많습니다만</a:t>
            </a:r>
            <a:r>
              <a:rPr lang="en-US" altLang="ko-KR" sz="1600" dirty="0"/>
              <a:t>, </a:t>
            </a:r>
            <a:r>
              <a:rPr lang="ko-KR" altLang="en-US" sz="1600" dirty="0"/>
              <a:t>이것도 단속이 심해지긴 했다고 합니다</a:t>
            </a:r>
            <a:r>
              <a:rPr lang="en-US" altLang="ko-KR" sz="1600" dirty="0"/>
              <a:t>)</a:t>
            </a:r>
          </a:p>
          <a:p>
            <a:r>
              <a:rPr lang="en-US" altLang="ko-KR" sz="1200" dirty="0"/>
              <a:t>PPTP (Point to Point Tunneling Protocol):</a:t>
            </a:r>
            <a:br>
              <a:rPr lang="en-US" altLang="ko-KR" sz="1200" dirty="0"/>
            </a:br>
            <a:r>
              <a:rPr lang="en-US" altLang="ko-KR" sz="1200" dirty="0"/>
              <a:t>PPP(Point-to-Point Protocol)</a:t>
            </a:r>
            <a:r>
              <a:rPr lang="ko-KR" altLang="en-US" sz="1200" dirty="0"/>
              <a:t>기술을 확장해서 만든 규격으로 터널링만 해주는 프로토콜입니다</a:t>
            </a:r>
            <a:endParaRPr lang="en-US" altLang="ko-KR" sz="1200" dirty="0"/>
          </a:p>
          <a:p>
            <a:r>
              <a:rPr lang="en-US" altLang="ko-KR" sz="1200" dirty="0"/>
              <a:t>L2TP (Layer 2 Tunneling Protocol):</a:t>
            </a:r>
            <a:br>
              <a:rPr lang="en-US" altLang="ko-KR" sz="1200" dirty="0"/>
            </a:br>
            <a:r>
              <a:rPr lang="en-US" altLang="ko-KR" sz="1200" dirty="0"/>
              <a:t>L2F</a:t>
            </a:r>
            <a:r>
              <a:rPr lang="ko-KR" altLang="en-US" sz="1200" dirty="0"/>
              <a:t>와 </a:t>
            </a:r>
            <a:r>
              <a:rPr lang="en-US" altLang="ko-KR" sz="1200" dirty="0"/>
              <a:t>PPTP </a:t>
            </a:r>
            <a:r>
              <a:rPr lang="ko-KR" altLang="en-US" sz="1200" dirty="0"/>
              <a:t>프로토콜을 결합하여 만든 규격이기 때문에 </a:t>
            </a:r>
            <a:r>
              <a:rPr lang="en-US" altLang="ko-KR" sz="1200" dirty="0"/>
              <a:t>PPP</a:t>
            </a:r>
            <a:r>
              <a:rPr lang="ko-KR" altLang="en-US" sz="1200" dirty="0"/>
              <a:t>를 지원하고</a:t>
            </a:r>
            <a:r>
              <a:rPr lang="en-US" altLang="ko-KR" sz="1200" dirty="0"/>
              <a:t>, </a:t>
            </a:r>
            <a:r>
              <a:rPr lang="ko-KR" altLang="en-US" sz="1200" dirty="0"/>
              <a:t>동일하게 터널링만 해주는 프로토콜입니다</a:t>
            </a:r>
            <a:endParaRPr lang="en-US" altLang="ko-KR" sz="1200" dirty="0"/>
          </a:p>
          <a:p>
            <a:r>
              <a:rPr lang="en-US" altLang="ko-KR" sz="1200" dirty="0"/>
              <a:t>OpenVPN: </a:t>
            </a:r>
            <a:r>
              <a:rPr lang="ko-KR" altLang="en-US" sz="1200" dirty="0"/>
              <a:t>오픈소스</a:t>
            </a:r>
            <a:r>
              <a:rPr lang="en-US" altLang="ko-KR" sz="1200" dirty="0"/>
              <a:t>VPN</a:t>
            </a:r>
            <a:r>
              <a:rPr lang="ko-KR" altLang="en-US" sz="1200" dirty="0"/>
              <a:t>으로 </a:t>
            </a:r>
            <a:r>
              <a:rPr lang="en-US" altLang="ko-KR" sz="1200" dirty="0"/>
              <a:t>L2TP</a:t>
            </a:r>
            <a:r>
              <a:rPr lang="ko-KR" altLang="en-US" sz="1200" dirty="0"/>
              <a:t>를 기초로 하지만 세 단계의 </a:t>
            </a:r>
            <a:r>
              <a:rPr lang="en-US" altLang="ko-KR" sz="1200" dirty="0"/>
              <a:t>Layer</a:t>
            </a:r>
            <a:r>
              <a:rPr lang="ko-KR" altLang="en-US" sz="1200" dirty="0"/>
              <a:t>를 만들어 사용할 수 있습니다</a:t>
            </a:r>
            <a:br>
              <a:rPr lang="en-US" altLang="ko-KR" sz="1200" dirty="0"/>
            </a:br>
            <a:r>
              <a:rPr lang="ko-KR" altLang="en-US" sz="1200" dirty="0"/>
              <a:t>또한</a:t>
            </a:r>
            <a:r>
              <a:rPr lang="en-US" altLang="ko-KR" sz="1200" dirty="0"/>
              <a:t>, VPN</a:t>
            </a:r>
            <a:r>
              <a:rPr lang="ko-KR" altLang="en-US" sz="1200" dirty="0"/>
              <a:t>추가 장비 없이 모든 과정을 소프트웨어 단에서 사용 가능합니다</a:t>
            </a:r>
            <a:r>
              <a:rPr lang="en-US" altLang="ko-KR" sz="1200" dirty="0"/>
              <a:t>(</a:t>
            </a:r>
            <a:r>
              <a:rPr lang="ko-KR" altLang="en-US" sz="1200" dirty="0"/>
              <a:t>오늘날 </a:t>
            </a:r>
            <a:r>
              <a:rPr lang="en-US" altLang="ko-KR" sz="1200" dirty="0"/>
              <a:t>VPN</a:t>
            </a:r>
            <a:r>
              <a:rPr lang="ko-KR" altLang="en-US" sz="1200" dirty="0"/>
              <a:t>프로그램의 원조 격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err="1"/>
              <a:t>WireGuard</a:t>
            </a:r>
            <a:r>
              <a:rPr lang="en-US" altLang="ko-KR" sz="1200" dirty="0"/>
              <a:t>: </a:t>
            </a:r>
            <a:r>
              <a:rPr lang="ko-KR" altLang="en-US" sz="1200" dirty="0"/>
              <a:t>무료 오픈소스</a:t>
            </a:r>
            <a:r>
              <a:rPr lang="en-US" altLang="ko-KR" sz="1200" dirty="0"/>
              <a:t>VPN</a:t>
            </a:r>
            <a:r>
              <a:rPr lang="ko-KR" altLang="en-US" sz="1200" dirty="0"/>
              <a:t>으로 </a:t>
            </a:r>
            <a:r>
              <a:rPr lang="ko-KR" altLang="en-US" sz="1200" dirty="0" err="1"/>
              <a:t>터널링</a:t>
            </a:r>
            <a:r>
              <a:rPr lang="ko-KR" altLang="en-US" sz="1200" dirty="0"/>
              <a:t> 구조는 굉장히 깔끔하면서 최신 타원곡선계열 암호 등을 사용하고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en-US" altLang="ko-KR" sz="1200" dirty="0"/>
              <a:t>OpenVPN</a:t>
            </a:r>
            <a:r>
              <a:rPr lang="ko-KR" altLang="en-US" sz="1200" dirty="0"/>
              <a:t>의 단점인 싱글 쓰레드 기반을 깨고</a:t>
            </a:r>
            <a:r>
              <a:rPr lang="en-US" altLang="ko-KR" sz="1200" dirty="0"/>
              <a:t>, </a:t>
            </a:r>
            <a:r>
              <a:rPr lang="ko-KR" altLang="en-US" sz="1200" dirty="0"/>
              <a:t>멀티 쓰레드 기반을 채택하여 성능이 최대 </a:t>
            </a:r>
            <a:r>
              <a:rPr lang="en-US" altLang="ko-KR" sz="1200" dirty="0"/>
              <a:t>40% </a:t>
            </a:r>
            <a:r>
              <a:rPr lang="ko-KR" altLang="en-US" sz="1200" dirty="0"/>
              <a:t>향상된 </a:t>
            </a:r>
            <a:r>
              <a:rPr lang="en-US" altLang="ko-KR" sz="1200" dirty="0"/>
              <a:t>VPN</a:t>
            </a:r>
            <a:r>
              <a:rPr lang="ko-KR" altLang="en-US" sz="1200" dirty="0"/>
              <a:t>으로 평가 받습니다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32029296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4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3834</Words>
  <Application>Microsoft Office PowerPoint</Application>
  <PresentationFormat>와이드스크린</PresentationFormat>
  <Paragraphs>166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Malgun Gothic Semilight</vt:lpstr>
      <vt:lpstr>Arial</vt:lpstr>
      <vt:lpstr>Avenir Next LT Pro</vt:lpstr>
      <vt:lpstr>Avenir Next LT Pro Light</vt:lpstr>
      <vt:lpstr>Consolas</vt:lpstr>
      <vt:lpstr>PebbleVTI</vt:lpstr>
      <vt:lpstr>2024 네트워크 - 1</vt:lpstr>
      <vt:lpstr>목차</vt:lpstr>
      <vt:lpstr>Internet</vt:lpstr>
      <vt:lpstr>End System</vt:lpstr>
      <vt:lpstr>Router</vt:lpstr>
      <vt:lpstr>Black Hole Router</vt:lpstr>
      <vt:lpstr>DHCP</vt:lpstr>
      <vt:lpstr>NAT</vt:lpstr>
      <vt:lpstr>VPN</vt:lpstr>
      <vt:lpstr>Switch</vt:lpstr>
      <vt:lpstr>ISP</vt:lpstr>
      <vt:lpstr>ASN, BGP</vt:lpstr>
      <vt:lpstr>다양한 네트워크의 형태</vt:lpstr>
      <vt:lpstr>Protocol</vt:lpstr>
      <vt:lpstr>Layer (OSI 7)</vt:lpstr>
      <vt:lpstr>Layer 1 (Physical)</vt:lpstr>
      <vt:lpstr>Layer 2 (Data Link)</vt:lpstr>
      <vt:lpstr>Layer 3 (Network)</vt:lpstr>
      <vt:lpstr>Layer 4 (Transport)</vt:lpstr>
      <vt:lpstr>Layer 5 (Application)</vt:lpstr>
      <vt:lpstr>Socket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 네트워크</dc:title>
  <dc:creator>MinU Ha</dc:creator>
  <cp:lastModifiedBy>MinU Ha</cp:lastModifiedBy>
  <cp:revision>287</cp:revision>
  <dcterms:created xsi:type="dcterms:W3CDTF">2024-01-24T09:57:18Z</dcterms:created>
  <dcterms:modified xsi:type="dcterms:W3CDTF">2024-02-02T12:33:21Z</dcterms:modified>
</cp:coreProperties>
</file>