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73" r:id="rId5"/>
    <p:sldId id="275" r:id="rId6"/>
    <p:sldId id="297" r:id="rId7"/>
    <p:sldId id="321" r:id="rId8"/>
    <p:sldId id="298" r:id="rId9"/>
    <p:sldId id="322" r:id="rId10"/>
    <p:sldId id="276" r:id="rId11"/>
    <p:sldId id="323" r:id="rId12"/>
    <p:sldId id="324" r:id="rId13"/>
    <p:sldId id="325" r:id="rId14"/>
    <p:sldId id="277" r:id="rId15"/>
    <p:sldId id="303" r:id="rId16"/>
    <p:sldId id="278" r:id="rId17"/>
    <p:sldId id="326" r:id="rId18"/>
    <p:sldId id="281" r:id="rId19"/>
    <p:sldId id="279" r:id="rId20"/>
    <p:sldId id="282" r:id="rId21"/>
    <p:sldId id="283" r:id="rId22"/>
    <p:sldId id="284" r:id="rId23"/>
    <p:sldId id="314" r:id="rId24"/>
    <p:sldId id="292" r:id="rId25"/>
    <p:sldId id="285" r:id="rId26"/>
    <p:sldId id="286" r:id="rId27"/>
    <p:sldId id="317" r:id="rId28"/>
    <p:sldId id="300" r:id="rId29"/>
    <p:sldId id="291" r:id="rId30"/>
    <p:sldId id="299" r:id="rId31"/>
    <p:sldId id="290" r:id="rId32"/>
    <p:sldId id="315" r:id="rId33"/>
    <p:sldId id="316" r:id="rId34"/>
    <p:sldId id="31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42"/>
            <a:ext cx="10668000" cy="1089949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89854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783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22" y="1753565"/>
            <a:ext cx="5333998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753565"/>
            <a:ext cx="5334000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610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 userDrawn="1"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6"/>
            <a:ext cx="10668000" cy="105522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1222"/>
            <a:ext cx="10668000" cy="4942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01011C57-C23B-7936-EBC6-FE5A0C1DC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8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C0148-74C2-77EC-3B3D-9DC41619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3488913" cy="15240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/>
              <a:t>경성대 소프트웨어학과</a:t>
            </a:r>
            <a:endParaRPr lang="en-US" altLang="ko-KR" dirty="0"/>
          </a:p>
          <a:p>
            <a:pPr algn="l"/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726660-0F4F-DC6C-967C-9D8C0CD2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2024</a:t>
            </a:r>
            <a:br>
              <a:rPr lang="en-US" altLang="ko-KR" sz="4400" dirty="0"/>
            </a:br>
            <a:r>
              <a:rPr lang="ko-KR" altLang="en-US" sz="4400" dirty="0"/>
              <a:t>네트워크 </a:t>
            </a:r>
            <a:r>
              <a:rPr lang="en-US" altLang="ko-KR" sz="4400" dirty="0"/>
              <a:t>- 2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5962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E7501-20CB-1BEE-61B8-AC319A44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4D280-62FE-79B3-D90E-CDD9BB71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729943" cy="5019119"/>
          </a:xfrm>
        </p:spPr>
        <p:txBody>
          <a:bodyPr/>
          <a:lstStyle/>
          <a:p>
            <a:r>
              <a:rPr lang="en-US" altLang="ko-KR" sz="1600" dirty="0"/>
              <a:t>DNS(Domain Name System)</a:t>
            </a:r>
            <a:r>
              <a:rPr lang="ko-KR" altLang="en-US" sz="1600" dirty="0"/>
              <a:t>는 </a:t>
            </a:r>
            <a:r>
              <a:rPr lang="en-US" altLang="ko-KR" sz="1600" dirty="0"/>
              <a:t>IP</a:t>
            </a:r>
            <a:r>
              <a:rPr lang="ko-KR" altLang="en-US" sz="1600" dirty="0"/>
              <a:t>를 사람들이 쓰기 쉬운 이름</a:t>
            </a:r>
            <a:r>
              <a:rPr lang="en-US" altLang="ko-KR" sz="1600" dirty="0"/>
              <a:t>(</a:t>
            </a:r>
            <a:r>
              <a:rPr lang="ko-KR" altLang="en-US" sz="1600" dirty="0"/>
              <a:t>별칭</a:t>
            </a:r>
            <a:r>
              <a:rPr lang="en-US" altLang="ko-KR" sz="1600" dirty="0"/>
              <a:t>)</a:t>
            </a:r>
            <a:r>
              <a:rPr lang="ko-KR" altLang="en-US" sz="1600" dirty="0"/>
              <a:t>으로 변환하여 사용하는 시스템입니다</a:t>
            </a:r>
            <a:endParaRPr lang="en-US" altLang="ko-KR" sz="1600" dirty="0"/>
          </a:p>
          <a:p>
            <a:r>
              <a:rPr lang="en-US" altLang="ko-KR" sz="1600" dirty="0"/>
              <a:t>FQDN(Fully Qualified Domain Name)</a:t>
            </a:r>
            <a:r>
              <a:rPr lang="ko-KR" altLang="en-US" sz="1600" dirty="0"/>
              <a:t>은 도메인의 </a:t>
            </a:r>
            <a:r>
              <a:rPr lang="ko-KR" altLang="en-US" sz="1600" dirty="0" err="1"/>
              <a:t>풀네임으로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{</a:t>
            </a:r>
            <a:r>
              <a:rPr lang="ko-KR" altLang="en-US" sz="1600" dirty="0"/>
              <a:t>호스트 네임</a:t>
            </a:r>
            <a:r>
              <a:rPr lang="en-US" altLang="ko-KR" sz="1600" dirty="0"/>
              <a:t>}.{</a:t>
            </a:r>
            <a:r>
              <a:rPr lang="ko-KR" altLang="en-US" sz="1600" dirty="0"/>
              <a:t>도메인 네임</a:t>
            </a:r>
            <a:r>
              <a:rPr lang="en-US" altLang="ko-KR" sz="1600" dirty="0"/>
              <a:t>}</a:t>
            </a:r>
            <a:r>
              <a:rPr lang="ko-KR" altLang="en-US" sz="1600" dirty="0"/>
              <a:t>으로 구성된 것을 말합니다</a:t>
            </a:r>
            <a:br>
              <a:rPr lang="en-US" altLang="ko-KR" sz="1600" dirty="0"/>
            </a:br>
            <a:r>
              <a:rPr lang="ko-KR" altLang="en-US" sz="1600" dirty="0"/>
              <a:t>예를 들어 </a:t>
            </a:r>
            <a:r>
              <a:rPr lang="en-US" altLang="ko-KR" sz="1600" dirty="0"/>
              <a:t>www.minuset.com</a:t>
            </a:r>
            <a:r>
              <a:rPr lang="ko-KR" altLang="en-US" sz="1600" dirty="0"/>
              <a:t>이면</a:t>
            </a:r>
            <a:r>
              <a:rPr lang="en-US" altLang="ko-KR" sz="1600" dirty="0"/>
              <a:t>, </a:t>
            </a:r>
            <a:r>
              <a:rPr lang="ko-KR" altLang="en-US" sz="1600" dirty="0"/>
              <a:t>호스트 네임은 </a:t>
            </a:r>
            <a:r>
              <a:rPr lang="en-US" altLang="ko-KR" sz="1600" dirty="0"/>
              <a:t>www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도메인 네임은 </a:t>
            </a:r>
            <a:r>
              <a:rPr lang="en-US" altLang="ko-KR" sz="1600" dirty="0"/>
              <a:t>minuset.com</a:t>
            </a:r>
            <a:r>
              <a:rPr lang="ko-KR" altLang="en-US" sz="1600" dirty="0"/>
              <a:t>이 됩니다</a:t>
            </a:r>
            <a:endParaRPr lang="en-US" altLang="ko-KR" sz="1600" dirty="0"/>
          </a:p>
          <a:p>
            <a:r>
              <a:rPr lang="ko-KR" altLang="en-US" sz="1600" dirty="0"/>
              <a:t>도메인의 시스템은 상위 도메인일수록 </a:t>
            </a:r>
            <a:r>
              <a:rPr lang="en-US" altLang="ko-KR" sz="1600" dirty="0"/>
              <a:t>.</a:t>
            </a:r>
            <a:r>
              <a:rPr lang="ko-KR" altLang="en-US" sz="1600" dirty="0"/>
              <a:t> 의 우측으로 가는 구조이고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하위 도메인일수록 </a:t>
            </a:r>
            <a:r>
              <a:rPr lang="en-US" altLang="ko-KR" sz="1600" dirty="0"/>
              <a:t>. </a:t>
            </a:r>
            <a:r>
              <a:rPr lang="ko-KR" altLang="en-US" sz="1600" dirty="0"/>
              <a:t>의 좌측으로 값이 추가되는 구조를 가집니다</a:t>
            </a:r>
            <a:r>
              <a:rPr lang="en-US" altLang="ko-KR" sz="1600" dirty="0"/>
              <a:t> (</a:t>
            </a:r>
            <a:r>
              <a:rPr lang="ko-KR" altLang="en-US" sz="1600" dirty="0"/>
              <a:t>즉</a:t>
            </a:r>
            <a:r>
              <a:rPr lang="en-US" altLang="ko-KR" sz="1600" dirty="0"/>
              <a:t>, minuset.com &gt; www.minuset.com)</a:t>
            </a:r>
          </a:p>
          <a:p>
            <a:r>
              <a:rPr lang="en-US" altLang="ko-KR" sz="1600" dirty="0"/>
              <a:t>TLD(Top Level Domain)</a:t>
            </a:r>
            <a:r>
              <a:rPr lang="ko-KR" altLang="en-US" sz="1600" dirty="0"/>
              <a:t>는 가장 오른쪽에 적힌 최상위 도메인 네임 입니다</a:t>
            </a:r>
            <a:endParaRPr lang="en-US" altLang="ko-KR" sz="1600" dirty="0"/>
          </a:p>
          <a:p>
            <a:r>
              <a:rPr lang="ko-KR" altLang="en-US" sz="1600" dirty="0"/>
              <a:t>도메인의 계층은 실제로 </a:t>
            </a:r>
            <a:r>
              <a:rPr lang="en-US" altLang="ko-KR" sz="1600" dirty="0"/>
              <a:t>IP</a:t>
            </a:r>
            <a:r>
              <a:rPr lang="ko-KR" altLang="en-US" sz="1600" dirty="0"/>
              <a:t>로 변환할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보다 더 빠르게 찾아 낼 수 있도록 하는 원리도 있습니다</a:t>
            </a:r>
            <a:endParaRPr lang="en-US" altLang="ko-KR" sz="1600" dirty="0"/>
          </a:p>
          <a:p>
            <a:r>
              <a:rPr lang="ko-KR" altLang="en-US" sz="1600" dirty="0"/>
              <a:t>최상위 도메인은 해당 도메인의 가장 높은 책임을 가지기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가장 먼저 도달해서 </a:t>
            </a:r>
            <a:r>
              <a:rPr lang="en-US" altLang="ko-KR" sz="1600" dirty="0"/>
              <a:t>IP</a:t>
            </a:r>
            <a:r>
              <a:rPr lang="ko-KR" altLang="en-US" sz="1600" dirty="0"/>
              <a:t>를 물어보고</a:t>
            </a:r>
            <a:r>
              <a:rPr lang="en-US" altLang="ko-KR" sz="1600" dirty="0"/>
              <a:t> </a:t>
            </a:r>
            <a:r>
              <a:rPr lang="ko-KR" altLang="en-US" sz="1600" dirty="0"/>
              <a:t>다음 하위 도메인 소유지로 가서 물어보고</a:t>
            </a:r>
            <a:br>
              <a:rPr lang="en-US" altLang="ko-KR" sz="1600" dirty="0"/>
            </a:br>
            <a:r>
              <a:rPr lang="ko-KR" altLang="en-US" sz="1600" dirty="0"/>
              <a:t>도메인 네임에 대해서 관할</a:t>
            </a:r>
            <a:r>
              <a:rPr lang="en-US" altLang="ko-KR" sz="1600" dirty="0"/>
              <a:t>IP</a:t>
            </a:r>
            <a:r>
              <a:rPr lang="ko-KR" altLang="en-US" sz="1600" dirty="0"/>
              <a:t>를 찾고 나면</a:t>
            </a:r>
            <a:r>
              <a:rPr lang="en-US" altLang="ko-KR" sz="1600" dirty="0"/>
              <a:t>, </a:t>
            </a:r>
            <a:r>
              <a:rPr lang="ko-KR" altLang="en-US" sz="1600" dirty="0"/>
              <a:t>호스트 네임이 어떤 </a:t>
            </a:r>
            <a:r>
              <a:rPr lang="en-US" altLang="ko-KR" sz="1600" dirty="0"/>
              <a:t>IP</a:t>
            </a:r>
            <a:r>
              <a:rPr lang="ko-KR" altLang="en-US" sz="1600" dirty="0"/>
              <a:t>로 포워딩 되어 있는지 확인하여</a:t>
            </a:r>
            <a:br>
              <a:rPr lang="en-US" altLang="ko-KR" sz="1600" dirty="0"/>
            </a:br>
            <a:r>
              <a:rPr lang="ko-KR" altLang="en-US" sz="1600" dirty="0"/>
              <a:t>최종적인 </a:t>
            </a:r>
            <a:r>
              <a:rPr lang="en-US" altLang="ko-KR" sz="1600" dirty="0"/>
              <a:t>IP</a:t>
            </a:r>
            <a:r>
              <a:rPr lang="ko-KR" altLang="en-US" sz="1600" dirty="0"/>
              <a:t>를 알아내는 과정을 거칩니다</a:t>
            </a:r>
            <a:endParaRPr lang="en-US" altLang="ko-KR" sz="1600" dirty="0"/>
          </a:p>
          <a:p>
            <a:r>
              <a:rPr lang="en-US" altLang="ko-KR" sz="1600" dirty="0"/>
              <a:t>TLD</a:t>
            </a:r>
            <a:r>
              <a:rPr lang="ko-KR" altLang="en-US" sz="1600" dirty="0"/>
              <a:t>네임서버는 </a:t>
            </a:r>
            <a:r>
              <a:rPr lang="en-US" altLang="ko-KR" sz="1600" dirty="0"/>
              <a:t>IANA(Internet Assigned Numbers Authority)</a:t>
            </a:r>
            <a:r>
              <a:rPr lang="ko-KR" altLang="en-US" sz="1600" dirty="0"/>
              <a:t>가 관리하는데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IANA</a:t>
            </a:r>
            <a:r>
              <a:rPr lang="ko-KR" altLang="en-US" sz="1600" dirty="0"/>
              <a:t>는 </a:t>
            </a:r>
            <a:r>
              <a:rPr lang="en-US" altLang="ko-KR" sz="1600" dirty="0"/>
              <a:t>TLD</a:t>
            </a:r>
            <a:r>
              <a:rPr lang="ko-KR" altLang="en-US" sz="1600" dirty="0"/>
              <a:t>를 </a:t>
            </a:r>
            <a:r>
              <a:rPr lang="en-US" altLang="ko-KR" sz="1600" dirty="0"/>
              <a:t>1. </a:t>
            </a:r>
            <a:r>
              <a:rPr lang="ko-KR" altLang="en-US" sz="1600" dirty="0"/>
              <a:t>일반 최상위 도메인</a:t>
            </a:r>
            <a:r>
              <a:rPr lang="en-US" altLang="ko-KR" sz="1600" dirty="0"/>
              <a:t>(.com,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.net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.org </a:t>
            </a:r>
            <a:r>
              <a:rPr lang="ko-KR" altLang="en-US" sz="1600" dirty="0"/>
              <a:t>등</a:t>
            </a:r>
            <a:r>
              <a:rPr lang="en-US" altLang="ko-KR" sz="1600" dirty="0"/>
              <a:t>), 2. </a:t>
            </a:r>
            <a:r>
              <a:rPr lang="ko-KR" altLang="en-US" sz="1600" dirty="0"/>
              <a:t>국가 코드 도메인</a:t>
            </a:r>
            <a:r>
              <a:rPr lang="en-US" altLang="ko-KR" sz="1600" dirty="0"/>
              <a:t>(.</a:t>
            </a:r>
            <a:r>
              <a:rPr lang="en-US" altLang="ko-KR" sz="1600" dirty="0" err="1"/>
              <a:t>kr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uk</a:t>
            </a:r>
            <a:r>
              <a:rPr lang="en-US" altLang="ko-KR" sz="1600" dirty="0"/>
              <a:t>,.us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두 가지로 구별합니다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참고로 일반은 국가에 귀속되지 않은 도메인이라 볼 수 있습니다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933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2A2C0-F62E-C5D4-ED9E-FC2A8F02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CAB24-B364-B3A3-FFC6-38B5C243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4078"/>
          </a:xfrm>
        </p:spPr>
        <p:txBody>
          <a:bodyPr/>
          <a:lstStyle/>
          <a:p>
            <a:r>
              <a:rPr lang="ko-KR" altLang="en-US" sz="1600" dirty="0"/>
              <a:t>네임서버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NameServer</a:t>
            </a:r>
            <a:r>
              <a:rPr lang="en-US" altLang="ko-KR" sz="1600" dirty="0"/>
              <a:t>)</a:t>
            </a:r>
            <a:r>
              <a:rPr lang="ko-KR" altLang="en-US" sz="1600" dirty="0"/>
              <a:t>는 여러 </a:t>
            </a:r>
            <a:r>
              <a:rPr lang="en-US" altLang="ko-KR" sz="1600" dirty="0"/>
              <a:t>DNS</a:t>
            </a:r>
            <a:r>
              <a:rPr lang="ko-KR" altLang="en-US" sz="1600" dirty="0"/>
              <a:t>를 </a:t>
            </a:r>
            <a:r>
              <a:rPr lang="en-US" altLang="ko-KR" sz="1600" dirty="0"/>
              <a:t>IP</a:t>
            </a:r>
            <a:r>
              <a:rPr lang="ko-KR" altLang="en-US" sz="1600" dirty="0"/>
              <a:t>와 페어로 테이블의 형태로 들고 있는 서버로</a:t>
            </a:r>
            <a:br>
              <a:rPr lang="en-US" altLang="ko-KR" sz="1600" dirty="0"/>
            </a:br>
            <a:r>
              <a:rPr lang="en-US" altLang="ko-KR" sz="1600" dirty="0"/>
              <a:t>UDP:53</a:t>
            </a:r>
            <a:r>
              <a:rPr lang="ko-KR" altLang="en-US" sz="1600" dirty="0"/>
              <a:t>을 사용하여 클라이언트가 원하는 도메인</a:t>
            </a:r>
            <a:r>
              <a:rPr lang="en-US" altLang="ko-KR" sz="1600" dirty="0"/>
              <a:t>, IP</a:t>
            </a:r>
            <a:r>
              <a:rPr lang="ko-KR" altLang="en-US" sz="1600" dirty="0"/>
              <a:t>주소를 자신의 테이블에서 조회하여 알려주거나</a:t>
            </a:r>
            <a:br>
              <a:rPr lang="en-US" altLang="ko-KR" sz="1600" dirty="0"/>
            </a:br>
            <a:r>
              <a:rPr lang="ko-KR" altLang="en-US" sz="1600" dirty="0"/>
              <a:t>자신도 모르는 도메인이면</a:t>
            </a:r>
            <a:r>
              <a:rPr lang="en-US" altLang="ko-KR" sz="1600" dirty="0"/>
              <a:t> </a:t>
            </a:r>
            <a:r>
              <a:rPr lang="ko-KR" altLang="en-US" sz="1600" dirty="0"/>
              <a:t>수소문해주는 역할을 수행한 뒤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존재하는 </a:t>
            </a:r>
            <a:r>
              <a:rPr lang="en-US" altLang="ko-KR" sz="1600" dirty="0"/>
              <a:t>DNS</a:t>
            </a:r>
            <a:r>
              <a:rPr lang="ko-KR" altLang="en-US" sz="1600" dirty="0"/>
              <a:t>면 업데이트를 하면서</a:t>
            </a:r>
            <a:r>
              <a:rPr lang="en-US" altLang="ko-KR" sz="1600" dirty="0"/>
              <a:t> </a:t>
            </a:r>
            <a:r>
              <a:rPr lang="ko-KR" altLang="en-US" sz="1600" dirty="0"/>
              <a:t>알려주는 역할을 수행합니다</a:t>
            </a:r>
            <a:endParaRPr lang="en-US" altLang="ko-KR" sz="1600" dirty="0"/>
          </a:p>
          <a:p>
            <a:r>
              <a:rPr lang="ko-KR" altLang="en-US" sz="1600" dirty="0"/>
              <a:t>클라이언트가 네임서버에게 물어보는 순서는</a:t>
            </a:r>
            <a:r>
              <a:rPr lang="en-US" altLang="ko-KR" sz="1600" dirty="0"/>
              <a:t> </a:t>
            </a:r>
            <a:r>
              <a:rPr lang="ko-KR" altLang="en-US" sz="1600" dirty="0"/>
              <a:t>다음과 같습니다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클라이언트가 알고 있는 </a:t>
            </a:r>
            <a:r>
              <a:rPr lang="en-US" altLang="ko-KR" sz="1600" dirty="0"/>
              <a:t>DNS</a:t>
            </a:r>
            <a:r>
              <a:rPr lang="ko-KR" altLang="en-US" sz="1600" dirty="0"/>
              <a:t>서버에게 먼저</a:t>
            </a:r>
            <a:br>
              <a:rPr lang="en-US" altLang="ko-KR" sz="1600" dirty="0"/>
            </a:br>
            <a:r>
              <a:rPr lang="ko-KR" altLang="en-US" sz="1600" dirty="0"/>
              <a:t>물어봅니다 </a:t>
            </a:r>
            <a:r>
              <a:rPr lang="en-US" altLang="ko-KR" sz="1600" dirty="0"/>
              <a:t>(Local</a:t>
            </a:r>
            <a:r>
              <a:rPr lang="ko-KR" altLang="en-US" sz="1600" dirty="0"/>
              <a:t> </a:t>
            </a:r>
            <a:r>
              <a:rPr lang="en-US" altLang="ko-KR" sz="1600" dirty="0"/>
              <a:t>DNS</a:t>
            </a:r>
            <a:r>
              <a:rPr lang="ko-KR" altLang="en-US" sz="1600" dirty="0"/>
              <a:t> </a:t>
            </a:r>
            <a:r>
              <a:rPr lang="en-US" altLang="ko-KR" sz="1600" dirty="0"/>
              <a:t>Server)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로컬</a:t>
            </a:r>
            <a:r>
              <a:rPr lang="en-US" altLang="ko-KR" sz="1600" dirty="0"/>
              <a:t>DNS</a:t>
            </a:r>
            <a:r>
              <a:rPr lang="ko-KR" altLang="en-US" sz="1600" dirty="0"/>
              <a:t>서버가 해당 </a:t>
            </a:r>
            <a:r>
              <a:rPr lang="en-US" altLang="ko-KR" sz="1600" dirty="0"/>
              <a:t>DNS</a:t>
            </a:r>
            <a:r>
              <a:rPr lang="ko-KR" altLang="en-US" sz="1600" dirty="0"/>
              <a:t>를 모르거나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장시간 물어보는 클라이언트가 없어</a:t>
            </a:r>
            <a:br>
              <a:rPr lang="en-US" altLang="ko-KR" sz="1600" dirty="0"/>
            </a:br>
            <a:r>
              <a:rPr lang="en-US" altLang="ko-KR" sz="1600" dirty="0"/>
              <a:t>DNS</a:t>
            </a:r>
            <a:r>
              <a:rPr lang="ko-KR" altLang="en-US" sz="1600" dirty="0"/>
              <a:t>캐시에서 삭제가 되었으면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BGP(</a:t>
            </a:r>
            <a:r>
              <a:rPr lang="en-US" altLang="ko-KR" sz="1600" dirty="0" err="1"/>
              <a:t>AnyCast</a:t>
            </a:r>
            <a:r>
              <a:rPr lang="en-US" altLang="ko-KR" sz="1600" dirty="0"/>
              <a:t>)</a:t>
            </a:r>
            <a:r>
              <a:rPr lang="ko-KR" altLang="en-US" sz="1600" dirty="0"/>
              <a:t>를 통하여</a:t>
            </a:r>
            <a:r>
              <a:rPr lang="en-US" altLang="ko-KR" sz="1600" dirty="0"/>
              <a:t> </a:t>
            </a:r>
            <a:r>
              <a:rPr lang="ko-KR" altLang="en-US" sz="1600" dirty="0"/>
              <a:t>대신 </a:t>
            </a:r>
            <a:r>
              <a:rPr lang="en-US" altLang="ko-KR" sz="1600" dirty="0"/>
              <a:t>DNS</a:t>
            </a:r>
            <a:r>
              <a:rPr lang="ko-KR" altLang="en-US" sz="1600" dirty="0"/>
              <a:t>에 대한 수소문을 해줍니다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수소문은 가장 효율적인 루트 네임 서버</a:t>
            </a:r>
            <a:r>
              <a:rPr lang="en-US" altLang="ko-KR" sz="1600" dirty="0"/>
              <a:t>(root-servers.org)</a:t>
            </a:r>
            <a:br>
              <a:rPr lang="en-US" altLang="ko-KR" sz="1600" dirty="0"/>
            </a:br>
            <a:r>
              <a:rPr lang="en-US" altLang="ko-KR" sz="1600" dirty="0"/>
              <a:t>-&gt; TLD </a:t>
            </a:r>
            <a:r>
              <a:rPr lang="ko-KR" altLang="en-US" sz="1600" dirty="0"/>
              <a:t>네임 서버</a:t>
            </a:r>
            <a:r>
              <a:rPr lang="en-US" altLang="ko-KR" sz="1600" dirty="0"/>
              <a:t>(iana.org) -&gt; </a:t>
            </a:r>
            <a:r>
              <a:rPr lang="ko-KR" altLang="en-US" sz="1600" dirty="0"/>
              <a:t>책임 네임 서버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CloudFlare</a:t>
            </a:r>
            <a:r>
              <a:rPr lang="ko-KR" altLang="en-US" sz="1600" dirty="0"/>
              <a:t>나 </a:t>
            </a:r>
            <a:r>
              <a:rPr lang="en-US" altLang="ko-KR" sz="1600" dirty="0"/>
              <a:t>Hosting.kr, </a:t>
            </a:r>
            <a:r>
              <a:rPr lang="en-US" altLang="ko-KR" sz="1600" dirty="0" err="1"/>
              <a:t>Gabia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의 순서로</a:t>
            </a:r>
            <a:br>
              <a:rPr lang="en-US" altLang="ko-KR" sz="1600" dirty="0"/>
            </a:br>
            <a:r>
              <a:rPr lang="ko-KR" altLang="en-US" sz="1600" dirty="0"/>
              <a:t>수행한 뒤 </a:t>
            </a:r>
            <a:r>
              <a:rPr lang="en-US" altLang="ko-KR" sz="1600" dirty="0"/>
              <a:t>DNS</a:t>
            </a:r>
            <a:r>
              <a:rPr lang="ko-KR" altLang="en-US" sz="1600" dirty="0"/>
              <a:t>를 찾아내면</a:t>
            </a:r>
            <a:r>
              <a:rPr lang="en-US" altLang="ko-KR" sz="1600" dirty="0"/>
              <a:t>, </a:t>
            </a:r>
            <a:r>
              <a:rPr lang="ko-KR" altLang="en-US" sz="1600" dirty="0"/>
              <a:t>연관된 모든 네임서버가 </a:t>
            </a:r>
            <a:r>
              <a:rPr lang="en-US" altLang="ko-KR" sz="1600" dirty="0"/>
              <a:t>DNS </a:t>
            </a:r>
            <a:r>
              <a:rPr lang="ko-KR" altLang="en-US" sz="1600" dirty="0"/>
              <a:t>캐시테이블에 해당 </a:t>
            </a:r>
            <a:r>
              <a:rPr lang="en-US" altLang="ko-KR" sz="1600" dirty="0"/>
              <a:t>DNS</a:t>
            </a:r>
            <a:r>
              <a:rPr lang="ko-KR" altLang="en-US" sz="1600" dirty="0"/>
              <a:t>를 추가합니다</a:t>
            </a:r>
            <a:endParaRPr lang="en-US" altLang="ko-KR" sz="1600" dirty="0"/>
          </a:p>
          <a:p>
            <a:r>
              <a:rPr lang="ko-KR" altLang="en-US" sz="1600" dirty="0"/>
              <a:t>모든 네임서버의 </a:t>
            </a:r>
            <a:r>
              <a:rPr lang="en-US" altLang="ko-KR" sz="1600" dirty="0"/>
              <a:t>DNS</a:t>
            </a:r>
            <a:r>
              <a:rPr lang="ko-KR" altLang="en-US" sz="1600" dirty="0"/>
              <a:t>캐시는 일정 시간동안 호출하지 않으면 자동적으로 지워지는 특성을 가집니다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DC6D66-F452-5AC6-AC80-8BB14E209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" t="1870" r="1665" b="1499"/>
          <a:stretch/>
        </p:blipFill>
        <p:spPr>
          <a:xfrm>
            <a:off x="7278892" y="2495005"/>
            <a:ext cx="4849971" cy="308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2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2A2C0-F62E-C5D4-ED9E-FC2A8F02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CAB24-B364-B3A3-FFC6-38B5C243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1154697" cy="5034078"/>
          </a:xfrm>
        </p:spPr>
        <p:txBody>
          <a:bodyPr/>
          <a:lstStyle/>
          <a:p>
            <a:r>
              <a:rPr lang="ko-KR" altLang="en-US" sz="1600" dirty="0"/>
              <a:t>네임서버가 만약</a:t>
            </a:r>
            <a:r>
              <a:rPr lang="en-US" altLang="ko-KR" sz="1600" dirty="0"/>
              <a:t>, DNS</a:t>
            </a:r>
            <a:r>
              <a:rPr lang="ko-KR" altLang="en-US" sz="1600" dirty="0"/>
              <a:t>를 찾아낸 경우에는 </a:t>
            </a:r>
            <a:r>
              <a:rPr lang="en-US" altLang="ko-KR" sz="1600" dirty="0"/>
              <a:t>Authoritative answer</a:t>
            </a:r>
            <a:r>
              <a:rPr lang="ko-KR" altLang="en-US" sz="1600" dirty="0"/>
              <a:t>와 답</a:t>
            </a:r>
            <a:r>
              <a:rPr lang="en-US" altLang="ko-KR" sz="1600" dirty="0"/>
              <a:t>(</a:t>
            </a:r>
            <a:r>
              <a:rPr lang="ko-KR" altLang="en-US" sz="1600" dirty="0"/>
              <a:t>해당 </a:t>
            </a:r>
            <a:r>
              <a:rPr lang="en-US" altLang="ko-KR" sz="1600" dirty="0"/>
              <a:t>IP)</a:t>
            </a:r>
            <a:r>
              <a:rPr lang="ko-KR" altLang="en-US" sz="1600" dirty="0"/>
              <a:t>을 주지만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 err="1"/>
              <a:t>AnyCast</a:t>
            </a:r>
            <a:r>
              <a:rPr lang="en-US" altLang="ko-KR" sz="1600" dirty="0"/>
              <a:t>(</a:t>
            </a:r>
            <a:r>
              <a:rPr lang="ko-KR" altLang="en-US" sz="1600" dirty="0"/>
              <a:t>수소문</a:t>
            </a:r>
            <a:r>
              <a:rPr lang="en-US" altLang="ko-KR" sz="1600" dirty="0"/>
              <a:t>)</a:t>
            </a:r>
            <a:r>
              <a:rPr lang="ko-KR" altLang="en-US" sz="1600" dirty="0"/>
              <a:t>방식으로도 답을 도저히 못 찾은 경우에는</a:t>
            </a:r>
            <a:br>
              <a:rPr lang="en-US" altLang="ko-KR" sz="1600" dirty="0"/>
            </a:br>
            <a:r>
              <a:rPr lang="en-US" altLang="ko-KR" sz="1600" dirty="0"/>
              <a:t>Non-authoritative answer</a:t>
            </a:r>
            <a:r>
              <a:rPr lang="ko-KR" altLang="en-US" sz="1600" dirty="0"/>
              <a:t>와</a:t>
            </a:r>
            <a:r>
              <a:rPr lang="en-US" altLang="ko-KR" sz="1600" dirty="0"/>
              <a:t> </a:t>
            </a:r>
            <a:r>
              <a:rPr lang="ko-KR" altLang="en-US" sz="1600" dirty="0"/>
              <a:t>응답 또는 실패 결과를 줍니다</a:t>
            </a:r>
            <a:endParaRPr lang="en-US" altLang="ko-KR" sz="1600" dirty="0"/>
          </a:p>
          <a:p>
            <a:r>
              <a:rPr lang="en-US" altLang="ko-KR" sz="1600" dirty="0"/>
              <a:t>DNS</a:t>
            </a:r>
            <a:r>
              <a:rPr lang="ko-KR" altLang="en-US" sz="1600" dirty="0"/>
              <a:t>는 그저 </a:t>
            </a:r>
            <a:r>
              <a:rPr lang="en-US" altLang="ko-KR" sz="1600" dirty="0"/>
              <a:t>IP</a:t>
            </a:r>
            <a:r>
              <a:rPr lang="ko-KR" altLang="en-US" sz="1600" dirty="0"/>
              <a:t>를 일대일 대응하는 용도로만 쓰이지는 않습니다</a:t>
            </a:r>
            <a:endParaRPr lang="en-US" altLang="ko-KR" sz="1600" dirty="0"/>
          </a:p>
          <a:p>
            <a:r>
              <a:rPr lang="en-US" altLang="ko-KR" sz="1600" dirty="0"/>
              <a:t>DNS</a:t>
            </a:r>
            <a:r>
              <a:rPr lang="ko-KR" altLang="en-US" sz="1600" dirty="0"/>
              <a:t>가 제공하는 서비스로는 다음 </a:t>
            </a:r>
            <a:r>
              <a:rPr lang="en-US" altLang="ko-KR" sz="1600" dirty="0"/>
              <a:t>4</a:t>
            </a:r>
            <a:r>
              <a:rPr lang="ko-KR" altLang="en-US" sz="1600" dirty="0"/>
              <a:t>가지가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Hostname to IP: </a:t>
            </a:r>
            <a:r>
              <a:rPr lang="ko-KR" altLang="en-US" sz="1600" dirty="0"/>
              <a:t>호스트 네임을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주소로 변환해줍니다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Host aliasing: </a:t>
            </a:r>
            <a:r>
              <a:rPr lang="ko-KR" altLang="en-US" sz="1600" dirty="0"/>
              <a:t>간단한 별칭 네임으로</a:t>
            </a:r>
            <a:br>
              <a:rPr lang="en-US" altLang="ko-KR" sz="1600" dirty="0"/>
            </a:br>
            <a:r>
              <a:rPr lang="ko-KR" altLang="en-US" sz="1600" dirty="0"/>
              <a:t>복잡한 호스트 네임을 갈 수 있게 해줍니다</a:t>
            </a:r>
            <a:r>
              <a:rPr lang="en-US" altLang="ko-KR" sz="1600" dirty="0"/>
              <a:t> 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다대일 구조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Load distribution: </a:t>
            </a:r>
            <a:r>
              <a:rPr lang="ko-KR" altLang="en-US" sz="1600" dirty="0"/>
              <a:t>하나의 도메인으로</a:t>
            </a:r>
            <a:r>
              <a:rPr lang="en-US" altLang="ko-KR" sz="1600" dirty="0"/>
              <a:t> </a:t>
            </a:r>
            <a:r>
              <a:rPr lang="ko-KR" altLang="en-US" sz="1600" dirty="0"/>
              <a:t>여러 </a:t>
            </a:r>
            <a:r>
              <a:rPr lang="en-US" altLang="ko-KR" sz="1600" dirty="0"/>
              <a:t>IP</a:t>
            </a:r>
            <a:r>
              <a:rPr lang="ko-KR" altLang="en-US" sz="1600" dirty="0"/>
              <a:t>를 연결하여</a:t>
            </a:r>
            <a:br>
              <a:rPr lang="en-US" altLang="ko-KR" sz="1600" dirty="0"/>
            </a:br>
            <a:r>
              <a:rPr lang="ko-KR" altLang="en-US" sz="1600" dirty="0"/>
              <a:t>분산 접속을 할 수 있게 해줍니다 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일대다 구조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Mail server aliasing: </a:t>
            </a:r>
            <a:r>
              <a:rPr lang="ko-KR" altLang="en-US" sz="1600" dirty="0"/>
              <a:t>특정 메일 주소를 간단한 별칭 도메인으로 연결시켜 줍니다</a:t>
            </a:r>
            <a:endParaRPr lang="en-US" altLang="ko-KR" sz="1600" dirty="0"/>
          </a:p>
          <a:p>
            <a:r>
              <a:rPr lang="en-US" altLang="ko-KR" sz="1600" dirty="0"/>
              <a:t>2</a:t>
            </a:r>
            <a:r>
              <a:rPr lang="ko-KR" altLang="en-US" sz="1600" dirty="0"/>
              <a:t>번의 경우 가상 호스팅</a:t>
            </a:r>
            <a:r>
              <a:rPr lang="en-US" altLang="ko-KR" sz="1600" dirty="0"/>
              <a:t>(virtual hosting)</a:t>
            </a:r>
            <a:r>
              <a:rPr lang="ko-KR" altLang="en-US" sz="1600" dirty="0"/>
              <a:t>을 통하여 서버 측에서 어떤 도메인으로 들어왔는지에 따라</a:t>
            </a:r>
            <a:br>
              <a:rPr lang="en-US" altLang="ko-KR" sz="1600" dirty="0"/>
            </a:br>
            <a:r>
              <a:rPr lang="ko-KR" altLang="en-US" sz="1600" dirty="0"/>
              <a:t>다르게 값을 보여주도록 할 수도 있습니다 </a:t>
            </a:r>
            <a:r>
              <a:rPr lang="en-US" altLang="ko-KR" sz="1600" dirty="0"/>
              <a:t>(Nginx</a:t>
            </a:r>
            <a:r>
              <a:rPr lang="ko-KR" altLang="en-US" sz="1600" dirty="0"/>
              <a:t>등에서 </a:t>
            </a:r>
            <a:r>
              <a:rPr lang="en-US" altLang="ko-KR" sz="1600" dirty="0" err="1"/>
              <a:t>Server_name</a:t>
            </a:r>
            <a:r>
              <a:rPr lang="ko-KR" altLang="en-US" sz="1600" dirty="0"/>
              <a:t>이 해당됨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3</a:t>
            </a:r>
            <a:r>
              <a:rPr lang="ko-KR" altLang="en-US" sz="1600" dirty="0"/>
              <a:t>번의 경우를 </a:t>
            </a:r>
            <a:r>
              <a:rPr lang="en-US" altLang="ko-KR" sz="1600" dirty="0"/>
              <a:t>Round-robin DNS</a:t>
            </a:r>
            <a:r>
              <a:rPr lang="ko-KR" altLang="en-US" sz="1600" dirty="0"/>
              <a:t>로도 표현하며</a:t>
            </a:r>
            <a:r>
              <a:rPr lang="en-US" altLang="ko-KR" sz="1600" dirty="0"/>
              <a:t>, </a:t>
            </a:r>
            <a:r>
              <a:rPr lang="ko-KR" altLang="en-US" sz="1600" dirty="0"/>
              <a:t>부하가 많이 걸리는 곳에 </a:t>
            </a:r>
            <a:r>
              <a:rPr lang="en-US" altLang="ko-KR" sz="1600" dirty="0"/>
              <a:t>Scale Out</a:t>
            </a:r>
            <a:r>
              <a:rPr lang="ko-KR" altLang="en-US" sz="1600" dirty="0"/>
              <a:t>의 형태로 자주 사용됩니다 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DC6D66-F452-5AC6-AC80-8BB14E209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" t="1870" r="1665" b="1499"/>
          <a:stretch/>
        </p:blipFill>
        <p:spPr>
          <a:xfrm>
            <a:off x="7263394" y="2217173"/>
            <a:ext cx="4835971" cy="308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1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9F311-12E7-B282-8702-4C5F22B6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DNS Record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1C0FD-C440-CC93-BEE6-B56968D8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DNS Name Server</a:t>
            </a:r>
            <a:r>
              <a:rPr lang="ko-KR" altLang="en-US" sz="1600" dirty="0"/>
              <a:t>는 </a:t>
            </a:r>
            <a:r>
              <a:rPr lang="en-US" altLang="ko-KR" sz="1600" dirty="0"/>
              <a:t>DNS</a:t>
            </a:r>
            <a:r>
              <a:rPr lang="ko-KR" altLang="en-US" sz="1600" dirty="0"/>
              <a:t>레코드</a:t>
            </a:r>
            <a:r>
              <a:rPr lang="en-US" altLang="ko-KR" sz="1600" dirty="0"/>
              <a:t>(DNS Record)</a:t>
            </a:r>
            <a:r>
              <a:rPr lang="ko-KR" altLang="en-US" sz="1600" dirty="0"/>
              <a:t>를 가지고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레코드에 맞게 </a:t>
            </a:r>
            <a:r>
              <a:rPr lang="en-US" altLang="ko-KR" sz="1600" dirty="0"/>
              <a:t>IP</a:t>
            </a:r>
            <a:r>
              <a:rPr lang="ko-KR" altLang="en-US" sz="1600" dirty="0"/>
              <a:t>를 알려줍니다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A Type: </a:t>
            </a:r>
            <a:r>
              <a:rPr lang="ko-KR" altLang="en-US" sz="1600" dirty="0"/>
              <a:t>도메인 주소를 </a:t>
            </a:r>
            <a:r>
              <a:rPr lang="en-US" altLang="ko-KR" sz="1600" dirty="0"/>
              <a:t>IPv4</a:t>
            </a:r>
            <a:r>
              <a:rPr lang="ko-KR" altLang="en-US" sz="1600" dirty="0"/>
              <a:t>로 변환하는 타입입니다</a:t>
            </a:r>
            <a:r>
              <a:rPr lang="en-US" altLang="ko-KR" sz="1600" dirty="0"/>
              <a:t>(type:1)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NS Type: </a:t>
            </a:r>
            <a:r>
              <a:rPr lang="ko-KR" altLang="en-US" sz="1600" dirty="0"/>
              <a:t>도메인 이름에 대한 책임 네임서버를 지정하는 타입입니다</a:t>
            </a:r>
            <a:r>
              <a:rPr lang="en-US" altLang="ko-KR" sz="1600" dirty="0"/>
              <a:t>(type:2)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CNAME(Canonical NAME) Type: </a:t>
            </a:r>
            <a:r>
              <a:rPr lang="ko-KR" altLang="en-US" sz="1600" dirty="0"/>
              <a:t>도메인의 별칭을 지정하는 타입입니다</a:t>
            </a:r>
            <a:r>
              <a:rPr lang="en-US" altLang="ko-KR" sz="1600" dirty="0"/>
              <a:t>(type:5)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SOA(Start Of Authority) Type: </a:t>
            </a:r>
            <a:r>
              <a:rPr lang="ko-KR" altLang="en-US" sz="1600" dirty="0"/>
              <a:t>도메인의 영역과 해당 영역의 대표 값을 지정하는 타입입니다</a:t>
            </a:r>
            <a:r>
              <a:rPr lang="en-US" altLang="ko-KR" sz="1600" dirty="0"/>
              <a:t>(type:6)</a:t>
            </a:r>
            <a:br>
              <a:rPr lang="en-US" altLang="ko-KR" sz="1600" dirty="0"/>
            </a:br>
            <a:r>
              <a:rPr lang="en-US" altLang="ko-KR" sz="1600" dirty="0"/>
              <a:t>(SOA</a:t>
            </a:r>
            <a:r>
              <a:rPr lang="ko-KR" altLang="en-US" sz="1600" dirty="0"/>
              <a:t>를 사용하면</a:t>
            </a:r>
            <a:r>
              <a:rPr lang="en-US" altLang="ko-KR" sz="1600" dirty="0"/>
              <a:t>, </a:t>
            </a:r>
            <a:r>
              <a:rPr lang="ko-KR" altLang="en-US" sz="1600" dirty="0"/>
              <a:t>각 도메인에 대한 예외지정 없이 범위로 책임지역을 지정 할 수 있습니다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PTR(</a:t>
            </a:r>
            <a:r>
              <a:rPr lang="en-US" altLang="ko-KR" sz="1600" dirty="0" err="1"/>
              <a:t>PoinTeR</a:t>
            </a:r>
            <a:r>
              <a:rPr lang="en-US" altLang="ko-KR" sz="1600" dirty="0"/>
              <a:t>) Type: A</a:t>
            </a:r>
            <a:r>
              <a:rPr lang="ko-KR" altLang="en-US" sz="1600" dirty="0"/>
              <a:t>의 역인 </a:t>
            </a:r>
            <a:r>
              <a:rPr lang="en-US" altLang="ko-KR" sz="1600" dirty="0"/>
              <a:t>IP</a:t>
            </a:r>
            <a:r>
              <a:rPr lang="ko-KR" altLang="en-US" sz="1600" dirty="0"/>
              <a:t>를 지정하면 도메인 이름을 알려주는 타입입니다</a:t>
            </a:r>
            <a:r>
              <a:rPr lang="en-US" altLang="ko-KR" sz="1600" dirty="0"/>
              <a:t>(type:12)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MX(Mail </a:t>
            </a:r>
            <a:r>
              <a:rPr lang="en-US" altLang="ko-KR" sz="1600" dirty="0" err="1"/>
              <a:t>eXchanger</a:t>
            </a:r>
            <a:r>
              <a:rPr lang="en-US" altLang="ko-KR" sz="1600" dirty="0"/>
              <a:t>) Type: </a:t>
            </a:r>
            <a:r>
              <a:rPr lang="ko-KR" altLang="en-US" sz="1600" dirty="0"/>
              <a:t>도메인의 메일서버를 지정하는 타입입니다</a:t>
            </a:r>
            <a:r>
              <a:rPr lang="en-US" altLang="ko-KR" sz="1600" dirty="0"/>
              <a:t>(Type:15)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도메인이름으로 메일요청이 들어오면 해당 값으로 변환하여 메일서버의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알아내는 구조입니다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AAAA Type: </a:t>
            </a:r>
            <a:r>
              <a:rPr lang="ko-KR" altLang="en-US" sz="1600" dirty="0"/>
              <a:t>도메인 주소를 </a:t>
            </a:r>
            <a:r>
              <a:rPr lang="en-US" altLang="ko-KR" sz="1600" dirty="0"/>
              <a:t>IPv6</a:t>
            </a:r>
            <a:r>
              <a:rPr lang="ko-KR" altLang="en-US" sz="1600" dirty="0"/>
              <a:t>로 변환하는 타입입니다</a:t>
            </a:r>
            <a:r>
              <a:rPr lang="en-US" altLang="ko-KR" sz="1600" dirty="0"/>
              <a:t>(type:28)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이외에도</a:t>
            </a:r>
            <a:r>
              <a:rPr lang="en-US" altLang="ko-KR" sz="1600" dirty="0"/>
              <a:t>, SRV(</a:t>
            </a:r>
            <a:r>
              <a:rPr lang="en-US" altLang="ko-KR" sz="1600" dirty="0" err="1"/>
              <a:t>SeRVice</a:t>
            </a:r>
            <a:r>
              <a:rPr lang="en-US" altLang="ko-KR" sz="1600" dirty="0"/>
              <a:t>, 33), HTTPS(65), TXT(16), URI(256)</a:t>
            </a:r>
            <a:r>
              <a:rPr lang="ko-KR" altLang="en-US" sz="1600" dirty="0"/>
              <a:t>등의 포워딩 관련 타입과</a:t>
            </a:r>
            <a:br>
              <a:rPr lang="en-US" altLang="ko-KR" sz="1600" dirty="0"/>
            </a:br>
            <a:r>
              <a:rPr lang="en-US" altLang="ko-KR" sz="1600" dirty="0"/>
              <a:t>CAA(Certification Authority Authorization, 257), CERT(37), DNSKEY(48), DS(43),</a:t>
            </a:r>
            <a:br>
              <a:rPr lang="en-US" altLang="ko-KR" sz="1600" dirty="0"/>
            </a:br>
            <a:r>
              <a:rPr lang="en-US" altLang="ko-KR" sz="1600" dirty="0"/>
              <a:t>SSHFP(44), SMIMEA(53), TLSA(52) </a:t>
            </a:r>
            <a:r>
              <a:rPr lang="ko-KR" altLang="en-US" sz="1600" dirty="0"/>
              <a:t>등의 인증관련 타입도 많이 사용되고 있습니다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84660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04E3-2E90-0985-3937-CDDF453F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80131-F03C-7E79-FA2F-6F8A3D70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SMTP(Simple Mail Transfer Protocol)</a:t>
            </a:r>
            <a:r>
              <a:rPr lang="ko-KR" altLang="en-US" sz="1600" dirty="0"/>
              <a:t>는 이메일을 보내거나 받는데 사용되는 프로토콜입니다</a:t>
            </a:r>
            <a:endParaRPr lang="en-US" altLang="ko-KR" sz="1600" dirty="0"/>
          </a:p>
          <a:p>
            <a:r>
              <a:rPr lang="ko-KR" altLang="en-US" sz="1600" dirty="0"/>
              <a:t>구체적으로 다음 </a:t>
            </a:r>
            <a:r>
              <a:rPr lang="en-US" altLang="ko-KR" sz="1600" dirty="0"/>
              <a:t>7 </a:t>
            </a:r>
            <a:r>
              <a:rPr lang="ko-KR" altLang="en-US" sz="1600" dirty="0"/>
              <a:t>가지의 명령을 통해 </a:t>
            </a:r>
            <a:r>
              <a:rPr lang="en-US" altLang="ko-KR" sz="1600" dirty="0"/>
              <a:t>SMTP</a:t>
            </a:r>
            <a:r>
              <a:rPr lang="ko-KR" altLang="en-US" sz="1600" dirty="0"/>
              <a:t>를 사용하여 이메일을 보냅니다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HELO </a:t>
            </a:r>
            <a:r>
              <a:rPr lang="ko-KR" altLang="en-US" sz="1400" dirty="0"/>
              <a:t>또는 </a:t>
            </a:r>
            <a:r>
              <a:rPr lang="en-US" altLang="ko-KR" sz="1400" dirty="0"/>
              <a:t>EHLO :</a:t>
            </a:r>
            <a:r>
              <a:rPr lang="ko-KR" altLang="en-US" sz="1400" dirty="0"/>
              <a:t> 클라이언트가 존재하는지</a:t>
            </a:r>
            <a:r>
              <a:rPr lang="en-US" altLang="ko-KR" sz="1400" dirty="0"/>
              <a:t> </a:t>
            </a:r>
            <a:r>
              <a:rPr lang="ko-KR" altLang="en-US" sz="1400" dirty="0"/>
              <a:t>확인하기 위해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첫 의사를 보낼 때</a:t>
            </a:r>
            <a:r>
              <a:rPr lang="en-US" altLang="ko-KR" sz="1400" dirty="0"/>
              <a:t> </a:t>
            </a:r>
            <a:r>
              <a:rPr lang="ko-KR" altLang="en-US" sz="1400" dirty="0"/>
              <a:t>사용됩니다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MAIL FROM : </a:t>
            </a:r>
            <a:r>
              <a:rPr lang="ko-KR" altLang="en-US" sz="1400" dirty="0"/>
              <a:t>자신의 존재를 먼저 밝혀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보낸 사람</a:t>
            </a:r>
            <a:r>
              <a:rPr lang="en-US" altLang="ko-KR" sz="1400" dirty="0"/>
              <a:t>(</a:t>
            </a:r>
            <a:r>
              <a:rPr lang="ko-KR" altLang="en-US" sz="1400" dirty="0"/>
              <a:t>자신</a:t>
            </a:r>
            <a:r>
              <a:rPr lang="en-US" altLang="ko-KR" sz="1400" dirty="0"/>
              <a:t>)</a:t>
            </a:r>
            <a:r>
              <a:rPr lang="ko-KR" altLang="en-US" sz="1400" dirty="0"/>
              <a:t> 정보가 식별되도록 합니다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일반적으로 이 과정에서 </a:t>
            </a:r>
            <a:r>
              <a:rPr lang="en-US" altLang="ko-KR" sz="1400" dirty="0"/>
              <a:t>AUTH LOGIN</a:t>
            </a:r>
            <a:r>
              <a:rPr lang="ko-KR" altLang="en-US" sz="1400" dirty="0"/>
              <a:t>을 하여</a:t>
            </a:r>
            <a:br>
              <a:rPr lang="en-US" altLang="ko-KR" sz="1400" dirty="0"/>
            </a:br>
            <a:r>
              <a:rPr lang="ko-KR" altLang="en-US" sz="1400" dirty="0"/>
              <a:t>자신의 이메일을 타인이 함부로 쓰지 못하도록 합니다</a:t>
            </a:r>
            <a:r>
              <a:rPr lang="en-US" altLang="ko-KR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RCPT TO : </a:t>
            </a:r>
            <a:r>
              <a:rPr lang="ko-KR" altLang="en-US" sz="1400" dirty="0"/>
              <a:t>누구에게 보낼 지 밝혀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받는 사람</a:t>
            </a:r>
            <a:r>
              <a:rPr lang="en-US" altLang="ko-KR" sz="1400" dirty="0"/>
              <a:t>(</a:t>
            </a:r>
            <a:r>
              <a:rPr lang="ko-KR" altLang="en-US" sz="1400" dirty="0"/>
              <a:t>상대</a:t>
            </a:r>
            <a:r>
              <a:rPr lang="en-US" altLang="ko-KR" sz="1400" dirty="0"/>
              <a:t>) </a:t>
            </a:r>
            <a:r>
              <a:rPr lang="ko-KR" altLang="en-US" sz="1400" dirty="0"/>
              <a:t>정보가 식별되도록 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DATA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다음 내용은 메시지 내용이 올 것이라는</a:t>
            </a:r>
            <a:r>
              <a:rPr lang="en-US" altLang="ko-KR" sz="1400" dirty="0"/>
              <a:t> </a:t>
            </a:r>
            <a:r>
              <a:rPr lang="ko-KR" altLang="en-US" sz="1400" dirty="0"/>
              <a:t>예고를</a:t>
            </a:r>
            <a:br>
              <a:rPr lang="en-US" altLang="ko-KR" sz="1400" dirty="0"/>
            </a:br>
            <a:r>
              <a:rPr lang="ko-KR" altLang="en-US" sz="1400" dirty="0"/>
              <a:t>하기 위해 사용됩니다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RSET : </a:t>
            </a:r>
            <a:r>
              <a:rPr lang="ko-KR" altLang="en-US" sz="1400" dirty="0"/>
              <a:t>하던 모든 일을 다시 롤백 하여</a:t>
            </a:r>
            <a:br>
              <a:rPr lang="en-US" altLang="ko-KR" sz="1400" dirty="0"/>
            </a:br>
            <a:r>
              <a:rPr lang="ko-KR" altLang="en-US" sz="1400" dirty="0"/>
              <a:t>처음부터 다시 설정하기 위해 사용됩니다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QUIT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세션을 종료 하기 위해 사용됩니다</a:t>
            </a:r>
            <a:endParaRPr lang="en-US" altLang="ko-KR" sz="1400" dirty="0"/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3E1F0E-8160-4E12-BCD5-F5A059CD5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95" b="35855"/>
          <a:stretch/>
        </p:blipFill>
        <p:spPr>
          <a:xfrm>
            <a:off x="6769294" y="2589637"/>
            <a:ext cx="5271470" cy="41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85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04E3-2E90-0985-3937-CDDF453F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MUA, MTA, MDA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80131-F03C-7E79-FA2F-6F8A3D70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743235" cy="4898541"/>
          </a:xfrm>
        </p:spPr>
        <p:txBody>
          <a:bodyPr/>
          <a:lstStyle/>
          <a:p>
            <a:r>
              <a:rPr lang="en-US" altLang="ko-KR" sz="1600" dirty="0"/>
              <a:t>SMTP</a:t>
            </a:r>
            <a:r>
              <a:rPr lang="ko-KR" altLang="en-US" sz="1600" dirty="0"/>
              <a:t>의 메일 전송 과정은 생각보다 복잡한 단계를 거치게 되는데</a:t>
            </a:r>
            <a:r>
              <a:rPr lang="en-US" altLang="ko-KR" sz="1600" dirty="0"/>
              <a:t>,</a:t>
            </a:r>
            <a:r>
              <a:rPr lang="ko-KR" altLang="en-US" sz="1600" dirty="0"/>
              <a:t> 이는 아래 그림과 같기 때문입니다</a:t>
            </a:r>
            <a:endParaRPr lang="en-US" altLang="ko-KR" sz="1600" dirty="0"/>
          </a:p>
          <a:p>
            <a:r>
              <a:rPr lang="en-US" altLang="ko-KR" sz="1600" dirty="0"/>
              <a:t>MTA(Mail Transfer Agent)</a:t>
            </a:r>
            <a:r>
              <a:rPr lang="ko-KR" altLang="en-US" sz="1600" dirty="0"/>
              <a:t>는</a:t>
            </a:r>
            <a:br>
              <a:rPr lang="en-US" altLang="ko-KR" sz="1600" dirty="0"/>
            </a:br>
            <a:r>
              <a:rPr lang="ko-KR" altLang="en-US" sz="1600" dirty="0"/>
              <a:t>송신 할 때는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사용자로부터 메일을 전달받아서 외부</a:t>
            </a:r>
            <a:r>
              <a:rPr lang="en-US" altLang="ko-KR" sz="1600" dirty="0"/>
              <a:t>(</a:t>
            </a:r>
            <a:r>
              <a:rPr lang="ko-KR" altLang="en-US" sz="1600" dirty="0"/>
              <a:t>인터넷</a:t>
            </a:r>
            <a:r>
              <a:rPr lang="en-US" altLang="ko-KR" sz="1600" dirty="0"/>
              <a:t>)</a:t>
            </a:r>
            <a:r>
              <a:rPr lang="ko-KR" altLang="en-US" sz="1600" dirty="0"/>
              <a:t>로 전달합니다</a:t>
            </a:r>
            <a:br>
              <a:rPr lang="en-US" altLang="ko-KR" sz="1600" dirty="0"/>
            </a:br>
            <a:r>
              <a:rPr lang="ko-KR" altLang="en-US" sz="1600" dirty="0"/>
              <a:t>수신 할 때는</a:t>
            </a:r>
            <a:r>
              <a:rPr lang="en-US" altLang="ko-KR" sz="1600" dirty="0"/>
              <a:t> </a:t>
            </a:r>
            <a:r>
              <a:rPr lang="ko-KR" altLang="en-US" sz="1600" dirty="0"/>
              <a:t>외부로부터 </a:t>
            </a:r>
            <a:r>
              <a:rPr lang="en-US" altLang="ko-KR" sz="1600" dirty="0"/>
              <a:t>MTA</a:t>
            </a:r>
            <a:r>
              <a:rPr lang="ko-KR" altLang="en-US" sz="1600" dirty="0"/>
              <a:t>가 메일을 수신하면</a:t>
            </a:r>
            <a:r>
              <a:rPr lang="en-US" altLang="ko-KR" sz="1600" dirty="0"/>
              <a:t>, </a:t>
            </a:r>
            <a:r>
              <a:rPr lang="ko-KR" altLang="en-US" sz="1600" dirty="0"/>
              <a:t>적절한 </a:t>
            </a:r>
            <a:r>
              <a:rPr lang="en-US" altLang="ko-KR" sz="1600" dirty="0"/>
              <a:t>MDA</a:t>
            </a:r>
            <a:r>
              <a:rPr lang="ko-KR" altLang="en-US" sz="1600" dirty="0"/>
              <a:t>에게 메일을 전달합니다</a:t>
            </a:r>
            <a:br>
              <a:rPr lang="en-US" altLang="ko-KR" sz="1600" dirty="0"/>
            </a:br>
            <a:r>
              <a:rPr lang="ko-KR" altLang="en-US" sz="1600" dirty="0"/>
              <a:t>대표적으로 </a:t>
            </a:r>
            <a:r>
              <a:rPr lang="en-US" altLang="ko-KR" sz="1600" dirty="0" err="1"/>
              <a:t>sendmail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qmail</a:t>
            </a:r>
            <a:r>
              <a:rPr lang="ko-KR" altLang="en-US" sz="1600" dirty="0"/>
              <a:t>등의 흔히 보는 이메일 서비스가 해당됩니다</a:t>
            </a:r>
            <a:endParaRPr lang="en-US" altLang="ko-KR" sz="1600" dirty="0"/>
          </a:p>
          <a:p>
            <a:r>
              <a:rPr lang="en-US" altLang="ko-KR" sz="1600" dirty="0"/>
              <a:t>MDA(Mail Delivery Agent)</a:t>
            </a:r>
            <a:r>
              <a:rPr lang="ko-KR" altLang="en-US" sz="1600" dirty="0"/>
              <a:t>는</a:t>
            </a:r>
            <a:br>
              <a:rPr lang="en-US" altLang="ko-KR" sz="1600" dirty="0"/>
            </a:br>
            <a:r>
              <a:rPr lang="ko-KR" altLang="en-US" sz="1600" dirty="0"/>
              <a:t>외부로부터 받은 메일을 사용자의 메일 함으로 메일을 저장하도록 중개 역할을 수행합니다</a:t>
            </a:r>
            <a:br>
              <a:rPr lang="en-US" altLang="ko-KR" sz="1600" dirty="0"/>
            </a:br>
            <a:r>
              <a:rPr lang="ko-KR" altLang="en-US" sz="1600" dirty="0"/>
              <a:t>외부로부터 수신한 메일을 </a:t>
            </a:r>
            <a:r>
              <a:rPr lang="en-US" altLang="ko-KR" sz="1600" dirty="0"/>
              <a:t>MTA</a:t>
            </a:r>
            <a:r>
              <a:rPr lang="ko-KR" altLang="en-US" sz="1600" dirty="0"/>
              <a:t>가 </a:t>
            </a:r>
            <a:r>
              <a:rPr lang="en-US" altLang="ko-KR" sz="1600" dirty="0"/>
              <a:t>MDA</a:t>
            </a:r>
            <a:r>
              <a:rPr lang="ko-KR" altLang="en-US" sz="1600" dirty="0"/>
              <a:t>에게 전달해주면</a:t>
            </a:r>
            <a:r>
              <a:rPr lang="en-US" altLang="ko-KR" sz="1600" dirty="0"/>
              <a:t>, MDA</a:t>
            </a:r>
            <a:r>
              <a:rPr lang="ko-KR" altLang="en-US" sz="1600" dirty="0"/>
              <a:t>는 해당 사용자의 메일 함에다가 저장합니다</a:t>
            </a:r>
            <a:br>
              <a:rPr lang="en-US" altLang="ko-KR" sz="1600" dirty="0"/>
            </a:br>
            <a:r>
              <a:rPr lang="ko-KR" altLang="en-US" sz="1600" dirty="0"/>
              <a:t>대표적으로 </a:t>
            </a:r>
            <a:r>
              <a:rPr lang="en-US" altLang="ko-KR" sz="1600" dirty="0" err="1"/>
              <a:t>procmail</a:t>
            </a:r>
            <a:r>
              <a:rPr lang="ko-KR" altLang="en-US" sz="1600" dirty="0"/>
              <a:t>이 있으며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procmail</a:t>
            </a:r>
            <a:r>
              <a:rPr lang="ko-KR" altLang="en-US" sz="1600" dirty="0"/>
              <a:t>은 검열기능이나</a:t>
            </a:r>
            <a:br>
              <a:rPr lang="en-US" altLang="ko-KR" sz="1600" dirty="0"/>
            </a:br>
            <a:r>
              <a:rPr lang="ko-KR" altLang="en-US" sz="1600" dirty="0"/>
              <a:t>보안 검사 등의</a:t>
            </a:r>
            <a:r>
              <a:rPr lang="en-US" altLang="ko-KR" sz="1600" dirty="0"/>
              <a:t> </a:t>
            </a:r>
            <a:r>
              <a:rPr lang="ko-KR" altLang="en-US" sz="1600" dirty="0"/>
              <a:t>필터링으로 응용해서 사용됩니다</a:t>
            </a:r>
            <a:endParaRPr lang="en-US" altLang="ko-KR" sz="1600" dirty="0"/>
          </a:p>
          <a:p>
            <a:r>
              <a:rPr lang="en-US" altLang="ko-KR" sz="1600" dirty="0"/>
              <a:t>MUA(Mail</a:t>
            </a:r>
            <a:r>
              <a:rPr lang="ko-KR" altLang="en-US" sz="1600" dirty="0"/>
              <a:t> </a:t>
            </a:r>
            <a:r>
              <a:rPr lang="en-US" altLang="ko-KR" sz="1600" dirty="0"/>
              <a:t>User Agent)</a:t>
            </a:r>
            <a:r>
              <a:rPr lang="ko-KR" altLang="en-US" sz="1600" dirty="0"/>
              <a:t>는</a:t>
            </a:r>
            <a:br>
              <a:rPr lang="en-US" altLang="ko-KR" sz="1600" dirty="0"/>
            </a:br>
            <a:r>
              <a:rPr lang="ko-KR" altLang="en-US" sz="1600" dirty="0"/>
              <a:t>클라이언트가 메일을 송</a:t>
            </a:r>
            <a:r>
              <a:rPr lang="en-US" altLang="ko-KR" sz="1600" dirty="0"/>
              <a:t>/</a:t>
            </a:r>
            <a:r>
              <a:rPr lang="ko-KR" altLang="en-US" sz="1600" dirty="0"/>
              <a:t>수신을 위해 사용하는</a:t>
            </a:r>
            <a:br>
              <a:rPr lang="en-US" altLang="ko-KR" sz="1600" dirty="0"/>
            </a:br>
            <a:r>
              <a:rPr lang="ko-KR" altLang="en-US" sz="1600" dirty="0"/>
              <a:t>메일작성</a:t>
            </a:r>
            <a:r>
              <a:rPr lang="en-US" altLang="ko-KR" sz="1600" dirty="0"/>
              <a:t>/</a:t>
            </a:r>
            <a:r>
              <a:rPr lang="ko-KR" altLang="en-US" sz="1600" dirty="0"/>
              <a:t>편집 프로그램을 말합니다</a:t>
            </a:r>
            <a:br>
              <a:rPr lang="en-US" altLang="ko-KR" sz="1600" dirty="0"/>
            </a:br>
            <a:r>
              <a:rPr lang="ko-KR" altLang="en-US" sz="1600" dirty="0"/>
              <a:t>메일을 작성하거나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메일 함에 도착한</a:t>
            </a:r>
            <a:br>
              <a:rPr lang="en-US" altLang="ko-KR" sz="1600" dirty="0"/>
            </a:br>
            <a:r>
              <a:rPr lang="en-US" altLang="ko-KR" sz="1600" dirty="0"/>
              <a:t>(MDA</a:t>
            </a:r>
            <a:r>
              <a:rPr lang="ko-KR" altLang="en-US" sz="1600" dirty="0"/>
              <a:t>로 부터 받은 저장된</a:t>
            </a:r>
            <a:r>
              <a:rPr lang="en-US" altLang="ko-KR" sz="1600" dirty="0"/>
              <a:t>) </a:t>
            </a:r>
            <a:r>
              <a:rPr lang="ko-KR" altLang="en-US" sz="1600" dirty="0"/>
              <a:t>메일을 보여주는 기능을 수행합니다</a:t>
            </a:r>
            <a:br>
              <a:rPr lang="en-US" altLang="ko-KR" sz="1600" dirty="0"/>
            </a:br>
            <a:r>
              <a:rPr lang="ko-KR" altLang="en-US" sz="1600" dirty="0"/>
              <a:t>대표적으로 </a:t>
            </a:r>
            <a:r>
              <a:rPr lang="en-US" altLang="ko-KR" sz="1600" dirty="0"/>
              <a:t>Microsoft </a:t>
            </a:r>
            <a:r>
              <a:rPr lang="en-US" altLang="ko-KR" sz="1600" dirty="0" err="1"/>
              <a:t>OutLook</a:t>
            </a:r>
            <a:r>
              <a:rPr lang="en-US" altLang="ko-KR" sz="1600" dirty="0"/>
              <a:t>(express)</a:t>
            </a:r>
            <a:r>
              <a:rPr lang="ko-KR" altLang="en-US" sz="1600" dirty="0"/>
              <a:t>가 자주 사용하는 이메일 작성프로그램 입니다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18706D-6C7E-3522-D447-A1052A8F3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706" y="4351560"/>
            <a:ext cx="4855380" cy="194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0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2F5D4-DC91-153A-22B7-9F56D875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Telnet, FTP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34574-9508-405A-3E78-84B298F0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40"/>
            <a:ext cx="10668000" cy="5052350"/>
          </a:xfrm>
        </p:spPr>
        <p:txBody>
          <a:bodyPr/>
          <a:lstStyle/>
          <a:p>
            <a:r>
              <a:rPr lang="en-US" altLang="ko-KR" sz="1600" dirty="0"/>
              <a:t>Telnet(Tel + net)</a:t>
            </a:r>
            <a:r>
              <a:rPr lang="ko-KR" altLang="en-US" sz="1600" dirty="0"/>
              <a:t>은</a:t>
            </a:r>
            <a:r>
              <a:rPr lang="en-US" altLang="ko-KR" sz="1600" dirty="0"/>
              <a:t> </a:t>
            </a:r>
            <a:r>
              <a:rPr lang="ko-KR" altLang="en-US" sz="1600" dirty="0"/>
              <a:t>로컬 네트워크 내에서 직접 연결된 것처럼</a:t>
            </a:r>
            <a:br>
              <a:rPr lang="en-US" altLang="ko-KR" sz="1600" dirty="0"/>
            </a:br>
            <a:r>
              <a:rPr lang="ko-KR" altLang="en-US" sz="1600" dirty="0"/>
              <a:t>원격이 허용 된 컴퓨터에 로그온하여 사용할 수 있도록 하는 프로토콜 입니다</a:t>
            </a:r>
            <a:endParaRPr lang="en-US" altLang="ko-KR" sz="1600" dirty="0"/>
          </a:p>
          <a:p>
            <a:r>
              <a:rPr lang="en-US" altLang="ko-KR" sz="1600" dirty="0"/>
              <a:t>Telnet</a:t>
            </a:r>
            <a:r>
              <a:rPr lang="ko-KR" altLang="en-US" sz="1600" dirty="0"/>
              <a:t>을 사용하려면 </a:t>
            </a:r>
            <a:r>
              <a:rPr lang="en-US" altLang="ko-KR" sz="1600" dirty="0"/>
              <a:t>“telnet [IP] [PORT]” </a:t>
            </a:r>
            <a:r>
              <a:rPr lang="ko-KR" altLang="en-US" sz="1600" dirty="0"/>
              <a:t>순서로 기입하면 </a:t>
            </a:r>
            <a:r>
              <a:rPr lang="en-US" altLang="ko-KR" sz="1600" dirty="0"/>
              <a:t>[IP]</a:t>
            </a:r>
            <a:r>
              <a:rPr lang="ko-KR" altLang="en-US" sz="1600" dirty="0"/>
              <a:t>에 </a:t>
            </a:r>
            <a:r>
              <a:rPr lang="en-US" altLang="ko-KR" sz="1600" dirty="0"/>
              <a:t>[PORT]</a:t>
            </a:r>
            <a:r>
              <a:rPr lang="ko-KR" altLang="en-US" sz="1600" dirty="0"/>
              <a:t>로 접속 할 수 있습니다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윈 </a:t>
            </a:r>
            <a:r>
              <a:rPr lang="en-US" altLang="ko-KR" sz="1600" dirty="0"/>
              <a:t>10/11</a:t>
            </a:r>
            <a:r>
              <a:rPr lang="ko-KR" altLang="en-US" sz="1600" dirty="0"/>
              <a:t>은 </a:t>
            </a:r>
            <a:r>
              <a:rPr lang="en-US" altLang="ko-KR" sz="1600" dirty="0"/>
              <a:t>windows</a:t>
            </a:r>
            <a:r>
              <a:rPr lang="ko-KR" altLang="en-US" sz="1600" dirty="0"/>
              <a:t>기능</a:t>
            </a:r>
            <a:r>
              <a:rPr lang="en-US" altLang="ko-KR" sz="1600" dirty="0"/>
              <a:t> </a:t>
            </a:r>
            <a:r>
              <a:rPr lang="ko-KR" altLang="en-US" sz="1600" dirty="0"/>
              <a:t>켜기</a:t>
            </a:r>
            <a:r>
              <a:rPr lang="en-US" altLang="ko-KR" sz="1600" dirty="0"/>
              <a:t>/</a:t>
            </a:r>
            <a:r>
              <a:rPr lang="ko-KR" altLang="en-US" sz="1600" dirty="0"/>
              <a:t>끄기에서 텔넷 클라이언트를 켜면 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리눅스 우분투는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 install </a:t>
            </a:r>
            <a:r>
              <a:rPr lang="en-US" altLang="ko-KR" sz="1600" dirty="0" err="1"/>
              <a:t>xinetd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telnetd</a:t>
            </a:r>
            <a:r>
              <a:rPr lang="ko-KR" altLang="en-US" sz="1600" dirty="0"/>
              <a:t>를 설치하여 작업을 하면 켤 수 있습니다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FTP(File </a:t>
            </a:r>
            <a:r>
              <a:rPr lang="en-US" altLang="ko-KR" sz="1600" dirty="0" err="1"/>
              <a:t>Tranfer</a:t>
            </a:r>
            <a:r>
              <a:rPr lang="en-US" altLang="ko-KR" sz="1600" dirty="0"/>
              <a:t> Protocol)</a:t>
            </a:r>
            <a:r>
              <a:rPr lang="ko-KR" altLang="en-US" sz="1600" dirty="0"/>
              <a:t>은</a:t>
            </a:r>
            <a:r>
              <a:rPr lang="en-US" altLang="ko-KR" sz="1600" dirty="0"/>
              <a:t> </a:t>
            </a:r>
            <a:r>
              <a:rPr lang="ko-KR" altLang="en-US" sz="1600" dirty="0"/>
              <a:t>서로 파일을 전송 할 수 있도록 하는 프로토콜입니다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리눅스 우분투에서 서버를 구축하려면 </a:t>
            </a:r>
            <a:r>
              <a:rPr lang="en-US" altLang="ko-KR" sz="1600" dirty="0" err="1"/>
              <a:t>sudo</a:t>
            </a:r>
            <a:r>
              <a:rPr lang="ko-KR" altLang="en-US" sz="1600" dirty="0"/>
              <a:t> </a:t>
            </a:r>
            <a:r>
              <a:rPr lang="en-US" altLang="ko-KR" sz="1600" dirty="0"/>
              <a:t>apt</a:t>
            </a:r>
            <a:r>
              <a:rPr lang="ko-KR" altLang="en-US" sz="1600" dirty="0"/>
              <a:t> </a:t>
            </a:r>
            <a:r>
              <a:rPr lang="en-US" altLang="ko-KR" sz="1600" dirty="0"/>
              <a:t>install</a:t>
            </a:r>
            <a:r>
              <a:rPr lang="ko-KR" altLang="en-US" sz="1600" dirty="0"/>
              <a:t> </a:t>
            </a:r>
            <a:r>
              <a:rPr lang="en-US" altLang="ko-KR" sz="1600" dirty="0" err="1"/>
              <a:t>vsftpd</a:t>
            </a:r>
            <a:r>
              <a:rPr lang="ko-KR" altLang="en-US" sz="1600" dirty="0"/>
              <a:t>를 통해 작업하면 됩니다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두 프로토콜은 목적에 걸맞게 각 원격 쉘</a:t>
            </a:r>
            <a:r>
              <a:rPr lang="en-US" altLang="ko-KR" sz="1600" dirty="0"/>
              <a:t>, </a:t>
            </a:r>
            <a:r>
              <a:rPr lang="ko-KR" altLang="en-US" sz="1600" dirty="0"/>
              <a:t>파일 전송에 특화 된 프로토콜로</a:t>
            </a:r>
            <a:br>
              <a:rPr lang="en-US" altLang="ko-KR" sz="1600" dirty="0"/>
            </a:br>
            <a:r>
              <a:rPr lang="ko-KR" altLang="en-US" sz="1600" dirty="0"/>
              <a:t>굉장히 빠르면서 연결이 편하기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예전에 자주 쓰였던 프로토콜이었습니다</a:t>
            </a:r>
            <a:endParaRPr lang="en-US" altLang="ko-KR" sz="1600" dirty="0"/>
          </a:p>
          <a:p>
            <a:r>
              <a:rPr lang="ko-KR" altLang="en-US" sz="1600" dirty="0"/>
              <a:t>오늘날에는 두 프로토콜은 골치 아픈 보안취약점이 너무 많아서 사용을 최대한</a:t>
            </a:r>
            <a:br>
              <a:rPr lang="en-US" altLang="ko-KR" sz="1600" dirty="0"/>
            </a:br>
            <a:r>
              <a:rPr lang="ko-KR" altLang="en-US" sz="1600" dirty="0"/>
              <a:t>하지 않는 방향으로 설계하고 역사의 뒤안길로 갈 예정인 프로토콜들입니다</a:t>
            </a:r>
            <a:endParaRPr lang="en-US" altLang="ko-KR" sz="1600" dirty="0"/>
          </a:p>
          <a:p>
            <a:r>
              <a:rPr lang="en-US" altLang="ko-KR" sz="1600" dirty="0"/>
              <a:t>Telnet</a:t>
            </a:r>
            <a:r>
              <a:rPr lang="ko-KR" altLang="en-US" sz="1600" dirty="0"/>
              <a:t>과 </a:t>
            </a:r>
            <a:r>
              <a:rPr lang="en-US" altLang="ko-KR" sz="1600" dirty="0"/>
              <a:t>FTP</a:t>
            </a:r>
            <a:r>
              <a:rPr lang="ko-KR" altLang="en-US" sz="1600" dirty="0"/>
              <a:t>는 상호 통신이 단순하면서도 암호화</a:t>
            </a:r>
            <a:r>
              <a:rPr lang="en-US" altLang="ko-KR" sz="1600" dirty="0"/>
              <a:t>(SL)</a:t>
            </a:r>
            <a:r>
              <a:rPr lang="ko-KR" altLang="en-US" sz="1600" dirty="0"/>
              <a:t>과정이 없어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400" dirty="0"/>
              <a:t>1. </a:t>
            </a:r>
            <a:r>
              <a:rPr lang="ko-KR" altLang="en-US" sz="1400" dirty="0"/>
              <a:t>세션 </a:t>
            </a:r>
            <a:r>
              <a:rPr lang="ko-KR" altLang="en-US" sz="1400" dirty="0" err="1"/>
              <a:t>하이재킹</a:t>
            </a:r>
            <a:r>
              <a:rPr lang="ko-KR" altLang="en-US" sz="1400" dirty="0"/>
              <a:t> 공격</a:t>
            </a:r>
            <a:r>
              <a:rPr lang="en-US" altLang="ko-KR" sz="1400" dirty="0"/>
              <a:t>: </a:t>
            </a:r>
            <a:r>
              <a:rPr lang="ko-KR" altLang="en-US" sz="1400" dirty="0"/>
              <a:t>연결이 된 상태를 가로채서 대신 통신을 시도하는 공격</a:t>
            </a:r>
            <a:br>
              <a:rPr lang="en-US" altLang="ko-KR" sz="1400" dirty="0"/>
            </a:br>
            <a:r>
              <a:rPr lang="en-US" altLang="ko-KR" sz="1400" dirty="0"/>
              <a:t>2. </a:t>
            </a:r>
            <a:r>
              <a:rPr lang="ko-KR" altLang="en-US" sz="1400" dirty="0" err="1"/>
              <a:t>스니핑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스푸핑</a:t>
            </a:r>
            <a:r>
              <a:rPr lang="ko-KR" altLang="en-US" sz="1400" dirty="0"/>
              <a:t> 공격</a:t>
            </a:r>
            <a:r>
              <a:rPr lang="en-US" altLang="ko-KR" sz="1400" dirty="0"/>
              <a:t>: </a:t>
            </a:r>
            <a:r>
              <a:rPr lang="ko-KR" altLang="en-US" sz="1400" dirty="0"/>
              <a:t>연결 및 통신 중에 제 </a:t>
            </a:r>
            <a:r>
              <a:rPr lang="en-US" altLang="ko-KR" sz="1400" dirty="0"/>
              <a:t>3</a:t>
            </a:r>
            <a:r>
              <a:rPr lang="ko-KR" altLang="en-US" sz="1400" dirty="0"/>
              <a:t>자가 이를 가로채거나 조작하는 공격</a:t>
            </a:r>
            <a:br>
              <a:rPr lang="en-US" altLang="ko-KR" sz="1600" dirty="0"/>
            </a:br>
            <a:r>
              <a:rPr lang="ko-KR" altLang="en-US" sz="1600" dirty="0"/>
              <a:t>이 대표적인 취약점이 되었고</a:t>
            </a:r>
            <a:r>
              <a:rPr lang="en-US" altLang="ko-KR" sz="1600" dirty="0"/>
              <a:t>, </a:t>
            </a:r>
            <a:r>
              <a:rPr lang="ko-KR" altLang="en-US" sz="1600" dirty="0"/>
              <a:t>특히 </a:t>
            </a:r>
            <a:r>
              <a:rPr lang="en-US" altLang="ko-KR" sz="1600" dirty="0"/>
              <a:t>Telnet</a:t>
            </a:r>
            <a:r>
              <a:rPr lang="ko-KR" altLang="en-US" sz="1600" dirty="0"/>
              <a:t>은 리버스 쉘 공격의 위험으로</a:t>
            </a:r>
            <a:br>
              <a:rPr lang="en-US" altLang="ko-KR" sz="1600" dirty="0"/>
            </a:br>
            <a:r>
              <a:rPr lang="ko-KR" altLang="en-US" sz="1600" dirty="0"/>
              <a:t>대부분의 운영체제는 기본상태를 지원하지 않음으로 두는 이유가 이 때문입니다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52AF14-C155-0F21-7E7F-BF02DF57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033" y="4046071"/>
            <a:ext cx="2303271" cy="27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3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27AC5-17C9-8F33-C0C8-C6141DC4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SSH, SFTP, FTPS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3E66C-D7B1-E2D3-8161-87D0ED88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720087" cy="4898541"/>
          </a:xfrm>
        </p:spPr>
        <p:txBody>
          <a:bodyPr/>
          <a:lstStyle/>
          <a:p>
            <a:r>
              <a:rPr lang="en-US" altLang="ko-KR" sz="1600" dirty="0"/>
              <a:t>SSH(Secure </a:t>
            </a:r>
            <a:r>
              <a:rPr lang="en-US" altLang="ko-KR" sz="1600" dirty="0" err="1"/>
              <a:t>SHell</a:t>
            </a:r>
            <a:r>
              <a:rPr lang="en-US" altLang="ko-KR" sz="1600" dirty="0"/>
              <a:t>)</a:t>
            </a:r>
            <a:r>
              <a:rPr lang="ko-KR" altLang="en-US" sz="1600" dirty="0"/>
              <a:t>은 기존의 </a:t>
            </a:r>
            <a:r>
              <a:rPr lang="en-US" altLang="ko-KR" sz="1600" dirty="0"/>
              <a:t>Telnet</a:t>
            </a:r>
            <a:r>
              <a:rPr lang="ko-KR" altLang="en-US" sz="1600" dirty="0"/>
              <a:t>프로토콜의 취약점을 개선할 목적으로 나온 원격 쉘 프로토콜 입니다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현재 윈도우와 리눅스는 </a:t>
            </a:r>
            <a:r>
              <a:rPr lang="en-US" altLang="ko-KR" sz="1600" dirty="0"/>
              <a:t>SSH Client</a:t>
            </a:r>
            <a:r>
              <a:rPr lang="ko-KR" altLang="en-US" sz="1600" dirty="0"/>
              <a:t>를 기본 탑재하고 있어 </a:t>
            </a:r>
            <a:r>
              <a:rPr lang="en-US" altLang="ko-KR" sz="1600" dirty="0"/>
              <a:t>ssh [IP] [PORT] </a:t>
            </a:r>
            <a:r>
              <a:rPr lang="ko-KR" altLang="en-US" sz="1600" dirty="0"/>
              <a:t>순서로 연결이 가능합니다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FTPS(FTP over TLS)</a:t>
            </a:r>
            <a:r>
              <a:rPr lang="ko-KR" altLang="en-US" sz="1600" dirty="0"/>
              <a:t>은 기존의 </a:t>
            </a:r>
            <a:r>
              <a:rPr lang="en-US" altLang="ko-KR" sz="1600" dirty="0"/>
              <a:t>FTP</a:t>
            </a:r>
            <a:r>
              <a:rPr lang="ko-KR" altLang="en-US" sz="1600" dirty="0"/>
              <a:t>프로토콜의 취약점을 개선할 목적으로 나온 파일 전송 프로토콜 입니다</a:t>
            </a:r>
            <a:br>
              <a:rPr lang="en-US" altLang="ko-KR" sz="1600" dirty="0"/>
            </a:br>
            <a:r>
              <a:rPr lang="en-US" altLang="ko-KR" sz="1600" dirty="0"/>
              <a:t>FTPS</a:t>
            </a:r>
            <a:r>
              <a:rPr lang="ko-KR" altLang="en-US" sz="1600" dirty="0"/>
              <a:t>는 이름처럼 기존 </a:t>
            </a:r>
            <a:r>
              <a:rPr lang="en-US" altLang="ko-KR" sz="1600" dirty="0"/>
              <a:t>FTP</a:t>
            </a:r>
            <a:r>
              <a:rPr lang="ko-KR" altLang="en-US" sz="1600" dirty="0"/>
              <a:t>에 </a:t>
            </a:r>
            <a:r>
              <a:rPr lang="en-US" altLang="ko-KR" sz="1600" dirty="0"/>
              <a:t>TLS </a:t>
            </a:r>
            <a:r>
              <a:rPr lang="ko-KR" altLang="en-US" sz="1600" dirty="0"/>
              <a:t>레이어만 얹은 프로토콜로 </a:t>
            </a:r>
            <a:r>
              <a:rPr lang="en-US" altLang="ko-KR" sz="1600" dirty="0"/>
              <a:t>FTP</a:t>
            </a:r>
            <a:r>
              <a:rPr lang="ko-KR" altLang="en-US" sz="1600" dirty="0"/>
              <a:t>보다는 취약점이 줄어 들었지만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SSH</a:t>
            </a:r>
            <a:r>
              <a:rPr lang="ko-KR" altLang="en-US" sz="1600" dirty="0"/>
              <a:t>만큼 보안이 뛰어난 편은 아닐 수 있습니다</a:t>
            </a:r>
            <a:r>
              <a:rPr lang="en-US" altLang="ko-KR" sz="1600" dirty="0"/>
              <a:t>(FileZilla</a:t>
            </a:r>
            <a:r>
              <a:rPr lang="ko-KR" altLang="en-US" sz="1600" dirty="0"/>
              <a:t>는 </a:t>
            </a:r>
            <a:r>
              <a:rPr lang="en-US" altLang="ko-KR" sz="1600" dirty="0"/>
              <a:t>FTP</a:t>
            </a:r>
            <a:r>
              <a:rPr lang="ko-KR" altLang="en-US" sz="1600" dirty="0"/>
              <a:t>와 함께 </a:t>
            </a:r>
            <a:r>
              <a:rPr lang="en-US" altLang="ko-KR" sz="1600" dirty="0"/>
              <a:t>FTPS</a:t>
            </a:r>
            <a:r>
              <a:rPr lang="ko-KR" altLang="en-US" sz="1600" dirty="0"/>
              <a:t>도 탑재되어</a:t>
            </a:r>
            <a:r>
              <a:rPr lang="en-US" altLang="ko-KR" sz="1600" dirty="0"/>
              <a:t> </a:t>
            </a:r>
            <a:r>
              <a:rPr lang="ko-KR" altLang="en-US" sz="1600" dirty="0"/>
              <a:t>있습니다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SFTP(SSH FTP)</a:t>
            </a:r>
            <a:r>
              <a:rPr lang="ko-KR" altLang="en-US" sz="1600" dirty="0"/>
              <a:t>는 기존의 </a:t>
            </a:r>
            <a:r>
              <a:rPr lang="en-US" altLang="ko-KR" sz="1600" dirty="0"/>
              <a:t>FTP</a:t>
            </a:r>
            <a:r>
              <a:rPr lang="ko-KR" altLang="en-US" sz="1600" dirty="0"/>
              <a:t>프로토콜의 취약점을 개선할 목적으로 나온 </a:t>
            </a:r>
            <a:r>
              <a:rPr lang="en-US" altLang="ko-KR" sz="1600" dirty="0"/>
              <a:t>SSH </a:t>
            </a:r>
            <a:r>
              <a:rPr lang="ko-KR" altLang="en-US" sz="1600" dirty="0"/>
              <a:t>프로토콜의 일부 입니다</a:t>
            </a:r>
            <a:br>
              <a:rPr lang="en-US" altLang="ko-KR" sz="1600" dirty="0"/>
            </a:br>
            <a:r>
              <a:rPr lang="en-US" altLang="ko-KR" sz="1600" dirty="0"/>
              <a:t>SFTP</a:t>
            </a:r>
            <a:r>
              <a:rPr lang="ko-KR" altLang="en-US" sz="1600" dirty="0"/>
              <a:t>는 </a:t>
            </a:r>
            <a:r>
              <a:rPr lang="en-US" altLang="ko-KR" sz="1600" dirty="0"/>
              <a:t>FTP</a:t>
            </a:r>
            <a:r>
              <a:rPr lang="ko-KR" altLang="en-US" sz="1600" dirty="0"/>
              <a:t>의 프로토콜 규칙과는 관련이 없이 </a:t>
            </a:r>
            <a:r>
              <a:rPr lang="en-US" altLang="ko-KR" sz="1600" dirty="0"/>
              <a:t>SSH</a:t>
            </a:r>
            <a:r>
              <a:rPr lang="ko-KR" altLang="en-US" sz="1600" dirty="0"/>
              <a:t>의 보안 방식과 프로토콜을 그대로 사용하여</a:t>
            </a:r>
            <a:br>
              <a:rPr lang="en-US" altLang="ko-KR" sz="1600" dirty="0"/>
            </a:br>
            <a:r>
              <a:rPr lang="ko-KR" altLang="en-US" sz="1600" dirty="0"/>
              <a:t>같은 포트인 </a:t>
            </a:r>
            <a:r>
              <a:rPr lang="en-US" altLang="ko-KR" sz="1600" dirty="0"/>
              <a:t>22</a:t>
            </a:r>
            <a:r>
              <a:rPr lang="ko-KR" altLang="en-US" sz="1600" dirty="0"/>
              <a:t>를 사용하고</a:t>
            </a:r>
            <a:r>
              <a:rPr lang="en-US" altLang="ko-KR" sz="1600" dirty="0"/>
              <a:t>, FTPS</a:t>
            </a:r>
            <a:r>
              <a:rPr lang="ko-KR" altLang="en-US" sz="1600" dirty="0"/>
              <a:t>보다 뛰어난</a:t>
            </a:r>
            <a:r>
              <a:rPr lang="en-US" altLang="ko-KR" sz="1600" dirty="0"/>
              <a:t>(</a:t>
            </a:r>
            <a:r>
              <a:rPr lang="ko-KR" altLang="en-US" sz="1600" dirty="0"/>
              <a:t>공개암호 사용 및 보안 레이어 추가</a:t>
            </a:r>
            <a:r>
              <a:rPr lang="en-US" altLang="ko-KR" sz="1600" dirty="0"/>
              <a:t>)</a:t>
            </a:r>
            <a:r>
              <a:rPr lang="ko-KR" altLang="en-US" sz="1600" dirty="0"/>
              <a:t>보안을 사용하여</a:t>
            </a:r>
            <a:endParaRPr lang="en-US" altLang="ko-KR" sz="1600" dirty="0"/>
          </a:p>
          <a:p>
            <a:r>
              <a:rPr lang="ko-KR" altLang="en-US" sz="1600" dirty="0"/>
              <a:t>오늘날 </a:t>
            </a:r>
            <a:r>
              <a:rPr lang="en-US" altLang="ko-KR" sz="1600" dirty="0" err="1"/>
              <a:t>scp</a:t>
            </a:r>
            <a:r>
              <a:rPr lang="en-US" altLang="ko-KR" sz="1600" dirty="0"/>
              <a:t> </a:t>
            </a:r>
            <a:r>
              <a:rPr lang="ko-KR" altLang="en-US" sz="1600" dirty="0"/>
              <a:t>명령</a:t>
            </a:r>
            <a:r>
              <a:rPr lang="en-US" altLang="ko-KR" sz="1600" dirty="0"/>
              <a:t>: SSH</a:t>
            </a:r>
            <a:r>
              <a:rPr lang="ko-KR" altLang="en-US" sz="1600" dirty="0"/>
              <a:t>를 사용한 파일 원격 복사 명령어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SSH</a:t>
            </a:r>
            <a:r>
              <a:rPr lang="ko-KR" altLang="en-US" sz="1600" dirty="0"/>
              <a:t>에서 파일 전송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vscode</a:t>
            </a:r>
            <a:r>
              <a:rPr lang="ko-KR" altLang="en-US" sz="1600" dirty="0"/>
              <a:t>등의 </a:t>
            </a:r>
            <a:r>
              <a:rPr lang="en-US" altLang="ko-KR" sz="1600" dirty="0"/>
              <a:t>IDE </a:t>
            </a:r>
            <a:r>
              <a:rPr lang="ko-KR" altLang="en-US" sz="1600" dirty="0"/>
              <a:t>및 </a:t>
            </a:r>
            <a:r>
              <a:rPr lang="en-US" altLang="ko-KR" sz="1600" dirty="0"/>
              <a:t>git SSH)</a:t>
            </a:r>
            <a:r>
              <a:rPr lang="ko-KR" altLang="en-US" sz="1600" dirty="0"/>
              <a:t>등은 이미 </a:t>
            </a:r>
            <a:r>
              <a:rPr lang="en-US" altLang="ko-KR" sz="1600" dirty="0"/>
              <a:t>SFTP</a:t>
            </a:r>
            <a:r>
              <a:rPr lang="ko-KR" altLang="en-US" sz="1600" dirty="0"/>
              <a:t>와 유사하거나 동일한 방법으로</a:t>
            </a:r>
            <a:br>
              <a:rPr lang="en-US" altLang="ko-KR" sz="1600" dirty="0"/>
            </a:br>
            <a:r>
              <a:rPr lang="ko-KR" altLang="en-US" sz="1600" dirty="0"/>
              <a:t>파일 통신을 수행하고 있습니다</a:t>
            </a:r>
            <a:endParaRPr lang="en-US" altLang="ko-KR" sz="1600" dirty="0"/>
          </a:p>
          <a:p>
            <a:r>
              <a:rPr lang="ko-KR" altLang="en-US" sz="1600" dirty="0"/>
              <a:t>리눅스에서 </a:t>
            </a:r>
            <a:r>
              <a:rPr lang="en-US" altLang="ko-KR" sz="1600" dirty="0"/>
              <a:t>SFTP</a:t>
            </a:r>
            <a:r>
              <a:rPr lang="ko-KR" altLang="en-US" sz="1600" dirty="0"/>
              <a:t>를 사용하려는 경우 </a:t>
            </a:r>
            <a:r>
              <a:rPr lang="en-US" altLang="ko-KR" sz="1600" dirty="0"/>
              <a:t>OpenSSH</a:t>
            </a:r>
            <a:r>
              <a:rPr lang="ko-KR" altLang="en-US" sz="1600" dirty="0"/>
              <a:t>가 탑재되어 있는지 보고</a:t>
            </a:r>
            <a:br>
              <a:rPr lang="en-US" altLang="ko-KR" sz="1600" dirty="0"/>
            </a:br>
            <a:r>
              <a:rPr lang="en-US" altLang="ko-KR" sz="1600" dirty="0"/>
              <a:t>$vi</a:t>
            </a:r>
            <a:r>
              <a:rPr lang="ko-KR" altLang="en-US" sz="1600" dirty="0"/>
              <a:t>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/ssh/</a:t>
            </a:r>
            <a:r>
              <a:rPr lang="en-US" altLang="ko-KR" sz="1600" dirty="0" err="1"/>
              <a:t>sshd_config</a:t>
            </a:r>
            <a:r>
              <a:rPr lang="en-US" altLang="ko-KR" sz="1600" dirty="0"/>
              <a:t> </a:t>
            </a:r>
            <a:r>
              <a:rPr lang="ko-KR" altLang="en-US" sz="1600" dirty="0"/>
              <a:t>에서 </a:t>
            </a:r>
            <a:r>
              <a:rPr lang="en-US" altLang="ko-KR" sz="1600" dirty="0"/>
              <a:t>Subsystem sftp </a:t>
            </a:r>
            <a:r>
              <a:rPr lang="ko-KR" altLang="en-US" sz="1600" dirty="0"/>
              <a:t>값을 </a:t>
            </a:r>
            <a:r>
              <a:rPr lang="en-US" altLang="ko-KR" sz="1600" dirty="0"/>
              <a:t>internal-sftp</a:t>
            </a:r>
            <a:r>
              <a:rPr lang="ko-KR" altLang="en-US" sz="1600" dirty="0"/>
              <a:t>로 변경 후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아래 </a:t>
            </a:r>
            <a:r>
              <a:rPr lang="en-US" altLang="ko-KR" sz="1600" dirty="0"/>
              <a:t>Match</a:t>
            </a:r>
            <a:r>
              <a:rPr lang="ko-KR" altLang="en-US" sz="1600" dirty="0"/>
              <a:t> </a:t>
            </a:r>
            <a:r>
              <a:rPr lang="en-US" altLang="ko-KR" sz="1600" dirty="0"/>
              <a:t>Group</a:t>
            </a:r>
            <a:r>
              <a:rPr lang="ko-KR" altLang="en-US" sz="1600" dirty="0"/>
              <a:t> </a:t>
            </a:r>
            <a:r>
              <a:rPr lang="en-US" altLang="ko-KR" sz="1600" dirty="0" err="1"/>
              <a:t>filetransfer</a:t>
            </a:r>
            <a:r>
              <a:rPr lang="en-US" altLang="ko-KR" sz="1600" dirty="0"/>
              <a:t> </a:t>
            </a:r>
            <a:r>
              <a:rPr lang="ko-KR" altLang="en-US" sz="1600" dirty="0"/>
              <a:t>옵션을 조건에 맞게 수정한 뒤 </a:t>
            </a:r>
            <a:r>
              <a:rPr lang="en-US" altLang="ko-KR" sz="1600" dirty="0"/>
              <a:t>ssh</a:t>
            </a:r>
            <a:r>
              <a:rPr lang="ko-KR" altLang="en-US" sz="1600" dirty="0"/>
              <a:t>를 재시작 하면</a:t>
            </a:r>
            <a:r>
              <a:rPr lang="en-US" altLang="ko-KR" sz="1600" dirty="0"/>
              <a:t> </a:t>
            </a:r>
            <a:r>
              <a:rPr lang="ko-KR" altLang="en-US" sz="1600" dirty="0"/>
              <a:t>서버가 열리게 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sftp</a:t>
            </a:r>
            <a:r>
              <a:rPr lang="ko-KR" altLang="en-US" sz="1600" dirty="0"/>
              <a:t> </a:t>
            </a:r>
            <a:r>
              <a:rPr lang="en-US" altLang="ko-KR" sz="1600" dirty="0"/>
              <a:t>–P [PORT] [</a:t>
            </a:r>
            <a:r>
              <a:rPr lang="ko-KR" altLang="en-US" sz="1600" dirty="0" err="1"/>
              <a:t>계정명</a:t>
            </a:r>
            <a:r>
              <a:rPr lang="en-US" altLang="ko-KR" sz="1600" dirty="0"/>
              <a:t>]@[</a:t>
            </a:r>
            <a:r>
              <a:rPr lang="ko-KR" altLang="en-US" sz="1600" dirty="0"/>
              <a:t>원격지</a:t>
            </a:r>
            <a:r>
              <a:rPr lang="en-US" altLang="ko-KR" sz="1600" dirty="0"/>
              <a:t>] or</a:t>
            </a:r>
            <a:r>
              <a:rPr lang="ko-KR" altLang="en-US" sz="1600" dirty="0"/>
              <a:t> </a:t>
            </a:r>
            <a:r>
              <a:rPr lang="en-US" altLang="ko-KR" sz="1600" dirty="0"/>
              <a:t>[DNS]</a:t>
            </a:r>
            <a:r>
              <a:rPr lang="ko-KR" altLang="en-US" sz="1600" dirty="0"/>
              <a:t>로 </a:t>
            </a:r>
            <a:r>
              <a:rPr lang="en-US" altLang="ko-KR" sz="1600" dirty="0"/>
              <a:t> </a:t>
            </a:r>
            <a:r>
              <a:rPr lang="ko-KR" altLang="en-US" sz="1600" dirty="0"/>
              <a:t>클라이언트 사용이 가능해집니다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2957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4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전송 계층</a:t>
            </a:r>
            <a:br>
              <a:rPr lang="en-US" altLang="ko-KR" dirty="0"/>
            </a:br>
            <a:r>
              <a:rPr lang="en-US" altLang="ko-KR" dirty="0"/>
              <a:t>(Transport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93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F8AFE-AB90-4513-A9E7-9CFD60B8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TCP, UDP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2BADE-34CA-2014-3FA5-33B81DE09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04914"/>
            <a:ext cx="10668000" cy="5108841"/>
          </a:xfrm>
        </p:spPr>
        <p:txBody>
          <a:bodyPr/>
          <a:lstStyle/>
          <a:p>
            <a:r>
              <a:rPr lang="en-US" altLang="ko-KR" sz="1600" dirty="0"/>
              <a:t>TCP(Transmission Control Protocol)</a:t>
            </a:r>
            <a:r>
              <a:rPr lang="ko-KR" altLang="en-US" sz="1600" dirty="0"/>
              <a:t>는 </a:t>
            </a:r>
            <a:r>
              <a:rPr lang="en-US" altLang="ko-KR" sz="1600" dirty="0"/>
              <a:t>L4 </a:t>
            </a:r>
            <a:r>
              <a:rPr lang="ko-KR" altLang="en-US" sz="1600" dirty="0"/>
              <a:t>계층 프로토콜 중에서</a:t>
            </a:r>
            <a:br>
              <a:rPr lang="en-US" altLang="ko-KR" sz="1600" dirty="0"/>
            </a:br>
            <a:r>
              <a:rPr lang="ko-KR" altLang="en-US" sz="1600" dirty="0"/>
              <a:t>신뢰적 전송을 보장하는 표준 프로토콜입니다</a:t>
            </a:r>
            <a:endParaRPr lang="en-US" altLang="ko-KR" sz="1600" dirty="0"/>
          </a:p>
          <a:p>
            <a:r>
              <a:rPr lang="en-US" altLang="ko-KR" sz="1600" dirty="0"/>
              <a:t>UDP(User Datagram Protocol)</a:t>
            </a:r>
            <a:r>
              <a:rPr lang="ko-KR" altLang="en-US" sz="1600" dirty="0"/>
              <a:t>는 </a:t>
            </a:r>
            <a:r>
              <a:rPr lang="en-US" altLang="ko-KR" sz="1600" dirty="0"/>
              <a:t>L4 </a:t>
            </a:r>
            <a:r>
              <a:rPr lang="ko-KR" altLang="en-US" sz="1600" dirty="0"/>
              <a:t>계층 프로토콜 중에서 빠른 전송을 수행하는 프로토콜입니다</a:t>
            </a:r>
            <a:endParaRPr lang="en-US" altLang="ko-KR" sz="1600" dirty="0"/>
          </a:p>
          <a:p>
            <a:r>
              <a:rPr lang="en-US" altLang="ko-KR" sz="1600" dirty="0"/>
              <a:t>TCP</a:t>
            </a:r>
            <a:r>
              <a:rPr lang="ko-KR" altLang="en-US" sz="1600" dirty="0"/>
              <a:t>는 신뢰적 전송 보장이 핵심이기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헤더가 </a:t>
            </a:r>
            <a:r>
              <a:rPr lang="en-US" altLang="ko-KR" sz="1600" dirty="0"/>
              <a:t>UDP</a:t>
            </a:r>
            <a:r>
              <a:rPr lang="ko-KR" altLang="en-US" sz="1600" dirty="0"/>
              <a:t>보다 크고 통신속도가 느린 편입니다</a:t>
            </a:r>
            <a:br>
              <a:rPr lang="en-US" altLang="ko-KR" sz="1600" dirty="0"/>
            </a:br>
            <a:r>
              <a:rPr lang="ko-KR" altLang="en-US" sz="1600" dirty="0"/>
              <a:t>반면에</a:t>
            </a:r>
            <a:r>
              <a:rPr lang="en-US" altLang="ko-KR" sz="1600" dirty="0"/>
              <a:t>, UDP</a:t>
            </a:r>
            <a:r>
              <a:rPr lang="ko-KR" altLang="en-US" sz="1600" dirty="0"/>
              <a:t>는 신뢰적 전송 보장이 없기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그만큼 헤더를 적게 쓰고 빠르게 통신할 수 있습니다</a:t>
            </a:r>
            <a:endParaRPr lang="en-US" altLang="ko-KR" sz="1600" dirty="0"/>
          </a:p>
          <a:p>
            <a:r>
              <a:rPr lang="en-US" altLang="ko-KR" sz="1600" dirty="0"/>
              <a:t>TCP</a:t>
            </a:r>
            <a:r>
              <a:rPr lang="ko-KR" altLang="en-US" sz="1600" dirty="0"/>
              <a:t>와 </a:t>
            </a:r>
            <a:r>
              <a:rPr lang="en-US" altLang="ko-KR" sz="1600" dirty="0"/>
              <a:t>UDP</a:t>
            </a:r>
            <a:r>
              <a:rPr lang="ko-KR" altLang="en-US" sz="1600" dirty="0"/>
              <a:t>는 다음 네 가지의 차이점</a:t>
            </a:r>
            <a:r>
              <a:rPr lang="en-US" altLang="ko-KR" sz="1600" dirty="0"/>
              <a:t>(</a:t>
            </a:r>
            <a:r>
              <a:rPr lang="ko-KR" altLang="en-US" sz="1600" dirty="0"/>
              <a:t>특징</a:t>
            </a:r>
            <a:r>
              <a:rPr lang="en-US" altLang="ko-KR" sz="1600" dirty="0"/>
              <a:t>)</a:t>
            </a:r>
            <a:r>
              <a:rPr lang="ko-KR" altLang="en-US" sz="1600" dirty="0"/>
              <a:t>을 가집니다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TCP</a:t>
            </a:r>
            <a:r>
              <a:rPr lang="ko-KR" altLang="en-US" sz="1400" dirty="0"/>
              <a:t>는 </a:t>
            </a:r>
            <a:r>
              <a:rPr lang="en-US" altLang="ko-KR" sz="1400" dirty="0"/>
              <a:t>“</a:t>
            </a:r>
            <a:r>
              <a:rPr lang="ko-KR" altLang="en-US" sz="1400" dirty="0"/>
              <a:t>연결 지향 형</a:t>
            </a:r>
            <a:r>
              <a:rPr lang="en-US" altLang="ko-KR" sz="1400" dirty="0"/>
              <a:t>”</a:t>
            </a:r>
            <a:r>
              <a:rPr lang="ko-KR" altLang="en-US" sz="1400" dirty="0"/>
              <a:t>소켓이고</a:t>
            </a:r>
            <a:r>
              <a:rPr lang="en-US" altLang="ko-KR" sz="1400" dirty="0"/>
              <a:t>, UDP</a:t>
            </a:r>
            <a:r>
              <a:rPr lang="ko-KR" altLang="en-US" sz="1400" dirty="0"/>
              <a:t>는 </a:t>
            </a:r>
            <a:r>
              <a:rPr lang="en-US" altLang="ko-KR" sz="1400" dirty="0"/>
              <a:t>“</a:t>
            </a:r>
            <a:r>
              <a:rPr lang="ko-KR" altLang="en-US" sz="1400" dirty="0"/>
              <a:t>비 연결 지향 형</a:t>
            </a:r>
            <a:r>
              <a:rPr lang="en-US" altLang="ko-KR" sz="1400" dirty="0"/>
              <a:t>”</a:t>
            </a:r>
            <a:r>
              <a:rPr lang="ko-KR" altLang="en-US" sz="1400" dirty="0"/>
              <a:t>소켓으로 패킷을 주고 받습니다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TCP</a:t>
            </a:r>
            <a:r>
              <a:rPr lang="ko-KR" altLang="en-US" sz="1400" dirty="0"/>
              <a:t>는 </a:t>
            </a:r>
            <a:r>
              <a:rPr lang="en-US" altLang="ko-KR" sz="1400" dirty="0"/>
              <a:t>“3-way</a:t>
            </a:r>
            <a:r>
              <a:rPr lang="ko-KR" altLang="en-US" sz="1400" dirty="0"/>
              <a:t> </a:t>
            </a:r>
            <a:r>
              <a:rPr lang="en-US" altLang="ko-KR" sz="1400" dirty="0"/>
              <a:t>handshake”</a:t>
            </a:r>
            <a:r>
              <a:rPr lang="ko-KR" altLang="en-US" sz="1400" dirty="0"/>
              <a:t>를 통해 연결을 맺고 통신을 수행하지만</a:t>
            </a:r>
            <a:r>
              <a:rPr lang="en-US" altLang="ko-KR" sz="1400" dirty="0"/>
              <a:t>, UDP</a:t>
            </a:r>
            <a:r>
              <a:rPr lang="ko-KR" altLang="en-US" sz="1400" dirty="0"/>
              <a:t>는 연결 없이 수행합니다</a:t>
            </a:r>
            <a:br>
              <a:rPr lang="en-US" altLang="ko-KR" sz="1400" dirty="0"/>
            </a:br>
            <a:r>
              <a:rPr lang="en-US" altLang="ko-KR" sz="1400" dirty="0"/>
              <a:t>TCP</a:t>
            </a:r>
            <a:r>
              <a:rPr lang="ko-KR" altLang="en-US" sz="1400" dirty="0"/>
              <a:t>는 </a:t>
            </a:r>
            <a:r>
              <a:rPr lang="en-US" altLang="ko-KR" sz="1400" dirty="0"/>
              <a:t>“4-way</a:t>
            </a:r>
            <a:r>
              <a:rPr lang="ko-KR" altLang="en-US" sz="1400" dirty="0"/>
              <a:t> </a:t>
            </a:r>
            <a:r>
              <a:rPr lang="en-US" altLang="ko-KR" sz="1400" dirty="0"/>
              <a:t>handshake”</a:t>
            </a:r>
            <a:r>
              <a:rPr lang="ko-KR" altLang="en-US" sz="1400" dirty="0"/>
              <a:t>를 통해 연결을 끊지만</a:t>
            </a:r>
            <a:r>
              <a:rPr lang="en-US" altLang="ko-KR" sz="1400" dirty="0"/>
              <a:t>, UDP</a:t>
            </a:r>
            <a:r>
              <a:rPr lang="ko-KR" altLang="en-US" sz="1400" dirty="0"/>
              <a:t>는 연결이 없으므로 하지 않아도 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TCP</a:t>
            </a:r>
            <a:r>
              <a:rPr lang="ko-KR" altLang="en-US" sz="1400" dirty="0"/>
              <a:t>는 </a:t>
            </a:r>
            <a:r>
              <a:rPr lang="en-US" altLang="ko-KR" sz="1400" dirty="0"/>
              <a:t>“</a:t>
            </a:r>
            <a:r>
              <a:rPr lang="ko-KR" altLang="en-US" sz="1400" dirty="0"/>
              <a:t>흐름제어</a:t>
            </a:r>
            <a:r>
              <a:rPr lang="en-US" altLang="ko-KR" sz="1400" dirty="0"/>
              <a:t>”</a:t>
            </a:r>
            <a:r>
              <a:rPr lang="ko-KR" altLang="en-US" sz="1400" dirty="0"/>
              <a:t>와 </a:t>
            </a:r>
            <a:r>
              <a:rPr lang="en-US" altLang="ko-KR" sz="1400" dirty="0"/>
              <a:t>“</a:t>
            </a:r>
            <a:r>
              <a:rPr lang="ko-KR" altLang="en-US" sz="1400" dirty="0"/>
              <a:t>혼잡제어</a:t>
            </a:r>
            <a:r>
              <a:rPr lang="en-US" altLang="ko-KR" sz="1400" dirty="0"/>
              <a:t>”</a:t>
            </a:r>
            <a:r>
              <a:rPr lang="ko-KR" altLang="en-US" sz="1400" dirty="0"/>
              <a:t>를 수행하여 최대한 패킷이 날아가지 않도록 해주지만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UDP</a:t>
            </a:r>
            <a:r>
              <a:rPr lang="ko-KR" altLang="en-US" sz="1400" dirty="0"/>
              <a:t>는 패킷이 날아가는 것에 대해서는 관심이 없습니다</a:t>
            </a: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수행하지 않습니다</a:t>
            </a:r>
            <a:r>
              <a:rPr lang="en-US" altLang="ko-KR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TCP</a:t>
            </a:r>
            <a:r>
              <a:rPr lang="ko-KR" altLang="en-US" sz="1400" dirty="0"/>
              <a:t>는 정보를 받았다는 응답을 주는 것이 규약이지만</a:t>
            </a:r>
            <a:r>
              <a:rPr lang="en-US" altLang="ko-KR" sz="1400" dirty="0"/>
              <a:t>, UDP</a:t>
            </a:r>
            <a:r>
              <a:rPr lang="ko-KR" altLang="en-US" sz="1400" dirty="0"/>
              <a:t>는 일반적으로 응답을 주지 않습니다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TCP</a:t>
            </a:r>
            <a:r>
              <a:rPr lang="ko-KR" altLang="en-US" sz="1400" dirty="0"/>
              <a:t>는 패킷을 순서가 있는 바이트 스트림으로 해석하고</a:t>
            </a:r>
            <a:r>
              <a:rPr lang="en-US" altLang="ko-KR" sz="1400" dirty="0"/>
              <a:t>, UDP</a:t>
            </a:r>
            <a:r>
              <a:rPr lang="ko-KR" altLang="en-US" sz="1400" dirty="0"/>
              <a:t>는 패킷을 경계</a:t>
            </a:r>
            <a:r>
              <a:rPr lang="en-US" altLang="ko-KR" sz="1400" dirty="0"/>
              <a:t>(Border)</a:t>
            </a:r>
            <a:r>
              <a:rPr lang="ko-KR" altLang="en-US" sz="1400" dirty="0"/>
              <a:t>단위로 구별해서 해석합니다</a:t>
            </a:r>
            <a:endParaRPr lang="en-US" altLang="ko-KR" sz="1400" dirty="0"/>
          </a:p>
          <a:p>
            <a:r>
              <a:rPr lang="ko-KR" altLang="en-US" sz="1600" dirty="0"/>
              <a:t>위의 내용을 토대로 </a:t>
            </a:r>
            <a:r>
              <a:rPr lang="en-US" altLang="ko-KR" sz="1600" dirty="0"/>
              <a:t>UDP</a:t>
            </a:r>
            <a:r>
              <a:rPr lang="ko-KR" altLang="en-US" sz="1600" dirty="0"/>
              <a:t>는 안 쓰이는 프로토콜 같지만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게임서버나 </a:t>
            </a:r>
            <a:r>
              <a:rPr lang="en-US" altLang="ko-KR" sz="1600" dirty="0"/>
              <a:t>Reliable UDP(</a:t>
            </a:r>
            <a:r>
              <a:rPr lang="ko-KR" altLang="en-US" sz="1600" dirty="0"/>
              <a:t>예로 </a:t>
            </a:r>
            <a:r>
              <a:rPr lang="en-US" altLang="ko-KR" sz="1600" dirty="0"/>
              <a:t>QUIC)</a:t>
            </a:r>
            <a:r>
              <a:rPr lang="ko-KR" altLang="en-US" sz="1600" dirty="0"/>
              <a:t>등으로 </a:t>
            </a:r>
            <a:r>
              <a:rPr lang="en-US" altLang="ko-KR" sz="1600" dirty="0"/>
              <a:t>TCP</a:t>
            </a:r>
            <a:r>
              <a:rPr lang="ko-KR" altLang="en-US" sz="1600" dirty="0"/>
              <a:t>만큼 자주 쓰이는 프로토콜입니다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0947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53B02197-409F-00AE-BD13-1F2D1E0E1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47" r="22480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4DF8E-C263-BFBF-CBDE-A5FF3F69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691" y="2286000"/>
            <a:ext cx="4180115" cy="4258491"/>
          </a:xfrm>
        </p:spPr>
        <p:txBody>
          <a:bodyPr>
            <a:noAutofit/>
          </a:bodyPr>
          <a:lstStyle/>
          <a:p>
            <a:pPr marL="457200" indent="-457200">
              <a:lnSpc>
                <a:spcPct val="102000"/>
              </a:lnSpc>
              <a:buFont typeface="+mj-lt"/>
              <a:buAutoNum type="arabicPeriod"/>
            </a:pPr>
            <a:r>
              <a:rPr lang="en-US" altLang="ko-KR" dirty="0"/>
              <a:t>Layer 5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HTTP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DNS</a:t>
            </a:r>
            <a:br>
              <a:rPr lang="en-US" altLang="ko-KR" dirty="0"/>
            </a:br>
            <a:r>
              <a:rPr lang="en-US" altLang="ko-KR" dirty="0"/>
              <a:t>- SMTP</a:t>
            </a:r>
            <a:br>
              <a:rPr lang="en-US" altLang="ko-KR" dirty="0"/>
            </a:br>
            <a:r>
              <a:rPr lang="en-US" altLang="ko-KR" dirty="0"/>
              <a:t>- FTP, Telnet</a:t>
            </a:r>
            <a:br>
              <a:rPr lang="en-US" altLang="ko-KR" dirty="0"/>
            </a:br>
            <a:r>
              <a:rPr lang="en-US" altLang="ko-KR" dirty="0"/>
              <a:t>- SSH, SFTP, FTPS</a:t>
            </a:r>
          </a:p>
          <a:p>
            <a:pPr marL="457200" indent="-457200">
              <a:lnSpc>
                <a:spcPct val="102000"/>
              </a:lnSpc>
              <a:buFont typeface="+mj-lt"/>
              <a:buAutoNum type="arabicPeriod"/>
            </a:pPr>
            <a:r>
              <a:rPr lang="en-US" altLang="ko-KR" dirty="0"/>
              <a:t>Layer 4</a:t>
            </a:r>
            <a:br>
              <a:rPr lang="en-US" altLang="ko-KR" dirty="0"/>
            </a:br>
            <a:r>
              <a:rPr lang="en-US" altLang="ko-KR" dirty="0"/>
              <a:t>- TCP</a:t>
            </a:r>
            <a:br>
              <a:rPr lang="en-US" altLang="ko-KR" dirty="0"/>
            </a:br>
            <a:r>
              <a:rPr lang="en-US" altLang="ko-KR" dirty="0"/>
              <a:t>- UDP</a:t>
            </a:r>
            <a:br>
              <a:rPr lang="en-US" altLang="ko-KR" dirty="0"/>
            </a:br>
            <a:r>
              <a:rPr lang="en-US" altLang="ko-KR" dirty="0"/>
              <a:t>- 3(4)-way handshake</a:t>
            </a:r>
            <a:br>
              <a:rPr lang="en-US" altLang="ko-KR" dirty="0"/>
            </a:br>
            <a:r>
              <a:rPr lang="en-US" altLang="ko-KR" dirty="0"/>
              <a:t>- RTT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흐름제어</a:t>
            </a:r>
            <a:r>
              <a:rPr lang="en-US" altLang="ko-KR" dirty="0"/>
              <a:t>, </a:t>
            </a:r>
            <a:r>
              <a:rPr lang="ko-KR" altLang="en-US" dirty="0"/>
              <a:t>혼잡제어</a:t>
            </a:r>
            <a:br>
              <a:rPr lang="en-US" altLang="ko-KR" dirty="0"/>
            </a:br>
            <a:r>
              <a:rPr lang="en-US" altLang="ko-KR" dirty="0"/>
              <a:t>- ARQ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A09945-111B-6696-B5D9-E52DF920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ko-KR" altLang="en-US" sz="320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89134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4D8BA-380F-3F19-F393-99B71E76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59395-EC2C-0445-27C4-B64B7064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포트</a:t>
            </a:r>
            <a:r>
              <a:rPr lang="en-US" altLang="ko-KR" sz="1600" dirty="0"/>
              <a:t>(Port)</a:t>
            </a:r>
            <a:r>
              <a:rPr lang="ko-KR" altLang="en-US" sz="1600" dirty="0"/>
              <a:t>는 특정 프로토콜이나</a:t>
            </a:r>
            <a:r>
              <a:rPr lang="en-US" altLang="ko-KR" sz="1600" dirty="0"/>
              <a:t>,</a:t>
            </a:r>
            <a:r>
              <a:rPr lang="ko-KR" altLang="en-US" sz="1600" dirty="0"/>
              <a:t> 이에 해당되는 서비스를 식별하기 위해 사용되는 번호 입니다</a:t>
            </a:r>
            <a:endParaRPr lang="en-US" altLang="ko-KR" sz="1600" dirty="0"/>
          </a:p>
          <a:p>
            <a:r>
              <a:rPr lang="ko-KR" altLang="en-US" sz="1600" dirty="0"/>
              <a:t>포트는 </a:t>
            </a:r>
            <a:r>
              <a:rPr lang="en-US" altLang="ko-KR" sz="1600" dirty="0"/>
              <a:t>16</a:t>
            </a:r>
            <a:r>
              <a:rPr lang="ko-KR" altLang="en-US" sz="1600" dirty="0"/>
              <a:t>비트</a:t>
            </a:r>
            <a:r>
              <a:rPr lang="en-US" altLang="ko-KR" sz="1600" dirty="0"/>
              <a:t>(0 ~ 65535)</a:t>
            </a:r>
            <a:r>
              <a:rPr lang="ko-KR" altLang="en-US" sz="1600" dirty="0"/>
              <a:t>를 고정 사용하여 서비스를 구별하거나 </a:t>
            </a:r>
            <a:r>
              <a:rPr lang="en-US" altLang="ko-KR" sz="1600" dirty="0"/>
              <a:t>NAPT</a:t>
            </a:r>
            <a:r>
              <a:rPr lang="ko-KR" altLang="en-US" sz="1600" dirty="0"/>
              <a:t>등으로 쓰입니다</a:t>
            </a:r>
            <a:endParaRPr lang="en-US" altLang="ko-KR" sz="1600" dirty="0"/>
          </a:p>
          <a:p>
            <a:r>
              <a:rPr lang="ko-KR" altLang="en-US" sz="1600" dirty="0"/>
              <a:t>하나의 포트는 반드시 하나의 서비스</a:t>
            </a:r>
            <a:r>
              <a:rPr lang="en-US" altLang="ko-KR" sz="1600" dirty="0"/>
              <a:t>(==</a:t>
            </a:r>
            <a:r>
              <a:rPr lang="ko-KR" altLang="en-US" sz="1600" dirty="0"/>
              <a:t>프로그램</a:t>
            </a:r>
            <a:r>
              <a:rPr lang="en-US" altLang="ko-KR" sz="1600" dirty="0"/>
              <a:t>, </a:t>
            </a:r>
            <a:r>
              <a:rPr lang="ko-KR" altLang="en-US" sz="1600" dirty="0"/>
              <a:t>프로세스 그룹</a:t>
            </a:r>
            <a:r>
              <a:rPr lang="en-US" altLang="ko-KR" sz="1600" dirty="0"/>
              <a:t>)</a:t>
            </a:r>
            <a:r>
              <a:rPr lang="ko-KR" altLang="en-US" sz="1600" dirty="0"/>
              <a:t>가 온전히 점유하는 방식으로 사용되고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이미 하나의 서비스가 해당 포트를 점유하고 있는 경우에 다른 서비스가 같은 포트를 점유하려고 한다면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Bind Already in Use</a:t>
            </a:r>
            <a:r>
              <a:rPr lang="ko-KR" altLang="en-US" sz="1600" dirty="0"/>
              <a:t> </a:t>
            </a:r>
            <a:r>
              <a:rPr lang="en-US" altLang="ko-KR" sz="1600" dirty="0"/>
              <a:t>Error</a:t>
            </a:r>
            <a:r>
              <a:rPr lang="ko-KR" altLang="en-US" sz="1600" dirty="0"/>
              <a:t>를 반환합니다</a:t>
            </a:r>
            <a:endParaRPr lang="en-US" altLang="ko-KR" sz="1600" dirty="0"/>
          </a:p>
          <a:p>
            <a:r>
              <a:rPr lang="ko-KR" altLang="en-US" sz="1600" dirty="0"/>
              <a:t>포트는 크게 세 가지 범위로 나눠서 부르는 편입니다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0 ~ 1023 </a:t>
            </a:r>
            <a:r>
              <a:rPr lang="ko-KR" altLang="en-US" sz="1600" dirty="0"/>
              <a:t>은 </a:t>
            </a:r>
            <a:r>
              <a:rPr lang="en-US" altLang="ko-KR" sz="1600" dirty="0"/>
              <a:t>Well-Known Port</a:t>
            </a:r>
            <a:r>
              <a:rPr lang="ko-KR" altLang="en-US" sz="1600" dirty="0"/>
              <a:t>로 불리고</a:t>
            </a:r>
            <a:r>
              <a:rPr lang="en-US" altLang="ko-KR" sz="1600" dirty="0"/>
              <a:t>, </a:t>
            </a:r>
            <a:r>
              <a:rPr lang="ko-KR" altLang="en-US" sz="1600" dirty="0"/>
              <a:t>이미 표준화 된 서비스가 예약 된 포트 구간입니다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1024 ~ 49151 </a:t>
            </a:r>
            <a:r>
              <a:rPr lang="ko-KR" altLang="en-US" sz="1600" dirty="0"/>
              <a:t>은 </a:t>
            </a:r>
            <a:r>
              <a:rPr lang="en-US" altLang="ko-KR" sz="1600" dirty="0"/>
              <a:t>Registered Port</a:t>
            </a:r>
            <a:r>
              <a:rPr lang="ko-KR" altLang="en-US" sz="1600" dirty="0"/>
              <a:t>로 불리고</a:t>
            </a:r>
            <a:r>
              <a:rPr lang="en-US" altLang="ko-KR" sz="1600" dirty="0"/>
              <a:t>, </a:t>
            </a:r>
            <a:r>
              <a:rPr lang="ko-KR" altLang="en-US" sz="1600" dirty="0"/>
              <a:t>표준은 아닌 사업자들이 등록한 포트 구간입니다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49152 ~ 65535 </a:t>
            </a:r>
            <a:r>
              <a:rPr lang="ko-KR" altLang="en-US" sz="1600" dirty="0"/>
              <a:t>은 </a:t>
            </a:r>
            <a:r>
              <a:rPr lang="en-US" altLang="ko-KR" sz="1600" dirty="0"/>
              <a:t>Dynamic Port</a:t>
            </a:r>
            <a:r>
              <a:rPr lang="ko-KR" altLang="en-US" sz="1600" dirty="0"/>
              <a:t>로 불리고</a:t>
            </a:r>
            <a:r>
              <a:rPr lang="en-US" altLang="ko-KR" sz="1600" dirty="0"/>
              <a:t>, </a:t>
            </a:r>
            <a:r>
              <a:rPr lang="ko-KR" altLang="en-US" sz="1600" dirty="0"/>
              <a:t>조금 더 자유로운 임의</a:t>
            </a:r>
            <a:r>
              <a:rPr lang="en-US" altLang="ko-KR" sz="1600" dirty="0"/>
              <a:t>(</a:t>
            </a:r>
            <a:r>
              <a:rPr lang="ko-KR" altLang="en-US" sz="1600" dirty="0"/>
              <a:t>임시</a:t>
            </a:r>
            <a:r>
              <a:rPr lang="en-US" altLang="ko-KR" sz="1600" dirty="0"/>
              <a:t>)</a:t>
            </a:r>
            <a:r>
              <a:rPr lang="ko-KR" altLang="en-US" sz="1600" dirty="0"/>
              <a:t>용 포트 구간입니다</a:t>
            </a:r>
            <a:endParaRPr lang="en-US" altLang="ko-KR" sz="1600" dirty="0"/>
          </a:p>
          <a:p>
            <a:r>
              <a:rPr lang="ko-KR" altLang="en-US" sz="1600" dirty="0"/>
              <a:t>오늘날 자주 사용하는 </a:t>
            </a:r>
            <a:r>
              <a:rPr lang="en-US" altLang="ko-KR" sz="1600" dirty="0"/>
              <a:t>Well-Known </a:t>
            </a:r>
            <a:r>
              <a:rPr lang="ko-KR" altLang="en-US" sz="1600" dirty="0"/>
              <a:t>및 </a:t>
            </a:r>
            <a:r>
              <a:rPr lang="en-US" altLang="ko-KR" sz="1600" dirty="0"/>
              <a:t>Registered Port</a:t>
            </a:r>
            <a:r>
              <a:rPr lang="ko-KR" altLang="en-US" sz="1600" dirty="0"/>
              <a:t>로는 다음과 같습니다</a:t>
            </a:r>
            <a:br>
              <a:rPr lang="en-US" altLang="ko-KR" sz="1600" dirty="0"/>
            </a:br>
            <a:r>
              <a:rPr lang="en-US" altLang="ko-KR" sz="1600" dirty="0"/>
              <a:t>21</a:t>
            </a:r>
            <a:r>
              <a:rPr lang="ko-KR" altLang="en-US" sz="1600" dirty="0"/>
              <a:t>과 </a:t>
            </a:r>
            <a:r>
              <a:rPr lang="en-US" altLang="ko-KR" sz="1600" dirty="0"/>
              <a:t>20</a:t>
            </a:r>
            <a:r>
              <a:rPr lang="ko-KR" altLang="en-US" sz="1600" dirty="0"/>
              <a:t>은 </a:t>
            </a:r>
            <a:r>
              <a:rPr lang="en-US" altLang="ko-KR" sz="1600" dirty="0"/>
              <a:t>FTP</a:t>
            </a:r>
            <a:r>
              <a:rPr lang="ko-KR" altLang="en-US" sz="1600" dirty="0"/>
              <a:t>로 사용</a:t>
            </a:r>
            <a:r>
              <a:rPr lang="en-US" altLang="ko-KR" sz="1600" dirty="0"/>
              <a:t>, 22</a:t>
            </a:r>
            <a:r>
              <a:rPr lang="ko-KR" altLang="en-US" sz="1600" dirty="0"/>
              <a:t>는 </a:t>
            </a:r>
            <a:r>
              <a:rPr lang="en-US" altLang="ko-KR" sz="1600" dirty="0"/>
              <a:t>SSH(SFTP)</a:t>
            </a:r>
            <a:r>
              <a:rPr lang="ko-KR" altLang="en-US" sz="1600" dirty="0"/>
              <a:t>로 사용</a:t>
            </a:r>
            <a:r>
              <a:rPr lang="en-US" altLang="ko-KR" sz="1600" dirty="0"/>
              <a:t>, 23</a:t>
            </a:r>
            <a:r>
              <a:rPr lang="ko-KR" altLang="en-US" sz="1600" dirty="0"/>
              <a:t>은 </a:t>
            </a:r>
            <a:r>
              <a:rPr lang="en-US" altLang="ko-KR" sz="1600" dirty="0"/>
              <a:t>Telnet</a:t>
            </a:r>
            <a:r>
              <a:rPr lang="ko-KR" altLang="en-US" sz="1600" dirty="0"/>
              <a:t>으로 사용</a:t>
            </a:r>
            <a:r>
              <a:rPr lang="en-US" altLang="ko-KR" sz="1600" dirty="0"/>
              <a:t>, 25</a:t>
            </a:r>
            <a:r>
              <a:rPr lang="ko-KR" altLang="en-US" sz="1600" dirty="0"/>
              <a:t>와 </a:t>
            </a:r>
            <a:r>
              <a:rPr lang="en-US" altLang="ko-KR" sz="1600" dirty="0"/>
              <a:t>587</a:t>
            </a:r>
            <a:r>
              <a:rPr lang="ko-KR" altLang="en-US" sz="1600" dirty="0"/>
              <a:t>은 </a:t>
            </a:r>
            <a:r>
              <a:rPr lang="en-US" altLang="ko-KR" sz="1600" dirty="0"/>
              <a:t>SMTP</a:t>
            </a:r>
            <a:r>
              <a:rPr lang="ko-KR" altLang="en-US" sz="1600" dirty="0"/>
              <a:t>로 사용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53(UDP)</a:t>
            </a:r>
            <a:r>
              <a:rPr lang="ko-KR" altLang="en-US" sz="1600" dirty="0"/>
              <a:t>은 </a:t>
            </a:r>
            <a:r>
              <a:rPr lang="en-US" altLang="ko-KR" sz="1600" dirty="0"/>
              <a:t>DNS</a:t>
            </a:r>
            <a:r>
              <a:rPr lang="ko-KR" altLang="en-US" sz="1600" dirty="0"/>
              <a:t>로 사용</a:t>
            </a:r>
            <a:r>
              <a:rPr lang="en-US" altLang="ko-KR" sz="1600" dirty="0"/>
              <a:t>, 67</a:t>
            </a:r>
            <a:r>
              <a:rPr lang="ko-KR" altLang="en-US" sz="1600" dirty="0"/>
              <a:t>과 </a:t>
            </a:r>
            <a:r>
              <a:rPr lang="en-US" altLang="ko-KR" sz="1600" dirty="0"/>
              <a:t>68</a:t>
            </a:r>
            <a:r>
              <a:rPr lang="ko-KR" altLang="en-US" sz="1600" dirty="0"/>
              <a:t>은 </a:t>
            </a:r>
            <a:r>
              <a:rPr lang="en-US" altLang="ko-KR" sz="1600" dirty="0"/>
              <a:t>DHCP</a:t>
            </a:r>
            <a:r>
              <a:rPr lang="ko-KR" altLang="en-US" sz="1600" dirty="0"/>
              <a:t>로 사용</a:t>
            </a:r>
            <a:r>
              <a:rPr lang="en-US" altLang="ko-KR" sz="1600" dirty="0"/>
              <a:t>, 80</a:t>
            </a:r>
            <a:r>
              <a:rPr lang="ko-KR" altLang="en-US" sz="1600" dirty="0"/>
              <a:t>과 </a:t>
            </a:r>
            <a:r>
              <a:rPr lang="en-US" altLang="ko-KR" sz="1600" dirty="0"/>
              <a:t>443</a:t>
            </a:r>
            <a:r>
              <a:rPr lang="ko-KR" altLang="en-US" sz="1600" dirty="0"/>
              <a:t>은 </a:t>
            </a:r>
            <a:r>
              <a:rPr lang="en-US" altLang="ko-KR" sz="1600" dirty="0"/>
              <a:t>HTTP(S)</a:t>
            </a:r>
            <a:r>
              <a:rPr lang="ko-KR" altLang="en-US" sz="1600" dirty="0"/>
              <a:t>로 사용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1521(Oracle DB), 3000(</a:t>
            </a:r>
            <a:r>
              <a:rPr lang="en-US" altLang="ko-KR" sz="1600" dirty="0" err="1"/>
              <a:t>React_Dev</a:t>
            </a:r>
            <a:r>
              <a:rPr lang="en-US" altLang="ko-KR" sz="1600" dirty="0"/>
              <a:t>), 3306(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, MariaDB), 3389(RDP), 3478(STUN, TURN), 5432(PostgreSQL), 8080(Tomcat), 8333(Bitcoin), 9000(PHP-FPM), 9050~1(Tor), 51820(</a:t>
            </a:r>
            <a:r>
              <a:rPr lang="en-US" altLang="ko-KR" sz="1600" dirty="0" err="1"/>
              <a:t>WireGuard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394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E5EB4-8537-5130-69BD-1FECD267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Multiplexing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8E50B-71DB-100E-AC1C-022AE5C3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1019012" cy="4898541"/>
          </a:xfrm>
        </p:spPr>
        <p:txBody>
          <a:bodyPr/>
          <a:lstStyle/>
          <a:p>
            <a:r>
              <a:rPr lang="ko-KR" altLang="en-US" sz="1600" dirty="0"/>
              <a:t>다중화</a:t>
            </a:r>
            <a:r>
              <a:rPr lang="en-US" altLang="ko-KR" sz="1600" dirty="0"/>
              <a:t>(Multiplexing)</a:t>
            </a:r>
            <a:r>
              <a:rPr lang="ko-KR" altLang="en-US" sz="1600" dirty="0"/>
              <a:t>는 하위 계층으로 세그먼트를 넘기고 받는 과정에서</a:t>
            </a:r>
            <a:br>
              <a:rPr lang="en-US" altLang="ko-KR" sz="1600" dirty="0"/>
            </a:br>
            <a:r>
              <a:rPr lang="ko-KR" altLang="en-US" sz="1600" dirty="0"/>
              <a:t>하나의 소켓</a:t>
            </a:r>
            <a:r>
              <a:rPr lang="en-US" altLang="ko-KR" sz="1600" dirty="0"/>
              <a:t>(</a:t>
            </a:r>
            <a:r>
              <a:rPr lang="ko-KR" altLang="en-US" sz="1600" dirty="0"/>
              <a:t>서버</a:t>
            </a:r>
            <a:r>
              <a:rPr lang="en-US" altLang="ko-KR" sz="1600" dirty="0"/>
              <a:t>)</a:t>
            </a:r>
            <a:r>
              <a:rPr lang="ko-KR" altLang="en-US" sz="1600" dirty="0"/>
              <a:t>으로부터</a:t>
            </a:r>
            <a:r>
              <a:rPr lang="en-US" altLang="ko-KR" sz="1600" dirty="0"/>
              <a:t> </a:t>
            </a:r>
            <a:r>
              <a:rPr lang="ko-KR" altLang="en-US" sz="1600" dirty="0"/>
              <a:t>여러 소켓</a:t>
            </a:r>
            <a:r>
              <a:rPr lang="en-US" altLang="ko-KR" sz="1600" dirty="0"/>
              <a:t>(</a:t>
            </a:r>
            <a:r>
              <a:rPr lang="ko-KR" altLang="en-US" sz="1600" dirty="0"/>
              <a:t>여러 클라이언트</a:t>
            </a:r>
            <a:r>
              <a:rPr lang="en-US" altLang="ko-KR" sz="1600" dirty="0"/>
              <a:t>)</a:t>
            </a:r>
            <a:r>
              <a:rPr lang="ko-KR" altLang="en-US" sz="1600" dirty="0"/>
              <a:t>을 전달 받는 상황이거나 전달 할 상황일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내용을 한꺼번에 묶어서 하나의 세그먼트로 전달을 주고 받는 것을 말합니다</a:t>
            </a:r>
            <a:endParaRPr lang="en-US" altLang="ko-KR" sz="1600" dirty="0"/>
          </a:p>
          <a:p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/>
              <a:t>여러 소켓의 내용들이 하나의 세그먼트로 들어가기 위해서는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반드시 헤더를 사용해서 이들을 구별하여 세그먼트에 넣어서 이들을 구별해야 합니다</a:t>
            </a:r>
            <a:endParaRPr lang="en-US" altLang="ko-KR" sz="1600" dirty="0"/>
          </a:p>
          <a:p>
            <a:r>
              <a:rPr lang="ko-KR" altLang="en-US" sz="1600" dirty="0"/>
              <a:t>이를 사용하는 이유는 기존의 다중화가 되지 않은 소켓의 경우에는 통신중인 상황에</a:t>
            </a:r>
            <a:br>
              <a:rPr lang="en-US" altLang="ko-KR" sz="1600" dirty="0"/>
            </a:br>
            <a:r>
              <a:rPr lang="ko-KR" altLang="en-US" sz="1600" dirty="0"/>
              <a:t>타인이 끼어들 수 없기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암묵적으로 일대일의 통신이 되어버리게 됩니다</a:t>
            </a:r>
            <a:br>
              <a:rPr lang="en-US" altLang="ko-KR" sz="1600" dirty="0"/>
            </a:br>
            <a:r>
              <a:rPr lang="ko-KR" altLang="en-US" sz="1600" dirty="0"/>
              <a:t>이를 해결하기 위해 소켓을 많이 만드는 대신에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하나의 소켓에서 여러 소켓과 통신을 맺는 기술을 사용하는 것이 더 수월하기 때문일 것입니다</a:t>
            </a:r>
            <a:endParaRPr lang="en-US" altLang="ko-KR" sz="1600" dirty="0"/>
          </a:p>
          <a:p>
            <a:r>
              <a:rPr lang="ko-KR" altLang="en-US" sz="1600" dirty="0"/>
              <a:t>정확히는 서버가 여러 소켓내용을 전달 받는 것을 다중화</a:t>
            </a:r>
            <a:r>
              <a:rPr lang="en-US" altLang="ko-KR" sz="1600" dirty="0"/>
              <a:t>(Multiplexing)</a:t>
            </a:r>
            <a:r>
              <a:rPr lang="ko-KR" altLang="en-US" sz="1600" dirty="0"/>
              <a:t>로 표현하고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서버가 여러 소켓에게 전달하려는 것을 역 다중화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DeMultiplexing</a:t>
            </a:r>
            <a:r>
              <a:rPr lang="en-US" altLang="ko-KR" sz="1600" dirty="0"/>
              <a:t>)</a:t>
            </a:r>
            <a:r>
              <a:rPr lang="ko-KR" altLang="en-US" sz="1600" dirty="0"/>
              <a:t>으로 표현합니다</a:t>
            </a:r>
            <a:endParaRPr lang="en-US" altLang="ko-KR" sz="1600" dirty="0"/>
          </a:p>
          <a:p>
            <a:r>
              <a:rPr lang="en-US" altLang="ko-KR" sz="1600" dirty="0"/>
              <a:t>TCP</a:t>
            </a:r>
            <a:r>
              <a:rPr lang="ko-KR" altLang="en-US" sz="1600" dirty="0"/>
              <a:t> 소켓은 연결 지향형이기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채널의 단위는 </a:t>
            </a:r>
            <a:r>
              <a:rPr lang="en-US" altLang="ko-KR" sz="1600" dirty="0"/>
              <a:t>[</a:t>
            </a:r>
            <a:r>
              <a:rPr lang="ko-KR" altLang="en-US" sz="1600" dirty="0"/>
              <a:t>출발지</a:t>
            </a:r>
            <a:r>
              <a:rPr lang="en-US" altLang="ko-KR" sz="1600" dirty="0"/>
              <a:t>IP, </a:t>
            </a:r>
            <a:r>
              <a:rPr lang="ko-KR" altLang="en-US" sz="1600" dirty="0"/>
              <a:t>출발지</a:t>
            </a:r>
            <a:r>
              <a:rPr lang="en-US" altLang="ko-KR" sz="1600" dirty="0"/>
              <a:t>Port, </a:t>
            </a:r>
            <a:r>
              <a:rPr lang="ko-KR" altLang="en-US" sz="1600" dirty="0"/>
              <a:t>도착지</a:t>
            </a:r>
            <a:r>
              <a:rPr lang="en-US" altLang="ko-KR" sz="1600" dirty="0"/>
              <a:t>IP, </a:t>
            </a:r>
            <a:r>
              <a:rPr lang="ko-KR" altLang="en-US" sz="1600" dirty="0"/>
              <a:t>도착지</a:t>
            </a:r>
            <a:r>
              <a:rPr lang="en-US" altLang="ko-KR" sz="1600" dirty="0"/>
              <a:t>Port]</a:t>
            </a:r>
            <a:r>
              <a:rPr lang="ko-KR" altLang="en-US" sz="1600" dirty="0"/>
              <a:t>가 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UDP </a:t>
            </a:r>
            <a:r>
              <a:rPr lang="ko-KR" altLang="en-US" sz="1600" dirty="0"/>
              <a:t>소켓은 비 연결 지향형이기 때문에</a:t>
            </a:r>
            <a:r>
              <a:rPr lang="en-US" altLang="ko-KR" sz="1600" dirty="0"/>
              <a:t>,</a:t>
            </a:r>
            <a:r>
              <a:rPr lang="ko-KR" altLang="en-US" sz="1600" dirty="0"/>
              <a:t> 채널의 단위는 </a:t>
            </a:r>
            <a:r>
              <a:rPr lang="en-US" altLang="ko-KR" sz="1600" dirty="0"/>
              <a:t>[</a:t>
            </a:r>
            <a:r>
              <a:rPr lang="ko-KR" altLang="en-US" sz="1600" dirty="0"/>
              <a:t>도착지</a:t>
            </a:r>
            <a:r>
              <a:rPr lang="en-US" altLang="ko-KR" sz="1600" dirty="0"/>
              <a:t>IP, </a:t>
            </a:r>
            <a:r>
              <a:rPr lang="ko-KR" altLang="en-US" sz="1600" dirty="0"/>
              <a:t>도착지</a:t>
            </a:r>
            <a:r>
              <a:rPr lang="en-US" altLang="ko-KR" sz="1600" dirty="0"/>
              <a:t>Port]</a:t>
            </a:r>
            <a:r>
              <a:rPr lang="ko-KR" altLang="en-US" sz="1600" dirty="0"/>
              <a:t>가 될 것입니다</a:t>
            </a:r>
            <a:endParaRPr lang="en-US" altLang="ko-KR" sz="1600" dirty="0"/>
          </a:p>
          <a:p>
            <a:r>
              <a:rPr lang="ko-KR" altLang="en-US" sz="1600" dirty="0"/>
              <a:t>다중화를 한 서버는 여러 소켓의 요청을 동시에 처리하는 상황이 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이전보다 다양한 다중 처리 기술을 사용합니다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Thread, </a:t>
            </a:r>
            <a:r>
              <a:rPr lang="en-US" altLang="ko-KR" sz="1600" dirty="0" err="1"/>
              <a:t>EventSelect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Epoll</a:t>
            </a:r>
            <a:r>
              <a:rPr lang="en-US" altLang="ko-KR" sz="1600" dirty="0"/>
              <a:t>, IOCP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3554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BD87A-4D8D-C603-EB8D-673068AB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Segment </a:t>
            </a:r>
            <a:r>
              <a:rPr lang="ko-KR" altLang="en-US" dirty="0"/>
              <a:t>구조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0F792-916D-0047-E121-C8239CC4A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0918"/>
          </a:xfrm>
        </p:spPr>
        <p:txBody>
          <a:bodyPr/>
          <a:lstStyle/>
          <a:p>
            <a:r>
              <a:rPr lang="en-US" altLang="ko-KR" sz="1600" dirty="0"/>
              <a:t>TCP</a:t>
            </a:r>
            <a:r>
              <a:rPr lang="ko-KR" altLang="en-US" sz="1600" dirty="0"/>
              <a:t>는 </a:t>
            </a:r>
            <a:r>
              <a:rPr lang="en-US" altLang="ko-KR" sz="1600" dirty="0"/>
              <a:t>L4</a:t>
            </a:r>
            <a:r>
              <a:rPr lang="ko-KR" altLang="en-US" sz="1600" dirty="0"/>
              <a:t>계층 프로토콜이기 때문에</a:t>
            </a:r>
            <a:r>
              <a:rPr lang="en-US" altLang="ko-KR" sz="1600" dirty="0"/>
              <a:t>, PDU</a:t>
            </a:r>
            <a:r>
              <a:rPr lang="ko-KR" altLang="en-US" sz="1600" dirty="0"/>
              <a:t>는 </a:t>
            </a:r>
            <a:r>
              <a:rPr lang="en-US" altLang="ko-KR" sz="1600" dirty="0"/>
              <a:t>Segment</a:t>
            </a:r>
            <a:r>
              <a:rPr lang="ko-KR" altLang="en-US" sz="1600" dirty="0"/>
              <a:t>로 표현됩니다</a:t>
            </a:r>
            <a:endParaRPr lang="en-US" altLang="ko-KR" sz="1600" dirty="0"/>
          </a:p>
          <a:p>
            <a:r>
              <a:rPr lang="en-US" altLang="ko-KR" sz="1600" dirty="0"/>
              <a:t>TCP Segment</a:t>
            </a:r>
            <a:r>
              <a:rPr lang="ko-KR" altLang="en-US" sz="1600" dirty="0"/>
              <a:t>는 아래 그림의 동적 크기인 </a:t>
            </a:r>
            <a:r>
              <a:rPr lang="en-US" altLang="ko-KR" sz="1600" dirty="0"/>
              <a:t>TCP</a:t>
            </a:r>
            <a:r>
              <a:rPr lang="ko-KR" altLang="en-US" sz="1600" dirty="0"/>
              <a:t>헤더와 동적 크기인 </a:t>
            </a:r>
            <a:r>
              <a:rPr lang="en-US" altLang="ko-KR" sz="1600" dirty="0"/>
              <a:t>Data(L5)</a:t>
            </a:r>
            <a:r>
              <a:rPr lang="ko-KR" altLang="en-US" sz="1600" dirty="0"/>
              <a:t>로 구성되어 있습니다</a:t>
            </a:r>
            <a:endParaRPr lang="en-US" altLang="ko-KR" sz="1600" dirty="0"/>
          </a:p>
          <a:p>
            <a:r>
              <a:rPr lang="en-US" altLang="ko-KR" sz="1600" dirty="0"/>
              <a:t>MSS(Maximum Segment Size)</a:t>
            </a:r>
            <a:r>
              <a:rPr lang="ko-KR" altLang="en-US" sz="1600" dirty="0"/>
              <a:t>는 </a:t>
            </a:r>
            <a:r>
              <a:rPr lang="en-US" altLang="ko-KR" sz="1600" dirty="0"/>
              <a:t>TCP</a:t>
            </a:r>
            <a:r>
              <a:rPr lang="ko-KR" altLang="en-US" sz="1600" dirty="0"/>
              <a:t>헤더를 제외한</a:t>
            </a:r>
            <a:r>
              <a:rPr lang="en-US" altLang="ko-KR" sz="1600" dirty="0"/>
              <a:t> Data(L5)</a:t>
            </a:r>
            <a:r>
              <a:rPr lang="ko-KR" altLang="en-US" sz="1600" dirty="0"/>
              <a:t>의 최대 길이를 말합니다 </a:t>
            </a:r>
            <a:endParaRPr lang="en-US" altLang="ko-KR" sz="1600" dirty="0"/>
          </a:p>
          <a:p>
            <a:r>
              <a:rPr lang="en-US" altLang="ko-KR" sz="1600" dirty="0"/>
              <a:t>TCP</a:t>
            </a:r>
            <a:r>
              <a:rPr lang="ko-KR" altLang="en-US" sz="1600" dirty="0"/>
              <a:t> </a:t>
            </a:r>
            <a:r>
              <a:rPr lang="en-US" altLang="ko-KR" sz="1600" dirty="0"/>
              <a:t>Segment</a:t>
            </a:r>
            <a:r>
              <a:rPr lang="ko-KR" altLang="en-US" sz="1600" dirty="0"/>
              <a:t>의 크기는 정해진</a:t>
            </a:r>
            <a:br>
              <a:rPr lang="en-US" altLang="ko-KR" sz="1600" dirty="0"/>
            </a:br>
            <a:r>
              <a:rPr lang="en-US" altLang="ko-KR" sz="1600" dirty="0"/>
              <a:t>MSS(Maximum Segment Size)</a:t>
            </a:r>
            <a:r>
              <a:rPr lang="ko-KR" altLang="en-US" sz="1600" dirty="0"/>
              <a:t>에 제한되면서</a:t>
            </a:r>
            <a:br>
              <a:rPr lang="en-US" altLang="ko-KR" sz="1600" dirty="0"/>
            </a:br>
            <a:r>
              <a:rPr lang="ko-KR" altLang="en-US" sz="1600" dirty="0"/>
              <a:t>동적인 크기를 가집니다</a:t>
            </a:r>
            <a:endParaRPr lang="en-US" altLang="ko-KR" sz="1600" dirty="0"/>
          </a:p>
          <a:p>
            <a:r>
              <a:rPr lang="en-US" altLang="ko-KR" sz="1600" dirty="0"/>
              <a:t>MSS(Maximum Segment Size)</a:t>
            </a:r>
            <a:r>
              <a:rPr lang="ko-KR" altLang="en-US" sz="1600" dirty="0"/>
              <a:t>는 </a:t>
            </a:r>
            <a:r>
              <a:rPr lang="en-US" altLang="ko-KR" sz="1600" dirty="0"/>
              <a:t>TCP</a:t>
            </a:r>
            <a:r>
              <a:rPr lang="ko-KR" altLang="en-US" sz="1600" dirty="0"/>
              <a:t>헤더를 제외한</a:t>
            </a:r>
            <a:br>
              <a:rPr lang="en-US" altLang="ko-KR" sz="1600" dirty="0"/>
            </a:br>
            <a:r>
              <a:rPr lang="en-US" altLang="ko-KR" sz="1600" dirty="0"/>
              <a:t>Data(L5)</a:t>
            </a:r>
            <a:r>
              <a:rPr lang="ko-KR" altLang="en-US" sz="1600" dirty="0"/>
              <a:t>의 최대 길이를 말합니다 </a:t>
            </a:r>
            <a:endParaRPr lang="en-US" altLang="ko-KR" sz="1600" dirty="0"/>
          </a:p>
          <a:p>
            <a:r>
              <a:rPr lang="en-US" altLang="ko-KR" sz="1600" dirty="0"/>
              <a:t>TCP</a:t>
            </a:r>
            <a:r>
              <a:rPr lang="ko-KR" altLang="en-US" sz="1600" dirty="0"/>
              <a:t>헤더의 순서번호는 </a:t>
            </a:r>
            <a:r>
              <a:rPr lang="en-US" altLang="ko-KR" sz="1600" dirty="0"/>
              <a:t>32</a:t>
            </a:r>
            <a:r>
              <a:rPr lang="ko-KR" altLang="en-US" sz="1600" dirty="0"/>
              <a:t>비트로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TCP</a:t>
            </a:r>
            <a:r>
              <a:rPr lang="ko-KR" altLang="en-US" sz="1600" dirty="0"/>
              <a:t>는 패킷을 순서가 있는</a:t>
            </a:r>
            <a:br>
              <a:rPr lang="en-US" altLang="ko-KR" sz="1600" dirty="0"/>
            </a:br>
            <a:r>
              <a:rPr lang="ko-KR" altLang="en-US" sz="1600" dirty="0"/>
              <a:t>바이트 스트림으로</a:t>
            </a:r>
            <a:r>
              <a:rPr lang="en-US" altLang="ko-KR" sz="1600" dirty="0"/>
              <a:t> </a:t>
            </a:r>
            <a:r>
              <a:rPr lang="ko-KR" altLang="en-US" sz="1600" dirty="0"/>
              <a:t>해석하기 때문에</a:t>
            </a:r>
            <a:br>
              <a:rPr lang="en-US" altLang="ko-KR" sz="1600" dirty="0"/>
            </a:br>
            <a:r>
              <a:rPr lang="en-US" altLang="ko-KR" sz="1600" dirty="0"/>
              <a:t>MSS</a:t>
            </a:r>
            <a:r>
              <a:rPr lang="ko-KR" altLang="en-US" sz="1600" dirty="0"/>
              <a:t>를 넘는 데이터를 깨짐 없이</a:t>
            </a:r>
            <a:r>
              <a:rPr lang="en-US" altLang="ko-KR" sz="1600" dirty="0"/>
              <a:t> </a:t>
            </a:r>
            <a:r>
              <a:rPr lang="ko-KR" altLang="en-US" sz="1600" dirty="0"/>
              <a:t>보내는 경우에는</a:t>
            </a:r>
            <a:br>
              <a:rPr lang="en-US" altLang="ko-KR" sz="1600" dirty="0"/>
            </a:br>
            <a:r>
              <a:rPr lang="ko-KR" altLang="en-US" sz="1600" dirty="0"/>
              <a:t>보내는 측은 얼만큼 보냈는지</a:t>
            </a:r>
            <a:r>
              <a:rPr lang="en-US" altLang="ko-KR" sz="1600" dirty="0"/>
              <a:t> </a:t>
            </a:r>
            <a:r>
              <a:rPr lang="ko-KR" altLang="en-US" sz="1600" dirty="0"/>
              <a:t>순서를 매겨</a:t>
            </a:r>
            <a:r>
              <a:rPr lang="en-US" altLang="ko-KR" sz="1600" dirty="0"/>
              <a:t> </a:t>
            </a:r>
            <a:r>
              <a:rPr lang="ko-KR" altLang="en-US" sz="1600" dirty="0"/>
              <a:t>보내주고</a:t>
            </a:r>
            <a:endParaRPr lang="en-US" altLang="ko-KR" sz="1600" dirty="0"/>
          </a:p>
          <a:p>
            <a:r>
              <a:rPr lang="ko-KR" altLang="en-US" sz="1600" dirty="0"/>
              <a:t>이에 받는 측은 어떤 걸</a:t>
            </a:r>
            <a:r>
              <a:rPr lang="en-US" altLang="ko-KR" sz="1600" dirty="0"/>
              <a:t>(</a:t>
            </a:r>
            <a:r>
              <a:rPr lang="ko-KR" altLang="en-US" sz="1600" dirty="0"/>
              <a:t>다음 순서</a:t>
            </a:r>
            <a:r>
              <a:rPr lang="en-US" altLang="ko-KR" sz="1600" dirty="0"/>
              <a:t>)</a:t>
            </a:r>
            <a:r>
              <a:rPr lang="ko-KR" altLang="en-US" sz="1600" dirty="0"/>
              <a:t> 보내줘야 하는지</a:t>
            </a:r>
            <a:br>
              <a:rPr lang="en-US" altLang="ko-KR" sz="1600" dirty="0"/>
            </a:br>
            <a:r>
              <a:rPr lang="ko-KR" altLang="en-US" sz="1600" dirty="0"/>
              <a:t>확인 응답 번호로 응답을 해주는 구조입니다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4E673C-7ED9-D76D-A179-3CC95897C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600" y="3115664"/>
            <a:ext cx="5827944" cy="35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50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BD87A-4D8D-C603-EB8D-673068AB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Segment </a:t>
            </a:r>
            <a:r>
              <a:rPr lang="ko-KR" altLang="en-US" dirty="0"/>
              <a:t>구조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0F792-916D-0047-E121-C8239CC4A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0918"/>
          </a:xfrm>
        </p:spPr>
        <p:txBody>
          <a:bodyPr/>
          <a:lstStyle/>
          <a:p>
            <a:r>
              <a:rPr lang="ko-KR" altLang="en-US" sz="1600" dirty="0"/>
              <a:t>헤더길이는 </a:t>
            </a:r>
            <a:r>
              <a:rPr lang="en-US" altLang="ko-KR" sz="1600" dirty="0"/>
              <a:t>TCP</a:t>
            </a:r>
            <a:r>
              <a:rPr lang="ko-KR" altLang="en-US" sz="1600" dirty="0"/>
              <a:t>헤더</a:t>
            </a:r>
            <a:r>
              <a:rPr lang="en-US" altLang="ko-KR" sz="1600" dirty="0"/>
              <a:t>(</a:t>
            </a:r>
            <a:r>
              <a:rPr lang="ko-KR" altLang="en-US" sz="1600" dirty="0"/>
              <a:t>아래 그림</a:t>
            </a:r>
            <a:r>
              <a:rPr lang="en-US" altLang="ko-KR" sz="1600" dirty="0"/>
              <a:t>)</a:t>
            </a:r>
            <a:r>
              <a:rPr lang="ko-KR" altLang="en-US" sz="1600" dirty="0"/>
              <a:t>의 크기를 명시합니다</a:t>
            </a:r>
            <a:endParaRPr lang="en-US" altLang="ko-KR" sz="1600" dirty="0"/>
          </a:p>
          <a:p>
            <a:r>
              <a:rPr lang="ko-KR" altLang="en-US" sz="1600" dirty="0"/>
              <a:t>각 </a:t>
            </a:r>
            <a:r>
              <a:rPr lang="en-US" altLang="ko-KR" sz="1600" dirty="0"/>
              <a:t>1</a:t>
            </a:r>
            <a:r>
              <a:rPr lang="ko-KR" altLang="en-US" sz="1600" dirty="0"/>
              <a:t>비트 씩 플래그들 중에서 </a:t>
            </a:r>
            <a:r>
              <a:rPr lang="en-US" altLang="ko-KR" sz="1600" dirty="0"/>
              <a:t>ACK, RST,</a:t>
            </a:r>
            <a:r>
              <a:rPr lang="ko-KR" altLang="en-US" sz="1600" dirty="0"/>
              <a:t> </a:t>
            </a:r>
            <a:r>
              <a:rPr lang="en-US" altLang="ko-KR" sz="1600" dirty="0"/>
              <a:t>SYN, FIN</a:t>
            </a:r>
            <a:r>
              <a:rPr lang="ko-KR" altLang="en-US" sz="1600" dirty="0"/>
              <a:t>은 </a:t>
            </a:r>
            <a:r>
              <a:rPr lang="en-US" altLang="ko-KR" sz="1600" dirty="0"/>
              <a:t>3(4) Way-Handshake</a:t>
            </a:r>
            <a:r>
              <a:rPr lang="ko-KR" altLang="en-US" sz="1600" dirty="0"/>
              <a:t>를 할 때 사용하고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URG</a:t>
            </a:r>
            <a:r>
              <a:rPr lang="ko-KR" altLang="en-US" sz="1600" dirty="0"/>
              <a:t>는 예전에 자주 썼던 긴급 데이터 플래그로 순서를 무시하고 가장 먼저 처리하는 패킷이라는 의미로 사용되었지만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오늘날에는 </a:t>
            </a:r>
            <a:r>
              <a:rPr lang="ko-KR" altLang="en-US" sz="1600" dirty="0" err="1"/>
              <a:t>스푸핑</a:t>
            </a:r>
            <a:r>
              <a:rPr lang="ko-KR" altLang="en-US" sz="1600" dirty="0"/>
              <a:t> 공격이나 다른 공격의 시작으로</a:t>
            </a:r>
            <a:br>
              <a:rPr lang="en-US" altLang="ko-KR" sz="1600" dirty="0"/>
            </a:br>
            <a:r>
              <a:rPr lang="ko-KR" altLang="en-US" sz="1600" dirty="0"/>
              <a:t>자주 사용되기 때문에</a:t>
            </a:r>
            <a:br>
              <a:rPr lang="en-US" altLang="ko-KR" sz="1600" dirty="0"/>
            </a:br>
            <a:r>
              <a:rPr lang="ko-KR" altLang="en-US" sz="1600" dirty="0"/>
              <a:t>아예 해당 플래그를 받지 않는 통신매체도</a:t>
            </a:r>
            <a:br>
              <a:rPr lang="en-US" altLang="ko-KR" sz="1600" dirty="0"/>
            </a:br>
            <a:r>
              <a:rPr lang="ko-KR" altLang="en-US" sz="1600" dirty="0"/>
              <a:t>늘어나고 있는 추세입니다</a:t>
            </a:r>
            <a:endParaRPr lang="en-US" altLang="ko-KR" sz="1600" dirty="0"/>
          </a:p>
          <a:p>
            <a:r>
              <a:rPr lang="ko-KR" altLang="en-US" sz="1600" dirty="0"/>
              <a:t>수신 윈도우 크기는 이후 흐름제어에서 언급됩니다</a:t>
            </a:r>
            <a:endParaRPr lang="en-US" altLang="ko-KR" sz="1600" dirty="0"/>
          </a:p>
          <a:p>
            <a:r>
              <a:rPr lang="ko-KR" altLang="en-US" sz="1600" dirty="0"/>
              <a:t>체크 섬은 </a:t>
            </a:r>
            <a:r>
              <a:rPr lang="en-US" altLang="ko-KR" sz="1600" dirty="0"/>
              <a:t>TCP</a:t>
            </a:r>
            <a:r>
              <a:rPr lang="ko-KR" altLang="en-US" sz="1600" dirty="0"/>
              <a:t>세그먼트 전체로 비트 검증을 하기 위한</a:t>
            </a:r>
            <a:br>
              <a:rPr lang="en-US" altLang="ko-KR" sz="1600" dirty="0"/>
            </a:br>
            <a:r>
              <a:rPr lang="ko-KR" altLang="en-US" sz="1600" dirty="0"/>
              <a:t>장치로 오류검사에 완벽한 방식은 아니지만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비트 오류를 어느정도 검사해내는 수준으로 사용됩니다</a:t>
            </a:r>
            <a:endParaRPr lang="en-US" altLang="ko-KR" sz="1600" dirty="0"/>
          </a:p>
          <a:p>
            <a:r>
              <a:rPr lang="ko-KR" altLang="en-US" sz="1600" dirty="0"/>
              <a:t>이외 예약필드</a:t>
            </a:r>
            <a:r>
              <a:rPr lang="en-US" altLang="ko-KR" sz="1600" dirty="0"/>
              <a:t>, </a:t>
            </a:r>
            <a:r>
              <a:rPr lang="ko-KR" altLang="en-US" sz="1600" dirty="0"/>
              <a:t>긴급데이터 포인터</a:t>
            </a:r>
            <a:r>
              <a:rPr lang="en-US" altLang="ko-KR" sz="1600" dirty="0"/>
              <a:t>, </a:t>
            </a:r>
            <a:r>
              <a:rPr lang="ko-KR" altLang="en-US" sz="1600" dirty="0"/>
              <a:t>옵션은</a:t>
            </a:r>
            <a:br>
              <a:rPr lang="en-US" altLang="ko-KR" sz="1600" dirty="0"/>
            </a:br>
            <a:r>
              <a:rPr lang="ko-KR" altLang="en-US" sz="1600" dirty="0"/>
              <a:t>상황에 맞게 쓰는 것으로</a:t>
            </a:r>
            <a:br>
              <a:rPr lang="en-US" altLang="ko-KR" sz="1600" dirty="0"/>
            </a:br>
            <a:r>
              <a:rPr lang="ko-KR" altLang="en-US" sz="1600" dirty="0"/>
              <a:t>오늘날에는 예약필드의 일부나 옵션을</a:t>
            </a:r>
            <a:r>
              <a:rPr lang="en-US" altLang="ko-KR" sz="1600" dirty="0"/>
              <a:t> </a:t>
            </a:r>
            <a:r>
              <a:rPr lang="ko-KR" altLang="en-US" sz="1600" dirty="0"/>
              <a:t>주로 사용하는 편입니다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4E673C-7ED9-D76D-A179-3CC95897C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87" y="2939421"/>
            <a:ext cx="5579856" cy="339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72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38F18-6FA0-0B1E-2019-1597F088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</a:t>
            </a:r>
            <a:r>
              <a:rPr lang="ko-KR" altLang="en-US" dirty="0"/>
              <a:t> </a:t>
            </a:r>
            <a:r>
              <a:rPr lang="en-US" altLang="ko-KR" dirty="0"/>
              <a:t>Segment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9FBED-2F1A-E107-7238-972DF2A8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UDP</a:t>
            </a:r>
            <a:r>
              <a:rPr lang="ko-KR" altLang="en-US" sz="1600" dirty="0"/>
              <a:t>는 </a:t>
            </a:r>
            <a:r>
              <a:rPr lang="en-US" altLang="ko-KR" sz="1600" dirty="0"/>
              <a:t>L4</a:t>
            </a:r>
            <a:r>
              <a:rPr lang="ko-KR" altLang="en-US" sz="1600" dirty="0"/>
              <a:t>계층 프로토콜이기 때문에</a:t>
            </a:r>
            <a:r>
              <a:rPr lang="en-US" altLang="ko-KR" sz="1600" dirty="0"/>
              <a:t>, PDU</a:t>
            </a:r>
            <a:r>
              <a:rPr lang="ko-KR" altLang="en-US" sz="1600" dirty="0"/>
              <a:t>는 </a:t>
            </a:r>
            <a:r>
              <a:rPr lang="en-US" altLang="ko-KR" sz="1600" dirty="0"/>
              <a:t>Segment</a:t>
            </a:r>
            <a:r>
              <a:rPr lang="ko-KR" altLang="en-US" sz="1600" dirty="0"/>
              <a:t>로 표현됩니다</a:t>
            </a:r>
            <a:endParaRPr lang="en-US" altLang="ko-KR" sz="1600" dirty="0"/>
          </a:p>
          <a:p>
            <a:r>
              <a:rPr lang="en-US" altLang="ko-KR" sz="1600" dirty="0"/>
              <a:t>UDP Segment</a:t>
            </a:r>
            <a:r>
              <a:rPr lang="ko-KR" altLang="en-US" sz="1600" dirty="0"/>
              <a:t>는 아래 그림의 정적 크기인 </a:t>
            </a:r>
            <a:r>
              <a:rPr lang="en-US" altLang="ko-KR" sz="1600" dirty="0"/>
              <a:t>UDP</a:t>
            </a:r>
            <a:r>
              <a:rPr lang="ko-KR" altLang="en-US" sz="1600" dirty="0"/>
              <a:t>헤더와 동적 크기인 </a:t>
            </a:r>
            <a:r>
              <a:rPr lang="en-US" altLang="ko-KR" sz="1600" dirty="0"/>
              <a:t>Data(L5)</a:t>
            </a:r>
            <a:r>
              <a:rPr lang="ko-KR" altLang="en-US" sz="1600" dirty="0"/>
              <a:t>로 구성되어 있습니다</a:t>
            </a:r>
            <a:endParaRPr lang="en-US" altLang="ko-KR" sz="1600" dirty="0"/>
          </a:p>
          <a:p>
            <a:r>
              <a:rPr lang="en-US" altLang="ko-KR" sz="1600" dirty="0"/>
              <a:t>UDP </a:t>
            </a:r>
            <a:r>
              <a:rPr lang="ko-KR" altLang="en-US" sz="1600" dirty="0"/>
              <a:t>헤더는 정적 크기이므로 헤더길이가 아닌 세그먼트 전체 길이로 값을 가집니다</a:t>
            </a:r>
            <a:endParaRPr lang="en-US" altLang="ko-KR" sz="1600" dirty="0"/>
          </a:p>
          <a:p>
            <a:r>
              <a:rPr lang="en-US" altLang="ko-KR" sz="1600" dirty="0"/>
              <a:t>UDP</a:t>
            </a:r>
            <a:r>
              <a:rPr lang="ko-KR" altLang="en-US" sz="1600" dirty="0"/>
              <a:t> </a:t>
            </a:r>
            <a:r>
              <a:rPr lang="en-US" altLang="ko-KR" sz="1600" dirty="0"/>
              <a:t>Segment</a:t>
            </a:r>
            <a:r>
              <a:rPr lang="ko-KR" altLang="en-US" sz="1600" dirty="0"/>
              <a:t>는 순서를 신경 쓰지 않고 패킷을 경계</a:t>
            </a:r>
            <a:r>
              <a:rPr lang="en-US" altLang="ko-KR" sz="1600" dirty="0"/>
              <a:t>(border)</a:t>
            </a:r>
            <a:r>
              <a:rPr lang="ko-KR" altLang="en-US" sz="1600" dirty="0"/>
              <a:t>단위로 결정하기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순서번호 및 확인 응답 번호를 쓰지 않습니다</a:t>
            </a:r>
            <a:endParaRPr lang="en-US" altLang="ko-KR" sz="1600" dirty="0"/>
          </a:p>
          <a:p>
            <a:r>
              <a:rPr lang="en-US" altLang="ko-KR" sz="1600" dirty="0"/>
              <a:t>UDP Segment</a:t>
            </a:r>
            <a:r>
              <a:rPr lang="ko-KR" altLang="en-US" sz="1600" dirty="0"/>
              <a:t>는 </a:t>
            </a:r>
            <a:r>
              <a:rPr lang="en-US" altLang="ko-KR" sz="1600" dirty="0"/>
              <a:t>TCP</a:t>
            </a:r>
            <a:r>
              <a:rPr lang="ko-KR" altLang="en-US" sz="1600" dirty="0"/>
              <a:t>와 동일하게 </a:t>
            </a:r>
            <a:r>
              <a:rPr lang="ko-KR" altLang="en-US" sz="1600" dirty="0" err="1"/>
              <a:t>체크섬을</a:t>
            </a:r>
            <a:r>
              <a:rPr lang="ko-KR" altLang="en-US" sz="1600" dirty="0"/>
              <a:t> 사용하여 비트 단위의 오류 검사를 수행하기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사실상 </a:t>
            </a:r>
            <a:r>
              <a:rPr lang="en-US" altLang="ko-KR" sz="1600" dirty="0"/>
              <a:t>UDP</a:t>
            </a:r>
            <a:r>
              <a:rPr lang="ko-KR" altLang="en-US" sz="1600" dirty="0"/>
              <a:t>의 유일한 오류검사 시스템이라 볼 수 있습니다</a:t>
            </a:r>
            <a:endParaRPr lang="en-US" altLang="ko-KR" sz="1600" dirty="0"/>
          </a:p>
          <a:p>
            <a:r>
              <a:rPr lang="ko-KR" altLang="en-US" sz="1600" dirty="0"/>
              <a:t>굉장히 작고 고정적인 헤더는 </a:t>
            </a:r>
            <a:r>
              <a:rPr lang="en-US" altLang="ko-KR" sz="1600" dirty="0"/>
              <a:t>TCP</a:t>
            </a:r>
            <a:r>
              <a:rPr lang="ko-KR" altLang="en-US" sz="1600" dirty="0"/>
              <a:t>보다 오버헤드가 적고 속도가 빠른 결과를 주지만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순서 검사와 오류 검사 과정이 빈약하여 패킷이 도중에 유실 되도</a:t>
            </a:r>
            <a:br>
              <a:rPr lang="en-US" altLang="ko-KR" sz="1600" dirty="0"/>
            </a:br>
            <a:r>
              <a:rPr lang="ko-KR" altLang="en-US" sz="1600" dirty="0"/>
              <a:t>확인이 어려운 단점이 있습니다</a:t>
            </a:r>
            <a:endParaRPr lang="en-US" altLang="ko-KR" sz="1600" dirty="0"/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오늘날에는 </a:t>
            </a:r>
            <a:r>
              <a:rPr lang="en-US" altLang="ko-KR" sz="1600" dirty="0"/>
              <a:t>UDP</a:t>
            </a:r>
            <a:r>
              <a:rPr lang="ko-KR" altLang="en-US" sz="1600" dirty="0"/>
              <a:t>를 </a:t>
            </a:r>
            <a:r>
              <a:rPr lang="en-US" altLang="ko-KR" sz="1600" dirty="0"/>
              <a:t>Reliable(</a:t>
            </a:r>
            <a:r>
              <a:rPr lang="ko-KR" altLang="en-US" sz="1600" dirty="0"/>
              <a:t>순서 검사</a:t>
            </a:r>
            <a:r>
              <a:rPr lang="en-US" altLang="ko-KR" sz="1600" dirty="0"/>
              <a:t>, </a:t>
            </a:r>
            <a:r>
              <a:rPr lang="ko-KR" altLang="en-US" sz="1600" dirty="0"/>
              <a:t>오류 검사</a:t>
            </a:r>
            <a:r>
              <a:rPr lang="en-US" altLang="ko-KR" sz="1600" dirty="0"/>
              <a:t>)</a:t>
            </a:r>
            <a:r>
              <a:rPr lang="ko-KR" altLang="en-US" sz="1600" dirty="0"/>
              <a:t>데이터를</a:t>
            </a:r>
            <a:br>
              <a:rPr lang="en-US" altLang="ko-KR" sz="1600" dirty="0"/>
            </a:br>
            <a:r>
              <a:rPr lang="en-US" altLang="ko-KR" sz="1600" dirty="0"/>
              <a:t>Data(L5)</a:t>
            </a:r>
            <a:r>
              <a:rPr lang="ko-KR" altLang="en-US" sz="1600" dirty="0"/>
              <a:t>에 넣는 방식으로 검증기술을 직접 구현하여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Reliable UDP</a:t>
            </a:r>
            <a:r>
              <a:rPr lang="ko-KR" altLang="en-US" sz="1600" dirty="0"/>
              <a:t>를 많이 사용하고 있습니다</a:t>
            </a:r>
            <a:endParaRPr lang="en-US" altLang="ko-KR" sz="1600" dirty="0"/>
          </a:p>
          <a:p>
            <a:r>
              <a:rPr lang="ko-KR" altLang="en-US" sz="1600" dirty="0"/>
              <a:t>정적이고 필요한 데이터만 보내는 </a:t>
            </a:r>
            <a:r>
              <a:rPr lang="en-US" altLang="ko-KR" sz="1600" dirty="0"/>
              <a:t>UDP</a:t>
            </a:r>
            <a:r>
              <a:rPr lang="ko-KR" altLang="en-US" sz="1600" dirty="0"/>
              <a:t>는</a:t>
            </a:r>
            <a:r>
              <a:rPr lang="en-US" altLang="ko-KR" sz="1600" dirty="0"/>
              <a:t> </a:t>
            </a:r>
            <a:r>
              <a:rPr lang="ko-KR" altLang="en-US" sz="1600" dirty="0"/>
              <a:t>확실히 잠재력이 큰 프로토콜이라는 생각이 듭니다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7CAFE8-EC4F-D84E-DCD8-5D746751C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172" y="4702906"/>
            <a:ext cx="3643835" cy="15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72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11138-9519-6CAD-1576-9825CBE3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3-way handshake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2239F-5F9B-1D22-1636-FBD447E17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08488"/>
          </a:xfrm>
        </p:spPr>
        <p:txBody>
          <a:bodyPr/>
          <a:lstStyle/>
          <a:p>
            <a:r>
              <a:rPr lang="en-US" altLang="ko-KR" sz="1600" dirty="0"/>
              <a:t>TCP</a:t>
            </a:r>
            <a:r>
              <a:rPr lang="ko-KR" altLang="en-US" sz="1600" dirty="0"/>
              <a:t>는 연결지향형 프로토콜입니다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이는 </a:t>
            </a:r>
            <a:r>
              <a:rPr lang="en-US" altLang="ko-KR" sz="1600" dirty="0"/>
              <a:t>“</a:t>
            </a:r>
            <a:r>
              <a:rPr lang="ko-KR" altLang="en-US" sz="1600" dirty="0"/>
              <a:t>연결</a:t>
            </a:r>
            <a:r>
              <a:rPr lang="en-US" altLang="ko-KR" sz="1600" dirty="0"/>
              <a:t>”</a:t>
            </a:r>
            <a:r>
              <a:rPr lang="ko-KR" altLang="en-US" sz="1600" dirty="0"/>
              <a:t>과정과 </a:t>
            </a:r>
            <a:r>
              <a:rPr lang="en-US" altLang="ko-KR" sz="1600" dirty="0"/>
              <a:t>“</a:t>
            </a:r>
            <a:r>
              <a:rPr lang="ko-KR" altLang="en-US" sz="1600" dirty="0"/>
              <a:t>종료</a:t>
            </a:r>
            <a:r>
              <a:rPr lang="en-US" altLang="ko-KR" sz="1600" dirty="0"/>
              <a:t>”</a:t>
            </a:r>
            <a:r>
              <a:rPr lang="ko-KR" altLang="en-US" sz="1600" dirty="0"/>
              <a:t>과정이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이 또한 규약으로 정해져서 매번 사용되는 방식일 것입니다</a:t>
            </a:r>
            <a:endParaRPr lang="en-US" altLang="ko-KR" sz="1600" dirty="0"/>
          </a:p>
          <a:p>
            <a:r>
              <a:rPr lang="en-US" altLang="ko-KR" sz="1600" dirty="0"/>
              <a:t>3-Way Handshake</a:t>
            </a:r>
            <a:r>
              <a:rPr lang="ko-KR" altLang="en-US" sz="1600" dirty="0"/>
              <a:t>는 </a:t>
            </a:r>
            <a:r>
              <a:rPr lang="en-US" altLang="ko-KR" sz="1600" dirty="0"/>
              <a:t>TCP</a:t>
            </a:r>
            <a:r>
              <a:rPr lang="ko-KR" altLang="en-US" sz="1600" dirty="0"/>
              <a:t>의 연결 규칙으로 과정은 다음과 같습니다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client</a:t>
            </a:r>
            <a:r>
              <a:rPr lang="ko-KR" altLang="en-US" sz="1600" dirty="0"/>
              <a:t>가 </a:t>
            </a:r>
            <a:r>
              <a:rPr lang="en-US" altLang="ko-KR" sz="1600" dirty="0"/>
              <a:t>server</a:t>
            </a:r>
            <a:r>
              <a:rPr lang="ko-KR" altLang="en-US" sz="1600" dirty="0"/>
              <a:t>의 데이터를 받기 위해 첫 요청을 보냅니다</a:t>
            </a:r>
            <a:br>
              <a:rPr lang="en-US" altLang="ko-KR" sz="1600" dirty="0"/>
            </a:br>
            <a:r>
              <a:rPr lang="ko-KR" altLang="en-US" sz="1600" dirty="0"/>
              <a:t>첫 요청은 </a:t>
            </a:r>
            <a:r>
              <a:rPr lang="en-US" altLang="ko-KR" sz="1600" dirty="0"/>
              <a:t>SYN(</a:t>
            </a:r>
            <a:r>
              <a:rPr lang="ko-KR" altLang="en-US" sz="1600" dirty="0"/>
              <a:t>순서번호</a:t>
            </a:r>
            <a:r>
              <a:rPr lang="en-US" altLang="ko-KR" sz="1600" dirty="0"/>
              <a:t>=m)</a:t>
            </a:r>
            <a:r>
              <a:rPr lang="ko-KR" altLang="en-US" sz="1600" dirty="0"/>
              <a:t>으로 패킷을 보냅니다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Server</a:t>
            </a:r>
            <a:r>
              <a:rPr lang="ko-KR" altLang="en-US" sz="1600" dirty="0"/>
              <a:t>는 </a:t>
            </a:r>
            <a:r>
              <a:rPr lang="en-US" altLang="ko-KR" sz="1600" dirty="0"/>
              <a:t>client</a:t>
            </a:r>
            <a:r>
              <a:rPr lang="ko-KR" altLang="en-US" sz="1600" dirty="0"/>
              <a:t>로부터 응답과 함께</a:t>
            </a:r>
            <a:r>
              <a:rPr lang="en-US" altLang="ko-KR" sz="1600" dirty="0"/>
              <a:t>, </a:t>
            </a:r>
            <a:r>
              <a:rPr lang="ko-KR" altLang="en-US" sz="1600" dirty="0"/>
              <a:t>연결 동의 요청을 보냅니다</a:t>
            </a:r>
            <a:br>
              <a:rPr lang="en-US" altLang="ko-KR" sz="1600" dirty="0"/>
            </a:br>
            <a:r>
              <a:rPr lang="ko-KR" altLang="en-US" sz="1600" dirty="0"/>
              <a:t>이 때</a:t>
            </a:r>
            <a:r>
              <a:rPr lang="en-US" altLang="ko-KR" sz="1600" dirty="0"/>
              <a:t>, SYN(</a:t>
            </a:r>
            <a:r>
              <a:rPr lang="ko-KR" altLang="en-US" sz="1600" dirty="0"/>
              <a:t>순서번호</a:t>
            </a:r>
            <a:r>
              <a:rPr lang="en-US" altLang="ko-KR" sz="1600" dirty="0"/>
              <a:t>=n) + ACK(</a:t>
            </a:r>
            <a:r>
              <a:rPr lang="ko-KR" altLang="en-US" sz="1600" dirty="0"/>
              <a:t>확인응답번호</a:t>
            </a:r>
            <a:r>
              <a:rPr lang="en-US" altLang="ko-KR" sz="1600" dirty="0"/>
              <a:t>=m+1)</a:t>
            </a:r>
            <a:r>
              <a:rPr lang="ko-KR" altLang="en-US" sz="1600" dirty="0"/>
              <a:t>의 형태로</a:t>
            </a:r>
            <a:br>
              <a:rPr lang="en-US" altLang="ko-KR" sz="1600" dirty="0"/>
            </a:br>
            <a:r>
              <a:rPr lang="ko-KR" altLang="en-US" sz="1600" dirty="0"/>
              <a:t>패킷을 보낼 것입니다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client</a:t>
            </a:r>
            <a:r>
              <a:rPr lang="ko-KR" altLang="en-US" sz="1600" dirty="0"/>
              <a:t>는 </a:t>
            </a:r>
            <a:r>
              <a:rPr lang="en-US" altLang="ko-KR" sz="1600" dirty="0"/>
              <a:t>server</a:t>
            </a:r>
            <a:r>
              <a:rPr lang="ko-KR" altLang="en-US" sz="1600" dirty="0"/>
              <a:t>의 요청에 최종 응답을 보내고 접속을 허용합니다</a:t>
            </a:r>
            <a:br>
              <a:rPr lang="en-US" altLang="ko-KR" sz="1600" dirty="0"/>
            </a:br>
            <a:r>
              <a:rPr lang="ko-KR" altLang="en-US" sz="1600" dirty="0"/>
              <a:t>응답은 </a:t>
            </a:r>
            <a:r>
              <a:rPr lang="en-US" altLang="ko-KR" sz="1600" dirty="0"/>
              <a:t>ACK(</a:t>
            </a:r>
            <a:r>
              <a:rPr lang="ko-KR" altLang="en-US" sz="1600" dirty="0"/>
              <a:t>확인응답번호</a:t>
            </a:r>
            <a:r>
              <a:rPr lang="en-US" altLang="ko-KR" sz="1600" dirty="0"/>
              <a:t>=n+1)</a:t>
            </a:r>
            <a:r>
              <a:rPr lang="ko-KR" altLang="en-US" sz="1600" dirty="0"/>
              <a:t>로 패킷을 보냅니다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이후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송수신은 </a:t>
            </a:r>
            <a:r>
              <a:rPr lang="en-US" altLang="ko-KR" sz="1600" dirty="0"/>
              <a:t>SYN = 0</a:t>
            </a:r>
            <a:r>
              <a:rPr lang="ko-KR" altLang="en-US" sz="1600" dirty="0"/>
              <a:t>을 고정하고</a:t>
            </a:r>
            <a:br>
              <a:rPr lang="en-US" altLang="ko-KR" sz="1600" dirty="0"/>
            </a:br>
            <a:r>
              <a:rPr lang="ko-KR" altLang="en-US" sz="1600" dirty="0"/>
              <a:t>통신내용을 주고 받습니다 </a:t>
            </a:r>
            <a:r>
              <a:rPr lang="en-US" altLang="ko-KR" sz="1600" dirty="0"/>
              <a:t>(</a:t>
            </a:r>
            <a:r>
              <a:rPr lang="ko-KR" altLang="en-US" sz="1600" dirty="0"/>
              <a:t>순서</a:t>
            </a:r>
            <a:r>
              <a:rPr lang="en-US" altLang="ko-KR" sz="1600" dirty="0"/>
              <a:t>, </a:t>
            </a:r>
            <a:r>
              <a:rPr lang="ko-KR" altLang="en-US" sz="1600" dirty="0"/>
              <a:t>확인번호는 </a:t>
            </a:r>
            <a:r>
              <a:rPr lang="en-US" altLang="ko-KR" sz="1600" dirty="0"/>
              <a:t>MSS</a:t>
            </a:r>
            <a:r>
              <a:rPr lang="ko-KR" altLang="en-US" sz="1600" dirty="0"/>
              <a:t>용으로 대체됨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연결과정에서 세 번의 요청은 비 효율적인 것 같지만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네트워크는 항상 패킷이 전달된다는 보장이 없기 때문에</a:t>
            </a:r>
            <a:br>
              <a:rPr lang="en-US" altLang="ko-KR" sz="1600" dirty="0"/>
            </a:br>
            <a:r>
              <a:rPr lang="ko-KR" altLang="en-US" sz="1600" dirty="0"/>
              <a:t>항상 체크를 두 세번 하는 것이 표준으로 사용되고 있습니다</a:t>
            </a:r>
            <a:endParaRPr lang="en-US" altLang="ko-KR" sz="1600" dirty="0"/>
          </a:p>
        </p:txBody>
      </p:sp>
      <p:pic>
        <p:nvPicPr>
          <p:cNvPr id="5" name="그림 4" descr="텍스트, 스크린샷, 라인, 도표이(가) 표시된 사진">
            <a:extLst>
              <a:ext uri="{FF2B5EF4-FFF2-40B4-BE49-F238E27FC236}">
                <a16:creationId xmlns:a16="http://schemas.microsoft.com/office/drawing/2014/main" id="{F2DBD42A-E2D1-F47B-0D56-F8171C10EF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" t="4412" r="3341" b="4999"/>
          <a:stretch/>
        </p:blipFill>
        <p:spPr>
          <a:xfrm>
            <a:off x="7651464" y="3518235"/>
            <a:ext cx="4465812" cy="325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5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DEDD6-BC34-52C6-25A9-24DD26A7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4-way handshake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38CC3-7BB7-D691-7670-DEC124DC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81315"/>
            <a:ext cx="10668000" cy="5114742"/>
          </a:xfrm>
        </p:spPr>
        <p:txBody>
          <a:bodyPr/>
          <a:lstStyle/>
          <a:p>
            <a:r>
              <a:rPr lang="en-US" altLang="ko-KR" sz="1600" dirty="0"/>
              <a:t>4-Way Handshake</a:t>
            </a:r>
            <a:r>
              <a:rPr lang="ko-KR" altLang="en-US" sz="1600" dirty="0"/>
              <a:t>는 </a:t>
            </a:r>
            <a:r>
              <a:rPr lang="en-US" altLang="ko-KR" sz="1600" dirty="0"/>
              <a:t>TCP</a:t>
            </a:r>
            <a:r>
              <a:rPr lang="ko-KR" altLang="en-US" sz="1600" dirty="0"/>
              <a:t>의 종료 규칙으로 과정은 다음과 같습니다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client</a:t>
            </a:r>
            <a:r>
              <a:rPr lang="ko-KR" altLang="en-US" sz="1600" dirty="0"/>
              <a:t>가 </a:t>
            </a:r>
            <a:r>
              <a:rPr lang="en-US" altLang="ko-KR" sz="1600" dirty="0"/>
              <a:t>server</a:t>
            </a:r>
            <a:r>
              <a:rPr lang="ko-KR" altLang="en-US" sz="1600" dirty="0"/>
              <a:t>와의 연결을 끊기 위해 첫 요청을 보냅니다</a:t>
            </a:r>
            <a:br>
              <a:rPr lang="en-US" altLang="ko-KR" sz="1600" dirty="0"/>
            </a:br>
            <a:r>
              <a:rPr lang="ko-KR" altLang="en-US" sz="1600" dirty="0"/>
              <a:t>첫 요청은 </a:t>
            </a:r>
            <a:r>
              <a:rPr lang="en-US" altLang="ko-KR" sz="1600" dirty="0"/>
              <a:t>FIN(</a:t>
            </a:r>
            <a:r>
              <a:rPr lang="ko-KR" altLang="en-US" sz="1600" dirty="0"/>
              <a:t>순서번호</a:t>
            </a:r>
            <a:r>
              <a:rPr lang="en-US" altLang="ko-KR" sz="1600" dirty="0"/>
              <a:t>=m)</a:t>
            </a:r>
            <a:r>
              <a:rPr lang="ko-KR" altLang="en-US" sz="1600" dirty="0"/>
              <a:t>으로 패킷을 보냅니다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Server</a:t>
            </a:r>
            <a:r>
              <a:rPr lang="ko-KR" altLang="en-US" sz="1600" dirty="0"/>
              <a:t>는 </a:t>
            </a:r>
            <a:r>
              <a:rPr lang="en-US" altLang="ko-KR" sz="1600" dirty="0"/>
              <a:t>client</a:t>
            </a:r>
            <a:r>
              <a:rPr lang="ko-KR" altLang="en-US" sz="1600" dirty="0"/>
              <a:t>로부터 </a:t>
            </a:r>
            <a:r>
              <a:rPr lang="en-US" altLang="ko-KR" sz="1600" dirty="0"/>
              <a:t>FIN</a:t>
            </a:r>
            <a:r>
              <a:rPr lang="ko-KR" altLang="en-US" sz="1600" dirty="0"/>
              <a:t>의사에 대한 응답을 보냅니다</a:t>
            </a:r>
            <a:br>
              <a:rPr lang="en-US" altLang="ko-KR" sz="1600" dirty="0"/>
            </a:br>
            <a:r>
              <a:rPr lang="ko-KR" altLang="en-US" sz="1600" dirty="0"/>
              <a:t>이 때</a:t>
            </a:r>
            <a:r>
              <a:rPr lang="en-US" altLang="ko-KR" sz="1600" dirty="0"/>
              <a:t>, ACK(</a:t>
            </a:r>
            <a:r>
              <a:rPr lang="ko-KR" altLang="en-US" sz="1600" dirty="0"/>
              <a:t>확인응답번호</a:t>
            </a:r>
            <a:r>
              <a:rPr lang="en-US" altLang="ko-KR" sz="1600" dirty="0"/>
              <a:t>=m+1)</a:t>
            </a:r>
            <a:r>
              <a:rPr lang="ko-KR" altLang="en-US" sz="1600" dirty="0"/>
              <a:t>의 형태로</a:t>
            </a:r>
            <a:br>
              <a:rPr lang="en-US" altLang="ko-KR" sz="1600" dirty="0"/>
            </a:br>
            <a:r>
              <a:rPr lang="ko-KR" altLang="en-US" sz="1600" dirty="0"/>
              <a:t>패킷을 보낼 것입니다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Server</a:t>
            </a:r>
            <a:r>
              <a:rPr lang="ko-KR" altLang="en-US" sz="1600" dirty="0"/>
              <a:t>는 응답을 한 이후 </a:t>
            </a:r>
            <a:r>
              <a:rPr lang="en-US" altLang="ko-KR" sz="1600" dirty="0" err="1"/>
              <a:t>Close_Wait</a:t>
            </a:r>
            <a:r>
              <a:rPr lang="en-US" altLang="ko-KR" sz="1600" dirty="0"/>
              <a:t>(</a:t>
            </a:r>
            <a:r>
              <a:rPr lang="ko-KR" altLang="en-US" sz="1600" dirty="0"/>
              <a:t>소켓을 끊을 준비</a:t>
            </a:r>
            <a:r>
              <a:rPr lang="en-US" altLang="ko-KR" sz="1600" dirty="0"/>
              <a:t>)</a:t>
            </a:r>
            <a:r>
              <a:rPr lang="ko-KR" altLang="en-US" sz="1600" dirty="0"/>
              <a:t>를 끝냅니다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이후</a:t>
            </a:r>
            <a:r>
              <a:rPr lang="en-US" altLang="ko-KR" sz="1600" dirty="0"/>
              <a:t>, Server</a:t>
            </a:r>
            <a:r>
              <a:rPr lang="ko-KR" altLang="en-US" sz="1600" dirty="0"/>
              <a:t>는 준비가 끝남과 동시에 종료 가능 의사를 보냅니다</a:t>
            </a:r>
            <a:br>
              <a:rPr lang="en-US" altLang="ko-KR" sz="1600" dirty="0"/>
            </a:br>
            <a:r>
              <a:rPr lang="ko-KR" altLang="en-US" sz="1600" dirty="0"/>
              <a:t>이 때</a:t>
            </a:r>
            <a:r>
              <a:rPr lang="en-US" altLang="ko-KR" sz="1600" dirty="0"/>
              <a:t>, FIN(</a:t>
            </a:r>
            <a:r>
              <a:rPr lang="ko-KR" altLang="en-US" sz="1600" dirty="0"/>
              <a:t>순서번호</a:t>
            </a:r>
            <a:r>
              <a:rPr lang="en-US" altLang="ko-KR" sz="1600" dirty="0"/>
              <a:t>=n)</a:t>
            </a:r>
            <a:r>
              <a:rPr lang="ko-KR" altLang="en-US" sz="1600" dirty="0"/>
              <a:t>으로 패킷을 보냅니다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Client</a:t>
            </a:r>
            <a:r>
              <a:rPr lang="ko-KR" altLang="en-US" sz="1600" dirty="0"/>
              <a:t>는 서버의 의사를 받는 즉시 </a:t>
            </a:r>
            <a:r>
              <a:rPr lang="en-US" altLang="ko-KR" sz="1600" dirty="0" err="1"/>
              <a:t>Time_Wait</a:t>
            </a:r>
            <a:r>
              <a:rPr lang="en-US" altLang="ko-KR" sz="1600" dirty="0"/>
              <a:t>(</a:t>
            </a:r>
            <a:r>
              <a:rPr lang="ko-KR" altLang="en-US" sz="1600" dirty="0"/>
              <a:t>특정 시간이 지나면 자동 종료</a:t>
            </a:r>
            <a:r>
              <a:rPr lang="en-US" altLang="ko-KR" sz="1600" dirty="0"/>
              <a:t>)</a:t>
            </a:r>
            <a:r>
              <a:rPr lang="ko-KR" altLang="en-US" sz="1600" dirty="0"/>
              <a:t>를 걸고</a:t>
            </a:r>
            <a:r>
              <a:rPr lang="en-US" altLang="ko-KR" sz="1600" dirty="0"/>
              <a:t> </a:t>
            </a:r>
            <a:r>
              <a:rPr lang="ko-KR" altLang="en-US" sz="1600" dirty="0"/>
              <a:t>응답을 보냅니다</a:t>
            </a:r>
            <a:br>
              <a:rPr lang="en-US" altLang="ko-KR" sz="1600" dirty="0"/>
            </a:br>
            <a:r>
              <a:rPr lang="ko-KR" altLang="en-US" sz="1600" dirty="0"/>
              <a:t>이 때</a:t>
            </a:r>
            <a:r>
              <a:rPr lang="en-US" altLang="ko-KR" sz="1600" dirty="0"/>
              <a:t>, ACK(</a:t>
            </a:r>
            <a:r>
              <a:rPr lang="ko-KR" altLang="en-US" sz="1600" dirty="0"/>
              <a:t>확인응답번호</a:t>
            </a:r>
            <a:r>
              <a:rPr lang="en-US" altLang="ko-KR" sz="1600" dirty="0"/>
              <a:t>=n+1)</a:t>
            </a:r>
            <a:r>
              <a:rPr lang="ko-KR" altLang="en-US" sz="1600" dirty="0"/>
              <a:t>의 형태로</a:t>
            </a:r>
            <a:r>
              <a:rPr lang="en-US" altLang="ko-KR" sz="1600" dirty="0"/>
              <a:t> </a:t>
            </a:r>
            <a:r>
              <a:rPr lang="ko-KR" altLang="en-US" sz="1600" dirty="0"/>
              <a:t>패킷을 보낼 것입니다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Server</a:t>
            </a:r>
            <a:r>
              <a:rPr lang="ko-KR" altLang="en-US" sz="1600" dirty="0"/>
              <a:t>는 상대의 </a:t>
            </a:r>
            <a:r>
              <a:rPr lang="en-US" altLang="ko-KR" sz="1600" dirty="0" err="1"/>
              <a:t>Time_Wait</a:t>
            </a:r>
            <a:r>
              <a:rPr lang="ko-KR" altLang="en-US" sz="1600" dirty="0"/>
              <a:t>이전에 응답이 오는지 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오지 않으면 </a:t>
            </a:r>
            <a:r>
              <a:rPr lang="en-US" altLang="ko-KR" sz="1600" dirty="0" err="1"/>
              <a:t>Time_Wait</a:t>
            </a:r>
            <a:r>
              <a:rPr lang="ko-KR" altLang="en-US" sz="1600" dirty="0"/>
              <a:t>이전에 </a:t>
            </a:r>
            <a:r>
              <a:rPr lang="en-US" altLang="ko-KR" sz="1600" dirty="0"/>
              <a:t>Fin</a:t>
            </a:r>
            <a:r>
              <a:rPr lang="ko-KR" altLang="en-US" sz="1600" dirty="0"/>
              <a:t>을 다시 보내고</a:t>
            </a:r>
            <a:r>
              <a:rPr lang="en-US" altLang="ko-KR" sz="1600" dirty="0"/>
              <a:t>, </a:t>
            </a:r>
            <a:r>
              <a:rPr lang="ko-KR" altLang="en-US" sz="1600" dirty="0"/>
              <a:t>오면 정상 종료를 수행합니다</a:t>
            </a:r>
            <a:endParaRPr lang="en-US" altLang="ko-KR" sz="1600" dirty="0"/>
          </a:p>
          <a:p>
            <a:r>
              <a:rPr lang="ko-KR" altLang="en-US" sz="1600" dirty="0"/>
              <a:t>여기서 </a:t>
            </a:r>
            <a:r>
              <a:rPr lang="en-US" altLang="ko-KR" sz="1600" dirty="0"/>
              <a:t>FIN</a:t>
            </a:r>
            <a:r>
              <a:rPr lang="ko-KR" altLang="en-US" sz="1600" dirty="0"/>
              <a:t>은 꼭 </a:t>
            </a:r>
            <a:r>
              <a:rPr lang="en-US" altLang="ko-KR" sz="1600" dirty="0"/>
              <a:t>Client</a:t>
            </a:r>
            <a:r>
              <a:rPr lang="ko-KR" altLang="en-US" sz="1600" dirty="0"/>
              <a:t>가 </a:t>
            </a:r>
            <a:r>
              <a:rPr lang="en-US" altLang="ko-KR" sz="1600" dirty="0"/>
              <a:t>“</a:t>
            </a:r>
            <a:r>
              <a:rPr lang="ko-KR" altLang="en-US" sz="1600" dirty="0"/>
              <a:t>먼저</a:t>
            </a:r>
            <a:r>
              <a:rPr lang="en-US" altLang="ko-KR" sz="1600" dirty="0"/>
              <a:t>” </a:t>
            </a:r>
            <a:r>
              <a:rPr lang="ko-KR" altLang="en-US" sz="1600" dirty="0"/>
              <a:t>보낼 필요는 없습니다</a:t>
            </a:r>
            <a:br>
              <a:rPr lang="en-US" altLang="ko-KR" sz="1600" dirty="0"/>
            </a:br>
            <a:r>
              <a:rPr lang="ko-KR" altLang="en-US" sz="1600" dirty="0"/>
              <a:t>핵심은 양 방향 모두 </a:t>
            </a:r>
            <a:r>
              <a:rPr lang="en-US" altLang="ko-KR" sz="1600" dirty="0"/>
              <a:t>FIN</a:t>
            </a:r>
            <a:r>
              <a:rPr lang="ko-KR" altLang="en-US" sz="1600" dirty="0"/>
              <a:t>으로 동의를 해야 닫을 수 있다는 규약이라 볼 수 있습니다</a:t>
            </a:r>
            <a:endParaRPr lang="en-US" altLang="ko-KR" sz="1600" dirty="0"/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E98D10B6-5E17-F1FD-282C-BAD36CFBE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" t="3067" r="1675" b="2553"/>
          <a:stretch/>
        </p:blipFill>
        <p:spPr>
          <a:xfrm>
            <a:off x="7952058" y="1622325"/>
            <a:ext cx="4171114" cy="326382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519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67B7B-9DB7-18FA-FDDA-6C47BF73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DF603-38F9-B92F-6734-6C0C73DD2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08489"/>
          </a:xfrm>
        </p:spPr>
        <p:txBody>
          <a:bodyPr/>
          <a:lstStyle/>
          <a:p>
            <a:r>
              <a:rPr lang="en-US" altLang="ko-KR" sz="1600" dirty="0"/>
              <a:t>RST(</a:t>
            </a:r>
            <a:r>
              <a:rPr lang="en-US" altLang="ko-KR" sz="1600" dirty="0" err="1"/>
              <a:t>ReSeT</a:t>
            </a:r>
            <a:r>
              <a:rPr lang="en-US" altLang="ko-KR" sz="1600" dirty="0"/>
              <a:t>)</a:t>
            </a:r>
            <a:r>
              <a:rPr lang="ko-KR" altLang="en-US" sz="1600" dirty="0"/>
              <a:t>은 </a:t>
            </a:r>
            <a:r>
              <a:rPr lang="en-US" altLang="ko-KR" sz="1600" dirty="0"/>
              <a:t>TCP</a:t>
            </a:r>
            <a:r>
              <a:rPr lang="ko-KR" altLang="en-US" sz="1600" dirty="0"/>
              <a:t>의 모든 연결 과정</a:t>
            </a:r>
            <a:r>
              <a:rPr lang="en-US" altLang="ko-KR" sz="1600" dirty="0"/>
              <a:t>(</a:t>
            </a:r>
            <a:r>
              <a:rPr lang="ko-KR" altLang="en-US" sz="1600" dirty="0"/>
              <a:t>연결 과정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전송 과정</a:t>
            </a:r>
            <a:r>
              <a:rPr lang="en-US" altLang="ko-KR" sz="1600" dirty="0"/>
              <a:t>, </a:t>
            </a:r>
            <a:r>
              <a:rPr lang="ko-KR" altLang="en-US" sz="1600" dirty="0"/>
              <a:t>종료 과정</a:t>
            </a:r>
            <a:r>
              <a:rPr lang="en-US" altLang="ko-KR" sz="1600" dirty="0"/>
              <a:t>)</a:t>
            </a:r>
            <a:r>
              <a:rPr lang="ko-KR" altLang="en-US" sz="1600" dirty="0"/>
              <a:t>중에</a:t>
            </a:r>
            <a:br>
              <a:rPr lang="en-US" altLang="ko-KR" sz="1600" dirty="0"/>
            </a:br>
            <a:r>
              <a:rPr lang="ko-KR" altLang="en-US" sz="1600" dirty="0"/>
              <a:t>상대로 부터 강제 종료를 한다는 명령입니다</a:t>
            </a:r>
            <a:endParaRPr lang="en-US" altLang="ko-KR" sz="1600" dirty="0"/>
          </a:p>
          <a:p>
            <a:r>
              <a:rPr lang="ko-KR" altLang="en-US" sz="1600" dirty="0"/>
              <a:t>강제종료는 좋은 통신방식은 아니지만</a:t>
            </a:r>
            <a:r>
              <a:rPr lang="en-US" altLang="ko-KR" sz="1600" dirty="0"/>
              <a:t>, </a:t>
            </a:r>
            <a:r>
              <a:rPr lang="ko-KR" altLang="en-US" sz="1600" dirty="0"/>
              <a:t>반드시 필요한 상황이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인 바운드 및 아웃 바운드 방화벽으로부터</a:t>
            </a:r>
            <a:br>
              <a:rPr lang="en-US" altLang="ko-KR" sz="1600" dirty="0"/>
            </a:br>
            <a:r>
              <a:rPr lang="ko-KR" altLang="en-US" sz="1600" dirty="0"/>
              <a:t>보호를 받는 포트는 연결을 시도할 경우</a:t>
            </a:r>
            <a:br>
              <a:rPr lang="en-US" altLang="ko-KR" sz="1600" dirty="0"/>
            </a:br>
            <a:r>
              <a:rPr lang="ko-KR" altLang="en-US" sz="1600" dirty="0"/>
              <a:t>즉시 </a:t>
            </a:r>
            <a:r>
              <a:rPr lang="en-US" altLang="ko-KR" sz="1600" dirty="0"/>
              <a:t>RST</a:t>
            </a:r>
            <a:r>
              <a:rPr lang="ko-KR" altLang="en-US" sz="1600" dirty="0"/>
              <a:t>를 날려 연결을 거부 합니다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이는 포트 스캐닝을 거부하도록 설정한</a:t>
            </a:r>
            <a:br>
              <a:rPr lang="en-US" altLang="ko-KR" sz="1600" dirty="0"/>
            </a:br>
            <a:r>
              <a:rPr lang="ko-KR" altLang="en-US" sz="1600" dirty="0"/>
              <a:t>라우터 등에서도 동일하게 동작합니다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국가나 특정 단체의 정책으로 인해</a:t>
            </a:r>
            <a:br>
              <a:rPr lang="en-US" altLang="ko-KR" sz="1600" dirty="0"/>
            </a:br>
            <a:r>
              <a:rPr lang="ko-KR" altLang="en-US" sz="1600" dirty="0"/>
              <a:t>특정 사이트나</a:t>
            </a:r>
            <a:r>
              <a:rPr lang="en-US" altLang="ko-KR" sz="1600" dirty="0"/>
              <a:t> </a:t>
            </a:r>
            <a:r>
              <a:rPr lang="ko-KR" altLang="en-US" sz="1600" dirty="0"/>
              <a:t>요청을 받으면 안되는 경우</a:t>
            </a:r>
            <a:br>
              <a:rPr lang="en-US" altLang="ko-KR" sz="1600" dirty="0"/>
            </a:br>
            <a:r>
              <a:rPr lang="ko-KR" altLang="en-US" sz="1600" dirty="0"/>
              <a:t>즉시 </a:t>
            </a:r>
            <a:r>
              <a:rPr lang="en-US" altLang="ko-KR" sz="1600" dirty="0"/>
              <a:t>RST</a:t>
            </a:r>
            <a:r>
              <a:rPr lang="ko-KR" altLang="en-US" sz="1600" dirty="0"/>
              <a:t>를 응답에 끼워서 연결을</a:t>
            </a:r>
            <a:br>
              <a:rPr lang="en-US" altLang="ko-KR" sz="1600" dirty="0"/>
            </a:br>
            <a:r>
              <a:rPr lang="ko-KR" altLang="en-US" sz="1600" dirty="0"/>
              <a:t>거부하도록</a:t>
            </a:r>
            <a:r>
              <a:rPr lang="en-US" altLang="ko-KR" sz="1600" dirty="0"/>
              <a:t> </a:t>
            </a:r>
            <a:r>
              <a:rPr lang="ko-KR" altLang="en-US" sz="1600" dirty="0"/>
              <a:t>유도합니다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대표적으로 음란물 사이트나 딥 웹에 경우</a:t>
            </a:r>
            <a:br>
              <a:rPr lang="en-US" altLang="ko-KR" sz="1600" dirty="0"/>
            </a:br>
            <a:r>
              <a:rPr lang="ko-KR" altLang="en-US" sz="1600" dirty="0"/>
              <a:t>한국 </a:t>
            </a:r>
            <a:r>
              <a:rPr lang="en-US" altLang="ko-KR" sz="1600" dirty="0"/>
              <a:t>ISP</a:t>
            </a:r>
            <a:r>
              <a:rPr lang="ko-KR" altLang="en-US" sz="1600" dirty="0"/>
              <a:t>로부터의 직접적인 연결을</a:t>
            </a:r>
            <a:br>
              <a:rPr lang="en-US" altLang="ko-KR" sz="1600" dirty="0"/>
            </a:br>
            <a:r>
              <a:rPr lang="ko-KR" altLang="en-US" sz="1600" dirty="0"/>
              <a:t>국가 차원에서</a:t>
            </a:r>
            <a:r>
              <a:rPr lang="en-US" altLang="ko-KR" sz="1600" dirty="0"/>
              <a:t> </a:t>
            </a:r>
            <a:r>
              <a:rPr lang="ko-KR" altLang="en-US" sz="1600" dirty="0"/>
              <a:t>막을 때 사용됩니다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이외에도 통신이 꼬이거나 하는 특정상황에 가끔씩 쓰일 수도 있습니다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68A0E4-D074-8688-C7D2-8C25C4276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689" y="2830667"/>
            <a:ext cx="5724124" cy="36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05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6CF70-640C-0AF8-B374-5CCA8137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FA399-197C-29B5-E4EB-A09EE65D7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1048508" cy="4898541"/>
          </a:xfrm>
        </p:spPr>
        <p:txBody>
          <a:bodyPr/>
          <a:lstStyle/>
          <a:p>
            <a:r>
              <a:rPr lang="en-US" altLang="ko-KR" sz="1600" dirty="0"/>
              <a:t>RTT(Round Trip Time)</a:t>
            </a:r>
            <a:r>
              <a:rPr lang="ko-KR" altLang="en-US" sz="1600" dirty="0"/>
              <a:t>은 왕복 시간으로 하나의 요청이 목적지에 도달하고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목적지로 부터 해당 요청의 응답이 돌아오는데 걸린 총 시간을 말합니다</a:t>
            </a:r>
            <a:endParaRPr lang="en-US" altLang="ko-KR" sz="1600" dirty="0"/>
          </a:p>
          <a:p>
            <a:r>
              <a:rPr lang="en-US" altLang="ko-KR" sz="1600" dirty="0"/>
              <a:t>RTT</a:t>
            </a:r>
            <a:r>
              <a:rPr lang="ko-KR" altLang="en-US" sz="1600" dirty="0"/>
              <a:t>는 즉</a:t>
            </a:r>
            <a:r>
              <a:rPr lang="en-US" altLang="ko-KR" sz="1600" dirty="0"/>
              <a:t>, </a:t>
            </a:r>
            <a:r>
              <a:rPr lang="ko-KR" altLang="en-US" sz="1600" dirty="0"/>
              <a:t>패킷의 반응 속도와 비슷하다고 볼 수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조금 더 불안정한 값입니다</a:t>
            </a:r>
            <a:br>
              <a:rPr lang="en-US" altLang="ko-KR" sz="1600" dirty="0"/>
            </a:br>
            <a:r>
              <a:rPr lang="ko-KR" altLang="en-US" sz="1600" dirty="0"/>
              <a:t>이유는 패킷의 종류</a:t>
            </a:r>
            <a:r>
              <a:rPr lang="en-US" altLang="ko-KR" sz="1600" dirty="0"/>
              <a:t>(</a:t>
            </a:r>
            <a:r>
              <a:rPr lang="ko-KR" altLang="en-US" sz="1600" dirty="0"/>
              <a:t>부하의 여부</a:t>
            </a:r>
            <a:r>
              <a:rPr lang="en-US" altLang="ko-KR" sz="1600" dirty="0"/>
              <a:t>)</a:t>
            </a:r>
            <a:r>
              <a:rPr lang="ko-KR" altLang="en-US" sz="1600" dirty="0"/>
              <a:t>나 서버의 순간 상황 등에 의해 손쉽게 값이 바뀌기 때문입니다</a:t>
            </a:r>
            <a:endParaRPr lang="en-US" altLang="ko-KR" sz="1600" dirty="0"/>
          </a:p>
          <a:p>
            <a:r>
              <a:rPr lang="en-US" altLang="ko-KR" sz="1600" dirty="0"/>
              <a:t>SRTT(Smoothed RTT)</a:t>
            </a:r>
            <a:r>
              <a:rPr lang="ko-KR" altLang="en-US" sz="1600" dirty="0"/>
              <a:t>는 이런 불안정한 개별 </a:t>
            </a:r>
            <a:r>
              <a:rPr lang="en-US" altLang="ko-KR" sz="1600" dirty="0"/>
              <a:t>RTT</a:t>
            </a:r>
            <a:r>
              <a:rPr lang="ko-KR" altLang="en-US" sz="1600" dirty="0"/>
              <a:t>값을 가지고</a:t>
            </a:r>
            <a:br>
              <a:rPr lang="en-US" altLang="ko-KR" sz="1600" dirty="0"/>
            </a:br>
            <a:r>
              <a:rPr lang="ko-KR" altLang="en-US" sz="1600" dirty="0"/>
              <a:t>보다 실질적인 반응 시간을 측정하는 방법이라 볼 수 있습니다</a:t>
            </a:r>
            <a:br>
              <a:rPr lang="en-US" altLang="ko-KR" sz="1600" dirty="0"/>
            </a:br>
            <a:r>
              <a:rPr lang="ko-KR" altLang="en-US" sz="1600" dirty="0"/>
              <a:t>수식은 </a:t>
            </a:r>
            <a:r>
              <a:rPr lang="en-US" altLang="ko-KR" sz="1600" dirty="0"/>
              <a:t>SRTT(n+1) = (1 – a)SRTT(n) + (a)RTT(n) : (a</a:t>
            </a:r>
            <a:r>
              <a:rPr lang="ko-KR" altLang="en-US" sz="1600" dirty="0"/>
              <a:t>는 가중치로 보통 </a:t>
            </a:r>
            <a:r>
              <a:rPr lang="en-US" altLang="ko-KR" sz="1600" dirty="0"/>
              <a:t>1/8 </a:t>
            </a:r>
            <a:r>
              <a:rPr lang="ko-KR" altLang="en-US" sz="1600" dirty="0"/>
              <a:t>내외로 사용함</a:t>
            </a:r>
            <a:r>
              <a:rPr lang="en-US" altLang="ko-KR" sz="1600" dirty="0"/>
              <a:t>) </a:t>
            </a:r>
            <a:r>
              <a:rPr lang="ko-KR" altLang="en-US" sz="1600" dirty="0"/>
              <a:t>입니다</a:t>
            </a:r>
            <a:endParaRPr lang="en-US" altLang="ko-KR" sz="1600" dirty="0"/>
          </a:p>
          <a:p>
            <a:r>
              <a:rPr lang="en-US" altLang="ko-KR" sz="1600" dirty="0"/>
              <a:t>RTO(Retransmission Time Out)</a:t>
            </a:r>
            <a:r>
              <a:rPr lang="ko-KR" altLang="en-US" sz="1600" dirty="0"/>
              <a:t>는 타임아웃 주기로 개별 패킷의 응답 제한 시간을 말합니다</a:t>
            </a:r>
            <a:br>
              <a:rPr lang="en-US" altLang="ko-KR" sz="1600" dirty="0"/>
            </a:br>
            <a:r>
              <a:rPr lang="ko-KR" altLang="en-US" sz="1600" dirty="0"/>
              <a:t>타임아웃 주기는 네트워크 상에서 패킷이 반드시 도달하거나 돌아온다는 보장이 없기 때문에</a:t>
            </a:r>
            <a:br>
              <a:rPr lang="en-US" altLang="ko-KR" sz="1600" dirty="0"/>
            </a:br>
            <a:r>
              <a:rPr lang="ko-KR" altLang="en-US" sz="1600" dirty="0"/>
              <a:t>반드시 사용을 하게 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너무 짧게 잡으면 과도한 요청을 보내게 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너무 길게 잡으면 타임아웃 주기의 의미가 옅어 지기 때문에</a:t>
            </a:r>
            <a:r>
              <a:rPr lang="en-US" altLang="ko-KR" sz="1600" dirty="0"/>
              <a:t> </a:t>
            </a:r>
            <a:r>
              <a:rPr lang="ko-KR" altLang="en-US" sz="1600" dirty="0"/>
              <a:t>적당한 값을 선정해야 할 것입니다</a:t>
            </a:r>
            <a:endParaRPr lang="en-US" altLang="ko-KR" sz="1600" dirty="0"/>
          </a:p>
          <a:p>
            <a:r>
              <a:rPr lang="ko-KR" altLang="en-US" sz="1600" dirty="0"/>
              <a:t>오늘날 </a:t>
            </a:r>
            <a:r>
              <a:rPr lang="en-US" altLang="ko-KR" sz="1600" dirty="0"/>
              <a:t>RTO</a:t>
            </a:r>
            <a:r>
              <a:rPr lang="ko-KR" altLang="en-US" sz="1600" dirty="0"/>
              <a:t>의 수식은 </a:t>
            </a:r>
            <a:r>
              <a:rPr lang="en-US" altLang="ko-KR" sz="1600" dirty="0"/>
              <a:t>RTO(n) = SRTT(n) + 4 * RTTVAR(n) </a:t>
            </a:r>
            <a:r>
              <a:rPr lang="ko-KR" altLang="en-US" sz="1600" dirty="0"/>
              <a:t>로 사용하는 편입니다</a:t>
            </a:r>
            <a:endParaRPr lang="en-US" altLang="ko-KR" sz="1600" dirty="0"/>
          </a:p>
          <a:p>
            <a:r>
              <a:rPr lang="en-US" altLang="ko-KR" sz="1600" dirty="0"/>
              <a:t>RTTVAR(Round-Trip Time </a:t>
            </a:r>
            <a:r>
              <a:rPr lang="en-US" altLang="ko-KR" sz="1600" dirty="0" err="1"/>
              <a:t>VARiation</a:t>
            </a:r>
            <a:r>
              <a:rPr lang="en-US" altLang="ko-KR" sz="1600" dirty="0"/>
              <a:t>)</a:t>
            </a:r>
            <a:r>
              <a:rPr lang="ko-KR" altLang="en-US" sz="1600" dirty="0"/>
              <a:t>은 </a:t>
            </a:r>
            <a:r>
              <a:rPr lang="en-US" altLang="ko-KR" sz="1600" dirty="0"/>
              <a:t>RTT</a:t>
            </a:r>
            <a:r>
              <a:rPr lang="ko-KR" altLang="en-US" sz="1600" dirty="0"/>
              <a:t>값의 변화율을 의미합니다</a:t>
            </a:r>
            <a:br>
              <a:rPr lang="en-US" altLang="ko-KR" sz="1600" dirty="0"/>
            </a:br>
            <a:r>
              <a:rPr lang="ko-KR" altLang="en-US" sz="1600" dirty="0"/>
              <a:t>변화율</a:t>
            </a:r>
            <a:r>
              <a:rPr lang="en-US" altLang="ko-KR" sz="1600" dirty="0"/>
              <a:t>(</a:t>
            </a:r>
            <a:r>
              <a:rPr lang="ko-KR" altLang="en-US" sz="1600" dirty="0"/>
              <a:t>미분</a:t>
            </a:r>
            <a:r>
              <a:rPr lang="en-US" altLang="ko-KR" sz="1600" dirty="0"/>
              <a:t>)</a:t>
            </a:r>
            <a:r>
              <a:rPr lang="ko-KR" altLang="en-US" sz="1600" dirty="0"/>
              <a:t>값을 쓰는 이유는 </a:t>
            </a:r>
            <a:r>
              <a:rPr lang="en-US" altLang="ko-KR" sz="1600" dirty="0"/>
              <a:t>RTT</a:t>
            </a:r>
            <a:r>
              <a:rPr lang="ko-KR" altLang="en-US" sz="1600" dirty="0"/>
              <a:t>의 불안정성에 대한 지표로 쓰기에 적합하기 때문에</a:t>
            </a:r>
            <a:r>
              <a:rPr lang="en-US" altLang="ko-KR" sz="1600" dirty="0"/>
              <a:t> </a:t>
            </a:r>
            <a:r>
              <a:rPr lang="ko-KR" altLang="en-US" sz="1600" dirty="0"/>
              <a:t>이를 같이 사용합니다</a:t>
            </a:r>
            <a:br>
              <a:rPr lang="en-US" altLang="ko-KR" sz="1600" dirty="0"/>
            </a:br>
            <a:r>
              <a:rPr lang="ko-KR" altLang="en-US" sz="1600" dirty="0"/>
              <a:t>수식은 </a:t>
            </a:r>
            <a:r>
              <a:rPr lang="en-US" altLang="ko-KR" sz="1600" dirty="0"/>
              <a:t>RTTVAR(n+1) = (1 – b)RTTVAR(n) + (b)|SRTT(n)-RTT(n)| : (b</a:t>
            </a:r>
            <a:r>
              <a:rPr lang="ko-KR" altLang="en-US" sz="1600" dirty="0"/>
              <a:t>는 보통 </a:t>
            </a:r>
            <a:r>
              <a:rPr lang="en-US" altLang="ko-KR" sz="1600" dirty="0"/>
              <a:t>1/4 </a:t>
            </a:r>
            <a:r>
              <a:rPr lang="ko-KR" altLang="en-US" sz="1600" dirty="0"/>
              <a:t>내외로 사용함</a:t>
            </a:r>
            <a:r>
              <a:rPr lang="en-US" altLang="ko-KR" sz="1600" dirty="0"/>
              <a:t>) </a:t>
            </a:r>
            <a:r>
              <a:rPr lang="ko-KR" altLang="en-US" sz="1600" dirty="0"/>
              <a:t>입니다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4594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C281-FEF9-3C44-E7C0-5C739AD4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흐름제어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9C482-02F9-76FC-47DC-F5E54241D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실제 소켓 입출력을 수행하면</a:t>
            </a:r>
            <a:r>
              <a:rPr lang="en-US" altLang="ko-KR" sz="1600" dirty="0"/>
              <a:t> </a:t>
            </a:r>
            <a:r>
              <a:rPr lang="ko-KR" altLang="en-US" sz="1600" dirty="0"/>
              <a:t>소켓이 패킷을 직접적으로 받는 것이 아니라</a:t>
            </a:r>
            <a:br>
              <a:rPr lang="en-US" altLang="ko-KR" sz="1600" dirty="0"/>
            </a:br>
            <a:r>
              <a:rPr lang="ko-KR" altLang="en-US" sz="1600" dirty="0"/>
              <a:t>수신과 송신 버퍼에 큐 처럼 저장되고</a:t>
            </a:r>
            <a:r>
              <a:rPr lang="en-US" altLang="ko-KR" sz="1600" dirty="0"/>
              <a:t>, </a:t>
            </a:r>
            <a:r>
              <a:rPr lang="ko-KR" altLang="en-US" sz="1600" dirty="0"/>
              <a:t>소켓은 이를 순서대로 가져오는 방식을 사용합니다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아래 그림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TCP</a:t>
            </a:r>
            <a:r>
              <a:rPr lang="ko-KR" altLang="en-US" sz="1600" dirty="0"/>
              <a:t>는 이 때</a:t>
            </a:r>
            <a:r>
              <a:rPr lang="en-US" altLang="ko-KR" sz="1600" dirty="0"/>
              <a:t>, </a:t>
            </a:r>
            <a:r>
              <a:rPr lang="ko-KR" altLang="en-US" sz="1600" dirty="0"/>
              <a:t>신뢰적 전송 보장의 규칙에 따라</a:t>
            </a:r>
            <a:br>
              <a:rPr lang="en-US" altLang="ko-KR" sz="1600" dirty="0"/>
            </a:br>
            <a:r>
              <a:rPr lang="en-US" altLang="ko-KR" sz="1600" dirty="0" err="1"/>
              <a:t>RecvBuffer</a:t>
            </a:r>
            <a:r>
              <a:rPr lang="en-US" altLang="ko-KR" sz="1600" dirty="0"/>
              <a:t>(</a:t>
            </a:r>
            <a:r>
              <a:rPr lang="ko-KR" altLang="en-US" sz="1600" dirty="0"/>
              <a:t>수신측 버퍼</a:t>
            </a:r>
            <a:r>
              <a:rPr lang="en-US" altLang="ko-KR" sz="1600" dirty="0"/>
              <a:t>)</a:t>
            </a:r>
            <a:r>
              <a:rPr lang="ko-KR" altLang="en-US" sz="1600" dirty="0"/>
              <a:t>가 비어 있는지</a:t>
            </a:r>
            <a:r>
              <a:rPr lang="en-US" altLang="ko-KR" sz="1600" dirty="0"/>
              <a:t> </a:t>
            </a:r>
            <a:r>
              <a:rPr lang="ko-KR" altLang="en-US" sz="1600" dirty="0"/>
              <a:t>확인을 먼저하고</a:t>
            </a:r>
            <a:br>
              <a:rPr lang="en-US" altLang="ko-KR" sz="1600" dirty="0"/>
            </a:br>
            <a:r>
              <a:rPr lang="ko-KR" altLang="en-US" sz="1600" dirty="0"/>
              <a:t>패킷을 보내는 데</a:t>
            </a:r>
            <a:r>
              <a:rPr lang="en-US" altLang="ko-KR" sz="1600" dirty="0"/>
              <a:t>,</a:t>
            </a:r>
            <a:r>
              <a:rPr lang="ko-KR" altLang="en-US" sz="1600" dirty="0"/>
              <a:t> 그렇게 하지 않으면</a:t>
            </a:r>
            <a:r>
              <a:rPr lang="en-US" altLang="ko-KR" sz="1600" dirty="0"/>
              <a:t> </a:t>
            </a:r>
            <a:r>
              <a:rPr lang="ko-KR" altLang="en-US" sz="1600" dirty="0"/>
              <a:t>값이 도중에 날아가서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이를 수신 서버 오버 플로우라고 합니다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신뢰적 전송 보장이 깨지기 때문입니다 </a:t>
            </a:r>
            <a:endParaRPr lang="en-US" altLang="ko-KR" sz="1600" dirty="0"/>
          </a:p>
          <a:p>
            <a:r>
              <a:rPr lang="ko-KR" altLang="en-US" sz="1600" dirty="0"/>
              <a:t>흐름제어</a:t>
            </a:r>
            <a:r>
              <a:rPr lang="en-US" altLang="ko-KR" sz="1600" dirty="0"/>
              <a:t>(flow control)</a:t>
            </a:r>
            <a:r>
              <a:rPr lang="ko-KR" altLang="en-US" sz="1600" dirty="0"/>
              <a:t>는 </a:t>
            </a:r>
            <a:r>
              <a:rPr lang="en-US" altLang="ko-KR" sz="1600" dirty="0"/>
              <a:t>TCP</a:t>
            </a:r>
            <a:r>
              <a:rPr lang="ko-KR" altLang="en-US" sz="1600" dirty="0"/>
              <a:t>의 신뢰적 전송 보장에</a:t>
            </a:r>
            <a:br>
              <a:rPr lang="en-US" altLang="ko-KR" sz="1600" dirty="0"/>
            </a:br>
            <a:r>
              <a:rPr lang="ko-KR" altLang="en-US" sz="1600" dirty="0"/>
              <a:t>도움을 주는 규칙 중 하나로 </a:t>
            </a:r>
            <a:r>
              <a:rPr lang="en-US" altLang="ko-KR" sz="1600" dirty="0" err="1"/>
              <a:t>RecvBuffer</a:t>
            </a:r>
            <a:r>
              <a:rPr lang="ko-KR" altLang="en-US" sz="1600" dirty="0"/>
              <a:t>의 능력을 체크하여</a:t>
            </a:r>
            <a:br>
              <a:rPr lang="en-US" altLang="ko-KR" sz="1600" dirty="0"/>
            </a:br>
            <a:r>
              <a:rPr lang="ko-KR" altLang="en-US" sz="1600" dirty="0"/>
              <a:t>자신의 송신 속도를 제어하는 기술입니다</a:t>
            </a:r>
            <a:endParaRPr lang="en-US" altLang="ko-KR" sz="1600" dirty="0"/>
          </a:p>
          <a:p>
            <a:r>
              <a:rPr lang="ko-KR" altLang="en-US" sz="1600" dirty="0"/>
              <a:t>흐름제어를 수행하기 위해서는 </a:t>
            </a:r>
            <a:r>
              <a:rPr lang="ko-KR" altLang="en-US" sz="1600" dirty="0" err="1"/>
              <a:t>수신측에서</a:t>
            </a:r>
            <a:r>
              <a:rPr lang="ko-KR" altLang="en-US" sz="1600" dirty="0"/>
              <a:t> 자신의 </a:t>
            </a:r>
            <a:r>
              <a:rPr lang="en-US" altLang="ko-KR" sz="1600" dirty="0" err="1"/>
              <a:t>RecvBuffer</a:t>
            </a:r>
            <a:r>
              <a:rPr lang="en-US" altLang="ko-KR" sz="1600" dirty="0"/>
              <a:t> </a:t>
            </a:r>
            <a:r>
              <a:rPr lang="ko-KR" altLang="en-US" sz="1600" dirty="0"/>
              <a:t>여유공간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rwnd</a:t>
            </a:r>
            <a:r>
              <a:rPr lang="en-US" altLang="ko-KR" sz="1600" dirty="0"/>
              <a:t>: Received Window)</a:t>
            </a:r>
            <a:r>
              <a:rPr lang="ko-KR" altLang="en-US" sz="1600" dirty="0"/>
              <a:t>을</a:t>
            </a:r>
            <a:br>
              <a:rPr lang="en-US" altLang="ko-KR" sz="1600" dirty="0"/>
            </a:br>
            <a:r>
              <a:rPr lang="ko-KR" altLang="en-US" sz="1600" dirty="0"/>
              <a:t>수신 윈도우에 넣어서 보낸 다음</a:t>
            </a:r>
            <a:r>
              <a:rPr lang="en-US" altLang="ko-KR" sz="1600" dirty="0"/>
              <a:t>, </a:t>
            </a:r>
            <a:r>
              <a:rPr lang="ko-KR" altLang="en-US" sz="1600" dirty="0"/>
              <a:t>송신측은 다음 데이터를 </a:t>
            </a:r>
            <a:r>
              <a:rPr lang="en-US" altLang="ko-KR" sz="1600" dirty="0" err="1"/>
              <a:t>rwnd</a:t>
            </a:r>
            <a:r>
              <a:rPr lang="ko-KR" altLang="en-US" sz="1600" dirty="0"/>
              <a:t>에 맞게</a:t>
            </a:r>
            <a:br>
              <a:rPr lang="en-US" altLang="ko-KR" sz="1600" dirty="0"/>
            </a:br>
            <a:r>
              <a:rPr lang="ko-KR" altLang="en-US" sz="1600" dirty="0"/>
              <a:t>적절히 데이터를 송신합니다</a:t>
            </a:r>
            <a:endParaRPr lang="en-US" altLang="ko-KR" sz="1600" dirty="0"/>
          </a:p>
          <a:p>
            <a:r>
              <a:rPr lang="en-US" altLang="ko-KR" sz="1600" dirty="0" err="1"/>
              <a:t>rwnd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rwnd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 err="1"/>
              <a:t>RecvBuffer</a:t>
            </a:r>
            <a:r>
              <a:rPr lang="en-US" altLang="ko-KR" sz="1600" dirty="0"/>
              <a:t> – (</a:t>
            </a:r>
            <a:r>
              <a:rPr lang="en-US" altLang="ko-KR" sz="1600" dirty="0" err="1"/>
              <a:t>LastByteRecv</a:t>
            </a:r>
            <a:r>
              <a:rPr lang="en-US" altLang="ko-KR" sz="1600" dirty="0"/>
              <a:t> - </a:t>
            </a:r>
            <a:r>
              <a:rPr lang="en-US" altLang="ko-KR" sz="1600" dirty="0" err="1"/>
              <a:t>LastbyteRead</a:t>
            </a:r>
            <a:r>
              <a:rPr lang="en-US" altLang="ko-KR" sz="1600" dirty="0"/>
              <a:t>) </a:t>
            </a:r>
            <a:r>
              <a:rPr lang="ko-KR" altLang="en-US" sz="1600" dirty="0"/>
              <a:t>가 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송신측은 </a:t>
            </a:r>
            <a:r>
              <a:rPr lang="en-US" altLang="ko-KR" sz="1600" dirty="0" err="1"/>
              <a:t>LastByteSent</a:t>
            </a:r>
            <a:r>
              <a:rPr lang="en-US" altLang="ko-KR" sz="1600" dirty="0"/>
              <a:t> - </a:t>
            </a:r>
            <a:r>
              <a:rPr lang="en-US" altLang="ko-KR" sz="1600" dirty="0" err="1"/>
              <a:t>LastByteAcked</a:t>
            </a:r>
            <a:r>
              <a:rPr lang="en-US" altLang="ko-KR" sz="1600" dirty="0"/>
              <a:t> ≤ </a:t>
            </a:r>
            <a:r>
              <a:rPr lang="en-US" altLang="ko-KR" sz="1600" dirty="0" err="1"/>
              <a:t>rwnd</a:t>
            </a:r>
            <a:r>
              <a:rPr lang="en-US" altLang="ko-KR" sz="1600" dirty="0"/>
              <a:t> </a:t>
            </a:r>
            <a:r>
              <a:rPr lang="ko-KR" altLang="en-US" sz="1600" dirty="0"/>
              <a:t>가 되도록 조절합니다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C2E37E3-E9A4-40EF-3F1F-7B6B8D83D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457" y="2398236"/>
            <a:ext cx="4900142" cy="230944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7DCBD12-1CC6-C856-897B-5722BE1A0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813" y="5238659"/>
            <a:ext cx="3054089" cy="154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9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5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응용 계층</a:t>
            </a:r>
            <a:br>
              <a:rPr lang="en-US" altLang="ko-KR" dirty="0"/>
            </a:br>
            <a:r>
              <a:rPr lang="en-US" altLang="ko-KR" dirty="0"/>
              <a:t>(Application Layer)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344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3E513-7F3A-9608-837C-31CEDFC5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혼잡제어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A14A8-EEA4-9CDD-B7BA-9D06E8A4F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6817"/>
          </a:xfrm>
        </p:spPr>
        <p:txBody>
          <a:bodyPr/>
          <a:lstStyle/>
          <a:p>
            <a:r>
              <a:rPr lang="ko-KR" altLang="en-US" sz="1600" dirty="0"/>
              <a:t>네트워크 통신에서 패킷은 생각보다 많은 위험 요소 사이에서 최종적으로 목적지에 도달하는데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TCP</a:t>
            </a:r>
            <a:r>
              <a:rPr lang="ko-KR" altLang="en-US" sz="1600" dirty="0"/>
              <a:t>는 모든 패킷의 전송이 안전하게</a:t>
            </a:r>
            <a:r>
              <a:rPr lang="en-US" altLang="ko-KR" sz="1600" dirty="0"/>
              <a:t> </a:t>
            </a:r>
            <a:r>
              <a:rPr lang="ko-KR" altLang="en-US" sz="1600" dirty="0"/>
              <a:t>도달하도록 보장을 해야 하는 프로토콜입니다</a:t>
            </a:r>
            <a:endParaRPr lang="en-US" altLang="ko-KR" sz="1600" dirty="0"/>
          </a:p>
          <a:p>
            <a:r>
              <a:rPr lang="ko-KR" altLang="en-US" sz="1600" dirty="0"/>
              <a:t>혼잡제어</a:t>
            </a:r>
            <a:r>
              <a:rPr lang="en-US" altLang="ko-KR" sz="1600" dirty="0"/>
              <a:t>(Congestion Control)</a:t>
            </a:r>
            <a:r>
              <a:rPr lang="ko-KR" altLang="en-US" sz="1600" dirty="0"/>
              <a:t>는 통신 네트워크가 일시적 또는 상시 혼잡하여</a:t>
            </a:r>
            <a:br>
              <a:rPr lang="en-US" altLang="ko-KR" sz="1600" dirty="0"/>
            </a:br>
            <a:r>
              <a:rPr lang="ko-KR" altLang="en-US" sz="1600" dirty="0"/>
              <a:t>라우터 단의 버퍼 오버 플로우나 손실이 예상될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이를 사전에 방지하기 위해 미리 송신 속도를 제어하는 기술입니다</a:t>
            </a:r>
            <a:endParaRPr lang="en-US" altLang="ko-KR" sz="1600" dirty="0"/>
          </a:p>
          <a:p>
            <a:r>
              <a:rPr lang="ko-KR" altLang="en-US" sz="1600" dirty="0"/>
              <a:t>혼잡제어는 다음 두 가지를 사용하여 효율적으로 속도를 제어합니다 </a:t>
            </a:r>
            <a:r>
              <a:rPr lang="en-US" altLang="ko-KR" sz="1600" dirty="0"/>
              <a:t>(</a:t>
            </a:r>
            <a:r>
              <a:rPr lang="ko-KR" altLang="en-US" sz="1600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선</a:t>
            </a:r>
            <a:r>
              <a:rPr lang="ko-KR" altLang="en-US" sz="1600" dirty="0"/>
              <a:t> 슬로우 스타트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ko-KR" altLang="en-US" sz="1600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후</a:t>
            </a:r>
            <a:r>
              <a:rPr lang="ko-KR" altLang="en-US" sz="1600" dirty="0"/>
              <a:t> 혼잡 회피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슬로우 스타트</a:t>
            </a:r>
            <a:r>
              <a:rPr lang="en-US" altLang="ko-KR" sz="1600" dirty="0"/>
              <a:t>(Slow Start) </a:t>
            </a:r>
            <a:r>
              <a:rPr lang="ko-KR" altLang="en-US" sz="1600" dirty="0"/>
              <a:t>또는 느린 시작은 </a:t>
            </a:r>
            <a:r>
              <a:rPr lang="en-US" altLang="ko-KR" sz="1600" dirty="0"/>
              <a:t>MSS</a:t>
            </a:r>
            <a:r>
              <a:rPr lang="ko-KR" altLang="en-US" sz="1600" dirty="0"/>
              <a:t>를 </a:t>
            </a:r>
            <a:r>
              <a:rPr lang="en-US" altLang="ko-KR" sz="1600" dirty="0"/>
              <a:t>1</a:t>
            </a:r>
            <a:r>
              <a:rPr lang="ko-KR" altLang="en-US" sz="1600" dirty="0"/>
              <a:t>부터 지수적으로 송신 량을 늘리는 구조입니다</a:t>
            </a:r>
            <a:br>
              <a:rPr lang="en-US" altLang="ko-KR" sz="1600" dirty="0"/>
            </a:br>
            <a:r>
              <a:rPr lang="en-US" altLang="ko-KR" sz="1400" dirty="0"/>
              <a:t>1 RTT</a:t>
            </a:r>
            <a:r>
              <a:rPr lang="ko-KR" altLang="en-US" sz="1400" dirty="0"/>
              <a:t>마다 </a:t>
            </a:r>
            <a:r>
              <a:rPr lang="en-US" altLang="ko-KR" sz="1400" dirty="0"/>
              <a:t>2</a:t>
            </a:r>
            <a:r>
              <a:rPr lang="ko-KR" altLang="en-US" sz="1400" dirty="0"/>
              <a:t>배 씩 증가시키고</a:t>
            </a:r>
            <a:r>
              <a:rPr lang="en-US" altLang="ko-KR" sz="1400" dirty="0"/>
              <a:t>, </a:t>
            </a:r>
            <a:r>
              <a:rPr lang="ko-KR" altLang="en-US" sz="1400" dirty="0"/>
              <a:t>송신 임계량</a:t>
            </a:r>
            <a:r>
              <a:rPr lang="en-US" altLang="ko-KR" sz="1400" dirty="0"/>
              <a:t>(slow start threshold, </a:t>
            </a:r>
            <a:r>
              <a:rPr lang="en-US" altLang="ko-KR" sz="1400" dirty="0" err="1"/>
              <a:t>ssthresh</a:t>
            </a:r>
            <a:r>
              <a:rPr lang="en-US" altLang="ko-KR" sz="1400" dirty="0"/>
              <a:t>)</a:t>
            </a:r>
            <a:r>
              <a:rPr lang="ko-KR" altLang="en-US" sz="1400" dirty="0"/>
              <a:t>을 초과하면</a:t>
            </a:r>
            <a:br>
              <a:rPr lang="en-US" altLang="ko-KR" sz="1400" dirty="0"/>
            </a:br>
            <a:r>
              <a:rPr lang="ko-KR" altLang="en-US" sz="1400" dirty="0"/>
              <a:t>혼잡 회피 모드로 전환됩니다</a:t>
            </a:r>
            <a:br>
              <a:rPr lang="en-US" altLang="ko-KR" sz="1400" dirty="0"/>
            </a:br>
            <a:r>
              <a:rPr lang="ko-KR" altLang="en-US" sz="1400" dirty="0"/>
              <a:t>이 과정에서 </a:t>
            </a:r>
            <a:r>
              <a:rPr lang="en-US" altLang="ko-KR" sz="1400" dirty="0"/>
              <a:t>Timeout</a:t>
            </a:r>
            <a:r>
              <a:rPr lang="ko-KR" altLang="en-US" sz="1400" dirty="0"/>
              <a:t>이 나거나 </a:t>
            </a:r>
            <a:r>
              <a:rPr lang="en-US" altLang="ko-KR" sz="1400" dirty="0"/>
              <a:t>3</a:t>
            </a:r>
            <a:r>
              <a:rPr lang="ko-KR" altLang="en-US" sz="1400" dirty="0"/>
              <a:t>개 이상의 중복 </a:t>
            </a:r>
            <a:r>
              <a:rPr lang="en-US" altLang="ko-KR" sz="1400" dirty="0"/>
              <a:t>ACK</a:t>
            </a:r>
            <a:r>
              <a:rPr lang="ko-KR" altLang="en-US" sz="1400" dirty="0"/>
              <a:t>를 수신하면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송신 임계량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ssthresh</a:t>
            </a:r>
            <a:r>
              <a:rPr lang="en-US" altLang="ko-KR" sz="1400" dirty="0"/>
              <a:t>)</a:t>
            </a:r>
            <a:r>
              <a:rPr lang="ko-KR" altLang="en-US" sz="1400" dirty="0"/>
              <a:t>을 현재 송신 윈도우 크기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cwnd</a:t>
            </a:r>
            <a:r>
              <a:rPr lang="en-US" altLang="ko-KR" sz="1400" dirty="0"/>
              <a:t>)</a:t>
            </a:r>
            <a:r>
              <a:rPr lang="ko-KR" altLang="en-US" sz="1400" dirty="0"/>
              <a:t>의 절반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ssthresh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 err="1"/>
              <a:t>cwnd</a:t>
            </a:r>
            <a:r>
              <a:rPr lang="en-US" altLang="ko-KR" sz="1400" dirty="0"/>
              <a:t>/2)</a:t>
            </a:r>
            <a:r>
              <a:rPr lang="ko-KR" altLang="en-US" sz="1400" dirty="0"/>
              <a:t>으로 설정하고</a:t>
            </a:r>
            <a:br>
              <a:rPr lang="en-US" altLang="ko-KR" sz="1400" dirty="0"/>
            </a:br>
            <a:r>
              <a:rPr lang="en-US" altLang="ko-KR" sz="1400" dirty="0"/>
              <a:t>MSS</a:t>
            </a:r>
            <a:r>
              <a:rPr lang="ko-KR" altLang="en-US" sz="1400" dirty="0"/>
              <a:t>를 다시 </a:t>
            </a:r>
            <a:r>
              <a:rPr lang="en-US" altLang="ko-KR" sz="1400" dirty="0"/>
              <a:t>1</a:t>
            </a:r>
            <a:r>
              <a:rPr lang="ko-KR" altLang="en-US" sz="1400" dirty="0"/>
              <a:t>로 돌린 뒤에 다시 슬로우 스타트를 시작합니다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혼잡 회피</a:t>
            </a:r>
            <a:r>
              <a:rPr lang="en-US" altLang="ko-KR" sz="1600" dirty="0"/>
              <a:t>(Congestion Avoidance)</a:t>
            </a:r>
            <a:r>
              <a:rPr lang="ko-KR" altLang="en-US" sz="1600" dirty="0"/>
              <a:t>는 </a:t>
            </a:r>
            <a:r>
              <a:rPr lang="en-US" altLang="ko-KR" sz="1600" dirty="0"/>
              <a:t>MSS</a:t>
            </a:r>
            <a:r>
              <a:rPr lang="ko-KR" altLang="en-US" sz="1600" dirty="0"/>
              <a:t>를 </a:t>
            </a:r>
            <a:r>
              <a:rPr lang="en-US" altLang="ko-KR" sz="1600" dirty="0"/>
              <a:t>1</a:t>
            </a:r>
            <a:r>
              <a:rPr lang="ko-KR" altLang="en-US" sz="1600" dirty="0"/>
              <a:t>부터 선형적으로</a:t>
            </a:r>
            <a:br>
              <a:rPr lang="en-US" altLang="ko-KR" sz="1600" dirty="0"/>
            </a:br>
            <a:r>
              <a:rPr lang="ko-KR" altLang="en-US" sz="1600" dirty="0"/>
              <a:t>송신 량을 늘리는 구조입니다</a:t>
            </a:r>
            <a:br>
              <a:rPr lang="en-US" altLang="ko-KR" sz="1600" dirty="0"/>
            </a:br>
            <a:r>
              <a:rPr lang="en-US" altLang="ko-KR" sz="1400" dirty="0"/>
              <a:t>1 RTT</a:t>
            </a:r>
            <a:r>
              <a:rPr lang="ko-KR" altLang="en-US" sz="1400" dirty="0"/>
              <a:t>마다 </a:t>
            </a:r>
            <a:r>
              <a:rPr lang="en-US" altLang="ko-KR" sz="1400" dirty="0"/>
              <a:t>1</a:t>
            </a:r>
            <a:r>
              <a:rPr lang="ko-KR" altLang="en-US" sz="1400" dirty="0"/>
              <a:t>씩 증가시키고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만약</a:t>
            </a:r>
            <a:r>
              <a:rPr lang="en-US" altLang="ko-KR" sz="1400" dirty="0"/>
              <a:t>, </a:t>
            </a:r>
            <a:r>
              <a:rPr lang="ko-KR" altLang="en-US" sz="1400" dirty="0"/>
              <a:t>타임아웃이 되면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ssthresh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cwnd</a:t>
            </a:r>
            <a:r>
              <a:rPr lang="en-US" altLang="ko-KR" sz="1400" dirty="0"/>
              <a:t>/2</a:t>
            </a:r>
            <a:r>
              <a:rPr lang="ko-KR" altLang="en-US" sz="1400" dirty="0"/>
              <a:t>을 하거나 다시 슬로우 스타트를 수행합니다</a:t>
            </a:r>
            <a:br>
              <a:rPr lang="en-US" altLang="ko-KR" sz="1400" dirty="0"/>
            </a:br>
            <a:r>
              <a:rPr lang="ko-KR" altLang="en-US" sz="1400" dirty="0"/>
              <a:t>만약</a:t>
            </a:r>
            <a:r>
              <a:rPr lang="en-US" altLang="ko-KR" sz="1400" dirty="0"/>
              <a:t>, 3</a:t>
            </a:r>
            <a:r>
              <a:rPr lang="ko-KR" altLang="en-US" sz="1400" dirty="0"/>
              <a:t>개 이상의 중복 </a:t>
            </a:r>
            <a:r>
              <a:rPr lang="en-US" altLang="ko-KR" sz="1400" dirty="0"/>
              <a:t>ACK</a:t>
            </a:r>
            <a:r>
              <a:rPr lang="ko-KR" altLang="en-US" sz="1400" dirty="0"/>
              <a:t>를 수신하면</a:t>
            </a:r>
            <a:r>
              <a:rPr lang="en-US" altLang="ko-KR" sz="1400" dirty="0"/>
              <a:t>, </a:t>
            </a:r>
            <a:r>
              <a:rPr lang="ko-KR" altLang="en-US" sz="1400" dirty="0"/>
              <a:t>타임아웃처럼 대응하거나 보다 덜 민감하게 대응하기도 합니다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AEC76A-8886-E516-105C-21E84020C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478" y="4160519"/>
            <a:ext cx="2407646" cy="234478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E16ED7-65B2-061A-3921-3EFB514286D1}"/>
              </a:ext>
            </a:extLst>
          </p:cNvPr>
          <p:cNvCxnSpPr>
            <a:cxnSpLocks/>
          </p:cNvCxnSpPr>
          <p:nvPr/>
        </p:nvCxnSpPr>
        <p:spPr>
          <a:xfrm flipV="1">
            <a:off x="10953206" y="5521796"/>
            <a:ext cx="137581" cy="519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438226-5088-CBDF-485C-FB1E1B38C03A}"/>
              </a:ext>
            </a:extLst>
          </p:cNvPr>
          <p:cNvCxnSpPr>
            <a:cxnSpLocks/>
          </p:cNvCxnSpPr>
          <p:nvPr/>
        </p:nvCxnSpPr>
        <p:spPr>
          <a:xfrm flipV="1">
            <a:off x="11090787" y="4955458"/>
            <a:ext cx="519143" cy="561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7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68FF8-7B0F-3FBA-A4B6-C24AA00B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ARQ Protocol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7041D-6E2D-DC48-84A1-DEF306E2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960019" cy="4995522"/>
          </a:xfrm>
        </p:spPr>
        <p:txBody>
          <a:bodyPr/>
          <a:lstStyle/>
          <a:p>
            <a:r>
              <a:rPr lang="en-US" altLang="ko-KR" sz="1600" dirty="0"/>
              <a:t>TCP</a:t>
            </a:r>
            <a:r>
              <a:rPr lang="ko-KR" altLang="en-US" sz="1600" dirty="0"/>
              <a:t>는 흐름제어 및 혼잡제어를 통해서 속도의 조절로 신뢰성을 높여 주기는 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여전히 패킷의 손실이 있을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이 상황을 타파하기 위해서는 반드시 재전송 규칙이 있어야 합니다</a:t>
            </a:r>
            <a:endParaRPr lang="en-US" altLang="ko-KR" sz="1600" dirty="0"/>
          </a:p>
          <a:p>
            <a:r>
              <a:rPr lang="en-US" altLang="ko-KR" sz="1600" dirty="0"/>
              <a:t>ARQ(Automatic Repeat </a:t>
            </a:r>
            <a:r>
              <a:rPr lang="en-US" altLang="ko-KR" sz="1600" dirty="0" err="1"/>
              <a:t>reQuest</a:t>
            </a:r>
            <a:r>
              <a:rPr lang="en-US" altLang="ko-KR" sz="1600" dirty="0"/>
              <a:t>) Protocol</a:t>
            </a:r>
            <a:r>
              <a:rPr lang="ko-KR" altLang="en-US" sz="1600" dirty="0"/>
              <a:t>은 </a:t>
            </a:r>
            <a:r>
              <a:rPr lang="en-US" altLang="ko-KR" sz="1600" dirty="0"/>
              <a:t>TCP</a:t>
            </a:r>
            <a:r>
              <a:rPr lang="ko-KR" altLang="en-US" sz="1600" dirty="0"/>
              <a:t>의 신뢰적 전달 보장 중에서 재전송에 관한 규약으로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1. </a:t>
            </a:r>
            <a:r>
              <a:rPr lang="ko-KR" altLang="en-US" sz="1600" dirty="0"/>
              <a:t>오류 검출</a:t>
            </a:r>
            <a:r>
              <a:rPr lang="en-US" altLang="ko-KR" sz="1600" dirty="0"/>
              <a:t>(Error Detection) </a:t>
            </a:r>
            <a:r>
              <a:rPr lang="ko-KR" altLang="en-US" sz="1600" dirty="0"/>
              <a:t>및 오류 정정</a:t>
            </a:r>
            <a:r>
              <a:rPr lang="en-US" altLang="ko-KR" sz="1600" dirty="0"/>
              <a:t>(Error Correction),</a:t>
            </a:r>
            <a:br>
              <a:rPr lang="en-US" altLang="ko-KR" sz="1600" dirty="0"/>
            </a:br>
            <a:r>
              <a:rPr lang="en-US" altLang="ko-KR" sz="1600" dirty="0"/>
              <a:t>2. </a:t>
            </a:r>
            <a:r>
              <a:rPr lang="ko-KR" altLang="en-US" sz="1600" dirty="0"/>
              <a:t>긍정확인응답</a:t>
            </a:r>
            <a:r>
              <a:rPr lang="en-US" altLang="ko-KR" sz="1600" dirty="0"/>
              <a:t>(ACK, Acknowledgment)</a:t>
            </a:r>
            <a:r>
              <a:rPr lang="ko-KR" altLang="en-US" sz="1600" dirty="0"/>
              <a:t>및 부정확인응답</a:t>
            </a:r>
            <a:r>
              <a:rPr lang="en-US" altLang="ko-KR" sz="1600" dirty="0"/>
              <a:t>(NAK, Negative ACK),</a:t>
            </a:r>
            <a:br>
              <a:rPr lang="en-US" altLang="ko-KR" sz="1600" dirty="0"/>
            </a:br>
            <a:r>
              <a:rPr lang="en-US" altLang="ko-KR" sz="1600" dirty="0"/>
              <a:t>3. </a:t>
            </a:r>
            <a:r>
              <a:rPr lang="ko-KR" altLang="en-US" sz="1600" dirty="0"/>
              <a:t>재전송</a:t>
            </a:r>
            <a:r>
              <a:rPr lang="en-US" altLang="ko-KR" sz="1600" dirty="0"/>
              <a:t>(Retransmission)</a:t>
            </a:r>
            <a:br>
              <a:rPr lang="en-US" altLang="ko-KR" sz="1600" dirty="0"/>
            </a:br>
            <a:r>
              <a:rPr lang="ko-KR" altLang="en-US" sz="1600" dirty="0"/>
              <a:t>세 가지 기능을 수행해주는 규약입니다</a:t>
            </a:r>
            <a:endParaRPr lang="en-US" altLang="ko-KR" sz="1600" dirty="0"/>
          </a:p>
          <a:p>
            <a:r>
              <a:rPr lang="en-US" altLang="ko-KR" sz="1600" dirty="0"/>
              <a:t>ARQ</a:t>
            </a:r>
            <a:r>
              <a:rPr lang="ko-KR" altLang="en-US" sz="1600" dirty="0"/>
              <a:t> 프로토콜에는 다음 세 가지 기술이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Stop-and-Wait</a:t>
            </a:r>
            <a:r>
              <a:rPr lang="ko-KR" altLang="en-US" sz="1600" dirty="0"/>
              <a:t>는 수신측 슬라이드 윈도우 크기와 송신측 슬라이드 윈도우 크기가 모두 </a:t>
            </a:r>
            <a:r>
              <a:rPr lang="en-US" altLang="ko-KR" sz="1600" dirty="0"/>
              <a:t>1</a:t>
            </a:r>
            <a:r>
              <a:rPr lang="ko-KR" altLang="en-US" sz="1600" dirty="0"/>
              <a:t>인 상황으로</a:t>
            </a:r>
            <a:br>
              <a:rPr lang="en-US" altLang="ko-KR" sz="1600" dirty="0"/>
            </a:br>
            <a:r>
              <a:rPr lang="ko-KR" altLang="en-US" sz="1600" dirty="0"/>
              <a:t>하나씩 패킷을 전달하며 하나씩 응답을 받고</a:t>
            </a:r>
            <a:r>
              <a:rPr lang="en-US" altLang="ko-KR" sz="1600" dirty="0"/>
              <a:t>, </a:t>
            </a:r>
            <a:r>
              <a:rPr lang="ko-KR" altLang="en-US" sz="1600" dirty="0"/>
              <a:t>하나라도 패킷</a:t>
            </a:r>
            <a:r>
              <a:rPr lang="en-US" altLang="ko-KR" sz="1600" dirty="0"/>
              <a:t>/</a:t>
            </a:r>
            <a:r>
              <a:rPr lang="ko-KR" altLang="en-US" sz="1600" dirty="0"/>
              <a:t>응답에 손실이 나면</a:t>
            </a:r>
            <a:r>
              <a:rPr lang="en-US" altLang="ko-KR" sz="1600" dirty="0"/>
              <a:t>, </a:t>
            </a:r>
            <a:r>
              <a:rPr lang="ko-KR" altLang="en-US" sz="1600" dirty="0"/>
              <a:t>재 전송을 요구합니다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Go-Back-N</a:t>
            </a:r>
            <a:r>
              <a:rPr lang="ko-KR" altLang="en-US" sz="1600" dirty="0"/>
              <a:t>은 수신측 슬라이드 윈도우 크기가 </a:t>
            </a:r>
            <a:r>
              <a:rPr lang="en-US" altLang="ko-KR" sz="1600" dirty="0"/>
              <a:t>N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송신측 슬라이드 윈도우 크기가 </a:t>
            </a:r>
            <a:r>
              <a:rPr lang="en-US" altLang="ko-KR" sz="1600" dirty="0"/>
              <a:t>1</a:t>
            </a:r>
            <a:r>
              <a:rPr lang="ko-KR" altLang="en-US" sz="1600" dirty="0"/>
              <a:t>인 상황으로</a:t>
            </a:r>
            <a:br>
              <a:rPr lang="en-US" altLang="ko-KR" sz="1600" dirty="0"/>
            </a:br>
            <a:r>
              <a:rPr lang="en-US" altLang="ko-KR" sz="1600" dirty="0"/>
              <a:t>N</a:t>
            </a:r>
            <a:r>
              <a:rPr lang="ko-KR" altLang="en-US" sz="1600" dirty="0"/>
              <a:t>개씩 패킷을 전달하며 응답은 다음 받아야 할 패킷의 시작점으로</a:t>
            </a:r>
            <a:r>
              <a:rPr lang="en-US" altLang="ko-KR" sz="1600" dirty="0"/>
              <a:t>, </a:t>
            </a:r>
            <a:r>
              <a:rPr lang="ko-KR" altLang="en-US" sz="1600" dirty="0"/>
              <a:t>패킷의 손실을 메꾸는 방식입니다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Selective-Repeat</a:t>
            </a:r>
            <a:r>
              <a:rPr lang="ko-KR" altLang="en-US" sz="1600" dirty="0"/>
              <a:t>는 수신측 슬라이드 윈도우 크기와 송신측 슬라이드 윈도우 크기가 모두 </a:t>
            </a:r>
            <a:r>
              <a:rPr lang="en-US" altLang="ko-KR" sz="1600" dirty="0"/>
              <a:t>N</a:t>
            </a:r>
            <a:r>
              <a:rPr lang="ko-KR" altLang="en-US" sz="1600" dirty="0"/>
              <a:t>인 상황으로</a:t>
            </a:r>
            <a:br>
              <a:rPr lang="en-US" altLang="ko-KR" sz="1600" dirty="0"/>
            </a:br>
            <a:r>
              <a:rPr lang="en-US" altLang="ko-KR" sz="1600" dirty="0"/>
              <a:t>N</a:t>
            </a:r>
            <a:r>
              <a:rPr lang="ko-KR" altLang="en-US" sz="1600" dirty="0"/>
              <a:t>개씩 패킷을 전달하며 응답은 </a:t>
            </a:r>
            <a:r>
              <a:rPr lang="en-US" altLang="ko-KR" sz="1600" dirty="0"/>
              <a:t>N</a:t>
            </a:r>
            <a:r>
              <a:rPr lang="ko-KR" altLang="en-US" sz="1600" dirty="0"/>
              <a:t>개 중에서 받은 패킷만 언급하여 못 받은 패킷</a:t>
            </a:r>
            <a:r>
              <a:rPr lang="en-US" altLang="ko-KR" sz="1600" dirty="0"/>
              <a:t>(</a:t>
            </a:r>
            <a:r>
              <a:rPr lang="ko-KR" altLang="en-US" sz="1600" dirty="0"/>
              <a:t>손실</a:t>
            </a:r>
            <a:r>
              <a:rPr lang="en-US" altLang="ko-KR" sz="1600" dirty="0"/>
              <a:t>)</a:t>
            </a:r>
            <a:r>
              <a:rPr lang="ko-KR" altLang="en-US" sz="1600" dirty="0"/>
              <a:t>을 메꾸는 방식입니다</a:t>
            </a:r>
            <a:endParaRPr lang="en-US" altLang="ko-KR" sz="1600" dirty="0"/>
          </a:p>
          <a:p>
            <a:r>
              <a:rPr lang="ko-KR" altLang="en-US" sz="1600" dirty="0"/>
              <a:t>오늘날 </a:t>
            </a:r>
            <a:r>
              <a:rPr lang="en-US" altLang="ko-KR" sz="1600" dirty="0"/>
              <a:t>TCP</a:t>
            </a:r>
            <a:r>
              <a:rPr lang="ko-KR" altLang="en-US" sz="1600" dirty="0"/>
              <a:t>는 </a:t>
            </a:r>
            <a:r>
              <a:rPr lang="en-US" altLang="ko-KR" sz="1600" dirty="0"/>
              <a:t>ARQ</a:t>
            </a:r>
            <a:r>
              <a:rPr lang="ko-KR" altLang="en-US" sz="1600" dirty="0"/>
              <a:t>로 </a:t>
            </a:r>
            <a:r>
              <a:rPr lang="en-US" altLang="ko-KR" sz="1600" dirty="0"/>
              <a:t>Go-Back-N</a:t>
            </a:r>
            <a:r>
              <a:rPr lang="ko-KR" altLang="en-US" sz="1600" dirty="0"/>
              <a:t>과 </a:t>
            </a:r>
            <a:r>
              <a:rPr lang="en-US" altLang="ko-KR" sz="1600" dirty="0"/>
              <a:t>Selective-Repeat</a:t>
            </a:r>
            <a:r>
              <a:rPr lang="ko-KR" altLang="en-US" sz="1600" dirty="0"/>
              <a:t>의 혼합</a:t>
            </a:r>
            <a:r>
              <a:rPr lang="en-US" altLang="ko-KR" sz="1600" dirty="0"/>
              <a:t>(hybrid) </a:t>
            </a:r>
            <a:r>
              <a:rPr lang="ko-KR" altLang="en-US" sz="1600" dirty="0"/>
              <a:t>프로토콜을 사용합니다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36977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68FF8-7B0F-3FBA-A4B6-C24AA00B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Stop-and-Wait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7041D-6E2D-DC48-84A1-DEF306E2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25018"/>
          </a:xfrm>
        </p:spPr>
        <p:txBody>
          <a:bodyPr/>
          <a:lstStyle/>
          <a:p>
            <a:r>
              <a:rPr lang="en-US" altLang="ko-KR" sz="1600" dirty="0"/>
              <a:t>Stop-and-Wait</a:t>
            </a:r>
            <a:r>
              <a:rPr lang="ko-KR" altLang="en-US" sz="1600" dirty="0"/>
              <a:t>는 수신측 슬라이드 윈도우 크기와 송신측 슬라이드 윈도우 크기가 모두 </a:t>
            </a:r>
            <a:r>
              <a:rPr lang="en-US" altLang="ko-KR" sz="1600" dirty="0"/>
              <a:t>1</a:t>
            </a:r>
            <a:r>
              <a:rPr lang="ko-KR" altLang="en-US" sz="1600" dirty="0"/>
              <a:t>인 상황으로</a:t>
            </a:r>
            <a:br>
              <a:rPr lang="ko-KR" altLang="en-US" sz="1600" dirty="0"/>
            </a:br>
            <a:r>
              <a:rPr lang="ko-KR" altLang="en-US" sz="1600" dirty="0"/>
              <a:t>하나씩 패킷을 전달하며 하나씩 응답을 받고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도중에 패킷이나 응답에 손실이 나면 제대로 받을 때 까지 재전송을 시도합니다</a:t>
            </a:r>
          </a:p>
          <a:p>
            <a:r>
              <a:rPr lang="ko-KR" altLang="en-US" sz="1600" dirty="0"/>
              <a:t>아래 그림처럼 세 가지 상황에 대한 설명입니다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정상적으로 패킷과 응답이 전송 된 경우</a:t>
            </a:r>
            <a:r>
              <a:rPr lang="en-US" altLang="ko-KR" sz="1600" dirty="0"/>
              <a:t>:</a:t>
            </a:r>
            <a:br>
              <a:rPr lang="en-US" altLang="ko-KR" sz="1600" dirty="0"/>
            </a:br>
            <a:r>
              <a:rPr lang="ko-KR" altLang="en-US" sz="1600" dirty="0" err="1"/>
              <a:t>송신측과</a:t>
            </a:r>
            <a:r>
              <a:rPr lang="ko-KR" altLang="en-US" sz="1600" dirty="0"/>
              <a:t> 수신측은 슬라이드를 한 칸 씩</a:t>
            </a:r>
            <a:br>
              <a:rPr lang="en-US" altLang="ko-KR" sz="1600" dirty="0"/>
            </a:br>
            <a:r>
              <a:rPr lang="ko-KR" altLang="en-US" sz="1600" dirty="0"/>
              <a:t>이동하여 다음 동작을 수행합니다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패킷이 도중에 손실 난 경우</a:t>
            </a:r>
            <a:r>
              <a:rPr lang="en-US" altLang="ko-KR" sz="1600" dirty="0"/>
              <a:t>:</a:t>
            </a:r>
            <a:br>
              <a:rPr lang="en-US" altLang="ko-KR" sz="1600" dirty="0"/>
            </a:br>
            <a:r>
              <a:rPr lang="en-US" altLang="ko-KR" sz="1600" dirty="0"/>
              <a:t>ACK</a:t>
            </a:r>
            <a:r>
              <a:rPr lang="ko-KR" altLang="en-US" sz="1600" dirty="0"/>
              <a:t>의 응답이 안 오기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보내는 쪽은 눈치를 채고 재전송을</a:t>
            </a:r>
            <a:br>
              <a:rPr lang="en-US" altLang="ko-KR" sz="1600" dirty="0"/>
            </a:br>
            <a:r>
              <a:rPr lang="ko-KR" altLang="en-US" sz="1600" dirty="0"/>
              <a:t>시도합니다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응답이 도중에 손실 난 경우</a:t>
            </a:r>
            <a:r>
              <a:rPr lang="en-US" altLang="ko-KR" sz="1600" dirty="0"/>
              <a:t>:</a:t>
            </a:r>
            <a:br>
              <a:rPr lang="en-US" altLang="ko-KR" sz="1600" dirty="0"/>
            </a:br>
            <a:r>
              <a:rPr lang="en-US" altLang="ko-KR" sz="1600" dirty="0"/>
              <a:t>ACK</a:t>
            </a:r>
            <a:r>
              <a:rPr lang="ko-KR" altLang="en-US" sz="1600" dirty="0"/>
              <a:t>의 응답이 안 오기 때문에</a:t>
            </a:r>
            <a:br>
              <a:rPr lang="en-US" altLang="ko-KR" sz="1600" dirty="0"/>
            </a:br>
            <a:r>
              <a:rPr lang="ko-KR" altLang="en-US" sz="1600" dirty="0"/>
              <a:t>보내는 쪽은 재전송을 시도하는데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받는 쪽은 재전송이 온 걸 보고</a:t>
            </a:r>
            <a:br>
              <a:rPr lang="en-US" altLang="ko-KR" sz="1600" dirty="0"/>
            </a:br>
            <a:r>
              <a:rPr lang="ko-KR" altLang="en-US" sz="1600" dirty="0"/>
              <a:t>눈치를 채고 재전송을 시도합니다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F367A7-23D5-094F-4104-C629335A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977" y="3516015"/>
            <a:ext cx="6932347" cy="32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20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68FF8-7B0F-3FBA-A4B6-C24AA00B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Go-Back-N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7041D-6E2D-DC48-84A1-DEF306E2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989622"/>
          </a:xfrm>
        </p:spPr>
        <p:txBody>
          <a:bodyPr/>
          <a:lstStyle/>
          <a:p>
            <a:r>
              <a:rPr lang="en-US" altLang="ko-KR" sz="1600" dirty="0"/>
              <a:t>Go-Back-N</a:t>
            </a:r>
            <a:r>
              <a:rPr lang="ko-KR" altLang="en-US" sz="1600" dirty="0"/>
              <a:t>은 수신측 슬라이드 윈도우 크기가 </a:t>
            </a:r>
            <a:r>
              <a:rPr lang="en-US" altLang="ko-KR" sz="1600" dirty="0"/>
              <a:t>N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송신측 슬라이드 윈도우 크기가 </a:t>
            </a:r>
            <a:r>
              <a:rPr lang="en-US" altLang="ko-KR" sz="1600" dirty="0"/>
              <a:t>1</a:t>
            </a:r>
            <a:r>
              <a:rPr lang="ko-KR" altLang="en-US" sz="1600" dirty="0"/>
              <a:t>인 상황으로</a:t>
            </a:r>
            <a:br>
              <a:rPr lang="en-US" altLang="ko-KR" sz="1600" dirty="0"/>
            </a:br>
            <a:r>
              <a:rPr lang="en-US" altLang="ko-KR" sz="1600" dirty="0"/>
              <a:t>N</a:t>
            </a:r>
            <a:r>
              <a:rPr lang="ko-KR" altLang="en-US" sz="1600" dirty="0"/>
              <a:t>개씩 패킷을 전달하며 수신 측이 받지 못한 패킷의 시작점 위치를 응답하여</a:t>
            </a:r>
            <a:br>
              <a:rPr lang="en-US" altLang="ko-KR" sz="1600" dirty="0"/>
            </a:br>
            <a:r>
              <a:rPr lang="ko-KR" altLang="en-US" sz="1600" dirty="0"/>
              <a:t>모든 패킷이 온전히 올 때까지 패킷과 응답을 주고 받는 구조 입니다</a:t>
            </a:r>
            <a:endParaRPr lang="en-US" altLang="ko-KR" sz="1600" dirty="0"/>
          </a:p>
          <a:p>
            <a:r>
              <a:rPr lang="ko-KR" altLang="en-US" sz="1600" dirty="0"/>
              <a:t>아래 그림처럼 두 가지 상황에 대한 설명입니다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정상적으로 패킷과 응답이 전송 된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또는 패킷의 일부</a:t>
            </a:r>
            <a:r>
              <a:rPr lang="en-US" altLang="ko-KR" sz="1600" dirty="0"/>
              <a:t>, </a:t>
            </a:r>
            <a:r>
              <a:rPr lang="ko-KR" altLang="en-US" sz="1600" dirty="0"/>
              <a:t>전체가 손실 된 경우</a:t>
            </a:r>
            <a:r>
              <a:rPr lang="en-US" altLang="ko-KR" sz="1600" dirty="0"/>
              <a:t>:</a:t>
            </a:r>
            <a:br>
              <a:rPr lang="en-US" altLang="ko-KR" sz="1600" dirty="0"/>
            </a:br>
            <a:r>
              <a:rPr lang="ko-KR" altLang="en-US" sz="1600" dirty="0" err="1"/>
              <a:t>수신측의</a:t>
            </a:r>
            <a:r>
              <a:rPr lang="ko-KR" altLang="en-US" sz="1600" dirty="0"/>
              <a:t> 응답내용을 보고</a:t>
            </a:r>
            <a:br>
              <a:rPr lang="en-US" altLang="ko-KR" sz="1600" dirty="0"/>
            </a:br>
            <a:r>
              <a:rPr lang="ko-KR" altLang="en-US" sz="1600" dirty="0"/>
              <a:t>슬라이드 횟수를 정한 다음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응답내용을 시작점으로 다음 내용을</a:t>
            </a:r>
            <a:br>
              <a:rPr lang="en-US" altLang="ko-KR" sz="1600" dirty="0"/>
            </a:br>
            <a:r>
              <a:rPr lang="ko-KR" altLang="en-US" sz="1600" dirty="0"/>
              <a:t>전달합니다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응답이 도중에 손실 된 경우</a:t>
            </a:r>
            <a:r>
              <a:rPr lang="en-US" altLang="ko-KR" sz="1600" dirty="0"/>
              <a:t>:</a:t>
            </a:r>
            <a:br>
              <a:rPr lang="en-US" altLang="ko-KR" sz="1600" dirty="0"/>
            </a:br>
            <a:r>
              <a:rPr lang="ko-KR" altLang="en-US" sz="1600" dirty="0"/>
              <a:t>일단 슬라이드 수만큼 전송을 보낸 다음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이후 응답에 따라 슬라이드를 옮길지</a:t>
            </a:r>
            <a:br>
              <a:rPr lang="en-US" altLang="ko-KR" sz="1600" dirty="0"/>
            </a:br>
            <a:r>
              <a:rPr lang="ko-KR" altLang="en-US" sz="1600" dirty="0"/>
              <a:t>다시 </a:t>
            </a:r>
            <a:r>
              <a:rPr lang="en-US" altLang="ko-KR" sz="1600" dirty="0"/>
              <a:t>N</a:t>
            </a:r>
            <a:r>
              <a:rPr lang="ko-KR" altLang="en-US" sz="1600" dirty="0"/>
              <a:t>개를 보낼 지 결정합니다</a:t>
            </a:r>
            <a:endParaRPr lang="en-US" altLang="ko-KR" sz="1600" dirty="0"/>
          </a:p>
          <a:p>
            <a:r>
              <a:rPr lang="ko-KR" altLang="en-US" sz="1600" dirty="0"/>
              <a:t>이전 보다 좋은 점은 패킷이나 응답의</a:t>
            </a:r>
            <a:br>
              <a:rPr lang="en-US" altLang="ko-KR" sz="1600" dirty="0"/>
            </a:br>
            <a:r>
              <a:rPr lang="ko-KR" altLang="en-US" sz="1600" dirty="0"/>
              <a:t>손실이 생겨도 비교적 적은 비용으로 다시 전달할 수 있다는 것입니다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1CA6DC-42C4-B799-6873-8DD7DE6E6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436" y="3088122"/>
            <a:ext cx="6832073" cy="337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54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68FF8-7B0F-3FBA-A4B6-C24AA00B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Selective-Repeat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7041D-6E2D-DC48-84A1-DEF306E2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9767"/>
          </a:xfrm>
        </p:spPr>
        <p:txBody>
          <a:bodyPr/>
          <a:lstStyle/>
          <a:p>
            <a:r>
              <a:rPr lang="en-US" altLang="ko-KR" sz="1600" dirty="0"/>
              <a:t>Go-Back-N</a:t>
            </a:r>
            <a:r>
              <a:rPr lang="ko-KR" altLang="en-US" sz="1600" dirty="0"/>
              <a:t>은 수신측 슬라이드 윈도우 크기와 송신측 슬라이드 윈도우 크기가 모두 </a:t>
            </a:r>
            <a:r>
              <a:rPr lang="en-US" altLang="ko-KR" sz="1600" dirty="0"/>
              <a:t>N</a:t>
            </a:r>
            <a:r>
              <a:rPr lang="ko-KR" altLang="en-US" sz="1600" dirty="0"/>
              <a:t>개인 상황으로</a:t>
            </a:r>
            <a:br>
              <a:rPr lang="en-US" altLang="ko-KR" sz="1600" dirty="0"/>
            </a:br>
            <a:r>
              <a:rPr lang="en-US" altLang="ko-KR" sz="1600" dirty="0"/>
              <a:t>N</a:t>
            </a:r>
            <a:r>
              <a:rPr lang="ko-KR" altLang="en-US" sz="1600" dirty="0"/>
              <a:t>개씩 패킷을 전달하며 수신 측이 받은 패킷을 플래그로 알려주는 방식으로</a:t>
            </a:r>
            <a:br>
              <a:rPr lang="en-US" altLang="ko-KR" sz="1600" dirty="0"/>
            </a:br>
            <a:r>
              <a:rPr lang="ko-KR" altLang="en-US" sz="1600" dirty="0"/>
              <a:t>모든 패킷이 온전히 올 때까지</a:t>
            </a:r>
            <a:br>
              <a:rPr lang="en-US" altLang="ko-KR" sz="1600" dirty="0"/>
            </a:br>
            <a:r>
              <a:rPr lang="ko-KR" altLang="en-US" sz="1600" dirty="0"/>
              <a:t>패킷과 응답을 주고 받는 구조 입니다</a:t>
            </a:r>
            <a:endParaRPr lang="en-US" altLang="ko-KR" sz="1600" dirty="0"/>
          </a:p>
          <a:p>
            <a:r>
              <a:rPr lang="ko-KR" altLang="en-US" sz="1600" dirty="0"/>
              <a:t>아래 그림처럼 세 가지 상황에 대한 설명입니다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정상적으로 패킷과 응답이 전송 된 경우</a:t>
            </a:r>
            <a:r>
              <a:rPr lang="en-US" altLang="ko-KR" sz="1600" dirty="0"/>
              <a:t>:</a:t>
            </a:r>
            <a:br>
              <a:rPr lang="en-US" altLang="ko-KR" sz="1600" dirty="0"/>
            </a:br>
            <a:r>
              <a:rPr lang="ko-KR" altLang="en-US" sz="1600" dirty="0" err="1"/>
              <a:t>수신측의</a:t>
            </a:r>
            <a:r>
              <a:rPr lang="ko-KR" altLang="en-US" sz="1600" dirty="0"/>
              <a:t> 응답내용을 보고</a:t>
            </a:r>
            <a:r>
              <a:rPr lang="en-US" altLang="ko-KR" sz="1600" dirty="0"/>
              <a:t> </a:t>
            </a:r>
            <a:r>
              <a:rPr lang="ko-KR" altLang="en-US" sz="1600" dirty="0"/>
              <a:t>슬라이드 횟수를 정한 다음</a:t>
            </a:r>
            <a:br>
              <a:rPr lang="en-US" altLang="ko-KR" sz="1600" dirty="0"/>
            </a:br>
            <a:r>
              <a:rPr lang="ko-KR" altLang="en-US" sz="1600" dirty="0"/>
              <a:t>응답내용 이하의 내용이 모두 채워 진 것이라면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채워진 수만큼 슬라이드 하여 다음 패킷을 보냅니다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패킷이 도중에 손실 된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응답이 도중에 손실 된 경우</a:t>
            </a:r>
            <a:r>
              <a:rPr lang="en-US" altLang="ko-KR" sz="1600" dirty="0"/>
              <a:t>:</a:t>
            </a:r>
            <a:br>
              <a:rPr lang="en-US" altLang="ko-KR" sz="1600" dirty="0"/>
            </a:br>
            <a:r>
              <a:rPr lang="ko-KR" altLang="en-US" sz="1600" dirty="0"/>
              <a:t>일단 슬라이드 수만큼 전송을 보낸 다음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이후 응답에 따라 슬라이드를 채워진데 까지 옮기고</a:t>
            </a:r>
            <a:br>
              <a:rPr lang="en-US" altLang="ko-KR" sz="1600" dirty="0"/>
            </a:br>
            <a:r>
              <a:rPr lang="ko-KR" altLang="en-US" sz="1600" dirty="0"/>
              <a:t>보내지지 않은 패킷 만을 다시 보냅니다</a:t>
            </a:r>
            <a:endParaRPr lang="en-US" altLang="ko-KR" sz="800" dirty="0"/>
          </a:p>
          <a:p>
            <a:r>
              <a:rPr lang="ko-KR" altLang="en-US" sz="1600" dirty="0"/>
              <a:t>이전 보다 좋은 점은 응답을 완료한 것만 보낼 수 있어</a:t>
            </a:r>
            <a:br>
              <a:rPr lang="en-US" altLang="ko-KR" sz="1600" dirty="0"/>
            </a:br>
            <a:r>
              <a:rPr lang="ko-KR" altLang="en-US" sz="1600" dirty="0"/>
              <a:t>선택적으로 패킷을 요청할 수 있다는 것입니다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CF577C-8C09-25CD-578F-9057F31E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977" y="2619314"/>
            <a:ext cx="5588095" cy="41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0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0ABAE-E876-D144-FA9C-E7DF0D34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Client-Server, P2P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C28B8-EA4A-FDE5-94F6-DEB28A23B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966025"/>
          </a:xfrm>
        </p:spPr>
        <p:txBody>
          <a:bodyPr/>
          <a:lstStyle/>
          <a:p>
            <a:r>
              <a:rPr lang="en-US" altLang="ko-KR" sz="1600" dirty="0"/>
              <a:t>Client-Server</a:t>
            </a:r>
            <a:r>
              <a:rPr lang="ko-KR" altLang="en-US" sz="1600" dirty="0"/>
              <a:t>구조</a:t>
            </a:r>
            <a:r>
              <a:rPr lang="en-US" altLang="ko-KR" sz="1600" dirty="0"/>
              <a:t>: </a:t>
            </a:r>
            <a:r>
              <a:rPr lang="ko-KR" altLang="en-US" sz="1600" dirty="0"/>
              <a:t>서버 호스트는 상시 켜져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고정된 </a:t>
            </a:r>
            <a:r>
              <a:rPr lang="en-US" altLang="ko-KR" sz="1600" dirty="0"/>
              <a:t>IP</a:t>
            </a:r>
            <a:r>
              <a:rPr lang="ko-KR" altLang="en-US" sz="1600" dirty="0"/>
              <a:t>를 가지고 있습니다</a:t>
            </a:r>
            <a:br>
              <a:rPr lang="en-US" altLang="ko-KR" sz="1600" dirty="0"/>
            </a:br>
            <a:r>
              <a:rPr lang="ko-KR" altLang="en-US" sz="1600" dirty="0"/>
              <a:t>클라이언트 호스트들은 서버에 서비스를 요청하고 서버는 서비스 요청에 응답하는 방식으로 이루어집니다</a:t>
            </a:r>
            <a:endParaRPr lang="en-US" altLang="ko-KR" sz="1600" dirty="0"/>
          </a:p>
          <a:p>
            <a:r>
              <a:rPr lang="en-US" altLang="ko-KR" sz="1600" dirty="0"/>
              <a:t>P2P</a:t>
            </a:r>
            <a:r>
              <a:rPr lang="ko-KR" altLang="en-US" sz="1600" dirty="0"/>
              <a:t>구조</a:t>
            </a:r>
            <a:r>
              <a:rPr lang="en-US" altLang="ko-KR" sz="1600" dirty="0"/>
              <a:t>: </a:t>
            </a:r>
            <a:r>
              <a:rPr lang="ko-KR" altLang="en-US" sz="1600" dirty="0"/>
              <a:t>상시 켜져 있는 독립서버를 사용하기 보다는 피어</a:t>
            </a:r>
            <a:r>
              <a:rPr lang="en-US" altLang="ko-KR" sz="1600" dirty="0"/>
              <a:t>(Peer)</a:t>
            </a:r>
            <a:r>
              <a:rPr lang="ko-KR" altLang="en-US" sz="1600" dirty="0"/>
              <a:t>들 끼리 모여서</a:t>
            </a:r>
            <a:br>
              <a:rPr lang="en-US" altLang="ko-KR" sz="1600" dirty="0"/>
            </a:br>
            <a:r>
              <a:rPr lang="ko-KR" altLang="en-US" sz="1600" dirty="0"/>
              <a:t>서로 직접 통신하여</a:t>
            </a:r>
            <a:r>
              <a:rPr lang="en-US" altLang="ko-KR" sz="1600" dirty="0"/>
              <a:t> </a:t>
            </a:r>
            <a:r>
              <a:rPr lang="ko-KR" altLang="en-US" sz="1600" dirty="0"/>
              <a:t>서비스를 주고 받는 방식입니다</a:t>
            </a:r>
            <a:endParaRPr lang="en-US" altLang="ko-KR" sz="1600" dirty="0"/>
          </a:p>
          <a:p>
            <a:r>
              <a:rPr lang="ko-KR" altLang="en-US" sz="1600" dirty="0"/>
              <a:t>소켓 프로그래밍은 기본적으로 </a:t>
            </a:r>
            <a:r>
              <a:rPr lang="en-US" altLang="ko-KR" sz="1600" dirty="0"/>
              <a:t>Client-Server</a:t>
            </a:r>
            <a:r>
              <a:rPr lang="ko-KR" altLang="en-US" sz="1600" dirty="0"/>
              <a:t>구조를 가지기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P2P</a:t>
            </a:r>
            <a:r>
              <a:rPr lang="ko-KR" altLang="en-US" sz="1600" dirty="0"/>
              <a:t>는 상호가 서버이자 클라이언트로 연결을 맺는 구조로 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순간 특정 인원이 </a:t>
            </a:r>
            <a:r>
              <a:rPr lang="en-US" altLang="ko-KR" sz="1600" dirty="0"/>
              <a:t>Listen</a:t>
            </a:r>
            <a:r>
              <a:rPr lang="ko-KR" altLang="en-US" sz="1600" dirty="0"/>
              <a:t>서버를 켜면</a:t>
            </a:r>
            <a:r>
              <a:rPr lang="en-US" altLang="ko-KR" sz="1600" dirty="0"/>
              <a:t> </a:t>
            </a:r>
            <a:r>
              <a:rPr lang="ko-KR" altLang="en-US" sz="1600" dirty="0"/>
              <a:t>불특정 다수가 클라이언트로 동작하는 구조 중에 하나를 사용합니다</a:t>
            </a:r>
            <a:endParaRPr lang="en-US" altLang="ko-KR" sz="1600" dirty="0"/>
          </a:p>
          <a:p>
            <a:r>
              <a:rPr lang="ko-KR" altLang="en-US" sz="1600" dirty="0"/>
              <a:t>오늘날에는 대부분의 서비스를 </a:t>
            </a:r>
            <a:r>
              <a:rPr lang="en-US" altLang="ko-KR" sz="1600" dirty="0"/>
              <a:t>Client-Server</a:t>
            </a:r>
            <a:r>
              <a:rPr lang="ko-KR" altLang="en-US" sz="1600" dirty="0"/>
              <a:t>구조로 동작 시킵니다</a:t>
            </a:r>
            <a:br>
              <a:rPr lang="en-US" altLang="ko-KR" sz="1600" dirty="0"/>
            </a:br>
            <a:r>
              <a:rPr lang="ko-KR" altLang="en-US" sz="1600" dirty="0"/>
              <a:t>웹</a:t>
            </a:r>
            <a:r>
              <a:rPr lang="en-US" altLang="ko-KR" sz="1600" dirty="0"/>
              <a:t>, </a:t>
            </a:r>
            <a:r>
              <a:rPr lang="ko-KR" altLang="en-US" sz="1600" dirty="0"/>
              <a:t>도메인서버</a:t>
            </a:r>
            <a:r>
              <a:rPr lang="en-US" altLang="ko-KR" sz="1600" dirty="0"/>
              <a:t>, </a:t>
            </a:r>
            <a:r>
              <a:rPr lang="ko-KR" altLang="en-US" sz="1600" dirty="0"/>
              <a:t>메일서버</a:t>
            </a:r>
            <a:r>
              <a:rPr lang="en-US" altLang="ko-KR" sz="1600" dirty="0"/>
              <a:t>, DHCP</a:t>
            </a:r>
            <a:r>
              <a:rPr lang="ko-KR" altLang="en-US" sz="1600" dirty="0"/>
              <a:t>서버</a:t>
            </a:r>
            <a:r>
              <a:rPr lang="en-US" altLang="ko-KR" sz="1600" dirty="0"/>
              <a:t>, </a:t>
            </a:r>
            <a:r>
              <a:rPr lang="ko-KR" altLang="en-US" sz="1600" dirty="0"/>
              <a:t>게임 </a:t>
            </a:r>
            <a:r>
              <a:rPr lang="en-US" altLang="ko-KR" sz="1600" dirty="0"/>
              <a:t>Dedicate</a:t>
            </a:r>
            <a:r>
              <a:rPr lang="ko-KR" altLang="en-US" sz="1600" dirty="0"/>
              <a:t>서버들은 대표적인 </a:t>
            </a:r>
            <a:r>
              <a:rPr lang="en-US" altLang="ko-KR" sz="1600" dirty="0"/>
              <a:t>Client-Server</a:t>
            </a:r>
            <a:r>
              <a:rPr lang="ko-KR" altLang="en-US" sz="1600" dirty="0"/>
              <a:t>구조입니다</a:t>
            </a:r>
            <a:endParaRPr lang="en-US" altLang="ko-KR" sz="1600" dirty="0"/>
          </a:p>
          <a:p>
            <a:r>
              <a:rPr lang="en-US" altLang="ko-KR" sz="1600" dirty="0"/>
              <a:t>P2P</a:t>
            </a:r>
            <a:r>
              <a:rPr lang="ko-KR" altLang="en-US" sz="1600" dirty="0"/>
              <a:t>보다 부하가 많이 걸리면서도 비효율 일 것 같아 보이지만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그럼에도 해당 구조를 고수할 수밖에 없는 이유는 보안과 심플한 구조가 너무 중요하기 때문입니다</a:t>
            </a:r>
            <a:endParaRPr lang="en-US" altLang="ko-KR" sz="1600" dirty="0"/>
          </a:p>
          <a:p>
            <a:r>
              <a:rPr lang="ko-KR" altLang="en-US" sz="1600" dirty="0"/>
              <a:t>물론 </a:t>
            </a:r>
            <a:r>
              <a:rPr lang="en-US" altLang="ko-KR" sz="1600" dirty="0"/>
              <a:t>P2P</a:t>
            </a:r>
            <a:r>
              <a:rPr lang="ko-KR" altLang="en-US" sz="1600" dirty="0"/>
              <a:t>를 전혀 안 쓰는 것은 아닙니다 </a:t>
            </a:r>
            <a:r>
              <a:rPr lang="en-US" altLang="ko-KR" sz="1600" dirty="0"/>
              <a:t>(</a:t>
            </a:r>
            <a:r>
              <a:rPr lang="ko-KR" altLang="en-US" sz="1600" dirty="0"/>
              <a:t>다만</a:t>
            </a:r>
            <a:r>
              <a:rPr lang="en-US" altLang="ko-KR" sz="1600" dirty="0"/>
              <a:t>, </a:t>
            </a:r>
            <a:r>
              <a:rPr lang="ko-KR" altLang="en-US" sz="1600" dirty="0"/>
              <a:t>이는 보안에 심각할 수 있어 주의가 필요합니다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uTorrent</a:t>
            </a:r>
            <a:r>
              <a:rPr lang="ko-KR" altLang="en-US" sz="1600" dirty="0"/>
              <a:t>나 </a:t>
            </a:r>
            <a:r>
              <a:rPr lang="en-US" altLang="ko-KR" sz="1600" dirty="0" err="1"/>
              <a:t>Peer_Upload</a:t>
            </a:r>
            <a:r>
              <a:rPr lang="en-US" altLang="ko-KR" sz="1600" dirty="0"/>
              <a:t> </a:t>
            </a:r>
            <a:r>
              <a:rPr lang="ko-KR" altLang="en-US" sz="1600" dirty="0"/>
              <a:t>프로그램은 복잡한 구조와 추적의 난해함을 이용하면서도</a:t>
            </a:r>
            <a:br>
              <a:rPr lang="en-US" altLang="ko-KR" sz="1600" dirty="0"/>
            </a:br>
            <a:r>
              <a:rPr lang="ko-KR" altLang="en-US" sz="1600" dirty="0"/>
              <a:t>무거운 파일의 빠른 이동</a:t>
            </a:r>
            <a:r>
              <a:rPr lang="en-US" altLang="ko-KR" sz="1600" dirty="0"/>
              <a:t>(</a:t>
            </a:r>
            <a:r>
              <a:rPr lang="ko-KR" altLang="en-US" sz="1600" dirty="0"/>
              <a:t>높은 대역폭</a:t>
            </a:r>
            <a:r>
              <a:rPr lang="en-US" altLang="ko-KR" sz="1600" dirty="0"/>
              <a:t>)</a:t>
            </a:r>
            <a:r>
              <a:rPr lang="ko-KR" altLang="en-US" sz="1600" dirty="0"/>
              <a:t>을 이점으로 사용하고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게임 </a:t>
            </a:r>
            <a:r>
              <a:rPr lang="en-US" altLang="ko-KR" sz="1600" dirty="0"/>
              <a:t>Listen</a:t>
            </a:r>
            <a:r>
              <a:rPr lang="ko-KR" altLang="en-US" sz="1600" dirty="0"/>
              <a:t>서버는 게임사에서 서버관리 자원</a:t>
            </a:r>
            <a:r>
              <a:rPr lang="en-US" altLang="ko-KR" sz="1600" dirty="0"/>
              <a:t>(</a:t>
            </a:r>
            <a:r>
              <a:rPr lang="ko-KR" altLang="en-US" sz="1600" dirty="0"/>
              <a:t>인적</a:t>
            </a:r>
            <a:r>
              <a:rPr lang="en-US" altLang="ko-KR" sz="1600" dirty="0"/>
              <a:t>, </a:t>
            </a:r>
            <a:r>
              <a:rPr lang="ko-KR" altLang="en-US" sz="1600" dirty="0"/>
              <a:t>물적</a:t>
            </a:r>
            <a:r>
              <a:rPr lang="en-US" altLang="ko-KR" sz="1600" dirty="0"/>
              <a:t>)</a:t>
            </a:r>
            <a:r>
              <a:rPr lang="ko-KR" altLang="en-US" sz="1600" dirty="0"/>
              <a:t>이 부족한 경우에 자주 사용하는 방식입니다</a:t>
            </a:r>
          </a:p>
        </p:txBody>
      </p:sp>
    </p:spTree>
    <p:extLst>
      <p:ext uri="{BB962C8B-B14F-4D97-AF65-F5344CB8AC3E}">
        <p14:creationId xmlns:p14="http://schemas.microsoft.com/office/powerpoint/2010/main" val="424748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DE48-9F10-4CE9-B75D-3C20C2E7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FAD6-E0DB-65E1-60A7-19AF7835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48616"/>
          </a:xfrm>
        </p:spPr>
        <p:txBody>
          <a:bodyPr/>
          <a:lstStyle/>
          <a:p>
            <a:r>
              <a:rPr lang="en-US" altLang="ko-KR" sz="1600" dirty="0"/>
              <a:t>HTTP(Hyper Text Transfer Protocol)</a:t>
            </a:r>
            <a:r>
              <a:rPr lang="ko-KR" altLang="en-US" sz="1600" dirty="0"/>
              <a:t>은 </a:t>
            </a:r>
            <a:r>
              <a:rPr lang="en-US" altLang="ko-KR" sz="1600" dirty="0"/>
              <a:t>HT(Hyper Text)</a:t>
            </a:r>
            <a:r>
              <a:rPr lang="ko-KR" altLang="en-US" sz="1600" dirty="0"/>
              <a:t>를 전송하는 프로토콜로</a:t>
            </a:r>
            <a:br>
              <a:rPr lang="en-US" altLang="ko-KR" sz="1600" dirty="0"/>
            </a:br>
            <a:r>
              <a:rPr lang="en-US" altLang="ko-KR" sz="1600" dirty="0"/>
              <a:t>HTML(Hyper Text Markup Language)</a:t>
            </a:r>
            <a:r>
              <a:rPr lang="ko-KR" altLang="en-US" sz="1600" dirty="0"/>
              <a:t>는 대표적인 </a:t>
            </a:r>
            <a:r>
              <a:rPr lang="ko-KR" altLang="en-US" sz="1600" dirty="0" err="1"/>
              <a:t>하이퍼</a:t>
            </a:r>
            <a:r>
              <a:rPr lang="ko-KR" altLang="en-US" sz="1600" dirty="0"/>
              <a:t> 텍스트이기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모든 </a:t>
            </a:r>
            <a:r>
              <a:rPr lang="en-US" altLang="ko-KR" sz="1600" dirty="0"/>
              <a:t>HTML</a:t>
            </a:r>
            <a:r>
              <a:rPr lang="ko-KR" altLang="en-US" sz="1600" dirty="0"/>
              <a:t>웹 사이트는 </a:t>
            </a:r>
            <a:r>
              <a:rPr lang="en-US" altLang="ko-KR" sz="1600" dirty="0"/>
              <a:t>HTTP</a:t>
            </a:r>
            <a:r>
              <a:rPr lang="ko-KR" altLang="en-US" sz="1600" dirty="0"/>
              <a:t>로 통신을 주고 받습니다</a:t>
            </a:r>
            <a:endParaRPr lang="en-US" altLang="ko-KR" sz="1600" dirty="0"/>
          </a:p>
          <a:p>
            <a:r>
              <a:rPr lang="en-US" altLang="ko-KR" sz="1600" dirty="0"/>
              <a:t>HTTP</a:t>
            </a:r>
            <a:r>
              <a:rPr lang="ko-KR" altLang="en-US" sz="1600" dirty="0"/>
              <a:t>는 </a:t>
            </a:r>
            <a:r>
              <a:rPr lang="en-US" altLang="ko-KR" sz="1600" dirty="0"/>
              <a:t>TCP</a:t>
            </a:r>
            <a:r>
              <a:rPr lang="ko-KR" altLang="en-US" sz="1600" dirty="0"/>
              <a:t>를 사용하여 신뢰적 전달의 혜택을 받고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비 상태</a:t>
            </a:r>
            <a:r>
              <a:rPr lang="en-US" altLang="ko-KR" sz="1600" dirty="0"/>
              <a:t>(Stateless) </a:t>
            </a:r>
            <a:r>
              <a:rPr lang="ko-KR" altLang="en-US" sz="1600" dirty="0"/>
              <a:t>프로토콜로써 같은 </a:t>
            </a:r>
            <a:r>
              <a:rPr lang="en-US" altLang="ko-KR" sz="1600" dirty="0"/>
              <a:t>URL</a:t>
            </a:r>
            <a:r>
              <a:rPr lang="ko-KR" altLang="en-US" sz="1600" dirty="0"/>
              <a:t>이면</a:t>
            </a:r>
            <a:r>
              <a:rPr lang="en-US" altLang="ko-KR" sz="1600" dirty="0"/>
              <a:t>, </a:t>
            </a:r>
            <a:r>
              <a:rPr lang="ko-KR" altLang="en-US" sz="1600" dirty="0"/>
              <a:t>같은 내용이 원칙인 구조를 가지고 있습니다</a:t>
            </a:r>
            <a:br>
              <a:rPr lang="en-US" altLang="ko-KR" sz="1600" dirty="0"/>
            </a:br>
            <a:r>
              <a:rPr lang="en-US" altLang="ko-KR" sz="1600" dirty="0"/>
              <a:t>( URL(Uniform Resource Locator)</a:t>
            </a:r>
            <a:r>
              <a:rPr lang="ko-KR" altLang="en-US" sz="1600" dirty="0"/>
              <a:t>은 </a:t>
            </a:r>
            <a:r>
              <a:rPr lang="en-US" altLang="ko-KR" sz="1600" dirty="0"/>
              <a:t>URI(Uniform Resource Identifier)</a:t>
            </a:r>
            <a:r>
              <a:rPr lang="ko-KR" altLang="en-US" sz="1600" dirty="0"/>
              <a:t>의 하위 구조로</a:t>
            </a:r>
            <a:br>
              <a:rPr lang="en-US" altLang="ko-KR" sz="1600" dirty="0"/>
            </a:br>
            <a:r>
              <a:rPr lang="ko-KR" altLang="en-US" sz="1600" dirty="0"/>
              <a:t>인터넷 자원</a:t>
            </a:r>
            <a:r>
              <a:rPr lang="en-US" altLang="ko-KR" sz="1600" dirty="0"/>
              <a:t>(URI=</a:t>
            </a:r>
            <a:r>
              <a:rPr lang="ko-KR" altLang="en-US" sz="1600" dirty="0"/>
              <a:t>식별자</a:t>
            </a:r>
            <a:r>
              <a:rPr lang="en-US" altLang="ko-KR" sz="1600" dirty="0"/>
              <a:t>)</a:t>
            </a:r>
            <a:r>
              <a:rPr lang="ko-KR" altLang="en-US" sz="1600" dirty="0"/>
              <a:t>의 일부분인 자원의 주소</a:t>
            </a:r>
            <a:r>
              <a:rPr lang="en-US" altLang="ko-KR" sz="1600" dirty="0"/>
              <a:t>(URL)</a:t>
            </a:r>
            <a:r>
              <a:rPr lang="ko-KR" altLang="en-US" sz="1600" dirty="0"/>
              <a:t>를 말합니다 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HTTP</a:t>
            </a:r>
            <a:r>
              <a:rPr lang="ko-KR" altLang="en-US" sz="1600" dirty="0"/>
              <a:t>는 신뢰적 전달 </a:t>
            </a:r>
            <a:r>
              <a:rPr lang="en-US" altLang="ko-KR" sz="1600" dirty="0"/>
              <a:t>+ </a:t>
            </a:r>
            <a:r>
              <a:rPr lang="ko-KR" altLang="en-US" sz="1600" dirty="0"/>
              <a:t>비상태를 사용해서 얻는 간단한 구조가 장점이 되어 상당히 많은 곳에서</a:t>
            </a:r>
            <a:br>
              <a:rPr lang="en-US" altLang="ko-KR" sz="1600" dirty="0"/>
            </a:br>
            <a:r>
              <a:rPr lang="ko-KR" altLang="en-US" sz="1600" dirty="0"/>
              <a:t>편리하게 쓰이는 규약이지만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이는 태생적인 한계를 나타내기도 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TCP</a:t>
            </a:r>
            <a:r>
              <a:rPr lang="ko-KR" altLang="en-US" sz="1600" dirty="0"/>
              <a:t>를 고정한다는 것은 속도와 한계와 트래픽 요구량의 증가가 생긴다는 단점이 있고</a:t>
            </a:r>
            <a:r>
              <a:rPr lang="en-US" altLang="ko-KR" sz="1600" dirty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비 상태를 사용한다는 것은 클라이언트에 관계없이 페이지를 보여주기 때문에</a:t>
            </a:r>
            <a:br>
              <a:rPr lang="en-US" altLang="ko-KR" sz="1600" dirty="0"/>
            </a:br>
            <a:r>
              <a:rPr lang="ko-KR" altLang="en-US" sz="1600" dirty="0"/>
              <a:t>로그인 같은 커스텀 상태나 </a:t>
            </a:r>
            <a:r>
              <a:rPr lang="ko-KR" altLang="en-US" sz="1600" dirty="0" err="1"/>
              <a:t>어드민</a:t>
            </a:r>
            <a:r>
              <a:rPr lang="ko-KR" altLang="en-US" sz="1600" dirty="0"/>
              <a:t> 페이지 등의 권한 상태 등을 검증하지 못한다는 의미가 됩니다</a:t>
            </a:r>
            <a:endParaRPr lang="en-US" altLang="ko-KR" sz="1600" dirty="0"/>
          </a:p>
          <a:p>
            <a:r>
              <a:rPr lang="ko-KR" altLang="en-US" sz="1600" dirty="0"/>
              <a:t>물론</a:t>
            </a:r>
            <a:r>
              <a:rPr lang="en-US" altLang="ko-KR" sz="1600" dirty="0"/>
              <a:t>, </a:t>
            </a:r>
            <a:r>
              <a:rPr lang="ko-KR" altLang="en-US" sz="1600" dirty="0"/>
              <a:t>오늘날에는 이 두 가지 문제점을 최대한 해결하기 위한 기술들이 많이 탄생하여</a:t>
            </a:r>
            <a:br>
              <a:rPr lang="en-US" altLang="ko-KR" sz="1600" dirty="0"/>
            </a:br>
            <a:r>
              <a:rPr lang="ko-KR" altLang="en-US" sz="1600" dirty="0"/>
              <a:t>사용되고 있지만</a:t>
            </a:r>
            <a:r>
              <a:rPr lang="en-US" altLang="ko-KR" sz="1600" dirty="0"/>
              <a:t> </a:t>
            </a:r>
            <a:r>
              <a:rPr lang="ko-KR" altLang="en-US" sz="1600" dirty="0"/>
              <a:t>이는 태생적인 </a:t>
            </a:r>
            <a:r>
              <a:rPr lang="en-US" altLang="ko-KR" sz="1600" dirty="0"/>
              <a:t>HTTP</a:t>
            </a:r>
            <a:r>
              <a:rPr lang="ko-KR" altLang="en-US" sz="1600" dirty="0"/>
              <a:t>의 특징 때문이라는 것을 기억해야 합니다</a:t>
            </a:r>
            <a:endParaRPr lang="en-US" altLang="ko-KR" sz="1600" dirty="0"/>
          </a:p>
          <a:p>
            <a:r>
              <a:rPr lang="en-US" altLang="ko-KR" sz="1600" dirty="0"/>
              <a:t>HTTP/2, HTTP/3 </a:t>
            </a:r>
            <a:r>
              <a:rPr lang="ko-KR" altLang="en-US" sz="1600" dirty="0"/>
              <a:t>은 보안을 강화하거나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QUIC(Reliable UDP</a:t>
            </a:r>
            <a:r>
              <a:rPr lang="ko-KR" altLang="en-US" sz="1600" dirty="0"/>
              <a:t>기반</a:t>
            </a:r>
            <a:r>
              <a:rPr lang="en-US" altLang="ko-KR" sz="1600" dirty="0"/>
              <a:t>)</a:t>
            </a:r>
            <a:r>
              <a:rPr lang="ko-KR" altLang="en-US" sz="1600" dirty="0"/>
              <a:t>를 사용한 최신 기술들 입니다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690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DE48-9F10-4CE9-B75D-3C20C2E7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Request(Format)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FAD6-E0DB-65E1-60A7-19AF7835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처음 </a:t>
            </a:r>
            <a:r>
              <a:rPr lang="en-US" altLang="ko-KR" sz="1600" dirty="0"/>
              <a:t>HTTP</a:t>
            </a:r>
            <a:r>
              <a:rPr lang="ko-KR" altLang="en-US" sz="1600" dirty="0"/>
              <a:t>는 클라이언트가 먼저 </a:t>
            </a:r>
            <a:r>
              <a:rPr lang="en-US" altLang="ko-KR" sz="1600" dirty="0"/>
              <a:t>URL</a:t>
            </a:r>
            <a:r>
              <a:rPr lang="ko-KR" altLang="en-US" sz="1600" dirty="0"/>
              <a:t>로 요청을 보내야 시작이 됩니다</a:t>
            </a:r>
            <a:br>
              <a:rPr lang="en-US" altLang="ko-KR" sz="1600" dirty="0"/>
            </a:b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웹 엔진은 사용자로 부터 </a:t>
            </a:r>
            <a:r>
              <a:rPr lang="en-US" altLang="ko-KR" sz="1600" dirty="0"/>
              <a:t>URL</a:t>
            </a:r>
            <a:r>
              <a:rPr lang="ko-KR" altLang="en-US" sz="1600" dirty="0"/>
              <a:t>를 받으면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URL</a:t>
            </a:r>
            <a:r>
              <a:rPr lang="ko-KR" altLang="en-US" sz="1600" dirty="0"/>
              <a:t>를 이용해서 요청라인을 작성한 뒤</a:t>
            </a:r>
            <a:r>
              <a:rPr lang="en-US" altLang="ko-KR" sz="1600" dirty="0"/>
              <a:t>(GET </a:t>
            </a:r>
            <a:r>
              <a:rPr lang="ko-KR" altLang="en-US" sz="1600" dirty="0"/>
              <a:t>고정</a:t>
            </a:r>
            <a:r>
              <a:rPr lang="en-US" altLang="ko-KR" sz="1600" dirty="0"/>
              <a:t>),</a:t>
            </a:r>
          </a:p>
          <a:p>
            <a:r>
              <a:rPr lang="ko-KR" altLang="en-US" sz="1600" dirty="0"/>
              <a:t>헤더라인에 도메인과 커넥션 상태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사용자가 사용하는 엔진과 버전</a:t>
            </a:r>
            <a:r>
              <a:rPr lang="en-US" altLang="ko-KR" sz="1600" dirty="0"/>
              <a:t>, </a:t>
            </a:r>
            <a:r>
              <a:rPr lang="ko-KR" altLang="en-US" sz="1600" dirty="0"/>
              <a:t>사용 언어 등등</a:t>
            </a:r>
            <a:br>
              <a:rPr lang="en-US" altLang="ko-KR" sz="1600" dirty="0"/>
            </a:br>
            <a:r>
              <a:rPr lang="ko-KR" altLang="en-US" sz="1600" dirty="0"/>
              <a:t>다양한 내용을 기입합니다</a:t>
            </a:r>
            <a:endParaRPr lang="en-US" altLang="ko-KR" sz="1600" dirty="0"/>
          </a:p>
          <a:p>
            <a:r>
              <a:rPr lang="ko-KR" altLang="en-US" sz="1600" dirty="0"/>
              <a:t>바디는 </a:t>
            </a:r>
            <a:r>
              <a:rPr lang="en-US" altLang="ko-KR" sz="1600" dirty="0"/>
              <a:t>URL</a:t>
            </a:r>
            <a:r>
              <a:rPr lang="ko-KR" altLang="en-US" sz="1600" dirty="0"/>
              <a:t>뒤에 </a:t>
            </a:r>
            <a:r>
              <a:rPr lang="en-US" altLang="ko-KR" sz="1600" dirty="0"/>
              <a:t>?</a:t>
            </a:r>
            <a:r>
              <a:rPr lang="ko-KR" altLang="en-US" sz="1600" dirty="0"/>
              <a:t>를 이용한 쿼리나 직접적인 값</a:t>
            </a:r>
            <a:r>
              <a:rPr lang="en-US" altLang="ko-KR" sz="1600" dirty="0"/>
              <a:t>(</a:t>
            </a:r>
            <a:r>
              <a:rPr lang="ko-KR" altLang="en-US" sz="1600" dirty="0"/>
              <a:t>페이로드</a:t>
            </a:r>
            <a:r>
              <a:rPr lang="en-US" altLang="ko-KR" sz="1600" dirty="0"/>
              <a:t>)</a:t>
            </a:r>
            <a:r>
              <a:rPr lang="ko-KR" altLang="en-US" sz="1600" dirty="0"/>
              <a:t>를</a:t>
            </a:r>
            <a:br>
              <a:rPr lang="en-US" altLang="ko-KR" sz="1600" dirty="0"/>
            </a:br>
            <a:r>
              <a:rPr lang="ko-KR" altLang="en-US" sz="1600" dirty="0"/>
              <a:t>주면 추가적인 요청을 같이 보낼 수도 있습니다</a:t>
            </a:r>
            <a:endParaRPr lang="en-US" altLang="ko-KR" sz="1600" dirty="0"/>
          </a:p>
          <a:p>
            <a:r>
              <a:rPr lang="en-US" altLang="ko-KR" sz="1600" dirty="0"/>
              <a:t>HTTP</a:t>
            </a:r>
            <a:r>
              <a:rPr lang="ko-KR" altLang="en-US" sz="1600" dirty="0"/>
              <a:t>요청은 반드시 </a:t>
            </a:r>
            <a:r>
              <a:rPr lang="en-US" altLang="ko-KR" sz="1600" dirty="0"/>
              <a:t>\r\n</a:t>
            </a:r>
            <a:r>
              <a:rPr lang="ko-KR" altLang="en-US" sz="1600" dirty="0"/>
              <a:t>을 붙여 데이터가 분리됨을</a:t>
            </a:r>
            <a:br>
              <a:rPr lang="en-US" altLang="ko-KR" sz="1600" dirty="0"/>
            </a:br>
            <a:r>
              <a:rPr lang="ko-KR" altLang="en-US" sz="1600" dirty="0"/>
              <a:t>알려줘야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 라인 뒤에는 </a:t>
            </a:r>
            <a:r>
              <a:rPr lang="en-US" altLang="ko-KR" sz="1600" dirty="0"/>
              <a:t>\r\n\r\n</a:t>
            </a:r>
            <a:r>
              <a:rPr lang="ko-KR" altLang="en-US" sz="1600" dirty="0"/>
              <a:t>을 붙여</a:t>
            </a:r>
            <a:br>
              <a:rPr lang="en-US" altLang="ko-KR" sz="1600" dirty="0"/>
            </a:br>
            <a:r>
              <a:rPr lang="en-US" altLang="ko-KR" sz="1600" dirty="0"/>
              <a:t>HTTP </a:t>
            </a:r>
            <a:r>
              <a:rPr lang="ko-KR" altLang="en-US" sz="1600" dirty="0"/>
              <a:t>요청 내용의 끝을 명시해야 합니다</a:t>
            </a:r>
            <a:endParaRPr lang="en-US" altLang="ko-KR" sz="1600" dirty="0"/>
          </a:p>
          <a:p>
            <a:r>
              <a:rPr lang="ko-KR" altLang="en-US" sz="1600" dirty="0"/>
              <a:t>웹 엔진은 </a:t>
            </a:r>
            <a:r>
              <a:rPr lang="en-US" altLang="ko-KR" sz="1600" dirty="0"/>
              <a:t>GET</a:t>
            </a:r>
            <a:r>
              <a:rPr lang="ko-KR" altLang="en-US" sz="1600" dirty="0"/>
              <a:t>요청을 기본적으로 수행하며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POST, PUT, DELETE</a:t>
            </a:r>
            <a:r>
              <a:rPr lang="ko-KR" altLang="en-US" sz="1600" dirty="0"/>
              <a:t>요청을 보내려면</a:t>
            </a:r>
            <a:r>
              <a:rPr lang="en-US" altLang="ko-KR" sz="1600" dirty="0"/>
              <a:t> </a:t>
            </a:r>
            <a:r>
              <a:rPr lang="ko-KR" altLang="en-US" sz="1600" dirty="0"/>
              <a:t>개발자 도구에서 요청을 다시 보내기를 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콘솔명령에서 </a:t>
            </a:r>
            <a:r>
              <a:rPr lang="en-US" altLang="ko-KR" sz="1600" dirty="0"/>
              <a:t>curl</a:t>
            </a:r>
            <a:r>
              <a:rPr lang="ko-KR" altLang="en-US" sz="1600" dirty="0"/>
              <a:t>를 사용하면 좀 더 세부적으로 작성 할 수 있습니다</a:t>
            </a:r>
            <a:endParaRPr lang="en-US" altLang="ko-KR" sz="1600" dirty="0"/>
          </a:p>
          <a:p>
            <a:r>
              <a:rPr lang="en-US" altLang="ko-KR" sz="1600" dirty="0" err="1"/>
              <a:t>POSTMan</a:t>
            </a:r>
            <a:r>
              <a:rPr lang="ko-KR" altLang="en-US" sz="1600" dirty="0"/>
              <a:t>은 </a:t>
            </a:r>
            <a:r>
              <a:rPr lang="en-US" altLang="ko-KR" sz="1600" dirty="0"/>
              <a:t>curl</a:t>
            </a:r>
            <a:r>
              <a:rPr lang="ko-KR" altLang="en-US" sz="1600" dirty="0"/>
              <a:t>를 좀 더 사용하기 편하게 해주는 사이트로 </a:t>
            </a:r>
            <a:r>
              <a:rPr lang="en-US" altLang="ko-KR" sz="1600" dirty="0"/>
              <a:t>Dev-Ops</a:t>
            </a:r>
            <a:r>
              <a:rPr lang="ko-KR" altLang="en-US" sz="1600" dirty="0"/>
              <a:t>로도 자주 사용하는 툴사이트 입니다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5EC3BD-AAF3-434D-8BD6-5577BE23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239" y="2181708"/>
            <a:ext cx="5211404" cy="32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8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DE48-9F10-4CE9-B75D-3C20C2E7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Response(Format)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FAD6-E0DB-65E1-60A7-19AF7835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48616"/>
          </a:xfrm>
        </p:spPr>
        <p:txBody>
          <a:bodyPr/>
          <a:lstStyle/>
          <a:p>
            <a:r>
              <a:rPr lang="ko-KR" altLang="en-US" sz="1600" dirty="0"/>
              <a:t>서버는 클라이언트에 차별하지 않고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비 상태에 걸맞게</a:t>
            </a:r>
            <a:r>
              <a:rPr lang="en-US" altLang="ko-KR" sz="1600" dirty="0"/>
              <a:t> </a:t>
            </a:r>
            <a:r>
              <a:rPr lang="ko-KR" altLang="en-US" sz="1600" dirty="0"/>
              <a:t>응답을 해줘야 합니다</a:t>
            </a:r>
            <a:endParaRPr lang="en-US" altLang="ko-KR" sz="1600" dirty="0"/>
          </a:p>
          <a:p>
            <a:r>
              <a:rPr lang="ko-KR" altLang="en-US" sz="1600" dirty="0"/>
              <a:t>상태라인은 응답의 결과를 넘버링으로 보여주고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간단한 스트링으로 세부내용을 넘겨줍니다</a:t>
            </a:r>
            <a:br>
              <a:rPr lang="en-US" altLang="ko-KR" sz="1600" dirty="0"/>
            </a:br>
            <a:r>
              <a:rPr lang="ko-KR" altLang="en-US" sz="1600" dirty="0"/>
              <a:t>이를 상태코드라고 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100~109</a:t>
            </a:r>
            <a:r>
              <a:rPr lang="ko-KR" altLang="en-US" sz="1600" dirty="0"/>
              <a:t>는 메시지 정보</a:t>
            </a:r>
            <a:r>
              <a:rPr lang="en-US" altLang="ko-KR" sz="1600" dirty="0"/>
              <a:t>, 200~206</a:t>
            </a:r>
            <a:r>
              <a:rPr lang="ko-KR" altLang="en-US" sz="1600" dirty="0"/>
              <a:t>은 요청 성공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300~305</a:t>
            </a:r>
            <a:r>
              <a:rPr lang="ko-KR" altLang="en-US" sz="1600" dirty="0"/>
              <a:t>는 </a:t>
            </a:r>
            <a:r>
              <a:rPr lang="en-US" altLang="ko-KR" sz="1600" dirty="0"/>
              <a:t>Redirection, 400~415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ClientError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500~505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ServerError</a:t>
            </a:r>
            <a:r>
              <a:rPr lang="en-US" altLang="ko-KR" sz="1600" dirty="0"/>
              <a:t> </a:t>
            </a:r>
            <a:r>
              <a:rPr lang="ko-KR" altLang="en-US" sz="1600" dirty="0"/>
              <a:t>로 보시면 됩니다</a:t>
            </a:r>
            <a:endParaRPr lang="en-US" altLang="ko-KR" sz="1600" dirty="0"/>
          </a:p>
          <a:p>
            <a:r>
              <a:rPr lang="ko-KR" altLang="en-US" sz="1600" dirty="0"/>
              <a:t>헤더라인은 요청과 비슷하게 서버정보</a:t>
            </a:r>
            <a:r>
              <a:rPr lang="en-US" altLang="ko-KR" sz="1600" dirty="0"/>
              <a:t>, </a:t>
            </a:r>
            <a:r>
              <a:rPr lang="ko-KR" altLang="en-US" sz="1600" dirty="0"/>
              <a:t>타임스탬프들과 함께</a:t>
            </a:r>
            <a:br>
              <a:rPr lang="en-US" altLang="ko-KR" sz="1600" dirty="0"/>
            </a:br>
            <a:r>
              <a:rPr lang="ko-KR" altLang="en-US" sz="1600" dirty="0"/>
              <a:t>응답의 총 길이나 값의 형태를</a:t>
            </a:r>
            <a:r>
              <a:rPr lang="en-US" altLang="ko-KR" sz="1600" dirty="0"/>
              <a:t> </a:t>
            </a:r>
            <a:r>
              <a:rPr lang="ko-KR" altLang="en-US" sz="1600" dirty="0"/>
              <a:t>미리 언급하여</a:t>
            </a:r>
            <a:br>
              <a:rPr lang="en-US" altLang="ko-KR" sz="1600" dirty="0"/>
            </a:br>
            <a:r>
              <a:rPr lang="ko-KR" altLang="en-US" sz="1600" dirty="0"/>
              <a:t>웹 엔진이 어떻게 파싱 하면 될 지</a:t>
            </a:r>
            <a:r>
              <a:rPr lang="en-US" altLang="ko-KR" sz="1600" dirty="0"/>
              <a:t> </a:t>
            </a:r>
            <a:r>
              <a:rPr lang="ko-KR" altLang="en-US" sz="1600" dirty="0"/>
              <a:t>알려줄 수도 있습니다</a:t>
            </a:r>
            <a:endParaRPr lang="en-US" altLang="ko-KR" sz="1600" dirty="0"/>
          </a:p>
          <a:p>
            <a:r>
              <a:rPr lang="ko-KR" altLang="en-US" sz="1600" dirty="0"/>
              <a:t>공백라인은 요청과 동일하게 라인의 끝을 </a:t>
            </a:r>
            <a:r>
              <a:rPr lang="en-US" altLang="ko-KR" sz="1600" dirty="0"/>
              <a:t>\r\n</a:t>
            </a:r>
            <a:r>
              <a:rPr lang="ko-KR" altLang="en-US" sz="1600" dirty="0"/>
              <a:t>을 명시하고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응답의 끝에는 </a:t>
            </a:r>
            <a:r>
              <a:rPr lang="en-US" altLang="ko-KR" sz="1600" dirty="0"/>
              <a:t>\r\n\r\n</a:t>
            </a:r>
            <a:r>
              <a:rPr lang="ko-KR" altLang="en-US" sz="1600" dirty="0"/>
              <a:t>을 붙여 끝임을 명시해야 합니다</a:t>
            </a:r>
            <a:endParaRPr lang="en-US" altLang="ko-KR" sz="1600" dirty="0"/>
          </a:p>
          <a:p>
            <a:r>
              <a:rPr lang="ko-KR" altLang="en-US" sz="1600" dirty="0"/>
              <a:t>요청을 받은 다음</a:t>
            </a:r>
            <a:r>
              <a:rPr lang="en-US" altLang="ko-KR" sz="1600" dirty="0"/>
              <a:t> </a:t>
            </a:r>
            <a:r>
              <a:rPr lang="ko-KR" altLang="en-US" sz="1600" dirty="0"/>
              <a:t>물리적으로 시간이 오래 지나면</a:t>
            </a:r>
            <a:r>
              <a:rPr lang="en-US" altLang="ko-KR" sz="1600" dirty="0"/>
              <a:t>, </a:t>
            </a:r>
            <a:r>
              <a:rPr lang="ko-KR" altLang="en-US" sz="1600" dirty="0"/>
              <a:t>내용을 업데이트 하기 위해 재 </a:t>
            </a:r>
            <a:r>
              <a:rPr lang="en-US" altLang="ko-KR" sz="1600" dirty="0"/>
              <a:t>GET</a:t>
            </a:r>
            <a:r>
              <a:rPr lang="ko-KR" altLang="en-US" sz="1600" dirty="0"/>
              <a:t>요청을</a:t>
            </a:r>
            <a:br>
              <a:rPr lang="en-US" altLang="ko-KR" sz="1600" dirty="0"/>
            </a:br>
            <a:r>
              <a:rPr lang="ko-KR" altLang="en-US" sz="1600" dirty="0"/>
              <a:t>보낼 때가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이때</a:t>
            </a:r>
            <a:r>
              <a:rPr lang="en-US" altLang="ko-KR" sz="1600" dirty="0"/>
              <a:t> </a:t>
            </a:r>
            <a:r>
              <a:rPr lang="ko-KR" altLang="en-US" sz="1600" dirty="0"/>
              <a:t>여전히 바뀐 정보가 없다면</a:t>
            </a:r>
            <a:r>
              <a:rPr lang="en-US" altLang="ko-KR" sz="1600" dirty="0"/>
              <a:t>, </a:t>
            </a:r>
            <a:r>
              <a:rPr lang="ko-KR" altLang="en-US" sz="1600" dirty="0"/>
              <a:t>같은 정보를 두 번 주는 것 보다</a:t>
            </a:r>
            <a:br>
              <a:rPr lang="en-US" altLang="ko-KR" sz="1600" dirty="0"/>
            </a:br>
            <a:r>
              <a:rPr lang="en-US" altLang="ko-KR" sz="1600" dirty="0"/>
              <a:t>300</a:t>
            </a:r>
            <a:r>
              <a:rPr lang="ko-KR" altLang="en-US" sz="1600" dirty="0"/>
              <a:t>계열의 </a:t>
            </a:r>
            <a:r>
              <a:rPr lang="en-US" altLang="ko-KR" sz="1600" dirty="0"/>
              <a:t>Redirection </a:t>
            </a:r>
            <a:r>
              <a:rPr lang="ko-KR" altLang="en-US" sz="1600" dirty="0"/>
              <a:t>코드를 주면</a:t>
            </a:r>
            <a:r>
              <a:rPr lang="en-US" altLang="ko-KR" sz="1600" dirty="0"/>
              <a:t> </a:t>
            </a:r>
            <a:r>
              <a:rPr lang="ko-KR" altLang="en-US" sz="1600" dirty="0"/>
              <a:t>정보를 보다 효율적으로 사용할 수 있을 것입니다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4B63F2-E55E-385E-B612-68B4F9D1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719" y="2328197"/>
            <a:ext cx="5173394" cy="32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1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DE48-9F10-4CE9-B75D-3C20C2E7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Cookie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FAD6-E0DB-65E1-60A7-19AF7835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08489"/>
          </a:xfrm>
        </p:spPr>
        <p:txBody>
          <a:bodyPr/>
          <a:lstStyle/>
          <a:p>
            <a:r>
              <a:rPr lang="en-US" altLang="ko-KR" sz="1600" dirty="0"/>
              <a:t>HTTP</a:t>
            </a:r>
            <a:r>
              <a:rPr lang="ko-KR" altLang="en-US" sz="1600" dirty="0"/>
              <a:t>는 비 상태 프로토콜입니다 이는 모든 클라이언트에게 무차별적으로 라우팅 된 내용을</a:t>
            </a:r>
            <a:br>
              <a:rPr lang="en-US" altLang="ko-KR" sz="1600" dirty="0"/>
            </a:br>
            <a:r>
              <a:rPr lang="ko-KR" altLang="en-US" sz="1600" dirty="0"/>
              <a:t>보여줘야 한다는 뜻이 됩니다</a:t>
            </a:r>
            <a:endParaRPr lang="en-US" altLang="ko-KR" sz="1600" dirty="0"/>
          </a:p>
          <a:p>
            <a:r>
              <a:rPr lang="ko-KR" altLang="en-US" sz="1600" dirty="0"/>
              <a:t>대부분의 경우는 문제가 없지만</a:t>
            </a:r>
            <a:r>
              <a:rPr lang="en-US" altLang="ko-KR" sz="1600" dirty="0"/>
              <a:t>, </a:t>
            </a:r>
            <a:r>
              <a:rPr lang="ko-KR" altLang="en-US" sz="1600" dirty="0"/>
              <a:t>로그인이나 개인정보를 저장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어드민</a:t>
            </a:r>
            <a:r>
              <a:rPr lang="ko-KR" altLang="en-US" sz="1600" dirty="0"/>
              <a:t> 권한의 작업을 수행하려는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라우팅을 숨기는 방식의 보안처리를 할 수 밖에 없을 것입니다</a:t>
            </a:r>
            <a:endParaRPr lang="en-US" altLang="ko-KR" sz="1600" dirty="0"/>
          </a:p>
          <a:p>
            <a:r>
              <a:rPr lang="en-US" altLang="ko-KR" sz="1600" dirty="0"/>
              <a:t>HTTP</a:t>
            </a:r>
            <a:r>
              <a:rPr lang="ko-KR" altLang="en-US" sz="1600" dirty="0"/>
              <a:t> </a:t>
            </a:r>
            <a:r>
              <a:rPr lang="en-US" altLang="ko-KR" sz="1600" dirty="0"/>
              <a:t>Cookie</a:t>
            </a:r>
            <a:r>
              <a:rPr lang="ko-KR" altLang="en-US" sz="1600" dirty="0"/>
              <a:t>는 서버로 통신하려는 클라이언트가 서버에게 특정상태임을 같이 보내는 것으로</a:t>
            </a:r>
            <a:br>
              <a:rPr lang="en-US" altLang="ko-KR" sz="1600" dirty="0"/>
            </a:br>
            <a:r>
              <a:rPr lang="ko-KR" altLang="en-US" sz="1600" dirty="0"/>
              <a:t>이를 활용하면</a:t>
            </a:r>
            <a:r>
              <a:rPr lang="en-US" altLang="ko-KR" sz="1600" dirty="0"/>
              <a:t> </a:t>
            </a:r>
            <a:r>
              <a:rPr lang="ko-KR" altLang="en-US" sz="1600" dirty="0"/>
              <a:t>클라이언트의 로그인 상태를 유지하면서 웹 사이트를 사용하거나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 err="1"/>
              <a:t>어드민</a:t>
            </a:r>
            <a:r>
              <a:rPr lang="ko-KR" altLang="en-US" sz="1600" dirty="0"/>
              <a:t> 권한이 있는지 서버가 검증하여 조건부로 들여 보낼 수 있게 됩니다</a:t>
            </a:r>
            <a:endParaRPr lang="en-US" altLang="ko-KR" sz="1600" dirty="0"/>
          </a:p>
          <a:p>
            <a:r>
              <a:rPr lang="ko-KR" altLang="en-US" sz="1600" dirty="0"/>
              <a:t>처음 클라이언트가 로그인을 수행한다면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서버는 클라이언트에게</a:t>
            </a:r>
            <a:br>
              <a:rPr lang="en-US" altLang="ko-KR" sz="1600" dirty="0"/>
            </a:br>
            <a:r>
              <a:rPr lang="en-US" altLang="ko-KR" sz="1600" dirty="0"/>
              <a:t>Set-Cookie: ~~</a:t>
            </a:r>
            <a:r>
              <a:rPr lang="ko-KR" altLang="en-US" sz="1600" dirty="0"/>
              <a:t>의 내용으로 쿠키를 변경하라는 명령을</a:t>
            </a:r>
            <a:br>
              <a:rPr lang="en-US" altLang="ko-KR" sz="1600" dirty="0"/>
            </a:br>
            <a:r>
              <a:rPr lang="ko-KR" altLang="en-US" sz="1600" dirty="0"/>
              <a:t>헤더로부터 받아</a:t>
            </a:r>
            <a:r>
              <a:rPr lang="en-US" altLang="ko-KR" sz="1600" dirty="0"/>
              <a:t> </a:t>
            </a:r>
            <a:r>
              <a:rPr lang="ko-KR" altLang="en-US" sz="1600" dirty="0"/>
              <a:t>처리한 뒤</a:t>
            </a:r>
            <a:r>
              <a:rPr lang="en-US" altLang="ko-KR" sz="1600" dirty="0"/>
              <a:t>(</a:t>
            </a:r>
            <a:r>
              <a:rPr lang="ko-KR" altLang="en-US" sz="1600" dirty="0"/>
              <a:t>쿠키 등록을 한 뒤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ko-KR" altLang="en-US" sz="1600" dirty="0"/>
              <a:t>다음부터는 해당 쿠키를 요청 헤더에</a:t>
            </a:r>
            <a:br>
              <a:rPr lang="en-US" altLang="ko-KR" sz="1600" dirty="0"/>
            </a:br>
            <a:r>
              <a:rPr lang="en-US" altLang="ko-KR" sz="1600" dirty="0"/>
              <a:t>Cookie</a:t>
            </a:r>
            <a:r>
              <a:rPr lang="ko-KR" altLang="en-US" sz="1600" dirty="0"/>
              <a:t>로 매번 보내어 로그인 과정을 건너뛰거나 페이지를 보기 위한</a:t>
            </a:r>
            <a:br>
              <a:rPr lang="en-US" altLang="ko-KR" sz="1600" dirty="0"/>
            </a:br>
            <a:r>
              <a:rPr lang="ko-KR" altLang="en-US" sz="1600" dirty="0"/>
              <a:t>권한을</a:t>
            </a:r>
            <a:r>
              <a:rPr lang="en-US" altLang="ko-KR" sz="1600" dirty="0"/>
              <a:t> </a:t>
            </a:r>
            <a:r>
              <a:rPr lang="ko-KR" altLang="en-US" sz="1600" dirty="0"/>
              <a:t>획득하는 구조를 가지게 됩니다</a:t>
            </a:r>
            <a:endParaRPr lang="en-US" altLang="ko-KR" sz="1600" dirty="0"/>
          </a:p>
          <a:p>
            <a:r>
              <a:rPr lang="ko-KR" altLang="en-US" sz="1600" dirty="0"/>
              <a:t>오늘날에는 단순한 쿠키 값을 사용해서는 보안의 문제가 될 수 있기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쿠키 값에 암호화 된 세션 값을 넣어 서버 측에서 반드시 검증해야 하는</a:t>
            </a:r>
            <a:br>
              <a:rPr lang="en-US" altLang="ko-KR" sz="1600" dirty="0"/>
            </a:br>
            <a:r>
              <a:rPr lang="ko-KR" altLang="en-US" sz="1600" dirty="0"/>
              <a:t>구조로 이를 해결합니다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주로 </a:t>
            </a:r>
            <a:r>
              <a:rPr lang="en-US" altLang="ko-KR" sz="1600" dirty="0"/>
              <a:t>Session</a:t>
            </a:r>
            <a:r>
              <a:rPr lang="ko-KR" altLang="en-US" sz="1600" dirty="0"/>
              <a:t>과 </a:t>
            </a:r>
            <a:r>
              <a:rPr lang="en-US" altLang="ko-KR" sz="1600" dirty="0"/>
              <a:t>Web Token</a:t>
            </a:r>
            <a:r>
              <a:rPr lang="ko-KR" altLang="en-US" sz="1600" dirty="0"/>
              <a:t>을 사용합니다</a:t>
            </a:r>
            <a:r>
              <a:rPr lang="en-US" altLang="ko-KR" sz="16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2E1C03-9A20-D558-4275-5866597B3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19" y="4122638"/>
            <a:ext cx="3550019" cy="26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8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DE48-9F10-4CE9-B75D-3C20C2E7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FFAD6-E0DB-65E1-60A7-19AF7835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5575536" cy="4930114"/>
          </a:xfrm>
        </p:spPr>
        <p:txBody>
          <a:bodyPr/>
          <a:lstStyle/>
          <a:p>
            <a:r>
              <a:rPr lang="en-US" altLang="ko-KR" sz="1600" dirty="0"/>
              <a:t>HTTP</a:t>
            </a:r>
            <a:r>
              <a:rPr lang="ko-KR" altLang="en-US" sz="1600" dirty="0"/>
              <a:t>는 </a:t>
            </a:r>
            <a:r>
              <a:rPr lang="en-US" altLang="ko-KR" sz="1600" dirty="0"/>
              <a:t>L5</a:t>
            </a:r>
            <a:r>
              <a:rPr lang="ko-KR" altLang="en-US" sz="1600" dirty="0"/>
              <a:t>계층의 프로토콜입니다</a:t>
            </a:r>
            <a:br>
              <a:rPr lang="en-US" altLang="ko-KR" sz="1600" dirty="0"/>
            </a:br>
            <a:r>
              <a:rPr lang="en-US" altLang="ko-KR" sz="1600" dirty="0"/>
              <a:t>HTTP</a:t>
            </a:r>
            <a:r>
              <a:rPr lang="ko-KR" altLang="en-US" sz="1600" dirty="0"/>
              <a:t>의 통신내용은 패킷을 통해 분석이 가능하고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HTTP</a:t>
            </a:r>
            <a:r>
              <a:rPr lang="ko-KR" altLang="en-US" sz="1600" dirty="0"/>
              <a:t>는 통신의 과정에서 암호화가</a:t>
            </a:r>
            <a:br>
              <a:rPr lang="en-US" altLang="ko-KR" sz="1600" dirty="0"/>
            </a:br>
            <a:r>
              <a:rPr lang="ko-KR" altLang="en-US" sz="1600" dirty="0"/>
              <a:t>전혀 진행되지 않기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MITM(Man In The Middle)</a:t>
            </a:r>
            <a:r>
              <a:rPr lang="ko-KR" altLang="en-US" sz="1600" dirty="0"/>
              <a:t>공격에</a:t>
            </a:r>
            <a:br>
              <a:rPr lang="en-US" altLang="ko-KR" sz="1600" dirty="0"/>
            </a:br>
            <a:r>
              <a:rPr lang="ko-KR" altLang="en-US" sz="1600" dirty="0"/>
              <a:t>취약한 상태로 통신이 진행됩니다</a:t>
            </a:r>
            <a:endParaRPr lang="en-US" altLang="ko-KR" sz="1600" dirty="0"/>
          </a:p>
          <a:p>
            <a:r>
              <a:rPr lang="ko-KR" altLang="en-US" sz="1600" dirty="0"/>
              <a:t>이를 막기 위해서는 </a:t>
            </a:r>
            <a:r>
              <a:rPr lang="en-US" altLang="ko-KR" sz="1600" dirty="0"/>
              <a:t>L4 </a:t>
            </a:r>
            <a:r>
              <a:rPr lang="ko-KR" altLang="en-US" sz="1600" dirty="0"/>
              <a:t>계층인 </a:t>
            </a:r>
            <a:r>
              <a:rPr lang="en-US" altLang="ko-KR" sz="1600" dirty="0"/>
              <a:t>TCP</a:t>
            </a:r>
            <a:r>
              <a:rPr lang="ko-KR" altLang="en-US" sz="1600" dirty="0"/>
              <a:t>로 가기전에</a:t>
            </a:r>
            <a:br>
              <a:rPr lang="en-US" altLang="ko-KR" sz="1600" dirty="0"/>
            </a:br>
            <a:r>
              <a:rPr lang="ko-KR" altLang="en-US" sz="1600" dirty="0"/>
              <a:t>전체 문장을 암호화한 뒤</a:t>
            </a:r>
            <a:r>
              <a:rPr lang="en-US" altLang="ko-KR" sz="1600" dirty="0"/>
              <a:t> TCP</a:t>
            </a:r>
            <a:r>
              <a:rPr lang="ko-KR" altLang="en-US" sz="1600" dirty="0"/>
              <a:t>를 통해 도달 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도착지에서만 열수 있는 </a:t>
            </a:r>
            <a:r>
              <a:rPr lang="ko-KR" altLang="en-US" sz="1600" dirty="0" err="1"/>
              <a:t>복호문으로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복호화해서</a:t>
            </a:r>
            <a:br>
              <a:rPr lang="en-US" altLang="ko-KR" sz="1600" dirty="0"/>
            </a:br>
            <a:r>
              <a:rPr lang="ko-KR" altLang="en-US" sz="1600" dirty="0"/>
              <a:t>다시 원래의 </a:t>
            </a:r>
            <a:r>
              <a:rPr lang="en-US" altLang="ko-KR" sz="1600" dirty="0"/>
              <a:t>HTTP</a:t>
            </a:r>
            <a:r>
              <a:rPr lang="ko-KR" altLang="en-US" sz="1600" dirty="0"/>
              <a:t> 파일을 보는 방식을 사용합니다</a:t>
            </a:r>
            <a:endParaRPr lang="en-US" altLang="ko-KR" sz="1600" dirty="0"/>
          </a:p>
          <a:p>
            <a:r>
              <a:rPr lang="ko-KR" altLang="en-US" sz="1600" dirty="0"/>
              <a:t>쉽게 </a:t>
            </a:r>
            <a:r>
              <a:rPr lang="en-US" altLang="ko-KR" sz="1600" dirty="0"/>
              <a:t>HTTP -&gt; SSL(</a:t>
            </a:r>
            <a:r>
              <a:rPr lang="ko-KR" altLang="en-US" sz="1600" dirty="0"/>
              <a:t>암호화</a:t>
            </a:r>
            <a:r>
              <a:rPr lang="en-US" altLang="ko-KR" sz="1600" dirty="0"/>
              <a:t>) -&gt; TCP -&gt; </a:t>
            </a:r>
            <a:r>
              <a:rPr lang="ko-KR" altLang="en-US" sz="1600" dirty="0"/>
              <a:t>네트워크</a:t>
            </a:r>
            <a:br>
              <a:rPr lang="en-US" altLang="ko-KR" sz="1600" dirty="0"/>
            </a:br>
            <a:r>
              <a:rPr lang="en-US" altLang="ko-KR" sz="1600" dirty="0"/>
              <a:t>-&gt; TCP -&gt; SSL(</a:t>
            </a:r>
            <a:r>
              <a:rPr lang="ko-KR" altLang="en-US" sz="1600" dirty="0"/>
              <a:t>복호화</a:t>
            </a:r>
            <a:r>
              <a:rPr lang="en-US" altLang="ko-KR" sz="1600" dirty="0"/>
              <a:t>) -&gt; HTTP </a:t>
            </a:r>
            <a:r>
              <a:rPr lang="ko-KR" altLang="en-US" sz="1600" dirty="0"/>
              <a:t>순서로 진행되어</a:t>
            </a:r>
            <a:br>
              <a:rPr lang="en-US" altLang="ko-KR" sz="1600" dirty="0"/>
            </a:br>
            <a:r>
              <a:rPr lang="ko-KR" altLang="en-US" sz="1600" dirty="0"/>
              <a:t>통신과정에서 가로채기 어렵게 만들 수 있습니다</a:t>
            </a:r>
            <a:endParaRPr lang="en-US" altLang="ko-KR" sz="1600" dirty="0"/>
          </a:p>
          <a:p>
            <a:r>
              <a:rPr lang="ko-KR" altLang="en-US" sz="1600" dirty="0"/>
              <a:t>오늘날에는 </a:t>
            </a:r>
            <a:r>
              <a:rPr lang="en-US" altLang="ko-KR" sz="1600" dirty="0"/>
              <a:t>SSL</a:t>
            </a:r>
            <a:r>
              <a:rPr lang="ko-KR" altLang="en-US" sz="1600" dirty="0"/>
              <a:t>보다 성능이 더 뛰어난 </a:t>
            </a:r>
            <a:r>
              <a:rPr lang="en-US" altLang="ko-KR" sz="1600" dirty="0"/>
              <a:t>TLS1.x</a:t>
            </a:r>
            <a:r>
              <a:rPr lang="ko-KR" altLang="en-US" sz="1600" dirty="0"/>
              <a:t>를</a:t>
            </a:r>
            <a:br>
              <a:rPr lang="en-US" altLang="ko-KR" sz="1600" dirty="0"/>
            </a:br>
            <a:r>
              <a:rPr lang="ko-KR" altLang="en-US" sz="1600" dirty="0"/>
              <a:t>사용하여 보안을 강화하고 있으며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SSL</a:t>
            </a:r>
            <a:r>
              <a:rPr lang="ko-KR" altLang="en-US" sz="1600" dirty="0"/>
              <a:t>의 기본 과정은 우측그림에 설명되어 있습니다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E0EA12-5AA4-06C8-816B-C7E5A13F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005" y="1796712"/>
            <a:ext cx="5692442" cy="489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8412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5564</Words>
  <Application>Microsoft Office PowerPoint</Application>
  <PresentationFormat>와이드스크린</PresentationFormat>
  <Paragraphs>230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Malgun Gothic Semilight</vt:lpstr>
      <vt:lpstr>Arial</vt:lpstr>
      <vt:lpstr>Avenir Next LT Pro</vt:lpstr>
      <vt:lpstr>Avenir Next LT Pro Light</vt:lpstr>
      <vt:lpstr>Consolas</vt:lpstr>
      <vt:lpstr>PebbleVTI</vt:lpstr>
      <vt:lpstr>2024 네트워크 - 2</vt:lpstr>
      <vt:lpstr>목차</vt:lpstr>
      <vt:lpstr>Layer 5 </vt:lpstr>
      <vt:lpstr>Client-Server, P2P</vt:lpstr>
      <vt:lpstr>HTTP 개요</vt:lpstr>
      <vt:lpstr>HTTP Request(Format)</vt:lpstr>
      <vt:lpstr>HTTP Response(Format)</vt:lpstr>
      <vt:lpstr>HTTP Cookie</vt:lpstr>
      <vt:lpstr>HTTPS</vt:lpstr>
      <vt:lpstr>DNS</vt:lpstr>
      <vt:lpstr>Name Server</vt:lpstr>
      <vt:lpstr>Name Server</vt:lpstr>
      <vt:lpstr>DNS Record</vt:lpstr>
      <vt:lpstr>SMTP</vt:lpstr>
      <vt:lpstr>MUA, MTA, MDA</vt:lpstr>
      <vt:lpstr>Telnet, FTP</vt:lpstr>
      <vt:lpstr>SSH, SFTP, FTPS</vt:lpstr>
      <vt:lpstr>Layer 4 </vt:lpstr>
      <vt:lpstr>TCP, UDP</vt:lpstr>
      <vt:lpstr>Port</vt:lpstr>
      <vt:lpstr>Multiplexing</vt:lpstr>
      <vt:lpstr>TCP Segment 구조 1</vt:lpstr>
      <vt:lpstr>TCP Segment 구조 2</vt:lpstr>
      <vt:lpstr>UDP Segment 구조</vt:lpstr>
      <vt:lpstr>3-way handshake</vt:lpstr>
      <vt:lpstr>4-way handshake</vt:lpstr>
      <vt:lpstr>RST</vt:lpstr>
      <vt:lpstr>RTT</vt:lpstr>
      <vt:lpstr>흐름제어</vt:lpstr>
      <vt:lpstr>혼잡제어</vt:lpstr>
      <vt:lpstr>ARQ Protocol</vt:lpstr>
      <vt:lpstr>Stop-and-Wait</vt:lpstr>
      <vt:lpstr>Go-Back-N</vt:lpstr>
      <vt:lpstr>Selective-Repeat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네트워크</dc:title>
  <dc:creator>MinU Ha</dc:creator>
  <cp:lastModifiedBy>MinU Ha</cp:lastModifiedBy>
  <cp:revision>298</cp:revision>
  <dcterms:created xsi:type="dcterms:W3CDTF">2024-01-24T09:57:18Z</dcterms:created>
  <dcterms:modified xsi:type="dcterms:W3CDTF">2024-02-02T13:50:07Z</dcterms:modified>
</cp:coreProperties>
</file>