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306" r:id="rId5"/>
    <p:sldId id="307" r:id="rId6"/>
    <p:sldId id="308" r:id="rId7"/>
    <p:sldId id="311" r:id="rId8"/>
    <p:sldId id="309" r:id="rId9"/>
    <p:sldId id="310" r:id="rId10"/>
    <p:sldId id="312" r:id="rId11"/>
    <p:sldId id="313" r:id="rId12"/>
    <p:sldId id="314" r:id="rId13"/>
    <p:sldId id="318" r:id="rId14"/>
    <p:sldId id="319" r:id="rId15"/>
    <p:sldId id="316" r:id="rId16"/>
    <p:sldId id="317" r:id="rId17"/>
    <p:sldId id="31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- 4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87C2-D33A-F3B2-7521-9C7D1FD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vs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57A60-9634-F41F-D7BC-9B27B168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5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76F99-3C8A-809E-6FC3-B26F282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Epoll</a:t>
            </a:r>
            <a:r>
              <a:rPr lang="en-US" altLang="ko-KR" dirty="0"/>
              <a:t> &amp; IOCP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FE29-152F-46FE-F49B-A0019E92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6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D5A6-B796-DC28-600E-2686E9CD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TUN/TAP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177AA-8EF6-701C-488E-E56FF8570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7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4890F-E612-A854-F026-E5C1F9CF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TUN/TAP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2398B-62D9-8CF3-BA55-50451CDB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FB06-F6D0-6F35-295B-0F09FEA0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75CE6-D11D-D793-5269-885AA8AA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00367-9CAC-1553-8BB7-2F4BEB82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Spoofing(Sniffing)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1C18C-03D7-F69D-83CA-714BE443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8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A00F-5128-8D2A-4F79-1F08B70D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Stomp, Hijacking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9BCE-6A93-D0A2-0DF0-A104604E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6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B807B-18C2-4B1B-0F96-A57F10E2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Shell(Reverse Shell)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FA150-82F2-452D-BBEE-C77242362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77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1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물리 계층</a:t>
            </a:r>
            <a:br>
              <a:rPr lang="en-US" altLang="ko-KR" dirty="0"/>
            </a:br>
            <a:r>
              <a:rPr lang="en-US" altLang="ko-KR" dirty="0"/>
              <a:t>(Physical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7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3260-336B-170C-E91B-F2E68EB5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2FC43-75CE-4290-A052-49397A64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1421"/>
          </a:xfrm>
        </p:spPr>
        <p:txBody>
          <a:bodyPr/>
          <a:lstStyle/>
          <a:p>
            <a:r>
              <a:rPr lang="en-US" altLang="ko-KR" sz="1600" dirty="0"/>
              <a:t>L1</a:t>
            </a:r>
            <a:r>
              <a:rPr lang="ko-KR" altLang="en-US" sz="1600" dirty="0"/>
              <a:t>은 물리적인 선 또는 전파 등의 통신을 정의한 계층입니다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선 또는 전파는 두 장치간 통신을 수행 할 때</a:t>
            </a:r>
            <a:br>
              <a:rPr lang="en-US" altLang="ko-KR" sz="1600" dirty="0"/>
            </a:br>
            <a:r>
              <a:rPr lang="ko-KR" altLang="en-US" sz="1600" dirty="0"/>
              <a:t>각 장치는 수신과 송신이 모두 이루어져야 하기 때문에 두 방향으로 통신을 수행할 수 밖에 없습니다</a:t>
            </a:r>
            <a:endParaRPr lang="en-US" altLang="ko-KR" sz="1600" dirty="0"/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물리장치는 보통 하나의 선이나 같은 장소를 사용하는 방향이 다른 두 전파가 일반적이기 때문에</a:t>
            </a:r>
            <a:br>
              <a:rPr lang="en-US" altLang="ko-KR" sz="1600" dirty="0"/>
            </a:br>
            <a:r>
              <a:rPr lang="ko-KR" altLang="en-US" sz="1600" dirty="0"/>
              <a:t>다양한 전송모드가 생길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Simplex:</a:t>
            </a:r>
            <a:r>
              <a:rPr lang="ko-KR" altLang="en-US" sz="1600" dirty="0"/>
              <a:t> 두 장치는 각자 다른 작업만을 수행하여</a:t>
            </a:r>
            <a:br>
              <a:rPr lang="en-US" altLang="ko-KR" sz="1600" dirty="0"/>
            </a:br>
            <a:r>
              <a:rPr lang="ko-KR" altLang="en-US" sz="1600" dirty="0"/>
              <a:t>단 방향 통신을 하는 경우를 말합니다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Half-Duplex: </a:t>
            </a:r>
            <a:r>
              <a:rPr lang="ko-KR" altLang="en-US" sz="1600" dirty="0"/>
              <a:t>두 장치는 모두 같은 작업을 수행하고</a:t>
            </a:r>
            <a:br>
              <a:rPr lang="en-US" altLang="ko-KR" sz="1600" dirty="0"/>
            </a:br>
            <a:r>
              <a:rPr lang="ko-KR" altLang="en-US" sz="1600" dirty="0"/>
              <a:t>하나의 물리장치로부터 서로 간의 순서를 지켜</a:t>
            </a:r>
            <a:br>
              <a:rPr lang="en-US" altLang="ko-KR" sz="1600" dirty="0"/>
            </a:br>
            <a:r>
              <a:rPr lang="ko-KR" altLang="en-US" sz="1600" dirty="0"/>
              <a:t>양 방향 통신을 하는 경우를 말합니다</a:t>
            </a:r>
            <a:br>
              <a:rPr lang="en-US" altLang="ko-KR" sz="1600" dirty="0"/>
            </a:br>
            <a:r>
              <a:rPr lang="ko-KR" altLang="en-US" sz="1600" dirty="0"/>
              <a:t>다양한 방법이 존재하지만</a:t>
            </a:r>
            <a:r>
              <a:rPr lang="en-US" altLang="ko-KR" sz="1600" dirty="0"/>
              <a:t>(</a:t>
            </a:r>
            <a:r>
              <a:rPr lang="ko-KR" altLang="en-US" sz="1600" dirty="0"/>
              <a:t>무전기 등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/>
              <a:t>CSMA/CD, CSMA/CA</a:t>
            </a:r>
            <a:r>
              <a:rPr lang="ko-KR" altLang="en-US" sz="1600" dirty="0"/>
              <a:t>등이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Full-Duplex: </a:t>
            </a:r>
            <a:r>
              <a:rPr lang="ko-KR" altLang="en-US" sz="1600" dirty="0"/>
              <a:t>두 장치는 모두 같은 작업을 수행하고</a:t>
            </a:r>
            <a:br>
              <a:rPr lang="en-US" altLang="ko-KR" sz="1600" dirty="0"/>
            </a:br>
            <a:r>
              <a:rPr lang="ko-KR" altLang="en-US" sz="1600" dirty="0"/>
              <a:t>두 개의 물리장치로부터 독립적인 송수신을 하여</a:t>
            </a:r>
            <a:br>
              <a:rPr lang="en-US" altLang="ko-KR" sz="1600" dirty="0"/>
            </a:br>
            <a:r>
              <a:rPr lang="ko-KR" altLang="en-US" sz="1600" dirty="0"/>
              <a:t>양방향 통신을 하는 경우를 말합니다</a:t>
            </a:r>
            <a:br>
              <a:rPr lang="en-US" altLang="ko-KR" sz="1600" dirty="0"/>
            </a:br>
            <a:r>
              <a:rPr lang="ko-KR" altLang="en-US" sz="1600" dirty="0"/>
              <a:t>오늘날 일반적인 랜 선들은 대부분 이 방식을 사용합니다</a:t>
            </a:r>
            <a:endParaRPr lang="en-US" altLang="ko-KR" sz="1600" dirty="0"/>
          </a:p>
        </p:txBody>
      </p:sp>
      <p:pic>
        <p:nvPicPr>
          <p:cNvPr id="5" name="그림 4" descr="스크린샷, 라인, 도표, 직사각형이(가) 표시된 사진&#10;&#10;자동 생성된 설명">
            <a:extLst>
              <a:ext uri="{FF2B5EF4-FFF2-40B4-BE49-F238E27FC236}">
                <a16:creationId xmlns:a16="http://schemas.microsoft.com/office/drawing/2014/main" id="{3D9DF440-C580-0FFC-9E28-3884D072C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48" y="3191462"/>
            <a:ext cx="5376454" cy="1016416"/>
          </a:xfrm>
          <a:prstGeom prst="rect">
            <a:avLst/>
          </a:prstGeom>
        </p:spPr>
      </p:pic>
      <p:pic>
        <p:nvPicPr>
          <p:cNvPr id="7" name="그림 6" descr="도표, 라인, 텍스트, 스크린샷이(가) 표시된 사진&#10;&#10;자동 생성된 설명">
            <a:extLst>
              <a:ext uri="{FF2B5EF4-FFF2-40B4-BE49-F238E27FC236}">
                <a16:creationId xmlns:a16="http://schemas.microsoft.com/office/drawing/2014/main" id="{C0B98A30-C924-26E9-2A3D-FEBE01E8B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93" y="4220940"/>
            <a:ext cx="5376454" cy="1283017"/>
          </a:xfrm>
          <a:prstGeom prst="rect">
            <a:avLst/>
          </a:prstGeom>
        </p:spPr>
      </p:pic>
      <p:pic>
        <p:nvPicPr>
          <p:cNvPr id="9" name="그림 8" descr="라인, 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67FDA75-EACA-A71A-DFE9-C8B46842B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91" y="5517020"/>
            <a:ext cx="5376455" cy="1171934"/>
          </a:xfrm>
          <a:prstGeom prst="rect">
            <a:avLst/>
          </a:prstGeom>
        </p:spPr>
      </p:pic>
      <p:pic>
        <p:nvPicPr>
          <p:cNvPr id="10" name="그림 9" descr="스크린샷, 라인, 도표, 직사각형이(가) 표시된 사진&#10;&#10;자동 생성된 설명">
            <a:extLst>
              <a:ext uri="{FF2B5EF4-FFF2-40B4-BE49-F238E27FC236}">
                <a16:creationId xmlns:a16="http://schemas.microsoft.com/office/drawing/2014/main" id="{0BF602EF-74A4-6205-214C-AA941408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35" y="3191462"/>
            <a:ext cx="5376454" cy="1016416"/>
          </a:xfrm>
          <a:prstGeom prst="rect">
            <a:avLst/>
          </a:prstGeom>
        </p:spPr>
      </p:pic>
      <p:pic>
        <p:nvPicPr>
          <p:cNvPr id="11" name="그림 10" descr="도표, 라인, 텍스트, 스크린샷이(가) 표시된 사진&#10;&#10;자동 생성된 설명">
            <a:extLst>
              <a:ext uri="{FF2B5EF4-FFF2-40B4-BE49-F238E27FC236}">
                <a16:creationId xmlns:a16="http://schemas.microsoft.com/office/drawing/2014/main" id="{2ABA417C-3314-B0D0-A605-891E1184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80" y="4220940"/>
            <a:ext cx="5376454" cy="1283017"/>
          </a:xfrm>
          <a:prstGeom prst="rect">
            <a:avLst/>
          </a:prstGeom>
        </p:spPr>
      </p:pic>
      <p:pic>
        <p:nvPicPr>
          <p:cNvPr id="12" name="그림 11" descr="라인, 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301DA9C-F064-9ED0-A099-B0411BC57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78" y="5517020"/>
            <a:ext cx="5376455" cy="11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320BC-53F4-CE76-EA60-9FDA50B6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Wireless 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E09DC-3047-015A-89FB-7EC983AC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59441" cy="5030918"/>
          </a:xfrm>
        </p:spPr>
        <p:txBody>
          <a:bodyPr/>
          <a:lstStyle/>
          <a:p>
            <a:r>
              <a:rPr lang="ko-KR" altLang="en-US" sz="1600" dirty="0"/>
              <a:t>오늘날 통신은 </a:t>
            </a:r>
            <a:r>
              <a:rPr lang="en-US" altLang="ko-KR" sz="1600" dirty="0"/>
              <a:t>LAN </a:t>
            </a:r>
            <a:r>
              <a:rPr lang="ko-KR" altLang="en-US" sz="1600" dirty="0"/>
              <a:t>선을 사용한 컴퓨터보다도</a:t>
            </a:r>
            <a:r>
              <a:rPr lang="en-US" altLang="ko-KR" sz="1600" dirty="0"/>
              <a:t> </a:t>
            </a:r>
            <a:r>
              <a:rPr lang="ko-KR" altLang="en-US" sz="1600" dirty="0"/>
              <a:t>스마트폰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 등의 무선을 더 많이 사용하는 추세입니다</a:t>
            </a:r>
            <a:br>
              <a:rPr lang="en-US" altLang="ko-KR" sz="1600" dirty="0"/>
            </a:br>
            <a:r>
              <a:rPr lang="ko-KR" altLang="en-US" sz="1600" dirty="0"/>
              <a:t>무선 통신은 </a:t>
            </a:r>
            <a:r>
              <a:rPr lang="en-US" altLang="ko-KR" sz="1600" dirty="0"/>
              <a:t>Wi-Fi 802.11 wireless LAN </a:t>
            </a:r>
            <a:r>
              <a:rPr lang="ko-KR" altLang="en-US" sz="1600" dirty="0"/>
              <a:t>표준을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2G, 3G, 4G(LTE), 5G, 6G</a:t>
            </a:r>
            <a:r>
              <a:rPr lang="ko-KR" altLang="en-US" sz="1600" dirty="0"/>
              <a:t>들은 대표적인 </a:t>
            </a:r>
            <a:r>
              <a:rPr lang="en-US" altLang="ko-KR" sz="1600" dirty="0"/>
              <a:t>IEEE 802.11(Wi-Fi)</a:t>
            </a:r>
            <a:r>
              <a:rPr lang="ko-KR" altLang="en-US" sz="1600" dirty="0"/>
              <a:t>표준 기술들입니다</a:t>
            </a:r>
            <a:endParaRPr lang="en-US" altLang="ko-KR" sz="1600" dirty="0"/>
          </a:p>
          <a:p>
            <a:r>
              <a:rPr lang="ko-KR" altLang="en-US" sz="1600" dirty="0"/>
              <a:t>무선 통신은 여러 대의 무선 스테이션</a:t>
            </a:r>
            <a:r>
              <a:rPr lang="en-US" altLang="ko-KR" sz="1600" dirty="0"/>
              <a:t>(</a:t>
            </a:r>
            <a:r>
              <a:rPr lang="ko-KR" altLang="en-US" sz="1600" dirty="0"/>
              <a:t>무선 단말기</a:t>
            </a:r>
            <a:r>
              <a:rPr lang="en-US" altLang="ko-KR" sz="1600" dirty="0"/>
              <a:t>)</a:t>
            </a:r>
            <a:r>
              <a:rPr lang="ko-KR" altLang="en-US" sz="1600" dirty="0"/>
              <a:t>와 하나의 무선 기지국</a:t>
            </a:r>
            <a:r>
              <a:rPr lang="en-US" altLang="ko-KR" sz="1600" dirty="0"/>
              <a:t>(</a:t>
            </a:r>
            <a:r>
              <a:rPr lang="ko-KR" altLang="en-US" sz="1600" dirty="0"/>
              <a:t>무선 신호기</a:t>
            </a:r>
            <a:r>
              <a:rPr lang="en-US" altLang="ko-KR" sz="1600" dirty="0"/>
              <a:t>)</a:t>
            </a:r>
            <a:r>
              <a:rPr lang="ko-KR" altLang="en-US" sz="1600" dirty="0"/>
              <a:t>가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상호 연결된 해당 그룹을 </a:t>
            </a:r>
            <a:r>
              <a:rPr lang="en-US" altLang="ko-KR" sz="1600" dirty="0"/>
              <a:t>BSS(Basic Service Set)</a:t>
            </a:r>
            <a:r>
              <a:rPr lang="ko-KR" altLang="en-US" sz="1600" dirty="0"/>
              <a:t>라고 표현합니다</a:t>
            </a:r>
            <a:endParaRPr lang="en-US" altLang="ko-KR" sz="1600" dirty="0"/>
          </a:p>
          <a:p>
            <a:r>
              <a:rPr lang="ko-KR" altLang="en-US" sz="1600" dirty="0"/>
              <a:t>하나의 무선 신호기는 </a:t>
            </a:r>
            <a:r>
              <a:rPr lang="en-US" altLang="ko-KR" sz="1600" dirty="0"/>
              <a:t>SSID(Service Set Identifier)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여러 대의 무선 단말기는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신호기가 </a:t>
            </a:r>
            <a:r>
              <a:rPr lang="en-US" altLang="ko-KR" sz="1600" dirty="0"/>
              <a:t>SSID-MAC </a:t>
            </a:r>
            <a:r>
              <a:rPr lang="ko-KR" altLang="en-US" sz="1600" dirty="0"/>
              <a:t>조합의 비컨 프레임</a:t>
            </a:r>
            <a:r>
              <a:rPr lang="en-US" altLang="ko-KR" sz="1600" dirty="0"/>
              <a:t>(beacon</a:t>
            </a:r>
            <a:r>
              <a:rPr lang="ko-KR" altLang="en-US" sz="1600" dirty="0"/>
              <a:t> </a:t>
            </a:r>
            <a:r>
              <a:rPr lang="en-US" altLang="ko-KR" sz="1600" dirty="0"/>
              <a:t>frame)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주기적으로 전송하여 단말기가 조합에 맞으면 주고 받는 방식으로 통신을 수행합니다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수동 스캐닝</a:t>
            </a:r>
            <a:r>
              <a:rPr lang="en-US" altLang="ko-KR" sz="1400" dirty="0"/>
              <a:t>: </a:t>
            </a:r>
            <a:r>
              <a:rPr lang="ko-KR" altLang="en-US" sz="1400" dirty="0"/>
              <a:t>신호기가 임의로 뿌린 비컨 프레임을 단말기가 받으면</a:t>
            </a:r>
            <a:r>
              <a:rPr lang="en-US" altLang="ko-KR" sz="1400" dirty="0"/>
              <a:t>, </a:t>
            </a:r>
            <a:r>
              <a:rPr lang="ko-KR" altLang="en-US" sz="1400" dirty="0"/>
              <a:t>단말기는 뿌린 신호기에게</a:t>
            </a:r>
            <a:br>
              <a:rPr lang="en-US" altLang="ko-KR" sz="1400" dirty="0"/>
            </a:br>
            <a:r>
              <a:rPr lang="ko-KR" altLang="en-US" sz="1400" dirty="0"/>
              <a:t>응답 프레임을 보내는 구조로 연결을 맺습니다 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능동 스캐닝</a:t>
            </a:r>
            <a:r>
              <a:rPr lang="en-US" altLang="ko-KR" sz="1400" dirty="0"/>
              <a:t>: </a:t>
            </a:r>
            <a:r>
              <a:rPr lang="ko-KR" altLang="en-US" sz="1400" dirty="0"/>
              <a:t>단말기가 신호기에게 정기적으로 </a:t>
            </a:r>
            <a:r>
              <a:rPr lang="ko-KR" altLang="en-US" sz="1400" dirty="0" err="1"/>
              <a:t>프로브</a:t>
            </a:r>
            <a:r>
              <a:rPr lang="en-US" altLang="ko-KR" sz="1400" dirty="0"/>
              <a:t>(probe)</a:t>
            </a:r>
            <a:r>
              <a:rPr lang="ko-KR" altLang="en-US" sz="1400" dirty="0"/>
              <a:t>프레임을 보내면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신호기는 해당 요청에 응답 프레임을 보내는 구조로 연결을 맺습니다</a:t>
            </a:r>
            <a:endParaRPr lang="en-US" altLang="ko-KR" sz="1400" dirty="0"/>
          </a:p>
          <a:p>
            <a:r>
              <a:rPr lang="ko-KR" altLang="en-US" sz="1600" dirty="0"/>
              <a:t>무선랜은 매체접근을 </a:t>
            </a:r>
            <a:r>
              <a:rPr lang="en-US" altLang="ko-KR" sz="1600" dirty="0"/>
              <a:t>MAC</a:t>
            </a:r>
            <a:r>
              <a:rPr lang="ko-KR" altLang="en-US" sz="1600" dirty="0"/>
              <a:t>을 통해서 수행합니다 다음은 매체접근제어방식 두 가지를 나열 한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DCF(Distributed Coordination Function): </a:t>
            </a:r>
            <a:r>
              <a:rPr lang="ko-KR" altLang="en-US" sz="1400" dirty="0"/>
              <a:t>단말기들이 데이터 충돌을 회피</a:t>
            </a:r>
            <a:r>
              <a:rPr lang="en-US" altLang="ko-KR" sz="1400" dirty="0"/>
              <a:t>(CSMA/CA)</a:t>
            </a:r>
            <a:r>
              <a:rPr lang="ko-KR" altLang="en-US" sz="1400" dirty="0"/>
              <a:t>하기 위해 미리 감지 후 대기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PCF(Point Coordination Function): </a:t>
            </a:r>
            <a:r>
              <a:rPr lang="ko-KR" altLang="en-US" sz="1400" dirty="0"/>
              <a:t>신호기가 단말기들에게 직접 중재하는 방식으로 대기</a:t>
            </a:r>
          </a:p>
        </p:txBody>
      </p:sp>
    </p:spTree>
    <p:extLst>
      <p:ext uri="{BB962C8B-B14F-4D97-AF65-F5344CB8AC3E}">
        <p14:creationId xmlns:p14="http://schemas.microsoft.com/office/powerpoint/2010/main" val="130300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02E3B-2E4F-EFAD-BE72-F2112DA6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CSMA/CA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7BD06-CFF3-DFC1-936E-107FDBA5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759440" cy="5048616"/>
          </a:xfrm>
        </p:spPr>
        <p:txBody>
          <a:bodyPr/>
          <a:lstStyle/>
          <a:p>
            <a:r>
              <a:rPr lang="ko-KR" altLang="en-US" sz="1600" dirty="0"/>
              <a:t>무선 신호기의 태생적인 구조와 다중 접속 중인 단말기들을 네트워크에서는</a:t>
            </a:r>
            <a:br>
              <a:rPr lang="en-US" altLang="ko-KR" sz="1600" dirty="0"/>
            </a:br>
            <a:r>
              <a:rPr lang="ko-KR" altLang="en-US" sz="1600" dirty="0"/>
              <a:t>다중 접속 프로토콜</a:t>
            </a:r>
            <a:r>
              <a:rPr lang="en-US" altLang="ko-KR" sz="1600" dirty="0"/>
              <a:t>(</a:t>
            </a:r>
            <a:r>
              <a:rPr lang="ko-KR" altLang="en-US" sz="1600" dirty="0"/>
              <a:t>충돌회피</a:t>
            </a:r>
            <a:r>
              <a:rPr lang="en-US" altLang="ko-KR" sz="1600" dirty="0"/>
              <a:t>)</a:t>
            </a:r>
            <a:r>
              <a:rPr lang="ko-KR" altLang="en-US" sz="1600" dirty="0"/>
              <a:t>이 필수적으로 존재해야 할 것입니다</a:t>
            </a:r>
            <a:endParaRPr lang="en-US" altLang="ko-KR" sz="1600" dirty="0"/>
          </a:p>
          <a:p>
            <a:r>
              <a:rPr lang="en-US" altLang="ko-KR" sz="1600" dirty="0"/>
              <a:t>CSMA/CA(Carrier-Sense Multiple Access with Collision Avoidance)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데이터의 충돌을 최대한 회피하는 방향으로 설계된 프로토콜로 다음 다섯 가지 단계를 거칩니다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프레임을 전송하고자 하는 단말기는 신호기가 </a:t>
            </a:r>
            <a:r>
              <a:rPr lang="en-US" altLang="ko-KR" sz="1400" dirty="0"/>
              <a:t>idle</a:t>
            </a:r>
            <a:r>
              <a:rPr lang="ko-KR" altLang="en-US" sz="1400" dirty="0"/>
              <a:t>인 상태가 될 때까지 기다립니다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만약 </a:t>
            </a:r>
            <a:r>
              <a:rPr lang="en-US" altLang="ko-KR" sz="1400" dirty="0"/>
              <a:t>idle </a:t>
            </a:r>
            <a:r>
              <a:rPr lang="ko-KR" altLang="en-US" sz="1400" dirty="0"/>
              <a:t>상태가 된다면</a:t>
            </a:r>
            <a:r>
              <a:rPr lang="en-US" altLang="ko-KR" sz="1400" dirty="0"/>
              <a:t>, </a:t>
            </a:r>
            <a:r>
              <a:rPr lang="ko-KR" altLang="en-US" sz="1400" dirty="0"/>
              <a:t>다른 단말기가 사용할 가능성도 있기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DIFS(Distributed </a:t>
            </a:r>
            <a:r>
              <a:rPr lang="en-US" altLang="ko-KR" sz="1400" dirty="0" err="1"/>
              <a:t>InterFrame</a:t>
            </a:r>
            <a:r>
              <a:rPr lang="en-US" altLang="ko-KR" sz="1400" dirty="0"/>
              <a:t> Space)</a:t>
            </a:r>
            <a:r>
              <a:rPr lang="ko-KR" altLang="en-US" sz="1400" dirty="0"/>
              <a:t>시간동안 추가로 대기합니다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DIFS</a:t>
            </a:r>
            <a:r>
              <a:rPr lang="ko-KR" altLang="en-US" sz="1400" dirty="0"/>
              <a:t>가 지난 뒤에도 </a:t>
            </a:r>
            <a:r>
              <a:rPr lang="en-US" altLang="ko-KR" sz="1400" dirty="0"/>
              <a:t>idle</a:t>
            </a:r>
            <a:r>
              <a:rPr lang="ko-KR" altLang="en-US" sz="1400" dirty="0"/>
              <a:t>이라면</a:t>
            </a:r>
            <a:r>
              <a:rPr lang="en-US" altLang="ko-KR" sz="1400" dirty="0"/>
              <a:t>, </a:t>
            </a:r>
            <a:r>
              <a:rPr lang="ko-KR" altLang="en-US" sz="1400" dirty="0"/>
              <a:t>수신자로부터 응답을 대기하고 프레임을 전송합니다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만약</a:t>
            </a:r>
            <a:r>
              <a:rPr lang="en-US" altLang="ko-KR" sz="1400" dirty="0"/>
              <a:t>, idle</a:t>
            </a:r>
            <a:r>
              <a:rPr lang="ko-KR" altLang="en-US" sz="1400" dirty="0"/>
              <a:t>이 아니라면</a:t>
            </a:r>
            <a:r>
              <a:rPr lang="en-US" altLang="ko-KR" sz="1400" dirty="0"/>
              <a:t>, </a:t>
            </a:r>
            <a:r>
              <a:rPr lang="ko-KR" altLang="en-US" sz="1400" dirty="0"/>
              <a:t>랜덤 </a:t>
            </a:r>
            <a:r>
              <a:rPr lang="ko-KR" altLang="en-US" sz="1400" dirty="0" err="1"/>
              <a:t>백오프</a:t>
            </a:r>
            <a:r>
              <a:rPr lang="en-US" altLang="ko-KR" sz="1400" dirty="0"/>
              <a:t>(Random Backoff)</a:t>
            </a:r>
            <a:r>
              <a:rPr lang="ko-KR" altLang="en-US" sz="1400" dirty="0"/>
              <a:t>시간을 추가하여 대기하고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 err="1"/>
              <a:t>백오프</a:t>
            </a:r>
            <a:r>
              <a:rPr lang="ko-KR" altLang="en-US" sz="1400" dirty="0"/>
              <a:t> 시간 카운터는 정해진 슬롯 시간</a:t>
            </a:r>
            <a:r>
              <a:rPr lang="en-US" altLang="ko-KR" sz="1400" dirty="0"/>
              <a:t>(slot time)</a:t>
            </a:r>
            <a:r>
              <a:rPr lang="ko-KR" altLang="en-US" sz="1400" dirty="0"/>
              <a:t>마다 감소하는 방식으로</a:t>
            </a:r>
            <a:br>
              <a:rPr lang="en-US" altLang="ko-KR" sz="1400" dirty="0"/>
            </a:br>
            <a:r>
              <a:rPr lang="ko-KR" altLang="en-US" sz="1400" dirty="0"/>
              <a:t>카운터가 다 되면</a:t>
            </a:r>
            <a:r>
              <a:rPr lang="en-US" altLang="ko-KR" sz="1400" dirty="0"/>
              <a:t>(0</a:t>
            </a:r>
            <a:r>
              <a:rPr lang="ko-KR" altLang="en-US" sz="1400" dirty="0"/>
              <a:t>에 다다르면</a:t>
            </a:r>
            <a:r>
              <a:rPr lang="en-US" altLang="ko-KR" sz="1400" dirty="0"/>
              <a:t>), </a:t>
            </a:r>
            <a:r>
              <a:rPr lang="ko-KR" altLang="en-US" sz="1400" dirty="0"/>
              <a:t>프레임을 전송하고 응답을 대기합니다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응답이 오지 않을 경우 더 큰 </a:t>
            </a:r>
            <a:r>
              <a:rPr lang="ko-KR" altLang="en-US" sz="1400" dirty="0" err="1"/>
              <a:t>백오프</a:t>
            </a:r>
            <a:r>
              <a:rPr lang="ko-KR" altLang="en-US" sz="1400" dirty="0"/>
              <a:t> 시간을 세팅하고 다시 </a:t>
            </a:r>
            <a:r>
              <a:rPr lang="ko-KR" altLang="en-US" sz="1400" dirty="0" err="1"/>
              <a:t>백오프</a:t>
            </a:r>
            <a:r>
              <a:rPr lang="ko-KR" altLang="en-US" sz="1400" dirty="0"/>
              <a:t> 절차를 수행하는 방식으로 동작합니다</a:t>
            </a:r>
            <a:endParaRPr lang="en-US" altLang="ko-KR" sz="1400" dirty="0"/>
          </a:p>
          <a:p>
            <a:r>
              <a:rPr lang="ko-KR" altLang="en-US" sz="1600" dirty="0"/>
              <a:t>그러나 랜덤 </a:t>
            </a:r>
            <a:r>
              <a:rPr lang="ko-KR" altLang="en-US" sz="1600" dirty="0" err="1"/>
              <a:t>백오프</a:t>
            </a:r>
            <a:r>
              <a:rPr lang="ko-KR" altLang="en-US" sz="1600" dirty="0"/>
              <a:t> 시간 지연 전략을 사용하더라도 숨겨진 단말 문제는 해결 할 수 없어</a:t>
            </a:r>
            <a:br>
              <a:rPr lang="en-US" altLang="ko-KR" sz="1600" dirty="0"/>
            </a:br>
            <a:r>
              <a:rPr lang="en-US" altLang="ko-KR" sz="1600" dirty="0"/>
              <a:t>RTS/CTS </a:t>
            </a:r>
            <a:r>
              <a:rPr lang="ko-KR" altLang="en-US" sz="1600" dirty="0"/>
              <a:t>프레임 교환방식을 추가로 사용하여 이를 해결합니다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숨겨진 단말</a:t>
            </a:r>
            <a:r>
              <a:rPr lang="en-US" altLang="ko-KR" sz="1600" dirty="0"/>
              <a:t>(hidden terminal): </a:t>
            </a:r>
            <a:r>
              <a:rPr lang="ko-KR" altLang="en-US" sz="1600" dirty="0"/>
              <a:t>두 단말기가 서로 물리적 통신 범위를 벗어나 서로에 대해 모르는 경우</a:t>
            </a:r>
            <a:r>
              <a:rPr lang="en-US" altLang="ko-KR" sz="1600" dirty="0"/>
              <a:t>)</a:t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4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Additional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etc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70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01BE-E02F-1B4A-F30F-91305FC6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Nagle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6FFDD-0C86-01AE-E9C4-9DCC94B3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/>
              <a:t>네이글</a:t>
            </a:r>
            <a:r>
              <a:rPr lang="ko-KR" altLang="en-US" sz="1600" dirty="0"/>
              <a:t> 알고리즘</a:t>
            </a:r>
            <a:r>
              <a:rPr lang="en-US" altLang="ko-KR" sz="1600" dirty="0"/>
              <a:t>(Nagle Algorithm)</a:t>
            </a:r>
            <a:r>
              <a:rPr lang="ko-KR" altLang="en-US" sz="1600" dirty="0"/>
              <a:t>은 </a:t>
            </a:r>
          </a:p>
        </p:txBody>
      </p:sp>
      <p:pic>
        <p:nvPicPr>
          <p:cNvPr id="7" name="그림 6" descr="라인, 도표, 평행, 그래프이(가) 표시된 사진&#10;&#10;자동 생성된 설명">
            <a:extLst>
              <a:ext uri="{FF2B5EF4-FFF2-40B4-BE49-F238E27FC236}">
                <a16:creationId xmlns:a16="http://schemas.microsoft.com/office/drawing/2014/main" id="{140FB463-FEC4-1CF9-7BE3-33E0F36B3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52" y="4114801"/>
            <a:ext cx="6431020" cy="25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A976-92AE-4467-C91C-A8501FD9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D9E5-BC97-1702-A8FD-353350EE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178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621</Words>
  <Application>Microsoft Office PowerPoint</Application>
  <PresentationFormat>와이드스크린</PresentationFormat>
  <Paragraphs>43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- 4</vt:lpstr>
      <vt:lpstr>목차</vt:lpstr>
      <vt:lpstr>Layer 1 </vt:lpstr>
      <vt:lpstr>전송모드</vt:lpstr>
      <vt:lpstr>Wireless LAN</vt:lpstr>
      <vt:lpstr>CSMA/CA</vt:lpstr>
      <vt:lpstr>Additional </vt:lpstr>
      <vt:lpstr>Nagle Algorithm</vt:lpstr>
      <vt:lpstr>Event Select</vt:lpstr>
      <vt:lpstr>Stream vs Channel</vt:lpstr>
      <vt:lpstr>Epoll &amp; IOCP</vt:lpstr>
      <vt:lpstr>TUN/TAP 1</vt:lpstr>
      <vt:lpstr>TUN/TAP 2</vt:lpstr>
      <vt:lpstr>WireShark</vt:lpstr>
      <vt:lpstr>Spoofing(Sniffing)</vt:lpstr>
      <vt:lpstr>TCP Stomp, Hijacking</vt:lpstr>
      <vt:lpstr>Web Shell(Reverse Shell)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90</cp:revision>
  <dcterms:created xsi:type="dcterms:W3CDTF">2024-01-24T09:57:18Z</dcterms:created>
  <dcterms:modified xsi:type="dcterms:W3CDTF">2024-02-11T16:35:15Z</dcterms:modified>
</cp:coreProperties>
</file>