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93" r:id="rId7"/>
    <p:sldId id="288" r:id="rId8"/>
    <p:sldId id="287" r:id="rId9"/>
    <p:sldId id="289" r:id="rId10"/>
    <p:sldId id="269" r:id="rId11"/>
    <p:sldId id="270" r:id="rId12"/>
    <p:sldId id="272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4" r:id="rId22"/>
    <p:sldId id="280" r:id="rId23"/>
    <p:sldId id="273" r:id="rId24"/>
    <p:sldId id="275" r:id="rId25"/>
    <p:sldId id="297" r:id="rId26"/>
    <p:sldId id="304" r:id="rId27"/>
    <p:sldId id="298" r:id="rId28"/>
    <p:sldId id="299" r:id="rId29"/>
    <p:sldId id="276" r:id="rId30"/>
    <p:sldId id="300" r:id="rId31"/>
    <p:sldId id="305" r:id="rId32"/>
    <p:sldId id="301" r:id="rId33"/>
    <p:sldId id="277" r:id="rId34"/>
    <p:sldId id="303" r:id="rId35"/>
    <p:sldId id="278" r:id="rId36"/>
    <p:sldId id="30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evenjlee.net/2020/07/08/%EC%9D%B4%ED%95%B4%ED%95%98%EA%B8%B0-dns-domain-name-server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- 1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748C5-E00C-E6AC-842D-A3893AB0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63046-891A-44C9-7953-1235CBE9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Hub</a:t>
            </a:r>
            <a:r>
              <a:rPr lang="ko-KR" altLang="en-US" sz="1600" dirty="0"/>
              <a:t>는 랜 선을 묶는 장치로 </a:t>
            </a:r>
            <a:r>
              <a:rPr lang="en-US" altLang="ko-KR" sz="1600" dirty="0"/>
              <a:t>“</a:t>
            </a:r>
            <a:r>
              <a:rPr lang="ko-KR" altLang="en-US" sz="1600" dirty="0"/>
              <a:t>입 출력</a:t>
            </a:r>
            <a:r>
              <a:rPr lang="en-US" altLang="ko-KR" sz="1600" dirty="0"/>
              <a:t>”</a:t>
            </a:r>
            <a:r>
              <a:rPr lang="ko-KR" altLang="en-US" sz="1600" dirty="0"/>
              <a:t>이 뚜렷하지 않고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랜 선이 </a:t>
            </a:r>
            <a:r>
              <a:rPr lang="en-US" altLang="ko-KR" sz="1600" dirty="0"/>
              <a:t>“</a:t>
            </a:r>
            <a:r>
              <a:rPr lang="ko-KR" altLang="en-US" sz="1600" dirty="0"/>
              <a:t>동등한</a:t>
            </a:r>
            <a:r>
              <a:rPr lang="en-US" altLang="ko-KR" sz="1600" dirty="0"/>
              <a:t>”</a:t>
            </a:r>
            <a:r>
              <a:rPr lang="ko-KR" altLang="en-US" sz="1600" dirty="0"/>
              <a:t>데이터를 받는 것이 특징인 네트워크 장치입니다</a:t>
            </a:r>
            <a:endParaRPr lang="en-US" altLang="ko-KR" sz="1600" dirty="0"/>
          </a:p>
          <a:p>
            <a:r>
              <a:rPr lang="en-US" altLang="ko-KR" sz="1600" dirty="0"/>
              <a:t>Switch</a:t>
            </a:r>
            <a:r>
              <a:rPr lang="ko-KR" altLang="en-US" sz="1600" dirty="0"/>
              <a:t>는 </a:t>
            </a:r>
            <a:r>
              <a:rPr lang="en-US" altLang="ko-KR" sz="1600" dirty="0"/>
              <a:t>Hub</a:t>
            </a:r>
            <a:r>
              <a:rPr lang="ko-KR" altLang="en-US" sz="1600" dirty="0"/>
              <a:t>에서 하나의 랜 선이 모든 랜 선으로 전달하는 </a:t>
            </a:r>
            <a:r>
              <a:rPr lang="en-US" altLang="ko-KR" sz="1600" dirty="0"/>
              <a:t>(</a:t>
            </a:r>
            <a:r>
              <a:rPr lang="ko-KR" altLang="en-US" sz="1600" dirty="0"/>
              <a:t>마치 </a:t>
            </a:r>
            <a:r>
              <a:rPr lang="en-US" altLang="ko-KR" sz="1600" dirty="0" err="1"/>
              <a:t>Boardcast</a:t>
            </a:r>
            <a:r>
              <a:rPr lang="ko-KR" altLang="en-US" sz="1600" dirty="0"/>
              <a:t> 처럼</a:t>
            </a:r>
            <a:r>
              <a:rPr lang="en-US" altLang="ko-KR" sz="1600" dirty="0"/>
              <a:t>)</a:t>
            </a:r>
            <a:r>
              <a:rPr lang="ko-KR" altLang="en-US" sz="1600" dirty="0"/>
              <a:t>방식을 개선하여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“</a:t>
            </a:r>
            <a:r>
              <a:rPr lang="ko-KR" altLang="en-US" sz="1600" dirty="0"/>
              <a:t>정확히 데이터를 원하는</a:t>
            </a:r>
            <a:r>
              <a:rPr lang="en-US" altLang="ko-KR" sz="1600" dirty="0"/>
              <a:t>”</a:t>
            </a:r>
            <a:r>
              <a:rPr lang="ko-KR" altLang="en-US" sz="1600" dirty="0"/>
              <a:t> 랜 선으로만 전달하도록 중재해주는 네트워크 장치입니다</a:t>
            </a:r>
            <a:endParaRPr lang="en-US" altLang="ko-KR" sz="1600" dirty="0"/>
          </a:p>
          <a:p>
            <a:r>
              <a:rPr lang="ko-KR" altLang="en-US" sz="1600" dirty="0"/>
              <a:t>이로 인해</a:t>
            </a:r>
            <a:r>
              <a:rPr lang="en-US" altLang="ko-KR" sz="1600" dirty="0"/>
              <a:t>, Hub</a:t>
            </a:r>
            <a:r>
              <a:rPr lang="ko-KR" altLang="en-US" sz="1600" dirty="0"/>
              <a:t>에 비해 </a:t>
            </a:r>
            <a:r>
              <a:rPr lang="en-US" altLang="ko-KR" sz="1600" dirty="0"/>
              <a:t>Switch</a:t>
            </a:r>
            <a:r>
              <a:rPr lang="ko-KR" altLang="en-US" sz="1600" dirty="0"/>
              <a:t>는 네트워크 부하를 줄여주는 역할도 수행하고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Unicast</a:t>
            </a:r>
            <a:r>
              <a:rPr lang="ko-KR" altLang="en-US" sz="1600" dirty="0"/>
              <a:t>처럼 동작하기에 내부망에서 보안도 챙길 수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여러 요청에 대한 데이터 충돌도 어느정도 줄여주는 효과가 있습니다</a:t>
            </a:r>
            <a:endParaRPr lang="en-US" altLang="ko-KR" sz="1600" dirty="0"/>
          </a:p>
          <a:p>
            <a:r>
              <a:rPr lang="en-US" altLang="ko-KR" sz="1600" dirty="0"/>
              <a:t>Switch</a:t>
            </a:r>
            <a:r>
              <a:rPr lang="ko-KR" altLang="en-US" sz="1600" dirty="0"/>
              <a:t>는 정확히 데이터를 원하는 랜 선을 빠르게 찾아내기 위해서 랜 선의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소지하여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L2</a:t>
            </a:r>
            <a:r>
              <a:rPr lang="ko-KR" altLang="en-US" sz="1600" dirty="0"/>
              <a:t>패킷의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조작하는 형태로 통신을 수행하기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내부에서는 </a:t>
            </a:r>
            <a:r>
              <a:rPr lang="en-US" altLang="ko-KR" sz="1600" dirty="0"/>
              <a:t>MAC(ARP)Table</a:t>
            </a:r>
            <a:r>
              <a:rPr lang="ko-KR" altLang="en-US" sz="1600" dirty="0"/>
              <a:t>을 소지하여</a:t>
            </a:r>
            <a:r>
              <a:rPr lang="en-US" altLang="ko-KR" sz="1600" dirty="0"/>
              <a:t> </a:t>
            </a:r>
            <a:r>
              <a:rPr lang="ko-KR" altLang="en-US" sz="1600" dirty="0"/>
              <a:t>이를 통해 빠른 속도로 찾아낼 수 있습니다</a:t>
            </a:r>
            <a:endParaRPr lang="en-US" altLang="ko-KR" sz="1600" dirty="0"/>
          </a:p>
          <a:p>
            <a:r>
              <a:rPr lang="ko-KR" altLang="en-US" sz="1600" dirty="0"/>
              <a:t>그래서 </a:t>
            </a:r>
            <a:r>
              <a:rPr lang="en-US" altLang="ko-KR" sz="1600" dirty="0"/>
              <a:t>Switch</a:t>
            </a:r>
            <a:r>
              <a:rPr lang="ko-KR" altLang="en-US" sz="1600" dirty="0"/>
              <a:t>는 </a:t>
            </a:r>
            <a:r>
              <a:rPr lang="en-US" altLang="ko-KR" sz="1600" dirty="0"/>
              <a:t>L2 Switch</a:t>
            </a:r>
            <a:r>
              <a:rPr lang="ko-KR" altLang="en-US" sz="1600" dirty="0"/>
              <a:t>로도 부르기도 합니다만</a:t>
            </a:r>
            <a:r>
              <a:rPr lang="en-US" altLang="ko-KR" sz="1600" dirty="0"/>
              <a:t>, </a:t>
            </a:r>
            <a:r>
              <a:rPr lang="ko-KR" altLang="en-US" sz="1600" dirty="0"/>
              <a:t>오늘날 스위치와 라우터의 경계는 옅어 진 추세라서</a:t>
            </a:r>
            <a:br>
              <a:rPr lang="en-US" altLang="ko-KR" sz="1600" dirty="0"/>
            </a:br>
            <a:r>
              <a:rPr lang="ko-KR" altLang="en-US" sz="1600" dirty="0"/>
              <a:t>공유기</a:t>
            </a:r>
            <a:r>
              <a:rPr lang="en-US" altLang="ko-KR" sz="1600" dirty="0"/>
              <a:t>(AP)</a:t>
            </a:r>
            <a:r>
              <a:rPr lang="ko-KR" altLang="en-US" sz="1600" dirty="0"/>
              <a:t>가 </a:t>
            </a:r>
            <a:r>
              <a:rPr lang="en-US" altLang="ko-KR" sz="1600" dirty="0"/>
              <a:t>L2</a:t>
            </a:r>
            <a:r>
              <a:rPr lang="ko-KR" altLang="en-US" sz="1600" dirty="0"/>
              <a:t>스위치 </a:t>
            </a:r>
            <a:r>
              <a:rPr lang="en-US" altLang="ko-KR" sz="1600" dirty="0"/>
              <a:t>+ L3</a:t>
            </a:r>
            <a:r>
              <a:rPr lang="ko-KR" altLang="en-US" sz="1600" dirty="0"/>
              <a:t>스위치</a:t>
            </a:r>
            <a:r>
              <a:rPr lang="en-US" altLang="ko-KR" sz="1600" dirty="0"/>
              <a:t>(</a:t>
            </a:r>
            <a:r>
              <a:rPr lang="ko-KR" altLang="en-US" sz="1600" dirty="0"/>
              <a:t>라우터</a:t>
            </a:r>
            <a:r>
              <a:rPr lang="en-US" altLang="ko-KR" sz="1600" dirty="0"/>
              <a:t>) </a:t>
            </a:r>
            <a:r>
              <a:rPr lang="ko-KR" altLang="en-US" sz="1600" dirty="0"/>
              <a:t>기능을 하는 장치도 가끔씩 볼 수 있습니다</a:t>
            </a:r>
            <a:endParaRPr lang="en-US" altLang="ko-KR" sz="1600" dirty="0"/>
          </a:p>
          <a:p>
            <a:r>
              <a:rPr lang="ko-KR" altLang="en-US" sz="1600" dirty="0"/>
              <a:t>오늘날 </a:t>
            </a:r>
            <a:r>
              <a:rPr lang="en-US" altLang="ko-KR" sz="1600" dirty="0"/>
              <a:t>L4, L7</a:t>
            </a:r>
            <a:r>
              <a:rPr lang="ko-KR" altLang="en-US" sz="1600" dirty="0"/>
              <a:t>스위치라는 용어도 존재하지만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이는 정확히는 </a:t>
            </a:r>
            <a:r>
              <a:rPr lang="en-US" altLang="ko-KR" sz="1600" dirty="0"/>
              <a:t>ADC(Application Delivery Controller)</a:t>
            </a:r>
            <a:r>
              <a:rPr lang="ko-KR" altLang="en-US" sz="1600" dirty="0"/>
              <a:t>라고 볼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951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11478-00AF-3742-A2C1-4B694C1E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BD112-B34A-48F4-74DA-6AC73548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ISP(Internet Service Provider): </a:t>
            </a:r>
            <a:r>
              <a:rPr lang="ko-KR" altLang="en-US" sz="1600" dirty="0"/>
              <a:t>여러 호스트나 하위사용자들을 서로 매개 해주는 역할을 하는 거대한 규모의 인터넷 서비스 제공자 입니다</a:t>
            </a:r>
            <a:endParaRPr lang="en-US" altLang="ko-KR" sz="1600" dirty="0"/>
          </a:p>
          <a:p>
            <a:r>
              <a:rPr lang="en-US" altLang="ko-KR" sz="1600" dirty="0"/>
              <a:t>ISP</a:t>
            </a:r>
            <a:r>
              <a:rPr lang="ko-KR" altLang="en-US" sz="1600" dirty="0"/>
              <a:t>는 호스트끼리 연결을 담당하기 때문에 회선을 깔거나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네트워크 장비등을 설치하여 물리적으로 먼 거리에 있는 호스트를 연결해주는 역할을 수행합니다</a:t>
            </a:r>
            <a:endParaRPr lang="en-US" altLang="ko-KR" sz="1600" dirty="0"/>
          </a:p>
          <a:p>
            <a:r>
              <a:rPr lang="en-US" altLang="ko-KR" sz="1600" dirty="0"/>
              <a:t>ISP</a:t>
            </a:r>
            <a:r>
              <a:rPr lang="ko-KR" altLang="en-US" sz="1600" dirty="0"/>
              <a:t>는 </a:t>
            </a:r>
            <a:r>
              <a:rPr lang="en-US" altLang="ko-KR" sz="1600" dirty="0"/>
              <a:t>Tier</a:t>
            </a:r>
            <a:r>
              <a:rPr lang="ko-KR" altLang="en-US" sz="1600" dirty="0"/>
              <a:t>의 개념이 존재하여</a:t>
            </a:r>
            <a:r>
              <a:rPr lang="en-US" altLang="ko-KR" sz="1600" dirty="0"/>
              <a:t>, </a:t>
            </a:r>
            <a:r>
              <a:rPr lang="ko-KR" altLang="en-US" sz="1600" dirty="0"/>
              <a:t>계층적</a:t>
            </a:r>
            <a:r>
              <a:rPr lang="en-US" altLang="ko-KR" sz="1600" dirty="0"/>
              <a:t>(Hierarchical)</a:t>
            </a:r>
            <a:r>
              <a:rPr lang="ko-KR" altLang="en-US" sz="1600" dirty="0"/>
              <a:t>으로 인터넷을 접근하는 구조인데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각 호스트는 접속 </a:t>
            </a:r>
            <a:r>
              <a:rPr lang="en-US" altLang="ko-KR" sz="1600" dirty="0"/>
              <a:t>ISP(Access ISP)</a:t>
            </a:r>
            <a:r>
              <a:rPr lang="ko-KR" altLang="en-US" sz="1600" dirty="0"/>
              <a:t>에</a:t>
            </a:r>
            <a:r>
              <a:rPr lang="en-US" altLang="ko-KR" sz="1600" dirty="0"/>
              <a:t>, </a:t>
            </a:r>
            <a:r>
              <a:rPr lang="ko-KR" altLang="en-US" sz="1600" dirty="0"/>
              <a:t>접속</a:t>
            </a:r>
            <a:r>
              <a:rPr lang="en-US" altLang="ko-KR" sz="1600" dirty="0"/>
              <a:t>ISP</a:t>
            </a:r>
            <a:r>
              <a:rPr lang="ko-KR" altLang="en-US" sz="1600" dirty="0"/>
              <a:t>는 지역</a:t>
            </a:r>
            <a:r>
              <a:rPr lang="en-US" altLang="ko-KR" sz="1600" dirty="0"/>
              <a:t>ISP(Legion ISP)</a:t>
            </a:r>
            <a:r>
              <a:rPr lang="ko-KR" altLang="en-US" sz="1600" dirty="0"/>
              <a:t>에 접근하고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지역 </a:t>
            </a:r>
            <a:r>
              <a:rPr lang="en-US" altLang="ko-KR" sz="1600" dirty="0"/>
              <a:t>ISP</a:t>
            </a:r>
            <a:r>
              <a:rPr lang="ko-KR" altLang="en-US" sz="1600" dirty="0"/>
              <a:t>끼리 통신하여 최종적으로 원하는 패킷이 정확하게 도달하는 구조를 가집니다</a:t>
            </a:r>
            <a:endParaRPr lang="en-US" altLang="ko-KR" sz="1600" dirty="0"/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지역</a:t>
            </a:r>
            <a:r>
              <a:rPr lang="en-US" altLang="ko-KR" sz="1600" dirty="0"/>
              <a:t>ISP</a:t>
            </a:r>
            <a:r>
              <a:rPr lang="ko-KR" altLang="en-US" sz="1600" dirty="0"/>
              <a:t>끼리 </a:t>
            </a:r>
            <a:r>
              <a:rPr lang="en-US" altLang="ko-KR" sz="1600" dirty="0"/>
              <a:t>Tier</a:t>
            </a:r>
            <a:r>
              <a:rPr lang="ko-KR" altLang="en-US" sz="1600" dirty="0"/>
              <a:t>가 같은 경우에는 </a:t>
            </a:r>
            <a:r>
              <a:rPr lang="ko-KR" altLang="en-US" sz="1600" dirty="0" err="1"/>
              <a:t>피어링</a:t>
            </a:r>
            <a:r>
              <a:rPr lang="en-US" altLang="ko-KR" sz="1600" dirty="0"/>
              <a:t>(Peering)</a:t>
            </a:r>
            <a:r>
              <a:rPr lang="ko-KR" altLang="en-US" sz="1600" dirty="0"/>
              <a:t>을 하여 통신한다고 표현하고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낮은 지역 </a:t>
            </a:r>
            <a:r>
              <a:rPr lang="en-US" altLang="ko-KR" sz="1600" dirty="0"/>
              <a:t>ISP</a:t>
            </a:r>
            <a:r>
              <a:rPr lang="ko-KR" altLang="en-US" sz="1600" dirty="0"/>
              <a:t>가 상위 지역 </a:t>
            </a:r>
            <a:r>
              <a:rPr lang="en-US" altLang="ko-KR" sz="1600" dirty="0"/>
              <a:t>ISP</a:t>
            </a:r>
            <a:r>
              <a:rPr lang="ko-KR" altLang="en-US" sz="1600" dirty="0"/>
              <a:t>에 통신을 요청하는 경우에는 </a:t>
            </a:r>
            <a:r>
              <a:rPr lang="ko-KR" altLang="en-US" sz="1600" dirty="0" err="1"/>
              <a:t>호밍</a:t>
            </a:r>
            <a:r>
              <a:rPr lang="en-US" altLang="ko-KR" sz="1600" dirty="0"/>
              <a:t>(Homing)</a:t>
            </a:r>
            <a:r>
              <a:rPr lang="ko-KR" altLang="en-US" sz="1600" dirty="0"/>
              <a:t>을 하여</a:t>
            </a:r>
            <a:br>
              <a:rPr lang="en-US" altLang="ko-KR" sz="1600" dirty="0"/>
            </a:br>
            <a:r>
              <a:rPr lang="ko-KR" altLang="en-US" sz="1600" dirty="0"/>
              <a:t>통신한다고 표현합니다</a:t>
            </a:r>
            <a:endParaRPr lang="en-US" altLang="ko-KR" sz="1600" dirty="0"/>
          </a:p>
          <a:p>
            <a:r>
              <a:rPr lang="ko-KR" altLang="en-US" sz="1600" dirty="0" err="1"/>
              <a:t>호밍의</a:t>
            </a:r>
            <a:r>
              <a:rPr lang="ko-KR" altLang="en-US" sz="1600" dirty="0"/>
              <a:t> 경우에는 </a:t>
            </a:r>
            <a:r>
              <a:rPr lang="ko-KR" altLang="en-US" sz="1600" dirty="0" err="1"/>
              <a:t>트랜짓</a:t>
            </a:r>
            <a:r>
              <a:rPr lang="ko-KR" altLang="en-US" sz="1600" dirty="0"/>
              <a:t> 비용</a:t>
            </a:r>
            <a:r>
              <a:rPr lang="en-US" altLang="ko-KR" sz="1600" dirty="0"/>
              <a:t>(Transit Cost)</a:t>
            </a:r>
            <a:r>
              <a:rPr lang="ko-KR" altLang="en-US" sz="1600" dirty="0"/>
              <a:t>을 내고</a:t>
            </a:r>
            <a:r>
              <a:rPr lang="en-US" altLang="ko-KR" sz="1600" dirty="0"/>
              <a:t>, </a:t>
            </a:r>
            <a:r>
              <a:rPr lang="ko-KR" altLang="en-US" sz="1600" dirty="0"/>
              <a:t>상위 </a:t>
            </a:r>
            <a:r>
              <a:rPr lang="en-US" altLang="ko-KR" sz="1600" dirty="0"/>
              <a:t>Tier</a:t>
            </a:r>
            <a:r>
              <a:rPr lang="ko-KR" altLang="en-US" sz="1600" dirty="0"/>
              <a:t>를 사용하기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가급적이면 </a:t>
            </a:r>
            <a:r>
              <a:rPr lang="ko-KR" altLang="en-US" sz="1600" dirty="0" err="1"/>
              <a:t>피어링을</a:t>
            </a:r>
            <a:r>
              <a:rPr lang="ko-KR" altLang="en-US" sz="1600" dirty="0"/>
              <a:t> 쓰는 것이 비용측면에서 좋지만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네트워크 메시의 구조는 생각보다 복잡하게 얽혀 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상위 </a:t>
            </a:r>
            <a:r>
              <a:rPr lang="en-US" altLang="ko-KR" sz="1600" dirty="0"/>
              <a:t>Tier</a:t>
            </a:r>
            <a:r>
              <a:rPr lang="ko-KR" altLang="en-US" sz="1600" dirty="0"/>
              <a:t>의 정보를 쓰는 것이 빠르다고 판단하면</a:t>
            </a:r>
            <a:r>
              <a:rPr lang="en-US" altLang="ko-KR" sz="1600" dirty="0"/>
              <a:t>(</a:t>
            </a:r>
            <a:r>
              <a:rPr lang="ko-KR" altLang="en-US" sz="1600" dirty="0"/>
              <a:t>라우팅 알고리즘 등으로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일반적으로 </a:t>
            </a:r>
            <a:r>
              <a:rPr lang="ko-KR" altLang="en-US" sz="1600" dirty="0" err="1"/>
              <a:t>트랜짓비용을</a:t>
            </a:r>
            <a:r>
              <a:rPr lang="ko-KR" altLang="en-US" sz="1600" dirty="0"/>
              <a:t> 내고 정보를 가져오는 편입니다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1743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29D9B-FB2D-89A1-45F6-27223EA5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ASN, BGP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D29A4-5A59-BA4E-FF7F-4139DC7CE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14484"/>
          </a:xfrm>
        </p:spPr>
        <p:txBody>
          <a:bodyPr/>
          <a:lstStyle/>
          <a:p>
            <a:r>
              <a:rPr lang="en-US" altLang="ko-KR" sz="1600" dirty="0"/>
              <a:t>AS(Autonomous System)</a:t>
            </a:r>
            <a:r>
              <a:rPr lang="ko-KR" altLang="en-US" sz="1600" dirty="0"/>
              <a:t>는 자율시스템으로 상호 라우팅으로 되어 있는</a:t>
            </a:r>
            <a:br>
              <a:rPr lang="en-US" altLang="ko-KR" sz="1600" dirty="0"/>
            </a:br>
            <a:r>
              <a:rPr lang="ko-KR" altLang="en-US" sz="1600" dirty="0"/>
              <a:t>대규모 네트워크 망의 한 단위 입니다</a:t>
            </a:r>
            <a:br>
              <a:rPr lang="en-US" altLang="ko-KR" sz="1600" dirty="0"/>
            </a:br>
            <a:r>
              <a:rPr lang="ko-KR" altLang="en-US" sz="1600" dirty="0"/>
              <a:t>대부분의 사업체는 하나의 </a:t>
            </a:r>
            <a:r>
              <a:rPr lang="en-US" altLang="ko-KR" sz="1600" dirty="0"/>
              <a:t>AS</a:t>
            </a:r>
            <a:r>
              <a:rPr lang="ko-KR" altLang="en-US" sz="1600" dirty="0"/>
              <a:t>를 가지고 있다고 얘기할 수 있습니다</a:t>
            </a:r>
            <a:endParaRPr lang="en-US" altLang="ko-KR" sz="1600" dirty="0"/>
          </a:p>
          <a:p>
            <a:r>
              <a:rPr lang="en-US" altLang="ko-KR" sz="1600" dirty="0"/>
              <a:t>ASN(Autonomous System Number)</a:t>
            </a:r>
            <a:r>
              <a:rPr lang="ko-KR" altLang="en-US" sz="1600" dirty="0"/>
              <a:t>는 한 </a:t>
            </a:r>
            <a:r>
              <a:rPr lang="en-US" altLang="ko-KR" sz="1600" dirty="0"/>
              <a:t>AS</a:t>
            </a:r>
            <a:r>
              <a:rPr lang="ko-KR" altLang="en-US" sz="1600" dirty="0"/>
              <a:t>의 식별번호를 말합니다</a:t>
            </a:r>
            <a:br>
              <a:rPr lang="en-US" altLang="ko-KR" sz="1600" dirty="0"/>
            </a:br>
            <a:r>
              <a:rPr lang="ko-KR" altLang="en-US" sz="1600" dirty="0"/>
              <a:t>예를 들어 경성대학교 </a:t>
            </a:r>
            <a:r>
              <a:rPr lang="en-US" altLang="ko-KR" sz="1600" dirty="0"/>
              <a:t>AS</a:t>
            </a:r>
            <a:r>
              <a:rPr lang="ko-KR" altLang="en-US" sz="1600" dirty="0"/>
              <a:t>의 </a:t>
            </a:r>
            <a:r>
              <a:rPr lang="en-US" altLang="ko-KR" sz="1600" dirty="0"/>
              <a:t>ASN</a:t>
            </a:r>
            <a:r>
              <a:rPr lang="ko-KR" altLang="en-US" sz="1600" dirty="0"/>
              <a:t>은 </a:t>
            </a:r>
            <a:r>
              <a:rPr lang="en-US" altLang="ko-KR" sz="1600" dirty="0"/>
              <a:t>9691</a:t>
            </a:r>
            <a:r>
              <a:rPr lang="ko-KR" altLang="en-US" sz="1600" dirty="0"/>
              <a:t>입니다</a:t>
            </a:r>
            <a:endParaRPr lang="en-US" altLang="ko-KR" sz="1600" dirty="0"/>
          </a:p>
          <a:p>
            <a:r>
              <a:rPr lang="en-US" altLang="ko-KR" sz="1600" dirty="0"/>
              <a:t>BGP(Border Gateway Protocol)</a:t>
            </a:r>
            <a:r>
              <a:rPr lang="ko-KR" altLang="en-US" sz="1600" dirty="0"/>
              <a:t>는 서로 다른 네트워크 집단</a:t>
            </a:r>
            <a:r>
              <a:rPr lang="en-US" altLang="ko-KR" sz="1600" dirty="0"/>
              <a:t>(AS)</a:t>
            </a:r>
            <a:r>
              <a:rPr lang="ko-KR" altLang="en-US" sz="1600" dirty="0"/>
              <a:t>을 연결할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사용하는 프로토콜 입니다</a:t>
            </a:r>
            <a:br>
              <a:rPr lang="en-US" altLang="ko-KR" sz="1600" dirty="0"/>
            </a:br>
            <a:r>
              <a:rPr lang="en-US" altLang="ko-KR" sz="1600" dirty="0"/>
              <a:t>BGP</a:t>
            </a:r>
            <a:r>
              <a:rPr lang="ko-KR" altLang="en-US" sz="1600" dirty="0"/>
              <a:t>는 </a:t>
            </a:r>
            <a:r>
              <a:rPr lang="en-US" altLang="ko-KR" sz="1600" dirty="0"/>
              <a:t>AS</a:t>
            </a:r>
            <a:r>
              <a:rPr lang="ko-KR" altLang="en-US" sz="1600" dirty="0"/>
              <a:t>끼리 통신을 할 때</a:t>
            </a:r>
            <a:r>
              <a:rPr lang="en-US" altLang="ko-KR" sz="1600" dirty="0"/>
              <a:t> BGP</a:t>
            </a:r>
            <a:r>
              <a:rPr lang="ko-KR" altLang="en-US" sz="1600" dirty="0"/>
              <a:t>라우터라는 것을 사용하여</a:t>
            </a:r>
            <a:r>
              <a:rPr lang="en-US" altLang="ko-KR" sz="1600" dirty="0"/>
              <a:t> </a:t>
            </a:r>
            <a:r>
              <a:rPr lang="ko-KR" altLang="en-US" sz="1600" dirty="0"/>
              <a:t>라우팅 테이블</a:t>
            </a:r>
            <a:r>
              <a:rPr lang="en-US" altLang="ko-KR" sz="1600" dirty="0"/>
              <a:t>(AS</a:t>
            </a:r>
            <a:r>
              <a:rPr lang="ko-KR" altLang="en-US" sz="1600" dirty="0"/>
              <a:t>관련</a:t>
            </a:r>
            <a:r>
              <a:rPr lang="en-US" altLang="ko-KR" sz="1600" dirty="0"/>
              <a:t>)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작성하고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정보를 통해 원하는 </a:t>
            </a:r>
            <a:r>
              <a:rPr lang="en-US" altLang="ko-KR" sz="1600" dirty="0"/>
              <a:t>AS</a:t>
            </a:r>
            <a:r>
              <a:rPr lang="ko-KR" altLang="en-US" sz="1600" dirty="0"/>
              <a:t>까지의 최단경로를</a:t>
            </a:r>
            <a:r>
              <a:rPr lang="en-US" altLang="ko-KR" sz="1600" dirty="0"/>
              <a:t> </a:t>
            </a:r>
            <a:r>
              <a:rPr lang="ko-KR" altLang="en-US" sz="1600" dirty="0"/>
              <a:t>신속하게 찾아내도록 합니다</a:t>
            </a:r>
            <a:endParaRPr lang="en-US" altLang="ko-KR" sz="1600" dirty="0"/>
          </a:p>
          <a:p>
            <a:r>
              <a:rPr lang="en-US" altLang="ko-KR" sz="1600" dirty="0"/>
              <a:t>BGP</a:t>
            </a:r>
            <a:r>
              <a:rPr lang="ko-KR" altLang="en-US" sz="1600" dirty="0"/>
              <a:t>라우팅은 </a:t>
            </a:r>
            <a:r>
              <a:rPr lang="en-US" altLang="ko-KR" sz="1600" dirty="0"/>
              <a:t>Hot Potato Routing(</a:t>
            </a:r>
            <a:r>
              <a:rPr lang="ko-KR" altLang="en-US" sz="1600" dirty="0"/>
              <a:t>뜨거운 감자</a:t>
            </a:r>
            <a:r>
              <a:rPr lang="en-US" altLang="ko-KR" sz="1600" dirty="0"/>
              <a:t>)</a:t>
            </a:r>
            <a:r>
              <a:rPr lang="ko-KR" altLang="en-US" sz="1600" dirty="0"/>
              <a:t>알고리즘을 사용하는데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알고리즘은 최단경로를 </a:t>
            </a:r>
            <a:r>
              <a:rPr lang="ko-KR" altLang="en-US" sz="1600" dirty="0" err="1"/>
              <a:t>그리디</a:t>
            </a:r>
            <a:r>
              <a:rPr lang="ko-KR" altLang="en-US" sz="1600" dirty="0"/>
              <a:t> 방식으로 </a:t>
            </a:r>
            <a:r>
              <a:rPr lang="en-US" altLang="ko-KR" sz="1600" dirty="0"/>
              <a:t>AS</a:t>
            </a:r>
            <a:r>
              <a:rPr lang="ko-KR" altLang="en-US" sz="1600" dirty="0"/>
              <a:t>를 선택하여 도착지점에 도달하는 방식을 사용합니다 </a:t>
            </a:r>
            <a:endParaRPr lang="en-US" altLang="ko-KR" sz="1600" dirty="0"/>
          </a:p>
          <a:p>
            <a:r>
              <a:rPr lang="en-US" altLang="ko-KR" sz="1600" dirty="0"/>
              <a:t>AS</a:t>
            </a:r>
            <a:r>
              <a:rPr lang="ko-KR" altLang="en-US" sz="1600" dirty="0"/>
              <a:t>는 전세계 스케일의 시스템이고</a:t>
            </a:r>
            <a:r>
              <a:rPr lang="en-US" altLang="ko-KR" sz="1600" dirty="0"/>
              <a:t> </a:t>
            </a:r>
            <a:r>
              <a:rPr lang="ko-KR" altLang="en-US" sz="1600" dirty="0"/>
              <a:t>사업체 단위의 시스템이기 때문에</a:t>
            </a:r>
            <a:r>
              <a:rPr lang="en-US" altLang="ko-KR" sz="1600" dirty="0"/>
              <a:t> </a:t>
            </a:r>
            <a:r>
              <a:rPr lang="ko-KR" altLang="en-US" sz="1600" dirty="0"/>
              <a:t>굉장히 많으며 계속 생성되기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점대점</a:t>
            </a:r>
            <a:r>
              <a:rPr lang="en-US" altLang="ko-KR" sz="1600" dirty="0"/>
              <a:t>(1:1)</a:t>
            </a:r>
            <a:r>
              <a:rPr lang="ko-KR" altLang="en-US" sz="1600" dirty="0"/>
              <a:t>통신을 즉각적으로 수행할 확률은 굉장히 낮을 수 밖에 없고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라우팅 테이블을 사용한 최단경로라고 해도</a:t>
            </a:r>
            <a:r>
              <a:rPr lang="en-US" altLang="ko-KR" sz="1600" dirty="0"/>
              <a:t>, </a:t>
            </a:r>
            <a:r>
              <a:rPr lang="ko-KR" altLang="en-US" sz="1600" dirty="0"/>
              <a:t>실제 최단경로가 아닐 확률도 높은 구조입니다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이는 모든 </a:t>
            </a:r>
            <a:r>
              <a:rPr lang="en-US" altLang="ko-KR" sz="1600" dirty="0"/>
              <a:t>AS</a:t>
            </a:r>
            <a:r>
              <a:rPr lang="ko-KR" altLang="en-US" sz="1600" dirty="0"/>
              <a:t>가 서로 다른 모든 </a:t>
            </a:r>
            <a:r>
              <a:rPr lang="en-US" altLang="ko-KR" sz="1600" dirty="0"/>
              <a:t>ASN</a:t>
            </a:r>
            <a:r>
              <a:rPr lang="ko-KR" altLang="en-US" sz="1600" dirty="0"/>
              <a:t>을 들고 있는 것이 아니라면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결국 정보를 거쳐가는 과정이 실제 최단경로가 아닐 수 있기 때문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 descr="도표, 원, 스크린샷이(가) 표시된 사진&#10;&#10;자동 생성된 설명">
            <a:extLst>
              <a:ext uri="{FF2B5EF4-FFF2-40B4-BE49-F238E27FC236}">
                <a16:creationId xmlns:a16="http://schemas.microsoft.com/office/drawing/2014/main" id="{55B904B4-B66B-BEFE-03D0-CC2D3789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54" y="1823922"/>
            <a:ext cx="4175041" cy="16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1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F948C-9CE4-8195-1422-343A4CC0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네트워크의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C52DF-1558-7DCC-2101-20A7E121D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8616"/>
          </a:xfrm>
        </p:spPr>
        <p:txBody>
          <a:bodyPr/>
          <a:lstStyle/>
          <a:p>
            <a:r>
              <a:rPr lang="en-US" altLang="ko-KR" sz="1600" dirty="0"/>
              <a:t>ISP</a:t>
            </a:r>
            <a:r>
              <a:rPr lang="ko-KR" altLang="en-US" sz="1600" dirty="0"/>
              <a:t>는 </a:t>
            </a:r>
            <a:r>
              <a:rPr lang="en-US" altLang="ko-KR" sz="1600" dirty="0"/>
              <a:t>Tier</a:t>
            </a:r>
            <a:r>
              <a:rPr lang="ko-KR" altLang="en-US" sz="1600" dirty="0"/>
              <a:t>와 함께 계층적인 연결을 지향하지만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반드시 순차적으로 연결하지는 않습니다</a:t>
            </a:r>
            <a:br>
              <a:rPr lang="en-US" altLang="ko-KR" sz="1600" dirty="0"/>
            </a:br>
            <a:r>
              <a:rPr lang="ko-KR" altLang="en-US" sz="1600" dirty="0"/>
              <a:t>멀티</a:t>
            </a:r>
            <a:r>
              <a:rPr lang="en-US" altLang="ko-KR" sz="1600" dirty="0"/>
              <a:t>-</a:t>
            </a:r>
            <a:r>
              <a:rPr lang="ko-KR" altLang="en-US" sz="1600" dirty="0"/>
              <a:t>홈</a:t>
            </a:r>
            <a:r>
              <a:rPr lang="en-US" altLang="ko-KR" sz="1600" dirty="0"/>
              <a:t>(Multi-Homing)</a:t>
            </a:r>
            <a:r>
              <a:rPr lang="ko-KR" altLang="en-US" sz="1600" dirty="0"/>
              <a:t>은 상위 </a:t>
            </a:r>
            <a:r>
              <a:rPr lang="en-US" altLang="ko-KR" sz="1600" dirty="0"/>
              <a:t>Tier ISP</a:t>
            </a:r>
            <a:r>
              <a:rPr lang="ko-KR" altLang="en-US" sz="1600" dirty="0"/>
              <a:t>를 둘 이상 연결하는 것을 말합니다</a:t>
            </a:r>
            <a:endParaRPr lang="en-US" altLang="ko-KR" sz="1600" dirty="0"/>
          </a:p>
          <a:p>
            <a:r>
              <a:rPr lang="en-US" altLang="ko-KR" sz="1600" dirty="0"/>
              <a:t>ISP </a:t>
            </a:r>
            <a:r>
              <a:rPr lang="ko-KR" altLang="en-US" sz="1600" dirty="0"/>
              <a:t>또는 </a:t>
            </a:r>
            <a:r>
              <a:rPr lang="en-US" altLang="ko-KR" sz="1600" dirty="0"/>
              <a:t>AS</a:t>
            </a:r>
            <a:r>
              <a:rPr lang="ko-KR" altLang="en-US" sz="1600" dirty="0"/>
              <a:t>는 서로 다른 </a:t>
            </a:r>
            <a:r>
              <a:rPr lang="en-US" altLang="ko-KR" sz="1600" dirty="0"/>
              <a:t>ISP </a:t>
            </a:r>
            <a:r>
              <a:rPr lang="ko-KR" altLang="en-US" sz="1600" dirty="0"/>
              <a:t>및 </a:t>
            </a:r>
            <a:r>
              <a:rPr lang="en-US" altLang="ko-KR" sz="1600" dirty="0"/>
              <a:t>AS</a:t>
            </a:r>
            <a:r>
              <a:rPr lang="ko-KR" altLang="en-US" sz="1600" dirty="0"/>
              <a:t>는 각자의 최단경로 알고리즘으로 위치를 찾아가는 편이지만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전체 규모가 크고 다양하며 물리적인 위치차이도 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여전히 최단경로 알고리즘으로만 해결하기에는 문제가 있을 수 있을 것입니다</a:t>
            </a:r>
            <a:br>
              <a:rPr lang="en-US" altLang="ko-KR" sz="1600" dirty="0"/>
            </a:br>
            <a:r>
              <a:rPr lang="en-US" altLang="ko-KR" sz="1600" dirty="0" err="1"/>
              <a:t>IxP</a:t>
            </a:r>
            <a:r>
              <a:rPr lang="en-US" altLang="ko-KR" sz="1600" dirty="0"/>
              <a:t>(Internet exchange Point)</a:t>
            </a:r>
            <a:r>
              <a:rPr lang="ko-KR" altLang="en-US" sz="1600" dirty="0"/>
              <a:t>는 이들을 연결하는 것 만을 중점으로 처리하는 서비스를 말합니다</a:t>
            </a:r>
            <a:endParaRPr lang="en-US" altLang="ko-KR" sz="1600" dirty="0"/>
          </a:p>
          <a:p>
            <a:r>
              <a:rPr lang="en-US" altLang="ko-KR" sz="1600" dirty="0" err="1"/>
              <a:t>IxP</a:t>
            </a:r>
            <a:r>
              <a:rPr lang="ko-KR" altLang="en-US" sz="1600" dirty="0"/>
              <a:t>를 사용한다면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IxP</a:t>
            </a:r>
            <a:r>
              <a:rPr lang="ko-KR" altLang="en-US" sz="1600" dirty="0"/>
              <a:t>가 </a:t>
            </a:r>
            <a:r>
              <a:rPr lang="en-US" altLang="ko-KR" sz="1600" dirty="0"/>
              <a:t>AS</a:t>
            </a:r>
            <a:r>
              <a:rPr lang="ko-KR" altLang="en-US" sz="1600" dirty="0"/>
              <a:t>를 가지고 있다는 전제하에 거의 </a:t>
            </a:r>
            <a:r>
              <a:rPr lang="ko-KR" altLang="en-US" sz="1600" dirty="0" err="1"/>
              <a:t>점대점</a:t>
            </a:r>
            <a:r>
              <a:rPr lang="ko-KR" altLang="en-US" sz="1600" dirty="0"/>
              <a:t> 통신을 가능하게 도와줄 수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이는 반응시간의 이점도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전반적인 트래픽 부하를 굉장히 줄여주는 이점도 있습니다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MPLS(Multi Protocol Label Switching)</a:t>
            </a:r>
            <a:r>
              <a:rPr lang="ko-KR" altLang="en-US" sz="1600" dirty="0"/>
              <a:t>는 기존 라우팅 방식인 헤더 검사 </a:t>
            </a:r>
            <a:r>
              <a:rPr lang="en-US" altLang="ko-KR" sz="1600" dirty="0"/>
              <a:t>– </a:t>
            </a:r>
            <a:r>
              <a:rPr lang="ko-KR" altLang="en-US" sz="1600" dirty="0"/>
              <a:t>라우팅 테이블 참조 구조의</a:t>
            </a:r>
            <a:br>
              <a:rPr lang="en-US" altLang="ko-KR" sz="1600" dirty="0"/>
            </a:br>
            <a:r>
              <a:rPr lang="ko-KR" altLang="en-US" sz="1600" dirty="0"/>
              <a:t>태생적인 한계</a:t>
            </a:r>
            <a:r>
              <a:rPr lang="en-US" altLang="ko-KR" sz="1600" dirty="0"/>
              <a:t>(</a:t>
            </a:r>
            <a:r>
              <a:rPr lang="ko-KR" altLang="en-US" sz="1600" dirty="0"/>
              <a:t>속도 자원의 부하</a:t>
            </a:r>
            <a:r>
              <a:rPr lang="en-US" altLang="ko-KR" sz="1600" dirty="0"/>
              <a:t>)</a:t>
            </a:r>
            <a:r>
              <a:rPr lang="ko-KR" altLang="en-US" sz="1600" dirty="0"/>
              <a:t>로 인해 더 빠르게 패킷을 처리하기 위한 대안입니다</a:t>
            </a:r>
            <a:endParaRPr lang="en-US" altLang="ko-KR" sz="1600" dirty="0"/>
          </a:p>
          <a:p>
            <a:r>
              <a:rPr lang="en-US" altLang="ko-KR" sz="1600" dirty="0"/>
              <a:t>MPLS</a:t>
            </a:r>
            <a:r>
              <a:rPr lang="ko-KR" altLang="en-US" sz="1600" dirty="0"/>
              <a:t>는 </a:t>
            </a:r>
            <a:r>
              <a:rPr lang="en-US" altLang="ko-KR" sz="1600" dirty="0"/>
              <a:t>MPLS</a:t>
            </a:r>
            <a:r>
              <a:rPr lang="ko-KR" altLang="en-US" sz="1600" dirty="0"/>
              <a:t>망을 사용하여 내부에서는 고속이동이 보장되지만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입구와 출구 두 개의 라우터를 거친 이후는 기존의 라우팅 방식을 사용하기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코어 네트워크</a:t>
            </a:r>
            <a:r>
              <a:rPr lang="en-US" altLang="ko-KR" sz="1600" dirty="0"/>
              <a:t>(</a:t>
            </a:r>
            <a:r>
              <a:rPr lang="ko-KR" altLang="en-US" sz="1600" dirty="0"/>
              <a:t>주로 대규모 백본</a:t>
            </a:r>
            <a:r>
              <a:rPr lang="en-US" altLang="ko-KR" sz="1600" dirty="0"/>
              <a:t>)</a:t>
            </a:r>
            <a:r>
              <a:rPr lang="ko-KR" altLang="en-US" sz="1600" dirty="0"/>
              <a:t>에서 사용되는 기술입니다</a:t>
            </a:r>
            <a:endParaRPr lang="en-US" altLang="ko-KR" sz="1600" dirty="0"/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MPLS</a:t>
            </a:r>
            <a:r>
              <a:rPr lang="ko-KR" altLang="en-US" sz="1600" dirty="0"/>
              <a:t>와 </a:t>
            </a:r>
            <a:r>
              <a:rPr lang="en-US" altLang="ko-KR" sz="1600" dirty="0"/>
              <a:t>SD-WAN(Software-Defined Wide Area Network)</a:t>
            </a:r>
            <a:r>
              <a:rPr lang="ko-KR" altLang="en-US" sz="1600" dirty="0"/>
              <a:t>을 자주 사용하는 편입니다</a:t>
            </a:r>
          </a:p>
        </p:txBody>
      </p:sp>
    </p:spTree>
    <p:extLst>
      <p:ext uri="{BB962C8B-B14F-4D97-AF65-F5344CB8AC3E}">
        <p14:creationId xmlns:p14="http://schemas.microsoft.com/office/powerpoint/2010/main" val="91641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2956C-BC27-231C-311C-96284257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888B9-5AAA-804D-4EF6-582D574E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0918"/>
          </a:xfrm>
        </p:spPr>
        <p:txBody>
          <a:bodyPr/>
          <a:lstStyle/>
          <a:p>
            <a:r>
              <a:rPr lang="ko-KR" altLang="en-US" sz="1600" dirty="0"/>
              <a:t>네트워크는 이렇게 다양한 집단부터 세세한 호스트까지 통신이 자유자재로 이루어져야 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데이터 포맷 같은 상위 계층의 규칙부터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통신에 필요한 패킷의 규칙들도</a:t>
            </a:r>
            <a:br>
              <a:rPr lang="en-US" altLang="ko-KR" sz="1600" dirty="0"/>
            </a:br>
            <a:r>
              <a:rPr lang="ko-KR" altLang="en-US" sz="1600" dirty="0"/>
              <a:t>매우 중요하게 사용될 것입니다</a:t>
            </a:r>
            <a:endParaRPr lang="en-US" altLang="ko-KR" sz="1600" dirty="0"/>
          </a:p>
          <a:p>
            <a:r>
              <a:rPr lang="ko-KR" altLang="en-US" sz="1600" dirty="0"/>
              <a:t>프로토콜</a:t>
            </a:r>
            <a:r>
              <a:rPr lang="en-US" altLang="ko-KR" sz="1600" dirty="0"/>
              <a:t>(Protocol)</a:t>
            </a:r>
            <a:r>
              <a:rPr lang="ko-KR" altLang="en-US" sz="1600" dirty="0"/>
              <a:t>은 네트워크에서 규약을 의미하는 단어로</a:t>
            </a:r>
            <a:br>
              <a:rPr lang="en-US" altLang="ko-KR" sz="1600" dirty="0"/>
            </a:br>
            <a:r>
              <a:rPr lang="ko-KR" altLang="en-US" sz="1600" dirty="0"/>
              <a:t>네트워크 통신을 </a:t>
            </a:r>
            <a:r>
              <a:rPr lang="en-US" altLang="ko-KR" sz="1600" dirty="0"/>
              <a:t>Layer</a:t>
            </a:r>
            <a:r>
              <a:rPr lang="ko-KR" altLang="en-US" sz="1600" dirty="0"/>
              <a:t>의 개념으로 단계를 나누고</a:t>
            </a:r>
            <a:r>
              <a:rPr lang="en-US" altLang="ko-KR" sz="1600" dirty="0"/>
              <a:t> </a:t>
            </a:r>
            <a:r>
              <a:rPr lang="ko-KR" altLang="en-US" sz="1600" dirty="0"/>
              <a:t>각 </a:t>
            </a:r>
            <a:r>
              <a:rPr lang="en-US" altLang="ko-KR" sz="1600" dirty="0"/>
              <a:t>Layer</a:t>
            </a:r>
            <a:r>
              <a:rPr lang="ko-KR" altLang="en-US" sz="1600" dirty="0"/>
              <a:t>의 통신 표준 규칙을 만들며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해당 규칙을 준수한 패킷은 온전하게 전달되도록 보장해주는 시스템 기반을 고안하는</a:t>
            </a:r>
            <a:br>
              <a:rPr lang="en-US" altLang="ko-KR" sz="1600" dirty="0"/>
            </a:br>
            <a:r>
              <a:rPr lang="ko-KR" altLang="en-US" sz="1600" dirty="0"/>
              <a:t>일련의 규약을 통칭합니다</a:t>
            </a:r>
            <a:endParaRPr lang="en-US" altLang="ko-KR" sz="1600" dirty="0"/>
          </a:p>
          <a:p>
            <a:r>
              <a:rPr lang="ko-KR" altLang="en-US" sz="1600" dirty="0"/>
              <a:t>오늘날 프로토콜은 종류가 굉장히 많고</a:t>
            </a:r>
            <a:r>
              <a:rPr lang="en-US" altLang="ko-KR" sz="1600" dirty="0"/>
              <a:t>, </a:t>
            </a:r>
            <a:r>
              <a:rPr lang="ko-KR" altLang="en-US" sz="1600" dirty="0"/>
              <a:t>보안이 약한 규약부터</a:t>
            </a:r>
            <a:br>
              <a:rPr lang="en-US" altLang="ko-KR" sz="1600" dirty="0"/>
            </a:br>
            <a:r>
              <a:rPr lang="ko-KR" altLang="en-US" sz="1600" dirty="0"/>
              <a:t>이를 해결하기 위한 보안이 뛰어난 규약까지 다양하게 사용되고 있습니다</a:t>
            </a:r>
            <a:endParaRPr lang="en-US" altLang="ko-KR" sz="1600" dirty="0"/>
          </a:p>
          <a:p>
            <a:r>
              <a:rPr lang="ko-KR" altLang="en-US" sz="1600" dirty="0"/>
              <a:t>대표적으로 사용되는 프로토콜에는 </a:t>
            </a:r>
            <a:r>
              <a:rPr lang="en-US" altLang="ko-KR" sz="1600" dirty="0"/>
              <a:t>HTTP(S), DNS, IP, TCP/UDP, SSH, RDP, DHCP, SMTP</a:t>
            </a:r>
            <a:r>
              <a:rPr lang="ko-KR" altLang="en-US" sz="1600" dirty="0"/>
              <a:t>등이 있습니다</a:t>
            </a:r>
            <a:endParaRPr lang="en-US" altLang="ko-KR" sz="1600" dirty="0"/>
          </a:p>
          <a:p>
            <a:r>
              <a:rPr lang="en-US" altLang="ko-KR" sz="1600" dirty="0"/>
              <a:t>OSI</a:t>
            </a:r>
            <a:r>
              <a:rPr lang="ko-KR" altLang="en-US" sz="1600" dirty="0"/>
              <a:t> </a:t>
            </a:r>
            <a:r>
              <a:rPr lang="en-US" altLang="ko-KR" sz="1600" dirty="0"/>
              <a:t>7</a:t>
            </a:r>
            <a:r>
              <a:rPr lang="ko-KR" altLang="en-US" sz="1600" dirty="0"/>
              <a:t> </a:t>
            </a:r>
            <a:r>
              <a:rPr lang="en-US" altLang="ko-KR" sz="1600" dirty="0"/>
              <a:t>Layer</a:t>
            </a:r>
            <a:r>
              <a:rPr lang="ko-KR" altLang="en-US" sz="1600" dirty="0"/>
              <a:t>는 통신 </a:t>
            </a:r>
            <a:r>
              <a:rPr lang="en-US" altLang="ko-KR" sz="1600" dirty="0"/>
              <a:t>Layer </a:t>
            </a:r>
            <a:r>
              <a:rPr lang="ko-KR" altLang="en-US" sz="1600" dirty="0"/>
              <a:t>개념 중에서 가장 표준화 된 개념으로</a:t>
            </a:r>
            <a:br>
              <a:rPr lang="en-US" altLang="ko-KR" sz="1600" dirty="0"/>
            </a:br>
            <a:r>
              <a:rPr lang="ko-KR" altLang="en-US" sz="1600" dirty="0"/>
              <a:t>모든 네트워크 통신을 </a:t>
            </a:r>
            <a:r>
              <a:rPr lang="en-US" altLang="ko-KR" sz="1600" dirty="0"/>
              <a:t>7</a:t>
            </a:r>
            <a:r>
              <a:rPr lang="ko-KR" altLang="en-US" sz="1600" dirty="0"/>
              <a:t>계층으로 분류하여 각 계층의 규약을 정의하고</a:t>
            </a:r>
            <a:r>
              <a:rPr lang="en-US" altLang="ko-KR" sz="1600" dirty="0"/>
              <a:t> </a:t>
            </a:r>
            <a:r>
              <a:rPr lang="ko-KR" altLang="en-US" sz="1600" dirty="0"/>
              <a:t>있습니다</a:t>
            </a:r>
            <a:endParaRPr lang="en-US" altLang="ko-KR" sz="1600" dirty="0"/>
          </a:p>
          <a:p>
            <a:r>
              <a:rPr lang="ko-KR" altLang="en-US" sz="1600" dirty="0"/>
              <a:t>오늘날에는 각 계층의 할 일이나 특징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기술 등을 </a:t>
            </a:r>
            <a:r>
              <a:rPr lang="en-US" altLang="ko-KR" sz="1600" dirty="0"/>
              <a:t>OSI</a:t>
            </a:r>
            <a:r>
              <a:rPr lang="ko-KR" altLang="en-US" sz="1600" dirty="0"/>
              <a:t>를 표준으로 작성하는 경우가 많습니다</a:t>
            </a:r>
            <a:endParaRPr lang="en-US" altLang="ko-KR" sz="1600" dirty="0"/>
          </a:p>
          <a:p>
            <a:r>
              <a:rPr lang="en-US" altLang="ko-KR" sz="1600" dirty="0"/>
              <a:t>PDU(Protocol Data Unit)</a:t>
            </a:r>
            <a:r>
              <a:rPr lang="ko-KR" altLang="en-US" sz="1600" dirty="0"/>
              <a:t>는 각 계층에서 주고 받을 수 있는 정보의 단위를 말합니다</a:t>
            </a:r>
            <a:br>
              <a:rPr lang="en-US" altLang="ko-KR" sz="1600" dirty="0"/>
            </a:br>
            <a:r>
              <a:rPr lang="ko-KR" altLang="en-US" sz="1600" dirty="0"/>
              <a:t>일반적으로 </a:t>
            </a:r>
            <a:r>
              <a:rPr lang="en-US" altLang="ko-KR" sz="1600" dirty="0"/>
              <a:t>PDU</a:t>
            </a:r>
            <a:r>
              <a:rPr lang="ko-KR" altLang="en-US" sz="1600" dirty="0"/>
              <a:t>는 헤더</a:t>
            </a:r>
            <a:r>
              <a:rPr lang="en-US" altLang="ko-KR" sz="1600" dirty="0"/>
              <a:t>(Header)</a:t>
            </a:r>
            <a:r>
              <a:rPr lang="ko-KR" altLang="en-US" sz="1600" dirty="0"/>
              <a:t>필드 와 페이로드</a:t>
            </a:r>
            <a:r>
              <a:rPr lang="en-US" altLang="ko-KR" sz="1600" dirty="0"/>
              <a:t>(Payload)</a:t>
            </a:r>
            <a:r>
              <a:rPr lang="ko-KR" altLang="en-US" sz="1600" dirty="0"/>
              <a:t>필드로 구성되어 있습니다</a:t>
            </a:r>
          </a:p>
        </p:txBody>
      </p:sp>
    </p:spTree>
    <p:extLst>
      <p:ext uri="{BB962C8B-B14F-4D97-AF65-F5344CB8AC3E}">
        <p14:creationId xmlns:p14="http://schemas.microsoft.com/office/powerpoint/2010/main" val="115210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554B4-F2DB-FE01-2609-1396C62F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(OSI 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A757A-BE5B-C755-75F8-7081E04B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34410"/>
            <a:ext cx="10965917" cy="5123590"/>
          </a:xfrm>
        </p:spPr>
        <p:txBody>
          <a:bodyPr/>
          <a:lstStyle/>
          <a:p>
            <a:r>
              <a:rPr lang="ko-KR" altLang="en-US" sz="1600" dirty="0"/>
              <a:t>각 계층의 내용은 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물리계층</a:t>
            </a:r>
            <a:r>
              <a:rPr lang="en-US" altLang="ko-KR" sz="1600" dirty="0"/>
              <a:t>(Physical Layer): </a:t>
            </a:r>
            <a:r>
              <a:rPr lang="ko-KR" altLang="en-US" sz="1600" dirty="0"/>
              <a:t>최 하단 계층으로</a:t>
            </a:r>
            <a:br>
              <a:rPr lang="en-US" altLang="ko-KR" sz="1600" dirty="0"/>
            </a:br>
            <a:r>
              <a:rPr lang="ko-KR" altLang="en-US" sz="1600" dirty="0"/>
              <a:t>물리적인 선 또는 매체를 사용해서 프레임을</a:t>
            </a:r>
            <a:r>
              <a:rPr lang="en-US" altLang="ko-KR" sz="1600" dirty="0"/>
              <a:t> Bit</a:t>
            </a:r>
            <a:r>
              <a:rPr lang="ko-KR" altLang="en-US" sz="1600" dirty="0"/>
              <a:t>단위로</a:t>
            </a:r>
            <a:br>
              <a:rPr lang="en-US" altLang="ko-KR" sz="1600" dirty="0"/>
            </a:br>
            <a:r>
              <a:rPr lang="ko-KR" altLang="en-US" sz="1600" dirty="0"/>
              <a:t>전송하는 계층입니다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링크계층</a:t>
            </a:r>
            <a:r>
              <a:rPr lang="en-US" altLang="ko-KR" sz="1600" dirty="0"/>
              <a:t>(Datalink Layer): L2 </a:t>
            </a:r>
            <a:r>
              <a:rPr lang="ko-KR" altLang="en-US" sz="1600" dirty="0"/>
              <a:t>계층으로</a:t>
            </a:r>
            <a:br>
              <a:rPr lang="en-US" altLang="ko-KR" sz="1600" dirty="0"/>
            </a:br>
            <a:r>
              <a:rPr lang="en-US" altLang="ko-KR" sz="1600" dirty="0"/>
              <a:t>PDU</a:t>
            </a:r>
            <a:r>
              <a:rPr lang="ko-KR" altLang="en-US" sz="1600" dirty="0"/>
              <a:t>는 프레임</a:t>
            </a:r>
            <a:r>
              <a:rPr lang="en-US" altLang="ko-KR" sz="1600" dirty="0"/>
              <a:t>(Frame)</a:t>
            </a:r>
            <a:r>
              <a:rPr lang="ko-KR" altLang="en-US" sz="1600" dirty="0"/>
              <a:t>을 사용하여 </a:t>
            </a:r>
            <a:r>
              <a:rPr lang="en-US" altLang="ko-KR" sz="1600" dirty="0"/>
              <a:t>L3 </a:t>
            </a:r>
            <a:r>
              <a:rPr lang="ko-KR" altLang="en-US" sz="1600" dirty="0"/>
              <a:t>데이터 그램을</a:t>
            </a:r>
            <a:br>
              <a:rPr lang="en-US" altLang="ko-KR" sz="1600" dirty="0"/>
            </a:br>
            <a:r>
              <a:rPr lang="ko-KR" altLang="en-US" sz="1600" dirty="0"/>
              <a:t>물리장치로부터 정보를 송수신하는 계층입니다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네트워크계층</a:t>
            </a:r>
            <a:r>
              <a:rPr lang="en-US" altLang="ko-KR" sz="1600" dirty="0"/>
              <a:t>(Network</a:t>
            </a:r>
            <a:r>
              <a:rPr lang="ko-KR" altLang="en-US" sz="1600" dirty="0"/>
              <a:t> </a:t>
            </a:r>
            <a:r>
              <a:rPr lang="en-US" altLang="ko-KR" sz="1600" dirty="0"/>
              <a:t>Layer): L3 </a:t>
            </a:r>
            <a:r>
              <a:rPr lang="ko-KR" altLang="en-US" sz="1600" dirty="0"/>
              <a:t>계층으로</a:t>
            </a:r>
            <a:br>
              <a:rPr lang="en-US" altLang="ko-KR" sz="1600" dirty="0"/>
            </a:br>
            <a:r>
              <a:rPr lang="en-US" altLang="ko-KR" sz="1600" dirty="0"/>
              <a:t>PDU</a:t>
            </a:r>
            <a:r>
              <a:rPr lang="ko-KR" altLang="en-US" sz="1600" dirty="0"/>
              <a:t>는 데이터 그램</a:t>
            </a:r>
            <a:r>
              <a:rPr lang="en-US" altLang="ko-KR" sz="1600" dirty="0"/>
              <a:t>(Datagram)</a:t>
            </a:r>
            <a:r>
              <a:rPr lang="ko-KR" altLang="en-US" sz="1600" dirty="0"/>
              <a:t>을 사용하여 </a:t>
            </a:r>
            <a:r>
              <a:rPr lang="en-US" altLang="ko-KR" sz="1600" dirty="0"/>
              <a:t>L4 </a:t>
            </a:r>
            <a:r>
              <a:rPr lang="ko-KR" altLang="en-US" sz="1600" dirty="0"/>
              <a:t>세그먼트를</a:t>
            </a:r>
            <a:br>
              <a:rPr lang="en-US" altLang="ko-KR" sz="1600" dirty="0"/>
            </a:br>
            <a:r>
              <a:rPr lang="ko-KR" altLang="en-US" sz="1600" dirty="0"/>
              <a:t>상대의 호스트</a:t>
            </a:r>
            <a:r>
              <a:rPr lang="en-US" altLang="ko-KR" sz="1600" dirty="0"/>
              <a:t>(IP)</a:t>
            </a:r>
            <a:r>
              <a:rPr lang="ko-KR" altLang="en-US" sz="1600" dirty="0"/>
              <a:t>로 송수신 하도록 매개해주는 계층입니다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트랜스포트계층</a:t>
            </a:r>
            <a:r>
              <a:rPr lang="en-US" altLang="ko-KR" sz="1600" dirty="0"/>
              <a:t>(Transport</a:t>
            </a:r>
            <a:r>
              <a:rPr lang="ko-KR" altLang="en-US" sz="1600" dirty="0"/>
              <a:t> </a:t>
            </a:r>
            <a:r>
              <a:rPr lang="en-US" altLang="ko-KR" sz="1600" dirty="0"/>
              <a:t>Layer): L4 </a:t>
            </a:r>
            <a:r>
              <a:rPr lang="ko-KR" altLang="en-US" sz="1600" dirty="0"/>
              <a:t>계층으로</a:t>
            </a:r>
            <a:br>
              <a:rPr lang="en-US" altLang="ko-KR" sz="1600" dirty="0"/>
            </a:br>
            <a:r>
              <a:rPr lang="en-US" altLang="ko-KR" sz="1600" dirty="0"/>
              <a:t>PDU</a:t>
            </a:r>
            <a:r>
              <a:rPr lang="ko-KR" altLang="en-US" sz="1600" dirty="0"/>
              <a:t>는 세그먼트</a:t>
            </a:r>
            <a:r>
              <a:rPr lang="en-US" altLang="ko-KR" sz="1600" dirty="0"/>
              <a:t>(Segment)</a:t>
            </a:r>
            <a:r>
              <a:rPr lang="ko-KR" altLang="en-US" sz="1600" dirty="0"/>
              <a:t>을 사용하여 </a:t>
            </a:r>
            <a:r>
              <a:rPr lang="en-US" altLang="ko-KR" sz="1600" dirty="0"/>
              <a:t>L5 </a:t>
            </a:r>
            <a:r>
              <a:rPr lang="ko-KR" altLang="en-US" sz="1600" dirty="0"/>
              <a:t>메시지를</a:t>
            </a:r>
            <a:br>
              <a:rPr lang="en-US" altLang="ko-KR" sz="1600" dirty="0"/>
            </a:br>
            <a:r>
              <a:rPr lang="en-US" altLang="ko-KR" sz="1600" dirty="0"/>
              <a:t>TCP/UDP(</a:t>
            </a:r>
            <a:r>
              <a:rPr lang="ko-KR" altLang="en-US" sz="1600" dirty="0"/>
              <a:t>소켓</a:t>
            </a:r>
            <a:r>
              <a:rPr lang="en-US" altLang="ko-KR" sz="1600" dirty="0"/>
              <a:t>)</a:t>
            </a:r>
            <a:r>
              <a:rPr lang="ko-KR" altLang="en-US" sz="1600" dirty="0"/>
              <a:t>로 송수신 하도록 매개해주는 계층입니다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응용계층</a:t>
            </a:r>
            <a:r>
              <a:rPr lang="en-US" altLang="ko-KR" sz="1600" dirty="0"/>
              <a:t>(Application Layer): L5 </a:t>
            </a:r>
            <a:r>
              <a:rPr lang="ko-KR" altLang="en-US" sz="1600" dirty="0"/>
              <a:t>계층으로</a:t>
            </a:r>
            <a:br>
              <a:rPr lang="en-US" altLang="ko-KR" sz="1600" dirty="0"/>
            </a:br>
            <a:r>
              <a:rPr lang="en-US" altLang="ko-KR" sz="1600" dirty="0"/>
              <a:t>PDU</a:t>
            </a:r>
            <a:r>
              <a:rPr lang="ko-KR" altLang="en-US" sz="1600" dirty="0"/>
              <a:t>는 메시지</a:t>
            </a:r>
            <a:r>
              <a:rPr lang="en-US" altLang="ko-KR" sz="1600" dirty="0"/>
              <a:t>(Message)</a:t>
            </a:r>
            <a:r>
              <a:rPr lang="ko-KR" altLang="en-US" sz="1600" dirty="0"/>
              <a:t>를 사용하여 사용자가 사용 가능하도록</a:t>
            </a:r>
            <a:r>
              <a:rPr lang="en-US" altLang="ko-KR" sz="1600" dirty="0"/>
              <a:t> </a:t>
            </a:r>
            <a:r>
              <a:rPr lang="ko-KR" altLang="en-US" sz="1600" dirty="0"/>
              <a:t>정보의 송수신 및 처리를 해주는 계층입니다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표현계층</a:t>
            </a:r>
            <a:r>
              <a:rPr lang="en-US" altLang="ko-KR" sz="1600" dirty="0"/>
              <a:t>(Presentation Layer)</a:t>
            </a:r>
            <a:r>
              <a:rPr lang="ko-KR" altLang="en-US" sz="1600" dirty="0"/>
              <a:t>과 세션계층</a:t>
            </a:r>
            <a:r>
              <a:rPr lang="en-US" altLang="ko-KR" sz="1600" dirty="0"/>
              <a:t>(Session</a:t>
            </a:r>
            <a:r>
              <a:rPr lang="ko-KR" altLang="en-US" sz="1600" dirty="0"/>
              <a:t> </a:t>
            </a:r>
            <a:r>
              <a:rPr lang="en-US" altLang="ko-KR" sz="1600" dirty="0"/>
              <a:t>Layer)</a:t>
            </a:r>
            <a:r>
              <a:rPr lang="ko-KR" altLang="en-US" sz="1600" dirty="0"/>
              <a:t>은 응용계층에 포함되는 세부 계층입니다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294BB25D-374F-BAF8-4533-FBF4E1AFC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248" y="2155372"/>
            <a:ext cx="5152991" cy="3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1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1B9AE-B83B-AD87-FFBF-4F640EDD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1 (Physical)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CCD3-766A-7659-24A3-2BA7FA688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977824"/>
          </a:xfrm>
        </p:spPr>
        <p:txBody>
          <a:bodyPr/>
          <a:lstStyle/>
          <a:p>
            <a:r>
              <a:rPr lang="ko-KR" altLang="en-US" sz="1600" dirty="0"/>
              <a:t>물리 계층</a:t>
            </a:r>
            <a:r>
              <a:rPr lang="en-US" altLang="ko-KR" sz="1600" dirty="0"/>
              <a:t>(Physical Layer)</a:t>
            </a:r>
            <a:r>
              <a:rPr lang="ko-KR" altLang="en-US" sz="1600" dirty="0"/>
              <a:t>은 네트워크 통신에 필수적인 물리매체를 나타낸 계층입니다</a:t>
            </a:r>
            <a:br>
              <a:rPr lang="en-US" altLang="ko-KR" sz="1600" dirty="0"/>
            </a:br>
            <a:r>
              <a:rPr lang="ko-KR" altLang="en-US" sz="1600" dirty="0"/>
              <a:t>정보를 전달하는 매체에 따라 유도매체와 비유도매체로 구별되고 세부내용은 다음과 같습니다</a:t>
            </a:r>
            <a:endParaRPr lang="en-US" altLang="ko-KR" sz="1600" dirty="0"/>
          </a:p>
          <a:p>
            <a:r>
              <a:rPr lang="ko-KR" altLang="en-US" sz="1600" dirty="0"/>
              <a:t>유도매체로는 </a:t>
            </a:r>
            <a:r>
              <a:rPr lang="ko-KR" altLang="en-US" sz="1600" dirty="0" err="1"/>
              <a:t>꼬임쌍선</a:t>
            </a:r>
            <a:r>
              <a:rPr lang="en-US" altLang="ko-KR" sz="1600" dirty="0"/>
              <a:t>(Twisted-Pair): 2</a:t>
            </a:r>
            <a:r>
              <a:rPr lang="ko-KR" altLang="en-US" sz="1600" dirty="0"/>
              <a:t>개의 절연체를 꼬아서 전기간섭을 최소화 한 선입니다</a:t>
            </a:r>
            <a:endParaRPr lang="en-US" altLang="ko-KR" sz="1600" dirty="0"/>
          </a:p>
          <a:p>
            <a:r>
              <a:rPr lang="en-US" altLang="ko-KR" sz="1600" dirty="0"/>
              <a:t>UTP(Unshielded Twisted Pair)</a:t>
            </a:r>
            <a:r>
              <a:rPr lang="ko-KR" altLang="en-US" sz="1600" dirty="0"/>
              <a:t>는 금속으로 보호하지 않은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전선 두 가닥을 단순히 꼬아서 만든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선을 말합니다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오늘날 랜 선은 대부분 </a:t>
            </a:r>
            <a:r>
              <a:rPr lang="en-US" altLang="ko-KR" sz="1600" dirty="0"/>
              <a:t>UTP</a:t>
            </a:r>
            <a:r>
              <a:rPr lang="ko-KR" altLang="en-US" sz="1600" dirty="0"/>
              <a:t>를 사용합니다</a:t>
            </a:r>
            <a:endParaRPr lang="en-US" altLang="ko-KR" sz="1600" dirty="0"/>
          </a:p>
          <a:p>
            <a:r>
              <a:rPr lang="en-US" altLang="ko-KR" sz="1600" dirty="0"/>
              <a:t>STP(Shielded Twisted Pair)</a:t>
            </a:r>
            <a:r>
              <a:rPr lang="ko-KR" altLang="en-US" sz="1600" dirty="0"/>
              <a:t>는 금속으로 보호해서 차폐를 한 선을 말합니다</a:t>
            </a:r>
            <a:br>
              <a:rPr lang="en-US" altLang="ko-KR" sz="1600" dirty="0"/>
            </a:br>
            <a:r>
              <a:rPr lang="ko-KR" altLang="en-US" sz="1600" dirty="0"/>
              <a:t>기업에서는 랜 선의 전기간섭도 치명적일 수 있기 때문에</a:t>
            </a:r>
            <a:r>
              <a:rPr lang="en-US" altLang="ko-KR" sz="1600" dirty="0"/>
              <a:t>, STP</a:t>
            </a:r>
            <a:r>
              <a:rPr lang="ko-KR" altLang="en-US" sz="1600" dirty="0"/>
              <a:t>를 사용하는 편입니다</a:t>
            </a:r>
            <a:endParaRPr lang="en-US" altLang="ko-KR" sz="1600" dirty="0"/>
          </a:p>
          <a:p>
            <a:r>
              <a:rPr lang="ko-KR" altLang="en-US" sz="1600" dirty="0"/>
              <a:t>이외에도 </a:t>
            </a:r>
            <a:r>
              <a:rPr lang="ko-KR" altLang="en-US" sz="1600" dirty="0" err="1"/>
              <a:t>동축</a:t>
            </a:r>
            <a:r>
              <a:rPr lang="ko-KR" altLang="en-US" sz="1600" dirty="0"/>
              <a:t> 케이블</a:t>
            </a:r>
            <a:r>
              <a:rPr lang="en-US" altLang="ko-KR" sz="1600" dirty="0"/>
              <a:t>(Coaxial Cable), </a:t>
            </a:r>
            <a:r>
              <a:rPr lang="ko-KR" altLang="en-US" sz="1600" dirty="0"/>
              <a:t>광섬유</a:t>
            </a:r>
            <a:r>
              <a:rPr lang="en-US" altLang="ko-KR" sz="1600" dirty="0"/>
              <a:t>(Fiber Optics)</a:t>
            </a:r>
            <a:r>
              <a:rPr lang="ko-KR" altLang="en-US" sz="1600" dirty="0"/>
              <a:t>도 자주 사용되며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해저 케이블은 속도와 보안의 측면때문에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고속 광섬유에 금속막을 </a:t>
            </a:r>
            <a:r>
              <a:rPr lang="ko-KR" altLang="en-US" sz="1600" dirty="0" err="1"/>
              <a:t>수십겹을</a:t>
            </a:r>
            <a:r>
              <a:rPr lang="ko-KR" altLang="en-US" sz="1600" dirty="0"/>
              <a:t> 덧대서 사용합니다</a:t>
            </a:r>
            <a:endParaRPr lang="en-US" altLang="ko-KR" sz="1600" dirty="0"/>
          </a:p>
          <a:p>
            <a:r>
              <a:rPr lang="en-US" altLang="ko-KR" sz="1600" dirty="0"/>
              <a:t>TP</a:t>
            </a:r>
            <a:r>
              <a:rPr lang="ko-KR" altLang="en-US" sz="1600" dirty="0"/>
              <a:t>는 전송속도와 대역폭으로 카테고리</a:t>
            </a:r>
            <a:r>
              <a:rPr lang="en-US" altLang="ko-KR" sz="1600" dirty="0"/>
              <a:t>(CAT)</a:t>
            </a:r>
            <a:r>
              <a:rPr lang="ko-KR" altLang="en-US" sz="1600" dirty="0"/>
              <a:t>를 나누어 사용되고 있습니다</a:t>
            </a:r>
            <a:r>
              <a:rPr lang="en-US" altLang="ko-KR" sz="1600" dirty="0"/>
              <a:t>(CAT.5, CAT.5e, CAT.6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비유도매체로는 전파</a:t>
            </a:r>
            <a:r>
              <a:rPr lang="en-US" altLang="ko-KR" sz="1600" dirty="0"/>
              <a:t>(Radio Wave)</a:t>
            </a:r>
            <a:r>
              <a:rPr lang="ko-KR" altLang="en-US" sz="1600" dirty="0"/>
              <a:t>를 사용하는</a:t>
            </a:r>
            <a:br>
              <a:rPr lang="en-US" altLang="ko-KR" sz="1600" dirty="0"/>
            </a:br>
            <a:r>
              <a:rPr lang="en-US" altLang="ko-KR" sz="1600" dirty="0"/>
              <a:t>Radio Channel(</a:t>
            </a:r>
            <a:r>
              <a:rPr lang="ko-KR" altLang="en-US" sz="1600" dirty="0"/>
              <a:t>라디오 및 무선 전화</a:t>
            </a:r>
            <a:r>
              <a:rPr lang="en-US" altLang="ko-KR" sz="1600" dirty="0"/>
              <a:t>) </a:t>
            </a:r>
            <a:r>
              <a:rPr lang="ko-KR" altLang="en-US" sz="1600" dirty="0"/>
              <a:t>및</a:t>
            </a:r>
            <a:r>
              <a:rPr lang="en-US" altLang="ko-KR" sz="1600" dirty="0"/>
              <a:t> Wi-Fi Channel</a:t>
            </a:r>
            <a:r>
              <a:rPr lang="ko-KR" altLang="en-US" sz="1600" dirty="0"/>
              <a:t>이 있습니다</a:t>
            </a:r>
            <a:br>
              <a:rPr lang="en-US" altLang="ko-KR" sz="1600" dirty="0"/>
            </a:br>
            <a:r>
              <a:rPr lang="ko-KR" altLang="en-US" sz="1600" dirty="0"/>
              <a:t>일반적으로 장파</a:t>
            </a:r>
            <a:r>
              <a:rPr lang="en-US" altLang="ko-KR" sz="1600" dirty="0"/>
              <a:t>(</a:t>
            </a:r>
            <a:r>
              <a:rPr lang="ko-KR" altLang="en-US" sz="1600" dirty="0"/>
              <a:t>주기가 긴 전파</a:t>
            </a:r>
            <a:r>
              <a:rPr lang="en-US" altLang="ko-KR" sz="1600" dirty="0"/>
              <a:t>)</a:t>
            </a:r>
            <a:r>
              <a:rPr lang="ko-KR" altLang="en-US" sz="1600" dirty="0"/>
              <a:t>는 에너지 손실이 적어 </a:t>
            </a:r>
            <a:r>
              <a:rPr lang="ko-KR" altLang="en-US" sz="1600" dirty="0" err="1"/>
              <a:t>멀리까지</a:t>
            </a:r>
            <a:r>
              <a:rPr lang="ko-KR" altLang="en-US" sz="1600" dirty="0"/>
              <a:t> 전송되지만</a:t>
            </a:r>
            <a:r>
              <a:rPr lang="en-US" altLang="ko-KR" sz="1600" dirty="0"/>
              <a:t> </a:t>
            </a:r>
            <a:r>
              <a:rPr lang="ko-KR" altLang="en-US" sz="1600" dirty="0"/>
              <a:t>전송 량이 적은 대신에</a:t>
            </a:r>
            <a:br>
              <a:rPr lang="en-US" altLang="ko-KR" sz="1600" dirty="0"/>
            </a:br>
            <a:r>
              <a:rPr lang="ko-KR" altLang="en-US" sz="1600" dirty="0"/>
              <a:t>단파</a:t>
            </a:r>
            <a:r>
              <a:rPr lang="en-US" altLang="ko-KR" sz="1600" dirty="0"/>
              <a:t>(</a:t>
            </a:r>
            <a:r>
              <a:rPr lang="ko-KR" altLang="en-US" sz="1600" dirty="0"/>
              <a:t>주기가 짧은 전파</a:t>
            </a:r>
            <a:r>
              <a:rPr lang="en-US" altLang="ko-KR" sz="1600" dirty="0"/>
              <a:t>)</a:t>
            </a:r>
            <a:r>
              <a:rPr lang="ko-KR" altLang="en-US" sz="1600" dirty="0"/>
              <a:t>는 빠르게 에너지 손실이 일어나 거리가 짧아지지만</a:t>
            </a:r>
            <a:br>
              <a:rPr lang="en-US" altLang="ko-KR" sz="1600" dirty="0"/>
            </a:br>
            <a:r>
              <a:rPr lang="ko-KR" altLang="en-US" sz="1600" dirty="0"/>
              <a:t>전송 량이 높아서 최신 기술은 이 둘의 장점을 다양하게 활용하여 고속 전송 기술을 고안하고 있습니다</a:t>
            </a:r>
            <a:r>
              <a:rPr lang="en-US" altLang="ko-K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95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3E545-A2D4-A77D-EAEE-09BD405B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2 (Data Link)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5A161-055E-6010-546E-8E5EF611C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13220"/>
          </a:xfrm>
        </p:spPr>
        <p:txBody>
          <a:bodyPr/>
          <a:lstStyle/>
          <a:p>
            <a:r>
              <a:rPr lang="ko-KR" altLang="en-US" sz="1600" dirty="0"/>
              <a:t>링크 계층</a:t>
            </a:r>
            <a:r>
              <a:rPr lang="en-US" altLang="ko-KR" sz="1600" dirty="0"/>
              <a:t>(Link Layer)</a:t>
            </a:r>
            <a:r>
              <a:rPr lang="ko-KR" altLang="en-US" sz="1600" dirty="0"/>
              <a:t>은 물리 계층과 네트워크 계층을 연결하는 계층으로</a:t>
            </a:r>
            <a:br>
              <a:rPr lang="en-US" altLang="ko-KR" sz="1600" dirty="0"/>
            </a:br>
            <a:r>
              <a:rPr lang="ko-KR" altLang="en-US" sz="1600" dirty="0"/>
              <a:t>물리적으로 연결된 두 장치의 통신을 가장 </a:t>
            </a:r>
            <a:r>
              <a:rPr lang="en-US" altLang="ko-KR" sz="1600" dirty="0" err="1"/>
              <a:t>LowLevel</a:t>
            </a:r>
            <a:r>
              <a:rPr lang="ko-KR" altLang="en-US" sz="1600" dirty="0"/>
              <a:t>로 수행하는 계층이라 볼 수 있습니다</a:t>
            </a:r>
            <a:endParaRPr lang="en-US" altLang="ko-KR" sz="1600" dirty="0"/>
          </a:p>
          <a:p>
            <a:r>
              <a:rPr lang="ko-KR" altLang="en-US" sz="1600" dirty="0"/>
              <a:t>링크 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프레임</a:t>
            </a:r>
            <a:r>
              <a:rPr lang="en-US" altLang="ko-KR" sz="1600" dirty="0"/>
              <a:t>(Frame)</a:t>
            </a:r>
            <a:r>
              <a:rPr lang="ko-KR" altLang="en-US" sz="1600" dirty="0"/>
              <a:t>으로 대표적인 프로토콜로는 </a:t>
            </a:r>
            <a:r>
              <a:rPr lang="en-US" altLang="ko-KR" sz="1600" dirty="0"/>
              <a:t>Ethernet, Wi-Fi</a:t>
            </a:r>
            <a:r>
              <a:rPr lang="ko-KR" altLang="en-US" sz="1600" dirty="0"/>
              <a:t>가 있습니다</a:t>
            </a:r>
            <a:endParaRPr lang="en-US" altLang="ko-KR" sz="1600" dirty="0"/>
          </a:p>
          <a:p>
            <a:r>
              <a:rPr lang="ko-KR" altLang="en-US" sz="1600" dirty="0"/>
              <a:t>링크 계층이 가지는 채널로는 다음 네 가지가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브로드캐스트</a:t>
            </a:r>
            <a:r>
              <a:rPr lang="ko-KR" altLang="en-US" sz="1400" dirty="0"/>
              <a:t> 채널</a:t>
            </a:r>
            <a:r>
              <a:rPr lang="en-US" altLang="ko-KR" sz="1400" dirty="0"/>
              <a:t>(Broadcast Channel): </a:t>
            </a:r>
            <a:r>
              <a:rPr lang="ko-KR" altLang="en-US" sz="1400" dirty="0"/>
              <a:t>하나의 송신자가 여러 수신자에게 데이터를 전송하는 방식입니다</a:t>
            </a:r>
            <a:br>
              <a:rPr lang="en-US" altLang="ko-KR" sz="1400" dirty="0"/>
            </a:br>
            <a:r>
              <a:rPr lang="ko-KR" altLang="en-US" sz="1400" dirty="0" err="1"/>
              <a:t>브로드캐스트</a:t>
            </a:r>
            <a:r>
              <a:rPr lang="ko-KR" altLang="en-US" sz="1400" dirty="0"/>
              <a:t> 프레임은 연결된 모든 장치에 전파되며</a:t>
            </a:r>
            <a:r>
              <a:rPr lang="en-US" altLang="ko-KR" sz="1400" dirty="0"/>
              <a:t>, </a:t>
            </a:r>
            <a:r>
              <a:rPr lang="ko-KR" altLang="en-US" sz="1400" dirty="0"/>
              <a:t>각 </a:t>
            </a:r>
            <a:r>
              <a:rPr lang="en-US" altLang="ko-KR" sz="1400" dirty="0"/>
              <a:t>L2</a:t>
            </a:r>
            <a:r>
              <a:rPr lang="ko-KR" altLang="en-US" sz="1400" dirty="0"/>
              <a:t>수신자는 자신에게 해당된 프레임이라 판단되면</a:t>
            </a:r>
            <a:br>
              <a:rPr lang="en-US" altLang="ko-KR" sz="1400" dirty="0"/>
            </a:br>
            <a:r>
              <a:rPr lang="ko-KR" altLang="en-US" sz="1400" dirty="0"/>
              <a:t>받아서 넘기거나 처리하고</a:t>
            </a:r>
            <a:r>
              <a:rPr lang="en-US" altLang="ko-KR" sz="1400" dirty="0"/>
              <a:t> </a:t>
            </a:r>
            <a:r>
              <a:rPr lang="ko-KR" altLang="en-US" sz="1400" dirty="0"/>
              <a:t>아니면</a:t>
            </a:r>
            <a:r>
              <a:rPr lang="en-US" altLang="ko-KR" sz="1400" dirty="0"/>
              <a:t>,</a:t>
            </a:r>
            <a:r>
              <a:rPr lang="ko-KR" altLang="en-US" sz="1400" dirty="0"/>
              <a:t> 폐기하는 방식을 사용합니다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점대점</a:t>
            </a:r>
            <a:r>
              <a:rPr lang="ko-KR" altLang="en-US" sz="1400" dirty="0"/>
              <a:t> 통신 링크</a:t>
            </a:r>
            <a:r>
              <a:rPr lang="en-US" altLang="ko-KR" sz="1400" dirty="0"/>
              <a:t>(Point-to-Point Communication Link): </a:t>
            </a:r>
            <a:r>
              <a:rPr lang="ko-KR" altLang="en-US" sz="1400" dirty="0"/>
              <a:t>하나의 송신자가 하나의 수신자에게</a:t>
            </a:r>
            <a:br>
              <a:rPr lang="en-US" altLang="ko-KR" sz="1400" dirty="0"/>
            </a:br>
            <a:r>
              <a:rPr lang="ko-KR" altLang="en-US" sz="1400" dirty="0"/>
              <a:t>데이터를 전송하는 방식입니다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둘 사이의 전용채널을 구성</a:t>
            </a:r>
            <a:r>
              <a:rPr lang="en-US" altLang="ko-KR" sz="1400" dirty="0"/>
              <a:t>/</a:t>
            </a:r>
            <a:r>
              <a:rPr lang="ko-KR" altLang="en-US" sz="1400" dirty="0"/>
              <a:t>사용하는 구조이기 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독립적이고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높은 안정성과 신뢰성을 가집니다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점대점</a:t>
            </a:r>
            <a:r>
              <a:rPr lang="ko-KR" altLang="en-US" sz="1400" dirty="0"/>
              <a:t> 연결은 </a:t>
            </a:r>
            <a:r>
              <a:rPr lang="en-US" altLang="ko-KR" sz="1400" dirty="0"/>
              <a:t>PPP, PPTP, L2TP</a:t>
            </a:r>
            <a:r>
              <a:rPr lang="ko-KR" altLang="en-US" sz="1400" dirty="0"/>
              <a:t>등의 프로토콜로 주로 </a:t>
            </a:r>
            <a:r>
              <a:rPr lang="en-US" altLang="ko-KR" sz="1400" dirty="0"/>
              <a:t>VPN</a:t>
            </a:r>
            <a:r>
              <a:rPr lang="ko-KR" altLang="en-US" sz="1400" dirty="0"/>
              <a:t>에 사용됩니다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멀티캐스트 채널</a:t>
            </a:r>
            <a:r>
              <a:rPr lang="en-US" altLang="ko-KR" sz="1400" dirty="0"/>
              <a:t>(Multicast Channel): </a:t>
            </a:r>
            <a:r>
              <a:rPr lang="ko-KR" altLang="en-US" sz="1400" dirty="0"/>
              <a:t>하나의 송신자가 특정한 수신자 집단에 데이터를 전송하는 방식입니다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애니캐스트</a:t>
            </a:r>
            <a:r>
              <a:rPr lang="ko-KR" altLang="en-US" sz="1400" dirty="0"/>
              <a:t> 채널</a:t>
            </a:r>
            <a:r>
              <a:rPr lang="en-US" altLang="ko-KR" sz="1400" dirty="0"/>
              <a:t>(Anycast Channel): </a:t>
            </a:r>
            <a:r>
              <a:rPr lang="ko-KR" altLang="en-US" sz="1400" dirty="0"/>
              <a:t>하나의 송신자가 가장 가까운 수신자에게만 데이터를 전송하는 방식입니다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r>
              <a:rPr lang="ko-KR" altLang="en-US" sz="1600" dirty="0"/>
              <a:t>링크계층 프로토콜을 사용하는 장치들을 노드</a:t>
            </a:r>
            <a:r>
              <a:rPr lang="en-US" altLang="ko-KR" sz="1600" dirty="0"/>
              <a:t>(Node)</a:t>
            </a:r>
            <a:r>
              <a:rPr lang="ko-KR" altLang="en-US" sz="1600" dirty="0"/>
              <a:t>라고 표현하고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노드를 연결하는 통신채널을 링크</a:t>
            </a:r>
            <a:r>
              <a:rPr lang="en-US" altLang="ko-KR" sz="1600" dirty="0"/>
              <a:t>(Link)</a:t>
            </a:r>
            <a:r>
              <a:rPr lang="ko-KR" altLang="en-US" sz="1600" dirty="0"/>
              <a:t>라고 표현합니다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1682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E12B-5EFB-D96E-0CC5-ADB58676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3 (Network)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52B2C-3844-B0DA-A883-53396986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954119" cy="4898541"/>
          </a:xfrm>
        </p:spPr>
        <p:txBody>
          <a:bodyPr/>
          <a:lstStyle/>
          <a:p>
            <a:r>
              <a:rPr lang="ko-KR" altLang="en-US" sz="1600" dirty="0"/>
              <a:t>네트워크 계층</a:t>
            </a:r>
            <a:r>
              <a:rPr lang="en-US" altLang="ko-KR" sz="1600" dirty="0"/>
              <a:t>(Network Layer)</a:t>
            </a:r>
            <a:r>
              <a:rPr lang="ko-KR" altLang="en-US" sz="1600" dirty="0"/>
              <a:t>은 호스트를 구별하는 프로토콜인 </a:t>
            </a:r>
            <a:r>
              <a:rPr lang="en-US" altLang="ko-KR" sz="1600" dirty="0"/>
              <a:t>IP</a:t>
            </a:r>
            <a:r>
              <a:rPr lang="ko-KR" altLang="en-US" sz="1600" dirty="0"/>
              <a:t>를 사용하여</a:t>
            </a:r>
            <a:br>
              <a:rPr lang="en-US" altLang="ko-KR" sz="1600" dirty="0"/>
            </a:br>
            <a:r>
              <a:rPr lang="ko-KR" altLang="en-US" sz="1600" dirty="0"/>
              <a:t>둘 이상의 호스트가 상호 통신이 가능하도록 연결해서</a:t>
            </a:r>
            <a:br>
              <a:rPr lang="en-US" altLang="ko-KR" sz="1600" dirty="0"/>
            </a:br>
            <a:r>
              <a:rPr lang="en-US" altLang="ko-KR" sz="1600" dirty="0"/>
              <a:t>TCP/UDP</a:t>
            </a:r>
            <a:r>
              <a:rPr lang="ko-KR" altLang="en-US" sz="1600" dirty="0"/>
              <a:t> 소켓을 효율적으로 사용할 수 있도록 해주는 계층입니다 </a:t>
            </a:r>
            <a:endParaRPr lang="en-US" altLang="ko-KR" sz="1600" dirty="0"/>
          </a:p>
          <a:p>
            <a:r>
              <a:rPr lang="ko-KR" altLang="en-US" sz="1600" dirty="0"/>
              <a:t>네트워크 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데이터 그램</a:t>
            </a:r>
            <a:r>
              <a:rPr lang="en-US" altLang="ko-KR" sz="1600" dirty="0"/>
              <a:t>(Data</a:t>
            </a:r>
            <a:r>
              <a:rPr lang="ko-KR" altLang="en-US" sz="1600" dirty="0"/>
              <a:t> </a:t>
            </a:r>
            <a:r>
              <a:rPr lang="en-US" altLang="ko-KR" sz="1600" dirty="0"/>
              <a:t>Gram)</a:t>
            </a:r>
            <a:r>
              <a:rPr lang="ko-KR" altLang="en-US" sz="1600" dirty="0"/>
              <a:t>으로 대표적인 프로토콜은 </a:t>
            </a:r>
            <a:r>
              <a:rPr lang="en-US" altLang="ko-KR" sz="1600" dirty="0"/>
              <a:t>IPv4, IPv6</a:t>
            </a:r>
            <a:r>
              <a:rPr lang="ko-KR" altLang="en-US" sz="1600" dirty="0"/>
              <a:t>가 있습니다</a:t>
            </a:r>
            <a:endParaRPr lang="en-US" altLang="ko-KR" sz="1600" dirty="0"/>
          </a:p>
          <a:p>
            <a:r>
              <a:rPr lang="en-US" altLang="ko-KR" sz="1600" dirty="0"/>
              <a:t>L1</a:t>
            </a:r>
            <a:r>
              <a:rPr lang="ko-KR" altLang="en-US" sz="1600" dirty="0"/>
              <a:t>과 </a:t>
            </a:r>
            <a:r>
              <a:rPr lang="en-US" altLang="ko-KR" sz="1600" dirty="0"/>
              <a:t>L2</a:t>
            </a:r>
            <a:r>
              <a:rPr lang="ko-KR" altLang="en-US" sz="1600" dirty="0"/>
              <a:t>계층은 랜 선과 랜 카드에 가까운 물리적인 연산을 수행하지만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L3</a:t>
            </a:r>
            <a:r>
              <a:rPr lang="ko-KR" altLang="en-US" sz="1600" dirty="0"/>
              <a:t>계층은 이 보다는 조금 더 소켓에 가까운 프로그래밍을 수행 할 수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호스트를</a:t>
            </a:r>
            <a:r>
              <a:rPr lang="en-US" altLang="ko-KR" sz="1600" dirty="0"/>
              <a:t>(IP</a:t>
            </a:r>
            <a:r>
              <a:rPr lang="ko-KR" altLang="en-US" sz="1600" dirty="0"/>
              <a:t>를 통해</a:t>
            </a:r>
            <a:r>
              <a:rPr lang="en-US" altLang="ko-KR" sz="1600" dirty="0"/>
              <a:t>)</a:t>
            </a:r>
            <a:r>
              <a:rPr lang="ko-KR" altLang="en-US" sz="1600" dirty="0"/>
              <a:t> 구별 할 수 있는 가장 낮은 </a:t>
            </a:r>
            <a:r>
              <a:rPr lang="en-US" altLang="ko-KR" sz="1600" dirty="0"/>
              <a:t>Layer</a:t>
            </a:r>
            <a:r>
              <a:rPr lang="ko-KR" altLang="en-US" sz="1600" dirty="0"/>
              <a:t>입니다</a:t>
            </a:r>
            <a:endParaRPr lang="en-US" altLang="ko-KR" sz="1600" dirty="0"/>
          </a:p>
          <a:p>
            <a:r>
              <a:rPr lang="en-US" altLang="ko-KR" sz="1600" dirty="0"/>
              <a:t>IPv4</a:t>
            </a:r>
            <a:r>
              <a:rPr lang="ko-KR" altLang="en-US" sz="1600" dirty="0"/>
              <a:t>는 </a:t>
            </a:r>
            <a:r>
              <a:rPr lang="en-US" altLang="ko-KR" sz="1600" dirty="0"/>
              <a:t>(10</a:t>
            </a:r>
            <a:r>
              <a:rPr lang="ko-KR" altLang="en-US" sz="1600" dirty="0"/>
              <a:t>진법 </a:t>
            </a:r>
            <a:r>
              <a:rPr lang="en-US" altLang="ko-KR" sz="1600" dirty="0"/>
              <a:t>0 ~ 255) </a:t>
            </a:r>
            <a:r>
              <a:rPr lang="ko-KR" altLang="en-US" sz="1600" dirty="0"/>
              <a:t>세 자리</a:t>
            </a:r>
            <a:r>
              <a:rPr lang="en-US" altLang="ko-KR" sz="1600" dirty="0"/>
              <a:t>(8</a:t>
            </a:r>
            <a:r>
              <a:rPr lang="ko-KR" altLang="en-US" sz="1600" dirty="0"/>
              <a:t>비트</a:t>
            </a:r>
            <a:r>
              <a:rPr lang="en-US" altLang="ko-KR" sz="1600" dirty="0"/>
              <a:t>) * 4 </a:t>
            </a:r>
            <a:r>
              <a:rPr lang="ko-KR" altLang="en-US" sz="1600" dirty="0"/>
              <a:t>로 구성되어 총 </a:t>
            </a:r>
            <a:r>
              <a:rPr lang="en-US" altLang="ko-KR" sz="1600" dirty="0"/>
              <a:t>32</a:t>
            </a:r>
            <a:r>
              <a:rPr lang="ko-KR" altLang="en-US" sz="1600" dirty="0"/>
              <a:t>비트 길이입니다 </a:t>
            </a:r>
            <a:r>
              <a:rPr lang="en-US" altLang="ko-KR" sz="1600" dirty="0"/>
              <a:t>(</a:t>
            </a:r>
            <a:r>
              <a:rPr lang="ko-KR" altLang="en-US" sz="1600" dirty="0"/>
              <a:t>대략 </a:t>
            </a:r>
            <a:r>
              <a:rPr lang="en-US" altLang="ko-KR" sz="1600" dirty="0"/>
              <a:t>43</a:t>
            </a:r>
            <a:r>
              <a:rPr lang="ko-KR" altLang="en-US" sz="1600" dirty="0"/>
              <a:t>억 개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이 중에서 </a:t>
            </a:r>
            <a:r>
              <a:rPr lang="en-US" altLang="ko-KR" sz="1600" dirty="0"/>
              <a:t>192.168.X </a:t>
            </a:r>
            <a:r>
              <a:rPr lang="ko-KR" altLang="en-US" sz="1600" dirty="0"/>
              <a:t>나 </a:t>
            </a:r>
            <a:r>
              <a:rPr lang="en-US" altLang="ko-KR" sz="1600" dirty="0"/>
              <a:t>127.0.0.1, 0.0.0.0</a:t>
            </a:r>
            <a:r>
              <a:rPr lang="ko-KR" altLang="en-US" sz="1600" dirty="0"/>
              <a:t>등의 선 정의된 </a:t>
            </a:r>
            <a:r>
              <a:rPr lang="en-US" altLang="ko-KR" sz="1600" dirty="0"/>
              <a:t>IP</a:t>
            </a:r>
            <a:r>
              <a:rPr lang="ko-KR" altLang="en-US" sz="1600" dirty="0"/>
              <a:t>들이 이미 있거나</a:t>
            </a:r>
            <a:br>
              <a:rPr lang="en-US" altLang="ko-KR" sz="1600" dirty="0"/>
            </a:br>
            <a:r>
              <a:rPr lang="ko-KR" altLang="en-US" sz="1600" dirty="0"/>
              <a:t>여타 규칙으로 인한 사용불가 </a:t>
            </a:r>
            <a:r>
              <a:rPr lang="en-US" altLang="ko-KR" sz="1600" dirty="0"/>
              <a:t>IP</a:t>
            </a:r>
            <a:r>
              <a:rPr lang="ko-KR" altLang="en-US" sz="1600" dirty="0"/>
              <a:t>들이 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공인</a:t>
            </a:r>
            <a:r>
              <a:rPr lang="en-US" altLang="ko-KR" sz="1600" dirty="0"/>
              <a:t>IP</a:t>
            </a:r>
            <a:r>
              <a:rPr lang="ko-KR" altLang="en-US" sz="1600" dirty="0"/>
              <a:t>로 할당가능한 경우의 수는 조금 더 줄어들어 모든 장치마다 하나씩 할당하기에는 무리가 있어</a:t>
            </a:r>
            <a:br>
              <a:rPr lang="en-US" altLang="ko-KR" sz="1600" dirty="0"/>
            </a:br>
            <a:r>
              <a:rPr lang="ko-KR" altLang="en-US" sz="1600" dirty="0"/>
              <a:t>오늘날에는 </a:t>
            </a:r>
            <a:r>
              <a:rPr lang="en-US" altLang="ko-KR" sz="1600" dirty="0"/>
              <a:t>IPv6</a:t>
            </a:r>
            <a:r>
              <a:rPr lang="ko-KR" altLang="en-US" sz="1600" dirty="0"/>
              <a:t>나 </a:t>
            </a:r>
            <a:r>
              <a:rPr lang="en-US" altLang="ko-KR" sz="1600" dirty="0"/>
              <a:t>DHCP</a:t>
            </a:r>
            <a:r>
              <a:rPr lang="ko-KR" altLang="en-US" sz="1600" dirty="0"/>
              <a:t>등을 적절히 활용하는 편입니다</a:t>
            </a:r>
            <a:endParaRPr lang="en-US" altLang="ko-KR" sz="1600" dirty="0"/>
          </a:p>
          <a:p>
            <a:r>
              <a:rPr lang="en-US" altLang="ko-KR" sz="1600" dirty="0"/>
              <a:t>IPv6</a:t>
            </a:r>
            <a:r>
              <a:rPr lang="ko-KR" altLang="en-US" sz="1600" dirty="0"/>
              <a:t>는 </a:t>
            </a:r>
            <a:r>
              <a:rPr lang="en-US" altLang="ko-KR" sz="1600" dirty="0"/>
              <a:t>(16</a:t>
            </a:r>
            <a:r>
              <a:rPr lang="ko-KR" altLang="en-US" sz="1600" dirty="0"/>
              <a:t>진법 </a:t>
            </a:r>
            <a:r>
              <a:rPr lang="en-US" altLang="ko-KR" sz="1600" dirty="0"/>
              <a:t>0 ~ FFFF) </a:t>
            </a:r>
            <a:r>
              <a:rPr lang="ko-KR" altLang="en-US" sz="1600" dirty="0"/>
              <a:t>네 자리</a:t>
            </a:r>
            <a:r>
              <a:rPr lang="en-US" altLang="ko-KR" sz="1600" dirty="0"/>
              <a:t>(16</a:t>
            </a:r>
            <a:r>
              <a:rPr lang="ko-KR" altLang="en-US" sz="1600" dirty="0"/>
              <a:t>비트</a:t>
            </a:r>
            <a:r>
              <a:rPr lang="en-US" altLang="ko-KR" sz="1600" dirty="0"/>
              <a:t>) * 8 </a:t>
            </a:r>
            <a:r>
              <a:rPr lang="ko-KR" altLang="en-US" sz="1600" dirty="0"/>
              <a:t>로 구성되어 총 </a:t>
            </a:r>
            <a:r>
              <a:rPr lang="en-US" altLang="ko-KR" sz="1600" dirty="0"/>
              <a:t>128</a:t>
            </a:r>
            <a:r>
              <a:rPr lang="ko-KR" altLang="en-US" sz="1600" dirty="0"/>
              <a:t>비트 길이입니다 </a:t>
            </a:r>
            <a:r>
              <a:rPr lang="en-US" altLang="ko-KR" sz="1600" dirty="0"/>
              <a:t>(</a:t>
            </a:r>
            <a:r>
              <a:rPr lang="ko-KR" altLang="en-US" sz="1600" dirty="0"/>
              <a:t>대략 </a:t>
            </a:r>
            <a:r>
              <a:rPr lang="en-US" altLang="ko-KR" sz="1600" dirty="0"/>
              <a:t>43</a:t>
            </a:r>
            <a:r>
              <a:rPr lang="ko-KR" altLang="en-US" sz="1600" dirty="0"/>
              <a:t>억의 </a:t>
            </a:r>
            <a:r>
              <a:rPr lang="en-US" altLang="ko-KR" sz="1600" dirty="0"/>
              <a:t>4</a:t>
            </a:r>
            <a:r>
              <a:rPr lang="ko-KR" altLang="en-US" sz="1600" dirty="0"/>
              <a:t>승 개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는 </a:t>
            </a:r>
            <a:r>
              <a:rPr lang="en-US" altLang="ko-KR" sz="1600" dirty="0"/>
              <a:t>L3</a:t>
            </a:r>
            <a:r>
              <a:rPr lang="ko-KR" altLang="en-US" sz="1600" dirty="0"/>
              <a:t>에서 </a:t>
            </a:r>
            <a:r>
              <a:rPr lang="en-US" altLang="ko-KR" sz="1600" dirty="0"/>
              <a:t>IP</a:t>
            </a:r>
            <a:r>
              <a:rPr lang="ko-KR" altLang="en-US" sz="1600" dirty="0"/>
              <a:t>를 편하게 관리</a:t>
            </a:r>
            <a:r>
              <a:rPr lang="en-US" altLang="ko-KR" sz="1600" dirty="0"/>
              <a:t>(</a:t>
            </a:r>
            <a:r>
              <a:rPr lang="ko-KR" altLang="en-US" sz="1600" dirty="0"/>
              <a:t>할당 및 연결</a:t>
            </a:r>
            <a:r>
              <a:rPr lang="en-US" altLang="ko-KR" sz="1600" dirty="0"/>
              <a:t>)</a:t>
            </a:r>
            <a:r>
              <a:rPr lang="ko-KR" altLang="en-US" sz="1600" dirty="0"/>
              <a:t>를 수행해주는 프로토콜로</a:t>
            </a:r>
            <a:br>
              <a:rPr lang="en-US" altLang="ko-KR" sz="1600" dirty="0"/>
            </a:br>
            <a:r>
              <a:rPr lang="ko-KR" altLang="en-US" sz="1600" dirty="0"/>
              <a:t>오늘날 </a:t>
            </a:r>
            <a:r>
              <a:rPr lang="en-US" altLang="ko-KR" sz="1600" dirty="0"/>
              <a:t>IPv4</a:t>
            </a:r>
            <a:r>
              <a:rPr lang="ko-KR" altLang="en-US" sz="1600" dirty="0"/>
              <a:t>의 한계점이 눈에 띄게 보이면서 점점 더 사용비중이 늘어나는 네트워크 프로토콜입니다</a:t>
            </a:r>
          </a:p>
        </p:txBody>
      </p:sp>
    </p:spTree>
    <p:extLst>
      <p:ext uri="{BB962C8B-B14F-4D97-AF65-F5344CB8AC3E}">
        <p14:creationId xmlns:p14="http://schemas.microsoft.com/office/powerpoint/2010/main" val="103761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E4ECD-1B54-2461-1F71-4DF8B0F4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4 (Transport)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CC6ED-3E9A-BC51-02BB-707B86469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6817"/>
          </a:xfrm>
        </p:spPr>
        <p:txBody>
          <a:bodyPr/>
          <a:lstStyle/>
          <a:p>
            <a:r>
              <a:rPr lang="ko-KR" altLang="en-US" sz="1600" dirty="0"/>
              <a:t>트랜스포트 계층</a:t>
            </a:r>
            <a:r>
              <a:rPr lang="en-US" altLang="ko-KR" sz="1600" dirty="0"/>
              <a:t>(Transport</a:t>
            </a:r>
            <a:r>
              <a:rPr lang="ko-KR" altLang="en-US" sz="1600" dirty="0"/>
              <a:t> </a:t>
            </a:r>
            <a:r>
              <a:rPr lang="en-US" altLang="ko-KR" sz="1600" dirty="0"/>
              <a:t>Layer)</a:t>
            </a:r>
            <a:r>
              <a:rPr lang="ko-KR" altLang="en-US" sz="1600" dirty="0"/>
              <a:t>은 서로 다른 호스트에서 동작하는 응용 계층 프로세스들 간의</a:t>
            </a:r>
            <a:br>
              <a:rPr lang="en-US" altLang="ko-KR" sz="1600" dirty="0"/>
            </a:br>
            <a:r>
              <a:rPr lang="ko-KR" altLang="en-US" sz="1600" dirty="0"/>
              <a:t>논리적 통신을 제공해주는 계층입니다</a:t>
            </a:r>
            <a:endParaRPr lang="en-US" altLang="ko-KR" sz="1600" dirty="0"/>
          </a:p>
          <a:p>
            <a:r>
              <a:rPr lang="en-US" altLang="ko-KR" sz="1600" dirty="0"/>
              <a:t>L1, L2, L3</a:t>
            </a:r>
            <a:r>
              <a:rPr lang="ko-KR" altLang="en-US" sz="1600" dirty="0"/>
              <a:t>까지는 물리적 </a:t>
            </a:r>
            <a:r>
              <a:rPr lang="en-US" altLang="ko-KR" sz="1600" dirty="0"/>
              <a:t>~ </a:t>
            </a:r>
            <a:r>
              <a:rPr lang="ko-KR" altLang="en-US" sz="1600" dirty="0"/>
              <a:t>호스트 특정까지 수행해주기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L4</a:t>
            </a:r>
            <a:r>
              <a:rPr lang="ko-KR" altLang="en-US" sz="1600" dirty="0"/>
              <a:t>계층은 실질적인 논리 통신을 수행하게 해주는 계층이라 볼 수 있습니다</a:t>
            </a:r>
            <a:endParaRPr lang="en-US" altLang="ko-KR" sz="1600" dirty="0"/>
          </a:p>
          <a:p>
            <a:r>
              <a:rPr lang="en-US" altLang="ko-KR" sz="1600" dirty="0"/>
              <a:t>L3</a:t>
            </a:r>
            <a:r>
              <a:rPr lang="ko-KR" altLang="en-US" sz="1600" dirty="0"/>
              <a:t>까지는 최선형</a:t>
            </a:r>
            <a:r>
              <a:rPr lang="en-US" altLang="ko-KR" sz="1600" dirty="0"/>
              <a:t>(Best-effort) = </a:t>
            </a:r>
            <a:r>
              <a:rPr lang="ko-KR" altLang="en-US" sz="1600" dirty="0"/>
              <a:t>즉</a:t>
            </a:r>
            <a:r>
              <a:rPr lang="en-US" altLang="ko-KR" sz="1600" dirty="0"/>
              <a:t> </a:t>
            </a:r>
            <a:r>
              <a:rPr lang="ko-KR" altLang="en-US" sz="1600" dirty="0"/>
              <a:t>안전한 통신을 </a:t>
            </a:r>
            <a:r>
              <a:rPr lang="ko-KR" altLang="en-US" sz="1600" dirty="0" err="1"/>
              <a:t>노오력</a:t>
            </a:r>
            <a:r>
              <a:rPr lang="ko-KR" altLang="en-US" sz="1600" dirty="0"/>
              <a:t> 하지만</a:t>
            </a:r>
            <a:r>
              <a:rPr lang="en-US" altLang="ko-KR" sz="1600" dirty="0"/>
              <a:t> </a:t>
            </a:r>
            <a:r>
              <a:rPr lang="ko-KR" altLang="en-US" sz="1600" dirty="0"/>
              <a:t>보증은 못하는 프로토콜이기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L4</a:t>
            </a:r>
            <a:r>
              <a:rPr lang="ko-KR" altLang="en-US" sz="1600" dirty="0"/>
              <a:t>계층에서는 이를 완전하게 보장하도록 프로토콜을 설계합니다</a:t>
            </a:r>
            <a:r>
              <a:rPr lang="en-US" altLang="ko-KR" sz="1600" dirty="0"/>
              <a:t>(</a:t>
            </a:r>
            <a:r>
              <a:rPr lang="ko-KR" altLang="en-US" sz="1600" dirty="0"/>
              <a:t>신뢰적 전달 보장이라고 표현함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트랜스포트 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세그먼트</a:t>
            </a:r>
            <a:r>
              <a:rPr lang="en-US" altLang="ko-KR" sz="1600" dirty="0"/>
              <a:t>(Segment)</a:t>
            </a:r>
            <a:r>
              <a:rPr lang="ko-KR" altLang="en-US" sz="1600" dirty="0"/>
              <a:t>로 대표적인 프로토콜은 </a:t>
            </a:r>
            <a:r>
              <a:rPr lang="en-US" altLang="ko-KR" sz="1600" dirty="0"/>
              <a:t>TCP, UDP</a:t>
            </a:r>
            <a:r>
              <a:rPr lang="ko-KR" altLang="en-US" sz="1600" dirty="0"/>
              <a:t>가 있습니다</a:t>
            </a:r>
            <a:endParaRPr lang="en-US" altLang="ko-KR" sz="1600" dirty="0"/>
          </a:p>
          <a:p>
            <a:r>
              <a:rPr lang="en-US" altLang="ko-KR" sz="1600" dirty="0"/>
              <a:t>TCP(Transmission Control Protocol)</a:t>
            </a:r>
            <a:r>
              <a:rPr lang="ko-KR" altLang="en-US" sz="1600" dirty="0"/>
              <a:t>는 전송제어 프로토콜의 표준으로</a:t>
            </a:r>
            <a:br>
              <a:rPr lang="en-US" altLang="ko-KR" sz="1600" dirty="0"/>
            </a:br>
            <a:r>
              <a:rPr lang="en-US" altLang="ko-KR" sz="1600" dirty="0"/>
              <a:t>L4</a:t>
            </a:r>
            <a:r>
              <a:rPr lang="ko-KR" altLang="en-US" sz="1600" dirty="0"/>
              <a:t>계층에서 신뢰적 전달을 보장하는 프로토콜이기에</a:t>
            </a:r>
            <a:r>
              <a:rPr lang="en-US" altLang="ko-KR" sz="1600" dirty="0"/>
              <a:t>,</a:t>
            </a:r>
            <a:r>
              <a:rPr lang="ko-KR" altLang="en-US" sz="1600" dirty="0"/>
              <a:t> 대부분의 통신이 </a:t>
            </a:r>
            <a:r>
              <a:rPr lang="en-US" altLang="ko-KR" sz="1600" dirty="0"/>
              <a:t>TCP</a:t>
            </a:r>
            <a:r>
              <a:rPr lang="ko-KR" altLang="en-US" sz="1600" dirty="0"/>
              <a:t>를 사용하는 편입니다</a:t>
            </a:r>
            <a:endParaRPr lang="en-US" altLang="ko-KR" sz="1600" dirty="0"/>
          </a:p>
          <a:p>
            <a:r>
              <a:rPr lang="en-US" altLang="ko-KR" sz="1600" dirty="0"/>
              <a:t>UDP(User Datagram Protocol)</a:t>
            </a:r>
            <a:r>
              <a:rPr lang="ko-KR" altLang="en-US" sz="1600" dirty="0"/>
              <a:t>는 사용자 데이터 그램 프로토콜로</a:t>
            </a:r>
            <a:br>
              <a:rPr lang="en-US" altLang="ko-KR" sz="1600" dirty="0"/>
            </a:br>
            <a:r>
              <a:rPr lang="en-US" altLang="ko-KR" sz="1600" dirty="0"/>
              <a:t>L3</a:t>
            </a:r>
            <a:r>
              <a:rPr lang="ko-KR" altLang="en-US" sz="1600" dirty="0"/>
              <a:t>계층의 데이터 그램을 거의 그대로 넘기는 것에 초점을 맞춘 프로토콜이기에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PDU</a:t>
            </a:r>
            <a:r>
              <a:rPr lang="ko-KR" altLang="en-US" sz="1600" dirty="0"/>
              <a:t>의 크기가 보다 작고</a:t>
            </a:r>
            <a:r>
              <a:rPr lang="en-US" altLang="ko-KR" sz="1600" dirty="0"/>
              <a:t>(</a:t>
            </a:r>
            <a:r>
              <a:rPr lang="ko-KR" altLang="en-US" sz="1600" dirty="0"/>
              <a:t>헤더가 작고</a:t>
            </a:r>
            <a:r>
              <a:rPr lang="en-US" altLang="ko-KR" sz="1600" dirty="0"/>
              <a:t>) </a:t>
            </a:r>
            <a:r>
              <a:rPr lang="ko-KR" altLang="en-US" sz="1600" dirty="0"/>
              <a:t>비 신뢰적 전달 프로토콜의 특성을 지녀서</a:t>
            </a:r>
            <a:br>
              <a:rPr lang="en-US" altLang="ko-KR" sz="1600" dirty="0"/>
            </a:br>
            <a:r>
              <a:rPr lang="ko-KR" altLang="en-US" sz="1600" dirty="0"/>
              <a:t>데이터를 빠르게 보내는 경우나 안정적인 네트워크 통신이 보장된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실시간</a:t>
            </a:r>
            <a:r>
              <a:rPr lang="en-US" altLang="ko-KR" sz="1600" dirty="0"/>
              <a:t>(</a:t>
            </a:r>
            <a:r>
              <a:rPr lang="ko-KR" altLang="en-US" sz="1600" dirty="0"/>
              <a:t>시간 민감</a:t>
            </a:r>
            <a:r>
              <a:rPr lang="en-US" altLang="ko-KR" sz="1600" dirty="0"/>
              <a:t>)</a:t>
            </a:r>
            <a:r>
              <a:rPr lang="ko-KR" altLang="en-US" sz="1600" dirty="0"/>
              <a:t>정보를 받아와야 하는 경우에 많이 사용합니다</a:t>
            </a:r>
            <a:endParaRPr lang="en-US" altLang="ko-KR" sz="1600" dirty="0"/>
          </a:p>
          <a:p>
            <a:r>
              <a:rPr lang="en-US" altLang="ko-KR" sz="1600" dirty="0"/>
              <a:t>L4</a:t>
            </a:r>
            <a:r>
              <a:rPr lang="ko-KR" altLang="en-US" sz="1600" dirty="0"/>
              <a:t>계층 부터는 소켓이라는 논리구조를 가지고 프로그래밍 할 수 있는 계층입니다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9372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69B4-70AC-3967-1993-364D114A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5 (Application)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2DF04-6663-F2FD-2679-9C0928B46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1172396" cy="5092861"/>
          </a:xfrm>
        </p:spPr>
        <p:txBody>
          <a:bodyPr/>
          <a:lstStyle/>
          <a:p>
            <a:r>
              <a:rPr lang="ko-KR" altLang="en-US" sz="1600" dirty="0"/>
              <a:t>응용 계층</a:t>
            </a:r>
            <a:r>
              <a:rPr lang="en-US" altLang="ko-KR" sz="1600" dirty="0"/>
              <a:t>(Application Layer)</a:t>
            </a:r>
            <a:r>
              <a:rPr lang="ko-KR" altLang="en-US" sz="1600" dirty="0"/>
              <a:t>은 호스트가 사용하는 프로그램이 해당 정보를 사용가능 하도록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또는</a:t>
            </a:r>
            <a:r>
              <a:rPr lang="en-US" altLang="ko-KR" sz="1600" dirty="0"/>
              <a:t> </a:t>
            </a:r>
            <a:r>
              <a:rPr lang="ko-KR" altLang="en-US" sz="1600" dirty="0"/>
              <a:t>정보를 사용하는 규칙을 정하는 계층입니다</a:t>
            </a:r>
            <a:endParaRPr lang="en-US" altLang="ko-KR" sz="1600" dirty="0"/>
          </a:p>
          <a:p>
            <a:r>
              <a:rPr lang="en-US" altLang="ko-KR" sz="1600" dirty="0"/>
              <a:t>L4</a:t>
            </a:r>
            <a:r>
              <a:rPr lang="ko-KR" altLang="en-US" sz="1600" dirty="0"/>
              <a:t>까지는 신뢰적 전달이 보장되고 데이터는 바로 사용가능한 상태로 올 것이기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L5</a:t>
            </a:r>
            <a:r>
              <a:rPr lang="ko-KR" altLang="en-US" sz="1600" dirty="0"/>
              <a:t>는 데이터 포맷</a:t>
            </a:r>
            <a:r>
              <a:rPr lang="en-US" altLang="ko-KR" sz="1600" dirty="0"/>
              <a:t>(</a:t>
            </a:r>
            <a:r>
              <a:rPr lang="ko-KR" altLang="en-US" sz="1600" dirty="0"/>
              <a:t>형식</a:t>
            </a:r>
            <a:r>
              <a:rPr lang="en-US" altLang="ko-KR" sz="1600" dirty="0"/>
              <a:t>)</a:t>
            </a:r>
            <a:r>
              <a:rPr lang="ko-KR" altLang="en-US" sz="1600" dirty="0"/>
              <a:t>을 정하는 규약이라 볼 수도 있습니다</a:t>
            </a:r>
            <a:endParaRPr lang="en-US" altLang="ko-KR" sz="1600" dirty="0"/>
          </a:p>
          <a:p>
            <a:r>
              <a:rPr lang="ko-KR" altLang="en-US" sz="1600" dirty="0"/>
              <a:t>응용 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메시지</a:t>
            </a:r>
            <a:r>
              <a:rPr lang="en-US" altLang="ko-KR" sz="1600" dirty="0"/>
              <a:t>(Message)</a:t>
            </a:r>
            <a:r>
              <a:rPr lang="ko-KR" altLang="en-US" sz="1600" dirty="0"/>
              <a:t>로</a:t>
            </a:r>
            <a:br>
              <a:rPr lang="en-US" altLang="ko-KR" sz="1600" dirty="0"/>
            </a:br>
            <a:r>
              <a:rPr lang="ko-KR" altLang="en-US" sz="1600" dirty="0"/>
              <a:t>대표적인 프로토콜에는 </a:t>
            </a:r>
            <a:r>
              <a:rPr lang="en-US" altLang="ko-KR" sz="1600" dirty="0"/>
              <a:t>HTTP(S), DNS, SSH, (S)FTP, SMTP</a:t>
            </a:r>
            <a:r>
              <a:rPr lang="ko-KR" altLang="en-US" sz="1600" dirty="0"/>
              <a:t>등이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HTTP(Hyper Text Transfer Protocol)</a:t>
            </a:r>
            <a:r>
              <a:rPr lang="ko-KR" altLang="en-US" sz="1400" dirty="0"/>
              <a:t>는 오늘날 웹 프로토콜로 유명한 </a:t>
            </a:r>
            <a:r>
              <a:rPr lang="en-US" altLang="ko-KR" sz="1400" dirty="0"/>
              <a:t>HTTP/1.1</a:t>
            </a:r>
            <a:r>
              <a:rPr lang="ko-KR" altLang="en-US" sz="1400" dirty="0"/>
              <a:t>으로</a:t>
            </a:r>
            <a:br>
              <a:rPr lang="en-US" altLang="ko-KR" sz="1400" dirty="0"/>
            </a:br>
            <a:r>
              <a:rPr lang="ko-KR" altLang="en-US" sz="1400" dirty="0"/>
              <a:t>요청 메소드</a:t>
            </a:r>
            <a:r>
              <a:rPr lang="en-US" altLang="ko-KR" sz="1400" dirty="0"/>
              <a:t>(GET,POST,PUT,DELETE)</a:t>
            </a:r>
            <a:r>
              <a:rPr lang="ko-KR" altLang="en-US" sz="1400" dirty="0"/>
              <a:t>와 헤더</a:t>
            </a:r>
            <a:r>
              <a:rPr lang="en-US" altLang="ko-KR" sz="1400" dirty="0"/>
              <a:t>(Header), </a:t>
            </a:r>
            <a:r>
              <a:rPr lang="ko-KR" altLang="en-US" sz="1400" dirty="0"/>
              <a:t>바디</a:t>
            </a:r>
            <a:r>
              <a:rPr lang="en-US" altLang="ko-KR" sz="1400" dirty="0"/>
              <a:t>(Body)</a:t>
            </a:r>
            <a:r>
              <a:rPr lang="ko-KR" altLang="en-US" sz="1400" dirty="0"/>
              <a:t>로 구성되며</a:t>
            </a:r>
            <a:br>
              <a:rPr lang="en-US" altLang="ko-KR" sz="1400" dirty="0"/>
            </a:br>
            <a:r>
              <a:rPr lang="ko-KR" altLang="en-US" sz="1400" dirty="0"/>
              <a:t>주로 사용하는 </a:t>
            </a:r>
            <a:r>
              <a:rPr lang="en-US" altLang="ko-KR" sz="1400" dirty="0"/>
              <a:t>Json</a:t>
            </a:r>
            <a:r>
              <a:rPr lang="ko-KR" altLang="en-US" sz="1400" dirty="0"/>
              <a:t>데이터 및 </a:t>
            </a:r>
            <a:r>
              <a:rPr lang="en-US" altLang="ko-KR" sz="1400" dirty="0"/>
              <a:t>HTML</a:t>
            </a:r>
            <a:r>
              <a:rPr lang="ko-KR" altLang="en-US" sz="1400" dirty="0"/>
              <a:t>내용은 바디에 들어가고 쿠키는 헤더에 넣고 요청을 보냅니다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DNS(Domain Name System)</a:t>
            </a:r>
            <a:r>
              <a:rPr lang="ko-KR" altLang="en-US" sz="1400" dirty="0"/>
              <a:t>는 호스트의 </a:t>
            </a:r>
            <a:r>
              <a:rPr lang="en-US" altLang="ko-KR" sz="1400" dirty="0"/>
              <a:t>IP</a:t>
            </a:r>
            <a:r>
              <a:rPr lang="ko-KR" altLang="en-US" sz="1400" dirty="0"/>
              <a:t>식별을 도메인</a:t>
            </a:r>
            <a:r>
              <a:rPr lang="en-US" altLang="ko-KR" sz="1400" dirty="0"/>
              <a:t>(</a:t>
            </a:r>
            <a:r>
              <a:rPr lang="ko-KR" altLang="en-US" sz="1400" dirty="0"/>
              <a:t>별칭</a:t>
            </a:r>
            <a:r>
              <a:rPr lang="en-US" altLang="ko-KR" sz="1400" dirty="0"/>
              <a:t>)</a:t>
            </a:r>
            <a:r>
              <a:rPr lang="ko-KR" altLang="en-US" sz="1400" dirty="0"/>
              <a:t>으로도 사용 가능하도록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일대일 대응 시켜주는 프로토콜입니다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SSH(Secure </a:t>
            </a:r>
            <a:r>
              <a:rPr lang="en-US" altLang="ko-KR" sz="1400" dirty="0" err="1"/>
              <a:t>SHell</a:t>
            </a:r>
            <a:r>
              <a:rPr lang="en-US" altLang="ko-KR" sz="1400" dirty="0"/>
              <a:t>)</a:t>
            </a:r>
            <a:r>
              <a:rPr lang="ko-KR" altLang="en-US" sz="1400" dirty="0"/>
              <a:t>은 기존 원격 쉘에 사용한 프로토콜인 </a:t>
            </a:r>
            <a:r>
              <a:rPr lang="en-US" altLang="ko-KR" sz="1400" dirty="0"/>
              <a:t>Telnet</a:t>
            </a:r>
            <a:r>
              <a:rPr lang="ko-KR" altLang="en-US" sz="1400" dirty="0"/>
              <a:t>의 보안 취약점</a:t>
            </a:r>
            <a:r>
              <a:rPr lang="en-US" altLang="ko-KR" sz="1400" dirty="0"/>
              <a:t>(</a:t>
            </a:r>
            <a:r>
              <a:rPr lang="ko-KR" altLang="en-US" sz="1400" dirty="0"/>
              <a:t>리버스 쉘</a:t>
            </a:r>
            <a:r>
              <a:rPr lang="en-US" altLang="ko-KR" sz="1400" dirty="0"/>
              <a:t>, MITM</a:t>
            </a:r>
            <a:r>
              <a:rPr lang="ko-KR" altLang="en-US" sz="1400" dirty="0"/>
              <a:t>공격</a:t>
            </a:r>
            <a:r>
              <a:rPr lang="en-US" altLang="ko-KR" sz="1400" dirty="0"/>
              <a:t>)</a:t>
            </a:r>
            <a:r>
              <a:rPr lang="ko-KR" altLang="en-US" sz="1400" dirty="0"/>
              <a:t>등에 의해</a:t>
            </a:r>
            <a:br>
              <a:rPr lang="en-US" altLang="ko-KR" sz="1400" dirty="0"/>
            </a:br>
            <a:r>
              <a:rPr lang="ko-KR" altLang="en-US" sz="1400" dirty="0"/>
              <a:t>키 페어를 사용한 암호접근과 </a:t>
            </a:r>
            <a:r>
              <a:rPr lang="en-US" altLang="ko-KR" sz="1400" dirty="0"/>
              <a:t>SL(Secure Layer)</a:t>
            </a:r>
            <a:r>
              <a:rPr lang="ko-KR" altLang="en-US" sz="1400" dirty="0"/>
              <a:t>등을 첨가하여 보안을 강화한 원격 쉘 전용 프로토콜입니다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SFTP(Secure File Transfer Protocol)</a:t>
            </a:r>
            <a:r>
              <a:rPr lang="ko-KR" altLang="en-US" sz="1400" dirty="0"/>
              <a:t>은 기존 파일 전송 프로토콜</a:t>
            </a:r>
            <a:r>
              <a:rPr lang="en-US" altLang="ko-KR" sz="1400" dirty="0"/>
              <a:t>(FTP)</a:t>
            </a:r>
            <a:r>
              <a:rPr lang="ko-KR" altLang="en-US" sz="1400" dirty="0"/>
              <a:t>의 보안 취약점</a:t>
            </a:r>
            <a:r>
              <a:rPr lang="en-US" altLang="ko-KR" sz="1400" dirty="0"/>
              <a:t>(MITM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방화벽 우회</a:t>
            </a:r>
            <a:r>
              <a:rPr lang="en-US" altLang="ko-KR" sz="1400" dirty="0"/>
              <a:t>)</a:t>
            </a:r>
            <a:r>
              <a:rPr lang="ko-KR" altLang="en-US" sz="1400" dirty="0"/>
              <a:t>등에 의해</a:t>
            </a:r>
            <a:br>
              <a:rPr lang="en-US" altLang="ko-KR" sz="1400" dirty="0"/>
            </a:br>
            <a:r>
              <a:rPr lang="en-US" altLang="ko-KR" sz="1400" dirty="0"/>
              <a:t>SSH</a:t>
            </a:r>
            <a:r>
              <a:rPr lang="ko-KR" altLang="en-US" sz="1400" dirty="0"/>
              <a:t>프로토콜의 힘을 일부 빌려 보안을 강화한 파일 전송 전용 프로토콜입니다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SMTP(Simple Mail Transfer Protocol)</a:t>
            </a:r>
            <a:r>
              <a:rPr lang="ko-KR" altLang="en-US" sz="1400" dirty="0"/>
              <a:t>은 메일 전용 프로토콜로 </a:t>
            </a:r>
            <a:r>
              <a:rPr lang="en-US" altLang="ko-KR" sz="1400" dirty="0"/>
              <a:t>HELO, MAIL FROM, RCPT TO </a:t>
            </a:r>
            <a:r>
              <a:rPr lang="ko-KR" altLang="en-US" sz="1400" dirty="0"/>
              <a:t>등의 요청을 보냅니다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70513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4500C-809A-F0E9-9691-10F422AC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D2A55-8DEF-0A86-EAD7-44F30581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8616"/>
          </a:xfrm>
        </p:spPr>
        <p:txBody>
          <a:bodyPr/>
          <a:lstStyle/>
          <a:p>
            <a:r>
              <a:rPr lang="ko-KR" altLang="en-US" sz="1600" dirty="0"/>
              <a:t>소켓 프로그래밍은 </a:t>
            </a:r>
            <a:r>
              <a:rPr lang="en-US" altLang="ko-KR" sz="1600" dirty="0"/>
              <a:t>L4 </a:t>
            </a:r>
            <a:r>
              <a:rPr lang="ko-KR" altLang="en-US" sz="1600" dirty="0"/>
              <a:t>세그먼트와 </a:t>
            </a:r>
            <a:r>
              <a:rPr lang="en-US" altLang="ko-KR" sz="1600" dirty="0"/>
              <a:t>L3</a:t>
            </a:r>
            <a:r>
              <a:rPr lang="ko-KR" altLang="en-US" sz="1600" dirty="0"/>
              <a:t>의 데이터 그램을 추상</a:t>
            </a:r>
            <a:r>
              <a:rPr lang="en-US" altLang="ko-KR" sz="1600" dirty="0"/>
              <a:t>(</a:t>
            </a:r>
            <a:r>
              <a:rPr lang="ko-KR" altLang="en-US" sz="1600" dirty="0"/>
              <a:t>논리</a:t>
            </a:r>
            <a:r>
              <a:rPr lang="en-US" altLang="ko-KR" sz="1600" dirty="0"/>
              <a:t>)</a:t>
            </a:r>
            <a:r>
              <a:rPr lang="ko-KR" altLang="en-US" sz="1600" dirty="0"/>
              <a:t>화하여 사용하는 프로그래밍 방법으로</a:t>
            </a:r>
            <a:br>
              <a:rPr lang="en-US" altLang="ko-KR" sz="1600" dirty="0"/>
            </a:br>
            <a:r>
              <a:rPr lang="ko-KR" altLang="en-US" sz="1600" dirty="0"/>
              <a:t>언어에서 제공하는 소켓관련 함수들을 잘 활용해서 </a:t>
            </a:r>
            <a:r>
              <a:rPr lang="en-US" altLang="ko-KR" sz="1600" dirty="0"/>
              <a:t>L3, L4</a:t>
            </a:r>
            <a:r>
              <a:rPr lang="ko-KR" altLang="en-US" sz="1600" dirty="0"/>
              <a:t>를 비교적 간단하게 조작하며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L5</a:t>
            </a:r>
            <a:r>
              <a:rPr lang="ko-KR" altLang="en-US" sz="1600" dirty="0"/>
              <a:t>의 메시지를 작성하거나 읽을 수 있도록 할 수도 있습니다</a:t>
            </a:r>
            <a:endParaRPr lang="en-US" altLang="ko-KR" sz="1600" dirty="0"/>
          </a:p>
          <a:p>
            <a:r>
              <a:rPr lang="ko-KR" altLang="en-US" sz="1600" dirty="0"/>
              <a:t>소켓 프로그래밍은 크게 네 가지로 추상화 해볼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소켓을 생성</a:t>
            </a:r>
            <a:r>
              <a:rPr lang="en-US" altLang="ko-KR" sz="1400" dirty="0"/>
              <a:t>(Create): </a:t>
            </a:r>
            <a:r>
              <a:rPr lang="ko-KR" altLang="en-US" sz="1400" dirty="0"/>
              <a:t>소켓파일을 생성합니다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소켓을 실제 커널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IP:Port</a:t>
            </a:r>
            <a:r>
              <a:rPr lang="en-US" altLang="ko-KR" sz="1400" dirty="0"/>
              <a:t>)</a:t>
            </a:r>
            <a:r>
              <a:rPr lang="ko-KR" altLang="en-US" sz="1400" dirty="0"/>
              <a:t>에 빙의</a:t>
            </a:r>
            <a:r>
              <a:rPr lang="en-US" altLang="ko-KR" sz="1400" dirty="0"/>
              <a:t>(Bind):</a:t>
            </a:r>
            <a:br>
              <a:rPr lang="en-US" altLang="ko-KR" sz="1400" dirty="0"/>
            </a:br>
            <a:r>
              <a:rPr lang="ko-KR" altLang="en-US" sz="1400" dirty="0"/>
              <a:t>커널을 직접 만질 수는 없기 때문에 소켓을 빙의 하도록</a:t>
            </a:r>
            <a:br>
              <a:rPr lang="en-US" altLang="ko-KR" sz="1400" dirty="0"/>
            </a:br>
            <a:r>
              <a:rPr lang="ko-KR" altLang="en-US" sz="1400" dirty="0"/>
              <a:t>요청을 보냅니다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타인의 소켓을 내 커널에 부착</a:t>
            </a:r>
            <a:r>
              <a:rPr lang="en-US" altLang="ko-KR" sz="1400" dirty="0"/>
              <a:t>(Accept):</a:t>
            </a:r>
            <a:br>
              <a:rPr lang="en-US" altLang="ko-KR" sz="1400" dirty="0"/>
            </a:br>
            <a:r>
              <a:rPr lang="en-US" altLang="ko-KR" sz="1400" dirty="0"/>
              <a:t>	Listen</a:t>
            </a:r>
            <a:r>
              <a:rPr lang="ko-KR" altLang="en-US" sz="1400" dirty="0"/>
              <a:t>을 통해 무한대기를 타다가 타인이 다가오면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빙의 한 커널에 데이터가 보내지도록 세팅합니다</a:t>
            </a:r>
            <a:br>
              <a:rPr lang="en-US" altLang="ko-KR" sz="1400" dirty="0"/>
            </a:br>
            <a:r>
              <a:rPr lang="ko-KR" altLang="en-US" sz="1400" dirty="0"/>
              <a:t>또는 내 소켓을 타인의 소켓에 부착</a:t>
            </a:r>
            <a:r>
              <a:rPr lang="en-US" altLang="ko-KR" sz="1400" dirty="0"/>
              <a:t>(Connect):</a:t>
            </a:r>
            <a:br>
              <a:rPr lang="en-US" altLang="ko-KR" sz="1400" dirty="0"/>
            </a:br>
            <a:r>
              <a:rPr lang="en-US" altLang="ko-KR" sz="1400" dirty="0"/>
              <a:t>	Listen</a:t>
            </a:r>
            <a:r>
              <a:rPr lang="ko-KR" altLang="en-US" sz="1400" dirty="0"/>
              <a:t>중인 서버 소켓에 접속해서 연결상태로 만듭니다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소켓을 통한 정보 송수신</a:t>
            </a:r>
            <a:r>
              <a:rPr lang="en-US" altLang="ko-KR" sz="1400" dirty="0"/>
              <a:t>(Send/</a:t>
            </a:r>
            <a:r>
              <a:rPr lang="en-US" altLang="ko-KR" sz="1400" dirty="0" err="1"/>
              <a:t>Recv</a:t>
            </a:r>
            <a:r>
              <a:rPr lang="en-US" altLang="ko-KR" sz="1400" dirty="0"/>
              <a:t>):</a:t>
            </a:r>
            <a:br>
              <a:rPr lang="en-US" altLang="ko-KR" sz="1400" dirty="0"/>
            </a:br>
            <a:r>
              <a:rPr lang="ko-KR" altLang="en-US" sz="1400" dirty="0"/>
              <a:t>연결된 두 소켓을 파일 입출력 방식으로 정보를 송수신 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소켓을 소멸</a:t>
            </a:r>
            <a:r>
              <a:rPr lang="en-US" altLang="ko-KR" sz="1400" dirty="0"/>
              <a:t>(Close): </a:t>
            </a:r>
            <a:r>
              <a:rPr lang="ko-KR" altLang="en-US" sz="1400" dirty="0"/>
              <a:t>다 쓴 소켓을 커널로부터 분리시키고 제거합니다</a:t>
            </a:r>
          </a:p>
        </p:txBody>
      </p:sp>
      <p:pic>
        <p:nvPicPr>
          <p:cNvPr id="4" name="Picture 2" descr="소켓 API 실행 흐름">
            <a:extLst>
              <a:ext uri="{FF2B5EF4-FFF2-40B4-BE49-F238E27FC236}">
                <a16:creationId xmlns:a16="http://schemas.microsoft.com/office/drawing/2014/main" id="{1BA7DA7D-A675-335D-5BE3-9C3EE358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993" y="2853268"/>
            <a:ext cx="5047469" cy="3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91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5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응용 계층</a:t>
            </a:r>
            <a:br>
              <a:rPr lang="en-US" altLang="ko-KR" dirty="0"/>
            </a:br>
            <a:r>
              <a:rPr lang="en-US" altLang="ko-KR" dirty="0"/>
              <a:t>(Application Layer)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344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0ABAE-E876-D144-FA9C-E7DF0D34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Client-Server, P2P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C28B8-EA4A-FDE5-94F6-DEB28A23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966025"/>
          </a:xfrm>
        </p:spPr>
        <p:txBody>
          <a:bodyPr/>
          <a:lstStyle/>
          <a:p>
            <a:r>
              <a:rPr lang="en-US" altLang="ko-KR" sz="1600" dirty="0"/>
              <a:t>Client-Server</a:t>
            </a:r>
            <a:r>
              <a:rPr lang="ko-KR" altLang="en-US" sz="1600" dirty="0"/>
              <a:t>구조</a:t>
            </a:r>
            <a:r>
              <a:rPr lang="en-US" altLang="ko-KR" sz="1600" dirty="0"/>
              <a:t>: </a:t>
            </a:r>
            <a:r>
              <a:rPr lang="ko-KR" altLang="en-US" sz="1600" dirty="0"/>
              <a:t>서버 호스트는 상시 켜져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고정된 </a:t>
            </a:r>
            <a:r>
              <a:rPr lang="en-US" altLang="ko-KR" sz="1600" dirty="0"/>
              <a:t>IP</a:t>
            </a:r>
            <a:r>
              <a:rPr lang="ko-KR" altLang="en-US" sz="1600" dirty="0"/>
              <a:t>를 가지고 있습니다</a:t>
            </a:r>
            <a:br>
              <a:rPr lang="en-US" altLang="ko-KR" sz="1600" dirty="0"/>
            </a:br>
            <a:r>
              <a:rPr lang="ko-KR" altLang="en-US" sz="1600" dirty="0"/>
              <a:t>클라이언트 호스트들은 서버에 서비스를 요청하고 서버는 서비스 요청에 응답하는 방식으로 이루어집니다</a:t>
            </a:r>
            <a:endParaRPr lang="en-US" altLang="ko-KR" sz="1600" dirty="0"/>
          </a:p>
          <a:p>
            <a:r>
              <a:rPr lang="en-US" altLang="ko-KR" sz="1600" dirty="0"/>
              <a:t>P2P</a:t>
            </a:r>
            <a:r>
              <a:rPr lang="ko-KR" altLang="en-US" sz="1600" dirty="0"/>
              <a:t>구조</a:t>
            </a:r>
            <a:r>
              <a:rPr lang="en-US" altLang="ko-KR" sz="1600" dirty="0"/>
              <a:t>: </a:t>
            </a:r>
            <a:r>
              <a:rPr lang="ko-KR" altLang="en-US" sz="1600" dirty="0"/>
              <a:t>상시 켜져 있는 독립서버를 사용하기 보다는 피어</a:t>
            </a:r>
            <a:r>
              <a:rPr lang="en-US" altLang="ko-KR" sz="1600" dirty="0"/>
              <a:t>(Peer)</a:t>
            </a:r>
            <a:r>
              <a:rPr lang="ko-KR" altLang="en-US" sz="1600" dirty="0"/>
              <a:t>들 끼리 모여서</a:t>
            </a:r>
            <a:br>
              <a:rPr lang="en-US" altLang="ko-KR" sz="1600" dirty="0"/>
            </a:br>
            <a:r>
              <a:rPr lang="ko-KR" altLang="en-US" sz="1600" dirty="0"/>
              <a:t>서로 직접 통신하여</a:t>
            </a:r>
            <a:r>
              <a:rPr lang="en-US" altLang="ko-KR" sz="1600" dirty="0"/>
              <a:t> </a:t>
            </a:r>
            <a:r>
              <a:rPr lang="ko-KR" altLang="en-US" sz="1600" dirty="0"/>
              <a:t>서비스를 주고 받는 방식입니다</a:t>
            </a:r>
            <a:endParaRPr lang="en-US" altLang="ko-KR" sz="1600" dirty="0"/>
          </a:p>
          <a:p>
            <a:r>
              <a:rPr lang="ko-KR" altLang="en-US" sz="1600" dirty="0"/>
              <a:t>소켓 프로그래밍은 기본적으로 </a:t>
            </a:r>
            <a:r>
              <a:rPr lang="en-US" altLang="ko-KR" sz="1600" dirty="0"/>
              <a:t>Client-Server</a:t>
            </a:r>
            <a:r>
              <a:rPr lang="ko-KR" altLang="en-US" sz="1600" dirty="0"/>
              <a:t>구조를 가지기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P2P</a:t>
            </a:r>
            <a:r>
              <a:rPr lang="ko-KR" altLang="en-US" sz="1600" dirty="0"/>
              <a:t>는 상호가 서버이자 클라이언트로 연결을 맺는 구조로 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순간 특정 인원이 </a:t>
            </a:r>
            <a:r>
              <a:rPr lang="en-US" altLang="ko-KR" sz="1600" dirty="0"/>
              <a:t>Listen</a:t>
            </a:r>
            <a:r>
              <a:rPr lang="ko-KR" altLang="en-US" sz="1600" dirty="0"/>
              <a:t>서버를 켜면</a:t>
            </a:r>
            <a:r>
              <a:rPr lang="en-US" altLang="ko-KR" sz="1600" dirty="0"/>
              <a:t> </a:t>
            </a:r>
            <a:r>
              <a:rPr lang="ko-KR" altLang="en-US" sz="1600" dirty="0"/>
              <a:t>불특정 다수가 클라이언트로 동작하는 구조 중에 하나를 사용합니다</a:t>
            </a:r>
            <a:endParaRPr lang="en-US" altLang="ko-KR" sz="1600" dirty="0"/>
          </a:p>
          <a:p>
            <a:r>
              <a:rPr lang="ko-KR" altLang="en-US" sz="1600" dirty="0"/>
              <a:t>오늘날에는 대부분의 서비스를 </a:t>
            </a:r>
            <a:r>
              <a:rPr lang="en-US" altLang="ko-KR" sz="1600" dirty="0"/>
              <a:t>Client-Server</a:t>
            </a:r>
            <a:r>
              <a:rPr lang="ko-KR" altLang="en-US" sz="1600" dirty="0"/>
              <a:t>구조로 동작 시킵니다</a:t>
            </a:r>
            <a:br>
              <a:rPr lang="en-US" altLang="ko-KR" sz="1600" dirty="0"/>
            </a:br>
            <a:r>
              <a:rPr lang="ko-KR" altLang="en-US" sz="1600" dirty="0"/>
              <a:t>웹</a:t>
            </a:r>
            <a:r>
              <a:rPr lang="en-US" altLang="ko-KR" sz="1600" dirty="0"/>
              <a:t>, </a:t>
            </a:r>
            <a:r>
              <a:rPr lang="ko-KR" altLang="en-US" sz="1600" dirty="0"/>
              <a:t>도메인서버</a:t>
            </a:r>
            <a:r>
              <a:rPr lang="en-US" altLang="ko-KR" sz="1600" dirty="0"/>
              <a:t>, </a:t>
            </a:r>
            <a:r>
              <a:rPr lang="ko-KR" altLang="en-US" sz="1600" dirty="0"/>
              <a:t>메일서버</a:t>
            </a:r>
            <a:r>
              <a:rPr lang="en-US" altLang="ko-KR" sz="1600" dirty="0"/>
              <a:t>, DHCP</a:t>
            </a:r>
            <a:r>
              <a:rPr lang="ko-KR" altLang="en-US" sz="1600" dirty="0"/>
              <a:t>서버</a:t>
            </a:r>
            <a:r>
              <a:rPr lang="en-US" altLang="ko-KR" sz="1600" dirty="0"/>
              <a:t>, </a:t>
            </a:r>
            <a:r>
              <a:rPr lang="ko-KR" altLang="en-US" sz="1600" dirty="0"/>
              <a:t>게임 </a:t>
            </a:r>
            <a:r>
              <a:rPr lang="en-US" altLang="ko-KR" sz="1600" dirty="0"/>
              <a:t>Dedicate</a:t>
            </a:r>
            <a:r>
              <a:rPr lang="ko-KR" altLang="en-US" sz="1600" dirty="0"/>
              <a:t>서버들은 대표적인 </a:t>
            </a:r>
            <a:r>
              <a:rPr lang="en-US" altLang="ko-KR" sz="1600" dirty="0"/>
              <a:t>Client-Server</a:t>
            </a:r>
            <a:r>
              <a:rPr lang="ko-KR" altLang="en-US" sz="1600" dirty="0"/>
              <a:t>구조입니다</a:t>
            </a:r>
            <a:endParaRPr lang="en-US" altLang="ko-KR" sz="1600" dirty="0"/>
          </a:p>
          <a:p>
            <a:r>
              <a:rPr lang="en-US" altLang="ko-KR" sz="1600" dirty="0"/>
              <a:t>P2P</a:t>
            </a:r>
            <a:r>
              <a:rPr lang="ko-KR" altLang="en-US" sz="1600" dirty="0"/>
              <a:t>보다 부하가 많이 걸리면서도 비효율 일 것 같아 보이지만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그럼에도 해당 구조를 고수할 수밖에 없는 이유는 보안과 심플한 구조가 너무 중요하기 때문입니다</a:t>
            </a:r>
            <a:endParaRPr lang="en-US" altLang="ko-KR" sz="1600" dirty="0"/>
          </a:p>
          <a:p>
            <a:r>
              <a:rPr lang="ko-KR" altLang="en-US" sz="1600" dirty="0"/>
              <a:t>물론 </a:t>
            </a:r>
            <a:r>
              <a:rPr lang="en-US" altLang="ko-KR" sz="1600" dirty="0"/>
              <a:t>P2P</a:t>
            </a:r>
            <a:r>
              <a:rPr lang="ko-KR" altLang="en-US" sz="1600" dirty="0"/>
              <a:t>를 전혀 안 쓰는 것은 아닙니다 </a:t>
            </a:r>
            <a:r>
              <a:rPr lang="en-US" altLang="ko-KR" sz="1600" dirty="0"/>
              <a:t>(</a:t>
            </a:r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이는 보안에 심각할 수 있어 주의가 필요합니다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uTorrent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Peer_Upload</a:t>
            </a:r>
            <a:r>
              <a:rPr lang="en-US" altLang="ko-KR" sz="1600" dirty="0"/>
              <a:t> </a:t>
            </a:r>
            <a:r>
              <a:rPr lang="ko-KR" altLang="en-US" sz="1600" dirty="0"/>
              <a:t>프로그램은 복잡한 구조와 추적의 난해함을 이용하면서도</a:t>
            </a:r>
            <a:br>
              <a:rPr lang="en-US" altLang="ko-KR" sz="1600" dirty="0"/>
            </a:br>
            <a:r>
              <a:rPr lang="ko-KR" altLang="en-US" sz="1600" dirty="0"/>
              <a:t>무거운 파일의 빠른 이동</a:t>
            </a:r>
            <a:r>
              <a:rPr lang="en-US" altLang="ko-KR" sz="1600" dirty="0"/>
              <a:t>(</a:t>
            </a:r>
            <a:r>
              <a:rPr lang="ko-KR" altLang="en-US" sz="1600" dirty="0"/>
              <a:t>높은 대역폭</a:t>
            </a:r>
            <a:r>
              <a:rPr lang="en-US" altLang="ko-KR" sz="1600" dirty="0"/>
              <a:t>)</a:t>
            </a:r>
            <a:r>
              <a:rPr lang="ko-KR" altLang="en-US" sz="1600" dirty="0"/>
              <a:t>을 이점으로 사용하고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게임 </a:t>
            </a:r>
            <a:r>
              <a:rPr lang="en-US" altLang="ko-KR" sz="1600" dirty="0"/>
              <a:t>Listen</a:t>
            </a:r>
            <a:r>
              <a:rPr lang="ko-KR" altLang="en-US" sz="1600" dirty="0"/>
              <a:t>서버는 게임사에서 서버관리 자원</a:t>
            </a:r>
            <a:r>
              <a:rPr lang="en-US" altLang="ko-KR" sz="1600" dirty="0"/>
              <a:t>(</a:t>
            </a:r>
            <a:r>
              <a:rPr lang="ko-KR" altLang="en-US" sz="1600" dirty="0"/>
              <a:t>인적</a:t>
            </a:r>
            <a:r>
              <a:rPr lang="en-US" altLang="ko-KR" sz="1600" dirty="0"/>
              <a:t>, </a:t>
            </a:r>
            <a:r>
              <a:rPr lang="ko-KR" altLang="en-US" sz="1600" dirty="0"/>
              <a:t>물적</a:t>
            </a:r>
            <a:r>
              <a:rPr lang="en-US" altLang="ko-KR" sz="1600" dirty="0"/>
              <a:t>)</a:t>
            </a:r>
            <a:r>
              <a:rPr lang="ko-KR" altLang="en-US" sz="1600" dirty="0"/>
              <a:t>이 부족한 경우에 자주 사용하는 방식입니다</a:t>
            </a:r>
          </a:p>
        </p:txBody>
      </p:sp>
    </p:spTree>
    <p:extLst>
      <p:ext uri="{BB962C8B-B14F-4D97-AF65-F5344CB8AC3E}">
        <p14:creationId xmlns:p14="http://schemas.microsoft.com/office/powerpoint/2010/main" val="424748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8616"/>
          </a:xfrm>
        </p:spPr>
        <p:txBody>
          <a:bodyPr/>
          <a:lstStyle/>
          <a:p>
            <a:r>
              <a:rPr lang="en-US" altLang="ko-KR" sz="1600" dirty="0"/>
              <a:t>HTTP(Hyper Text Transfer Protocol)</a:t>
            </a:r>
            <a:r>
              <a:rPr lang="ko-KR" altLang="en-US" sz="1600" dirty="0"/>
              <a:t>은 </a:t>
            </a:r>
            <a:r>
              <a:rPr lang="en-US" altLang="ko-KR" sz="1600" dirty="0"/>
              <a:t>HT(Hyper Text)</a:t>
            </a:r>
            <a:r>
              <a:rPr lang="ko-KR" altLang="en-US" sz="1600" dirty="0"/>
              <a:t>를 전송하는 프로토콜로</a:t>
            </a:r>
            <a:br>
              <a:rPr lang="en-US" altLang="ko-KR" sz="1600" dirty="0"/>
            </a:br>
            <a:r>
              <a:rPr lang="en-US" altLang="ko-KR" sz="1600" dirty="0"/>
              <a:t>HTML(Hyper Text Markup Language)</a:t>
            </a:r>
            <a:r>
              <a:rPr lang="ko-KR" altLang="en-US" sz="1600" dirty="0"/>
              <a:t>는 대표적인 </a:t>
            </a:r>
            <a:r>
              <a:rPr lang="ko-KR" altLang="en-US" sz="1600" dirty="0" err="1"/>
              <a:t>하이퍼</a:t>
            </a:r>
            <a:r>
              <a:rPr lang="ko-KR" altLang="en-US" sz="1600" dirty="0"/>
              <a:t> 텍스트이기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</a:t>
            </a:r>
            <a:r>
              <a:rPr lang="en-US" altLang="ko-KR" sz="1600" dirty="0"/>
              <a:t>HTML</a:t>
            </a:r>
            <a:r>
              <a:rPr lang="ko-KR" altLang="en-US" sz="1600" dirty="0"/>
              <a:t>웹 사이트는 </a:t>
            </a:r>
            <a:r>
              <a:rPr lang="en-US" altLang="ko-KR" sz="1600" dirty="0"/>
              <a:t>HTTP</a:t>
            </a:r>
            <a:r>
              <a:rPr lang="ko-KR" altLang="en-US" sz="1600" dirty="0"/>
              <a:t>로 통신을 주고 받습니다</a:t>
            </a:r>
            <a:endParaRPr lang="en-US" altLang="ko-KR" sz="1600" dirty="0"/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를 사용하여 신뢰적 전달의 혜택을 받고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비 상태</a:t>
            </a:r>
            <a:r>
              <a:rPr lang="en-US" altLang="ko-KR" sz="1600" dirty="0"/>
              <a:t>(Stateless) </a:t>
            </a:r>
            <a:r>
              <a:rPr lang="ko-KR" altLang="en-US" sz="1600" dirty="0"/>
              <a:t>프로토콜로써 같은 </a:t>
            </a:r>
            <a:r>
              <a:rPr lang="en-US" altLang="ko-KR" sz="1600" dirty="0"/>
              <a:t>URL</a:t>
            </a:r>
            <a:r>
              <a:rPr lang="ko-KR" altLang="en-US" sz="1600" dirty="0"/>
              <a:t>이면</a:t>
            </a:r>
            <a:r>
              <a:rPr lang="en-US" altLang="ko-KR" sz="1600" dirty="0"/>
              <a:t>, </a:t>
            </a:r>
            <a:r>
              <a:rPr lang="ko-KR" altLang="en-US" sz="1600" dirty="0"/>
              <a:t>같은 내용이 원칙인 구조를 가지고 있습니다</a:t>
            </a:r>
            <a:br>
              <a:rPr lang="en-US" altLang="ko-KR" sz="1600" dirty="0"/>
            </a:br>
            <a:r>
              <a:rPr lang="en-US" altLang="ko-KR" sz="1600" dirty="0"/>
              <a:t>( URL(Uniform Resource Locator)</a:t>
            </a:r>
            <a:r>
              <a:rPr lang="ko-KR" altLang="en-US" sz="1600" dirty="0"/>
              <a:t>은 </a:t>
            </a:r>
            <a:r>
              <a:rPr lang="en-US" altLang="ko-KR" sz="1600" dirty="0"/>
              <a:t>URI(Uniform Resource Identifier)</a:t>
            </a:r>
            <a:r>
              <a:rPr lang="ko-KR" altLang="en-US" sz="1600" dirty="0"/>
              <a:t>의 하위 구조로</a:t>
            </a:r>
            <a:br>
              <a:rPr lang="en-US" altLang="ko-KR" sz="1600" dirty="0"/>
            </a:br>
            <a:r>
              <a:rPr lang="ko-KR" altLang="en-US" sz="1600" dirty="0"/>
              <a:t>인터넷 자원</a:t>
            </a:r>
            <a:r>
              <a:rPr lang="en-US" altLang="ko-KR" sz="1600" dirty="0"/>
              <a:t>(URI=</a:t>
            </a:r>
            <a:r>
              <a:rPr lang="ko-KR" altLang="en-US" sz="1600" dirty="0"/>
              <a:t>식별자</a:t>
            </a:r>
            <a:r>
              <a:rPr lang="en-US" altLang="ko-KR" sz="1600" dirty="0"/>
              <a:t>)</a:t>
            </a:r>
            <a:r>
              <a:rPr lang="ko-KR" altLang="en-US" sz="1600" dirty="0"/>
              <a:t>의 일부분인 자원의 주소</a:t>
            </a:r>
            <a:r>
              <a:rPr lang="en-US" altLang="ko-KR" sz="1600" dirty="0"/>
              <a:t>(URL)</a:t>
            </a:r>
            <a:r>
              <a:rPr lang="ko-KR" altLang="en-US" sz="1600" dirty="0"/>
              <a:t>를 말합니다 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는 신뢰적 전달 </a:t>
            </a:r>
            <a:r>
              <a:rPr lang="en-US" altLang="ko-KR" sz="1600" dirty="0"/>
              <a:t>+ </a:t>
            </a:r>
            <a:r>
              <a:rPr lang="ko-KR" altLang="en-US" sz="1600" dirty="0"/>
              <a:t>비상태를 사용해서 얻는 간단한 구조가 장점이 되어 상당히 많은 곳에서</a:t>
            </a:r>
            <a:br>
              <a:rPr lang="en-US" altLang="ko-KR" sz="1600" dirty="0"/>
            </a:br>
            <a:r>
              <a:rPr lang="ko-KR" altLang="en-US" sz="1600" dirty="0"/>
              <a:t>편리하게 쓰이는 규약이지만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이는 태생적인 한계를 나타내기도 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TCP</a:t>
            </a:r>
            <a:r>
              <a:rPr lang="ko-KR" altLang="en-US" sz="1600" dirty="0"/>
              <a:t>를 고정한다는 것은 속도와 한계와 트래픽 요구량의 증가가 생긴다는 단점이 있고</a:t>
            </a:r>
            <a:r>
              <a:rPr lang="en-US" altLang="ko-KR" sz="1600" dirty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비 상태를 사용한다는 것은 클라이언트에 관계없이 페이지를 보여주기 때문에</a:t>
            </a:r>
            <a:br>
              <a:rPr lang="en-US" altLang="ko-KR" sz="1600" dirty="0"/>
            </a:br>
            <a:r>
              <a:rPr lang="ko-KR" altLang="en-US" sz="1600" dirty="0"/>
              <a:t>로그인 같은 커스텀 상태나 </a:t>
            </a:r>
            <a:r>
              <a:rPr lang="ko-KR" altLang="en-US" sz="1600" dirty="0" err="1"/>
              <a:t>어드민</a:t>
            </a:r>
            <a:r>
              <a:rPr lang="ko-KR" altLang="en-US" sz="1600" dirty="0"/>
              <a:t> 페이지 등의 권한 상태 등을 검증하지 못한다는 의미가 됩니다</a:t>
            </a:r>
            <a:endParaRPr lang="en-US" altLang="ko-KR" sz="1600" dirty="0"/>
          </a:p>
          <a:p>
            <a:r>
              <a:rPr lang="ko-KR" altLang="en-US" sz="1600" dirty="0"/>
              <a:t>물론</a:t>
            </a:r>
            <a:r>
              <a:rPr lang="en-US" altLang="ko-KR" sz="1600" dirty="0"/>
              <a:t>, </a:t>
            </a:r>
            <a:r>
              <a:rPr lang="ko-KR" altLang="en-US" sz="1600" dirty="0"/>
              <a:t>오늘날에는 이 두 가지 문제점을 최대한 해결하기 위한 기술들이 많이 탄생하여</a:t>
            </a:r>
            <a:br>
              <a:rPr lang="en-US" altLang="ko-KR" sz="1600" dirty="0"/>
            </a:br>
            <a:r>
              <a:rPr lang="ko-KR" altLang="en-US" sz="1600" dirty="0"/>
              <a:t>사용되고 있지만</a:t>
            </a:r>
            <a:r>
              <a:rPr lang="en-US" altLang="ko-KR" sz="1600" dirty="0"/>
              <a:t> </a:t>
            </a:r>
            <a:r>
              <a:rPr lang="ko-KR" altLang="en-US" sz="1600" dirty="0"/>
              <a:t>이는 태생적인 </a:t>
            </a:r>
            <a:r>
              <a:rPr lang="en-US" altLang="ko-KR" sz="1600" dirty="0"/>
              <a:t>HTTP</a:t>
            </a:r>
            <a:r>
              <a:rPr lang="ko-KR" altLang="en-US" sz="1600" dirty="0"/>
              <a:t>의 특징 때문이라는 것을 기억해야 합니다</a:t>
            </a:r>
            <a:endParaRPr lang="en-US" altLang="ko-KR" sz="1600" dirty="0"/>
          </a:p>
          <a:p>
            <a:r>
              <a:rPr lang="en-US" altLang="ko-KR" sz="1600" dirty="0"/>
              <a:t>HTTP/2, HTTP/3 </a:t>
            </a:r>
            <a:r>
              <a:rPr lang="ko-KR" altLang="en-US" sz="1600" dirty="0"/>
              <a:t>은 보안을 강화하거나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QUIC(Reliable UDP</a:t>
            </a:r>
            <a:r>
              <a:rPr lang="ko-KR" altLang="en-US" sz="1600" dirty="0"/>
              <a:t>기반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사용한 최신 기술들 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690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Request(Format)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처음 </a:t>
            </a:r>
            <a:r>
              <a:rPr lang="en-US" altLang="ko-KR" sz="1600" dirty="0"/>
              <a:t>HTTP</a:t>
            </a:r>
            <a:r>
              <a:rPr lang="ko-KR" altLang="en-US" sz="1600" dirty="0"/>
              <a:t>는 클라이언트가 먼저 </a:t>
            </a:r>
            <a:r>
              <a:rPr lang="en-US" altLang="ko-KR" sz="1600" dirty="0"/>
              <a:t>URL</a:t>
            </a:r>
            <a:r>
              <a:rPr lang="ko-KR" altLang="en-US" sz="1600" dirty="0"/>
              <a:t>로 요청을 보내야 시작이 됩니다</a:t>
            </a:r>
            <a:br>
              <a:rPr lang="en-US" altLang="ko-KR" sz="1600" dirty="0"/>
            </a:b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웹 엔진은 사용자로 부터 </a:t>
            </a:r>
            <a:r>
              <a:rPr lang="en-US" altLang="ko-KR" sz="1600" dirty="0"/>
              <a:t>URL</a:t>
            </a:r>
            <a:r>
              <a:rPr lang="ko-KR" altLang="en-US" sz="1600" dirty="0"/>
              <a:t>를 받으면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URL</a:t>
            </a:r>
            <a:r>
              <a:rPr lang="ko-KR" altLang="en-US" sz="1600" dirty="0"/>
              <a:t>를 이용해서 요청라인을 작성한 뒤</a:t>
            </a:r>
            <a:r>
              <a:rPr lang="en-US" altLang="ko-KR" sz="1600" dirty="0"/>
              <a:t>(GET </a:t>
            </a:r>
            <a:r>
              <a:rPr lang="ko-KR" altLang="en-US" sz="1600" dirty="0"/>
              <a:t>고정</a:t>
            </a:r>
            <a:r>
              <a:rPr lang="en-US" altLang="ko-KR" sz="1600" dirty="0"/>
              <a:t>),</a:t>
            </a:r>
          </a:p>
          <a:p>
            <a:r>
              <a:rPr lang="ko-KR" altLang="en-US" sz="1600" dirty="0"/>
              <a:t>헤더라인에 도메인과 커넥션 상태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사용자가 사용하는 엔진과 버전</a:t>
            </a:r>
            <a:r>
              <a:rPr lang="en-US" altLang="ko-KR" sz="1600" dirty="0"/>
              <a:t>, </a:t>
            </a:r>
            <a:r>
              <a:rPr lang="ko-KR" altLang="en-US" sz="1600" dirty="0"/>
              <a:t>사용 언어 등등</a:t>
            </a:r>
            <a:br>
              <a:rPr lang="en-US" altLang="ko-KR" sz="1600" dirty="0"/>
            </a:br>
            <a:r>
              <a:rPr lang="ko-KR" altLang="en-US" sz="1600" dirty="0"/>
              <a:t>다양한 내용을 기입합니다</a:t>
            </a:r>
            <a:endParaRPr lang="en-US" altLang="ko-KR" sz="1600" dirty="0"/>
          </a:p>
          <a:p>
            <a:r>
              <a:rPr lang="ko-KR" altLang="en-US" sz="1600" dirty="0"/>
              <a:t>바디는 </a:t>
            </a:r>
            <a:r>
              <a:rPr lang="en-US" altLang="ko-KR" sz="1600" dirty="0"/>
              <a:t>URL</a:t>
            </a:r>
            <a:r>
              <a:rPr lang="ko-KR" altLang="en-US" sz="1600" dirty="0"/>
              <a:t>뒤에 </a:t>
            </a:r>
            <a:r>
              <a:rPr lang="en-US" altLang="ko-KR" sz="1600" dirty="0"/>
              <a:t>?</a:t>
            </a:r>
            <a:r>
              <a:rPr lang="ko-KR" altLang="en-US" sz="1600" dirty="0"/>
              <a:t>를 이용한 쿼리나 직접적인 값</a:t>
            </a:r>
            <a:r>
              <a:rPr lang="en-US" altLang="ko-KR" sz="1600" dirty="0"/>
              <a:t>(</a:t>
            </a:r>
            <a:r>
              <a:rPr lang="ko-KR" altLang="en-US" sz="1600" dirty="0"/>
              <a:t>페이로드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주면 추가적인 요청을 같이 보낼 수도 있습니다</a:t>
            </a:r>
            <a:endParaRPr lang="en-US" altLang="ko-KR" sz="1600" dirty="0"/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요청은 반드시 </a:t>
            </a:r>
            <a:r>
              <a:rPr lang="en-US" altLang="ko-KR" sz="1600" dirty="0"/>
              <a:t>\r\n</a:t>
            </a:r>
            <a:r>
              <a:rPr lang="ko-KR" altLang="en-US" sz="1600" dirty="0"/>
              <a:t>을 붙여 데이터가 분리됨을</a:t>
            </a:r>
            <a:br>
              <a:rPr lang="en-US" altLang="ko-KR" sz="1600" dirty="0"/>
            </a:br>
            <a:r>
              <a:rPr lang="ko-KR" altLang="en-US" sz="1600" dirty="0"/>
              <a:t>알려줘야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 라인 뒤에는 </a:t>
            </a:r>
            <a:r>
              <a:rPr lang="en-US" altLang="ko-KR" sz="1600" dirty="0"/>
              <a:t>\r\n\r\n</a:t>
            </a:r>
            <a:r>
              <a:rPr lang="ko-KR" altLang="en-US" sz="1600" dirty="0"/>
              <a:t>을 붙여</a:t>
            </a:r>
            <a:br>
              <a:rPr lang="en-US" altLang="ko-KR" sz="1600" dirty="0"/>
            </a:br>
            <a:r>
              <a:rPr lang="en-US" altLang="ko-KR" sz="1600" dirty="0"/>
              <a:t>HTTP </a:t>
            </a:r>
            <a:r>
              <a:rPr lang="ko-KR" altLang="en-US" sz="1600" dirty="0"/>
              <a:t>요청 내용의 끝을 명시해야 합니다</a:t>
            </a:r>
            <a:endParaRPr lang="en-US" altLang="ko-KR" sz="1600" dirty="0"/>
          </a:p>
          <a:p>
            <a:r>
              <a:rPr lang="ko-KR" altLang="en-US" sz="1600" dirty="0"/>
              <a:t>웹 엔진은 </a:t>
            </a:r>
            <a:r>
              <a:rPr lang="en-US" altLang="ko-KR" sz="1600" dirty="0"/>
              <a:t>GET</a:t>
            </a:r>
            <a:r>
              <a:rPr lang="ko-KR" altLang="en-US" sz="1600" dirty="0"/>
              <a:t>요청을 기본적으로 수행하며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POST, PUT, DELETE</a:t>
            </a:r>
            <a:r>
              <a:rPr lang="ko-KR" altLang="en-US" sz="1600" dirty="0"/>
              <a:t>요청을 보내려면</a:t>
            </a:r>
            <a:r>
              <a:rPr lang="en-US" altLang="ko-KR" sz="1600" dirty="0"/>
              <a:t> </a:t>
            </a:r>
            <a:r>
              <a:rPr lang="ko-KR" altLang="en-US" sz="1600" dirty="0"/>
              <a:t>개발자 도구에서 요청을 다시 보내기를 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콘솔명령에서 </a:t>
            </a:r>
            <a:r>
              <a:rPr lang="en-US" altLang="ko-KR" sz="1600" dirty="0"/>
              <a:t>curl</a:t>
            </a:r>
            <a:r>
              <a:rPr lang="ko-KR" altLang="en-US" sz="1600" dirty="0"/>
              <a:t>를 사용하면 좀 더 세부적으로 작성 할 수 있습니다</a:t>
            </a:r>
            <a:endParaRPr lang="en-US" altLang="ko-KR" sz="1600" dirty="0"/>
          </a:p>
          <a:p>
            <a:r>
              <a:rPr lang="en-US" altLang="ko-KR" sz="1600" dirty="0" err="1"/>
              <a:t>POSTMan</a:t>
            </a:r>
            <a:r>
              <a:rPr lang="ko-KR" altLang="en-US" sz="1600" dirty="0"/>
              <a:t>은 </a:t>
            </a:r>
            <a:r>
              <a:rPr lang="en-US" altLang="ko-KR" sz="1600" dirty="0"/>
              <a:t>curl</a:t>
            </a:r>
            <a:r>
              <a:rPr lang="ko-KR" altLang="en-US" sz="1600" dirty="0"/>
              <a:t>를 좀 더 사용하기 편하게 해주는 사이트로 </a:t>
            </a:r>
            <a:r>
              <a:rPr lang="en-US" altLang="ko-KR" sz="1600" dirty="0"/>
              <a:t>Dev-Ops</a:t>
            </a:r>
            <a:r>
              <a:rPr lang="ko-KR" altLang="en-US" sz="1600" dirty="0"/>
              <a:t>로도 자주 사용하는 툴사이트 입니다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5EC3BD-AAF3-434D-8BD6-5577BE23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39" y="2181708"/>
            <a:ext cx="5211404" cy="32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8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Response(Format)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8616"/>
          </a:xfrm>
        </p:spPr>
        <p:txBody>
          <a:bodyPr/>
          <a:lstStyle/>
          <a:p>
            <a:r>
              <a:rPr lang="ko-KR" altLang="en-US" sz="1600" dirty="0"/>
              <a:t>서버는 클라이언트에 차별하지 않고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비 상태에 걸맞게</a:t>
            </a:r>
            <a:r>
              <a:rPr lang="en-US" altLang="ko-KR" sz="1600" dirty="0"/>
              <a:t> </a:t>
            </a:r>
            <a:r>
              <a:rPr lang="ko-KR" altLang="en-US" sz="1600" dirty="0"/>
              <a:t>응답을 해줘야 합니다</a:t>
            </a:r>
            <a:endParaRPr lang="en-US" altLang="ko-KR" sz="1600" dirty="0"/>
          </a:p>
          <a:p>
            <a:r>
              <a:rPr lang="ko-KR" altLang="en-US" sz="1600" dirty="0"/>
              <a:t>상태라인은 응답의 결과를 넘버링으로 보여주고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간단한 스트링으로 세부내용을 넘겨줍니다</a:t>
            </a:r>
            <a:br>
              <a:rPr lang="en-US" altLang="ko-KR" sz="1600" dirty="0"/>
            </a:br>
            <a:r>
              <a:rPr lang="ko-KR" altLang="en-US" sz="1600" dirty="0"/>
              <a:t>이를 상태코드라고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100~109</a:t>
            </a:r>
            <a:r>
              <a:rPr lang="ko-KR" altLang="en-US" sz="1600" dirty="0"/>
              <a:t>는 메시지 정보</a:t>
            </a:r>
            <a:r>
              <a:rPr lang="en-US" altLang="ko-KR" sz="1600" dirty="0"/>
              <a:t>, 200~206</a:t>
            </a:r>
            <a:r>
              <a:rPr lang="ko-KR" altLang="en-US" sz="1600" dirty="0"/>
              <a:t>은 요청 성공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300~305</a:t>
            </a:r>
            <a:r>
              <a:rPr lang="ko-KR" altLang="en-US" sz="1600" dirty="0"/>
              <a:t>는 </a:t>
            </a:r>
            <a:r>
              <a:rPr lang="en-US" altLang="ko-KR" sz="1600" dirty="0"/>
              <a:t>Redirection, 400~415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ClientError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500~505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ServerError</a:t>
            </a:r>
            <a:r>
              <a:rPr lang="en-US" altLang="ko-KR" sz="1600" dirty="0"/>
              <a:t> </a:t>
            </a:r>
            <a:r>
              <a:rPr lang="ko-KR" altLang="en-US" sz="1600" dirty="0"/>
              <a:t>로 보시면 됩니다</a:t>
            </a:r>
            <a:endParaRPr lang="en-US" altLang="ko-KR" sz="1600" dirty="0"/>
          </a:p>
          <a:p>
            <a:r>
              <a:rPr lang="ko-KR" altLang="en-US" sz="1600" dirty="0"/>
              <a:t>헤더라인은 요청과 비슷하게 서버정보</a:t>
            </a:r>
            <a:r>
              <a:rPr lang="en-US" altLang="ko-KR" sz="1600" dirty="0"/>
              <a:t>, </a:t>
            </a:r>
            <a:r>
              <a:rPr lang="ko-KR" altLang="en-US" sz="1600" dirty="0"/>
              <a:t>타임스탬프들과 함께</a:t>
            </a:r>
            <a:br>
              <a:rPr lang="en-US" altLang="ko-KR" sz="1600" dirty="0"/>
            </a:br>
            <a:r>
              <a:rPr lang="ko-KR" altLang="en-US" sz="1600" dirty="0"/>
              <a:t>응답의 총 길이나 값의 형태를</a:t>
            </a:r>
            <a:r>
              <a:rPr lang="en-US" altLang="ko-KR" sz="1600" dirty="0"/>
              <a:t> </a:t>
            </a:r>
            <a:r>
              <a:rPr lang="ko-KR" altLang="en-US" sz="1600" dirty="0"/>
              <a:t>미리 언급하여</a:t>
            </a:r>
            <a:br>
              <a:rPr lang="en-US" altLang="ko-KR" sz="1600" dirty="0"/>
            </a:br>
            <a:r>
              <a:rPr lang="ko-KR" altLang="en-US" sz="1600" dirty="0"/>
              <a:t>웹 엔진이 어떻게 파싱 하면 될 지</a:t>
            </a:r>
            <a:r>
              <a:rPr lang="en-US" altLang="ko-KR" sz="1600" dirty="0"/>
              <a:t> </a:t>
            </a:r>
            <a:r>
              <a:rPr lang="ko-KR" altLang="en-US" sz="1600" dirty="0"/>
              <a:t>알려줄 수도 있습니다</a:t>
            </a:r>
            <a:endParaRPr lang="en-US" altLang="ko-KR" sz="1600" dirty="0"/>
          </a:p>
          <a:p>
            <a:r>
              <a:rPr lang="ko-KR" altLang="en-US" sz="1600" dirty="0"/>
              <a:t>공백라인은 요청과 동일하게 라인의 끝을 </a:t>
            </a:r>
            <a:r>
              <a:rPr lang="en-US" altLang="ko-KR" sz="1600" dirty="0"/>
              <a:t>\r\n</a:t>
            </a:r>
            <a:r>
              <a:rPr lang="ko-KR" altLang="en-US" sz="1600" dirty="0"/>
              <a:t>을 명시하고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응답의 끝에는 </a:t>
            </a:r>
            <a:r>
              <a:rPr lang="en-US" altLang="ko-KR" sz="1600" dirty="0"/>
              <a:t>\r\n\r\n</a:t>
            </a:r>
            <a:r>
              <a:rPr lang="ko-KR" altLang="en-US" sz="1600" dirty="0"/>
              <a:t>을 붙여 끝임을 명시해야 합니다</a:t>
            </a:r>
            <a:endParaRPr lang="en-US" altLang="ko-KR" sz="1600" dirty="0"/>
          </a:p>
          <a:p>
            <a:r>
              <a:rPr lang="ko-KR" altLang="en-US" sz="1600" dirty="0"/>
              <a:t>요청을 받은 다음</a:t>
            </a:r>
            <a:r>
              <a:rPr lang="en-US" altLang="ko-KR" sz="1600" dirty="0"/>
              <a:t> </a:t>
            </a:r>
            <a:r>
              <a:rPr lang="ko-KR" altLang="en-US" sz="1600" dirty="0"/>
              <a:t>물리적으로 시간이 오래 지나면</a:t>
            </a:r>
            <a:r>
              <a:rPr lang="en-US" altLang="ko-KR" sz="1600" dirty="0"/>
              <a:t>, </a:t>
            </a:r>
            <a:r>
              <a:rPr lang="ko-KR" altLang="en-US" sz="1600" dirty="0"/>
              <a:t>내용을 업데이트 하기 위해 재 </a:t>
            </a:r>
            <a:r>
              <a:rPr lang="en-US" altLang="ko-KR" sz="1600" dirty="0"/>
              <a:t>GET</a:t>
            </a:r>
            <a:r>
              <a:rPr lang="ko-KR" altLang="en-US" sz="1600" dirty="0"/>
              <a:t>요청을</a:t>
            </a:r>
            <a:br>
              <a:rPr lang="en-US" altLang="ko-KR" sz="1600" dirty="0"/>
            </a:br>
            <a:r>
              <a:rPr lang="ko-KR" altLang="en-US" sz="1600" dirty="0"/>
              <a:t>보낼 때가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이때</a:t>
            </a:r>
            <a:r>
              <a:rPr lang="en-US" altLang="ko-KR" sz="1600" dirty="0"/>
              <a:t> </a:t>
            </a:r>
            <a:r>
              <a:rPr lang="ko-KR" altLang="en-US" sz="1600" dirty="0"/>
              <a:t>여전히 바뀐 정보가 없다면</a:t>
            </a:r>
            <a:r>
              <a:rPr lang="en-US" altLang="ko-KR" sz="1600" dirty="0"/>
              <a:t>, </a:t>
            </a:r>
            <a:r>
              <a:rPr lang="ko-KR" altLang="en-US" sz="1600" dirty="0"/>
              <a:t>같은 정보를 두 번 주는 것 보다</a:t>
            </a:r>
            <a:br>
              <a:rPr lang="en-US" altLang="ko-KR" sz="1600" dirty="0"/>
            </a:br>
            <a:r>
              <a:rPr lang="en-US" altLang="ko-KR" sz="1600" dirty="0"/>
              <a:t>300</a:t>
            </a:r>
            <a:r>
              <a:rPr lang="ko-KR" altLang="en-US" sz="1600" dirty="0"/>
              <a:t>계열의 </a:t>
            </a:r>
            <a:r>
              <a:rPr lang="en-US" altLang="ko-KR" sz="1600" dirty="0"/>
              <a:t>Redirection </a:t>
            </a:r>
            <a:r>
              <a:rPr lang="ko-KR" altLang="en-US" sz="1600" dirty="0"/>
              <a:t>코드를 주면</a:t>
            </a:r>
            <a:r>
              <a:rPr lang="en-US" altLang="ko-KR" sz="1600" dirty="0"/>
              <a:t> </a:t>
            </a:r>
            <a:r>
              <a:rPr lang="ko-KR" altLang="en-US" sz="1600" dirty="0"/>
              <a:t>정보를 보다 효율적으로 사용할 수 있을 것입니다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4B63F2-E55E-385E-B612-68B4F9D1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719" y="2328197"/>
            <a:ext cx="5173394" cy="32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11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Cookie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08489"/>
          </a:xfrm>
        </p:spPr>
        <p:txBody>
          <a:bodyPr/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는 비 상태 프로토콜입니다 이는 모든 클라이언트에게 무차별적으로 라우팅 된 내용을</a:t>
            </a:r>
            <a:br>
              <a:rPr lang="en-US" altLang="ko-KR" sz="1600" dirty="0"/>
            </a:br>
            <a:r>
              <a:rPr lang="ko-KR" altLang="en-US" sz="1600" dirty="0"/>
              <a:t>보여줘야 한다는 뜻이 됩니다</a:t>
            </a:r>
            <a:endParaRPr lang="en-US" altLang="ko-KR" sz="1600" dirty="0"/>
          </a:p>
          <a:p>
            <a:r>
              <a:rPr lang="ko-KR" altLang="en-US" sz="1600" dirty="0"/>
              <a:t>대부분의 경우는 문제가 없지만</a:t>
            </a:r>
            <a:r>
              <a:rPr lang="en-US" altLang="ko-KR" sz="1600" dirty="0"/>
              <a:t>, </a:t>
            </a:r>
            <a:r>
              <a:rPr lang="ko-KR" altLang="en-US" sz="1600" dirty="0"/>
              <a:t>로그인이나 개인정보를 저장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어드민</a:t>
            </a:r>
            <a:r>
              <a:rPr lang="ko-KR" altLang="en-US" sz="1600" dirty="0"/>
              <a:t> 권한의 작업을 수행하려는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라우팅을 숨기는 방식의 보안처리를 할 수 밖에 없을 것입니다</a:t>
            </a:r>
            <a:endParaRPr lang="en-US" altLang="ko-KR" sz="1600" dirty="0"/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 </a:t>
            </a:r>
            <a:r>
              <a:rPr lang="en-US" altLang="ko-KR" sz="1600" dirty="0"/>
              <a:t>Cookie</a:t>
            </a:r>
            <a:r>
              <a:rPr lang="ko-KR" altLang="en-US" sz="1600" dirty="0"/>
              <a:t>는 서버로 통신하려는 클라이언트가 서버에게 특정상태임을 같이 보내는 것으로</a:t>
            </a:r>
            <a:br>
              <a:rPr lang="en-US" altLang="ko-KR" sz="1600" dirty="0"/>
            </a:br>
            <a:r>
              <a:rPr lang="ko-KR" altLang="en-US" sz="1600" dirty="0"/>
              <a:t>이를 활용하면</a:t>
            </a:r>
            <a:r>
              <a:rPr lang="en-US" altLang="ko-KR" sz="1600" dirty="0"/>
              <a:t> </a:t>
            </a:r>
            <a:r>
              <a:rPr lang="ko-KR" altLang="en-US" sz="1600" dirty="0"/>
              <a:t>클라이언트의 로그인 상태를 유지하면서 웹 사이트를 사용하거나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어드민</a:t>
            </a:r>
            <a:r>
              <a:rPr lang="ko-KR" altLang="en-US" sz="1600" dirty="0"/>
              <a:t> 권한이 있는지 서버가 검증하여 조건부로 들여 보낼 수 있게 됩니다</a:t>
            </a:r>
            <a:endParaRPr lang="en-US" altLang="ko-KR" sz="1600" dirty="0"/>
          </a:p>
          <a:p>
            <a:r>
              <a:rPr lang="ko-KR" altLang="en-US" sz="1600" dirty="0"/>
              <a:t>처음 클라이언트가 로그인을 수행한다면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서버는 클라이언트에게</a:t>
            </a:r>
            <a:br>
              <a:rPr lang="en-US" altLang="ko-KR" sz="1600" dirty="0"/>
            </a:br>
            <a:r>
              <a:rPr lang="en-US" altLang="ko-KR" sz="1600" dirty="0"/>
              <a:t>Set-Cookie: ~~</a:t>
            </a:r>
            <a:r>
              <a:rPr lang="ko-KR" altLang="en-US" sz="1600" dirty="0"/>
              <a:t>의 내용으로 쿠키를 변경하라는 명령을</a:t>
            </a:r>
            <a:br>
              <a:rPr lang="en-US" altLang="ko-KR" sz="1600" dirty="0"/>
            </a:br>
            <a:r>
              <a:rPr lang="ko-KR" altLang="en-US" sz="1600" dirty="0"/>
              <a:t>헤더로부터 받아</a:t>
            </a:r>
            <a:r>
              <a:rPr lang="en-US" altLang="ko-KR" sz="1600" dirty="0"/>
              <a:t> </a:t>
            </a:r>
            <a:r>
              <a:rPr lang="ko-KR" altLang="en-US" sz="1600" dirty="0"/>
              <a:t>처리한 뒤</a:t>
            </a:r>
            <a:r>
              <a:rPr lang="en-US" altLang="ko-KR" sz="1600" dirty="0"/>
              <a:t>(</a:t>
            </a:r>
            <a:r>
              <a:rPr lang="ko-KR" altLang="en-US" sz="1600" dirty="0"/>
              <a:t>쿠키 등록을 한 뒤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다음부터는 해당 쿠키를 요청 헤더에</a:t>
            </a:r>
            <a:br>
              <a:rPr lang="en-US" altLang="ko-KR" sz="1600" dirty="0"/>
            </a:br>
            <a:r>
              <a:rPr lang="en-US" altLang="ko-KR" sz="1600" dirty="0"/>
              <a:t>Cookie</a:t>
            </a:r>
            <a:r>
              <a:rPr lang="ko-KR" altLang="en-US" sz="1600" dirty="0"/>
              <a:t>로 매번 보내어 로그인 과정을 건너뛰거나 페이지를 보기 위한</a:t>
            </a:r>
            <a:br>
              <a:rPr lang="en-US" altLang="ko-KR" sz="1600" dirty="0"/>
            </a:br>
            <a:r>
              <a:rPr lang="ko-KR" altLang="en-US" sz="1600" dirty="0"/>
              <a:t>권한을</a:t>
            </a:r>
            <a:r>
              <a:rPr lang="en-US" altLang="ko-KR" sz="1600" dirty="0"/>
              <a:t> </a:t>
            </a:r>
            <a:r>
              <a:rPr lang="ko-KR" altLang="en-US" sz="1600" dirty="0"/>
              <a:t>획득하는 구조를 가지게 됩니다</a:t>
            </a:r>
            <a:endParaRPr lang="en-US" altLang="ko-KR" sz="1600" dirty="0"/>
          </a:p>
          <a:p>
            <a:r>
              <a:rPr lang="ko-KR" altLang="en-US" sz="1600" dirty="0"/>
              <a:t>오늘날에는 단순한 쿠키 값을 사용해서는 보안의 문제가 될 수 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쿠키 값에 암호화 된 세션 값을 넣어 서버 측에서 반드시 검증해야 하는</a:t>
            </a:r>
            <a:br>
              <a:rPr lang="en-US" altLang="ko-KR" sz="1600" dirty="0"/>
            </a:br>
            <a:r>
              <a:rPr lang="ko-KR" altLang="en-US" sz="1600" dirty="0"/>
              <a:t>구조로 이를 해결합니다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주로 </a:t>
            </a:r>
            <a:r>
              <a:rPr lang="en-US" altLang="ko-KR" sz="1600" dirty="0"/>
              <a:t>Session</a:t>
            </a:r>
            <a:r>
              <a:rPr lang="ko-KR" altLang="en-US" sz="1600" dirty="0"/>
              <a:t>과 </a:t>
            </a:r>
            <a:r>
              <a:rPr lang="en-US" altLang="ko-KR" sz="1600" dirty="0"/>
              <a:t>Web Token</a:t>
            </a:r>
            <a:r>
              <a:rPr lang="ko-KR" altLang="en-US" sz="1600" dirty="0"/>
              <a:t>을 사용합니다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2E1C03-9A20-D558-4275-5866597B3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19" y="4122638"/>
            <a:ext cx="3550019" cy="26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87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5575536" cy="4930114"/>
          </a:xfrm>
        </p:spPr>
        <p:txBody>
          <a:bodyPr/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는 </a:t>
            </a:r>
            <a:r>
              <a:rPr lang="en-US" altLang="ko-KR" sz="1600" dirty="0"/>
              <a:t>L5</a:t>
            </a:r>
            <a:r>
              <a:rPr lang="ko-KR" altLang="en-US" sz="1600" dirty="0"/>
              <a:t>계층의 프로토콜입니다</a:t>
            </a:r>
            <a:br>
              <a:rPr lang="en-US" altLang="ko-KR" sz="1600" dirty="0"/>
            </a:br>
            <a:r>
              <a:rPr lang="en-US" altLang="ko-KR" sz="1600" dirty="0"/>
              <a:t>HTTP</a:t>
            </a:r>
            <a:r>
              <a:rPr lang="ko-KR" altLang="en-US" sz="1600" dirty="0"/>
              <a:t>의 통신내용은 패킷을 통해 분석이 가능하고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HTTP</a:t>
            </a:r>
            <a:r>
              <a:rPr lang="ko-KR" altLang="en-US" sz="1600" dirty="0"/>
              <a:t>는 통신의 과정에서 암호화가</a:t>
            </a:r>
            <a:br>
              <a:rPr lang="en-US" altLang="ko-KR" sz="1600" dirty="0"/>
            </a:br>
            <a:r>
              <a:rPr lang="ko-KR" altLang="en-US" sz="1600" dirty="0"/>
              <a:t>전혀 진행되지 않기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MITM(Man In The Middle)</a:t>
            </a:r>
            <a:r>
              <a:rPr lang="ko-KR" altLang="en-US" sz="1600" dirty="0"/>
              <a:t>공격에</a:t>
            </a:r>
            <a:br>
              <a:rPr lang="en-US" altLang="ko-KR" sz="1600" dirty="0"/>
            </a:br>
            <a:r>
              <a:rPr lang="ko-KR" altLang="en-US" sz="1600" dirty="0"/>
              <a:t>취약한 상태로 통신이 진행됩니다</a:t>
            </a:r>
            <a:endParaRPr lang="en-US" altLang="ko-KR" sz="1600" dirty="0"/>
          </a:p>
          <a:p>
            <a:r>
              <a:rPr lang="ko-KR" altLang="en-US" sz="1600" dirty="0"/>
              <a:t>이를 막기 위해서는 </a:t>
            </a:r>
            <a:r>
              <a:rPr lang="en-US" altLang="ko-KR" sz="1600" dirty="0"/>
              <a:t>L4 </a:t>
            </a:r>
            <a:r>
              <a:rPr lang="ko-KR" altLang="en-US" sz="1600" dirty="0"/>
              <a:t>계층인 </a:t>
            </a:r>
            <a:r>
              <a:rPr lang="en-US" altLang="ko-KR" sz="1600" dirty="0"/>
              <a:t>TCP</a:t>
            </a:r>
            <a:r>
              <a:rPr lang="ko-KR" altLang="en-US" sz="1600" dirty="0"/>
              <a:t>로 가기전에</a:t>
            </a:r>
            <a:br>
              <a:rPr lang="en-US" altLang="ko-KR" sz="1600" dirty="0"/>
            </a:br>
            <a:r>
              <a:rPr lang="ko-KR" altLang="en-US" sz="1600" dirty="0"/>
              <a:t>전체 문장을 암호화한 뒤</a:t>
            </a:r>
            <a:r>
              <a:rPr lang="en-US" altLang="ko-KR" sz="1600" dirty="0"/>
              <a:t> TCP</a:t>
            </a:r>
            <a:r>
              <a:rPr lang="ko-KR" altLang="en-US" sz="1600" dirty="0"/>
              <a:t>를 통해 도달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도착지에서만 열수 있는 </a:t>
            </a:r>
            <a:r>
              <a:rPr lang="ko-KR" altLang="en-US" sz="1600" dirty="0" err="1"/>
              <a:t>복호문으로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복호화해서</a:t>
            </a:r>
            <a:br>
              <a:rPr lang="en-US" altLang="ko-KR" sz="1600" dirty="0"/>
            </a:br>
            <a:r>
              <a:rPr lang="ko-KR" altLang="en-US" sz="1600" dirty="0"/>
              <a:t>다시 원래의 </a:t>
            </a:r>
            <a:r>
              <a:rPr lang="en-US" altLang="ko-KR" sz="1600" dirty="0"/>
              <a:t>HTTP</a:t>
            </a:r>
            <a:r>
              <a:rPr lang="ko-KR" altLang="en-US" sz="1600" dirty="0"/>
              <a:t> 파일을 보는 방식을 사용합니다</a:t>
            </a:r>
            <a:endParaRPr lang="en-US" altLang="ko-KR" sz="1600" dirty="0"/>
          </a:p>
          <a:p>
            <a:r>
              <a:rPr lang="ko-KR" altLang="en-US" sz="1600" dirty="0"/>
              <a:t>쉽게 </a:t>
            </a:r>
            <a:r>
              <a:rPr lang="en-US" altLang="ko-KR" sz="1600" dirty="0"/>
              <a:t>HTTP -&gt; SSL(</a:t>
            </a:r>
            <a:r>
              <a:rPr lang="ko-KR" altLang="en-US" sz="1600" dirty="0"/>
              <a:t>암호화</a:t>
            </a:r>
            <a:r>
              <a:rPr lang="en-US" altLang="ko-KR" sz="1600" dirty="0"/>
              <a:t>) -&gt; TCP -&gt; </a:t>
            </a:r>
            <a:r>
              <a:rPr lang="ko-KR" altLang="en-US" sz="1600" dirty="0"/>
              <a:t>네트워크</a:t>
            </a:r>
            <a:br>
              <a:rPr lang="en-US" altLang="ko-KR" sz="1600" dirty="0"/>
            </a:br>
            <a:r>
              <a:rPr lang="en-US" altLang="ko-KR" sz="1600" dirty="0"/>
              <a:t>-&gt; TCP -&gt; SSL(</a:t>
            </a:r>
            <a:r>
              <a:rPr lang="ko-KR" altLang="en-US" sz="1600" dirty="0"/>
              <a:t>복호화</a:t>
            </a:r>
            <a:r>
              <a:rPr lang="en-US" altLang="ko-KR" sz="1600" dirty="0"/>
              <a:t>) -&gt; HTTP </a:t>
            </a:r>
            <a:r>
              <a:rPr lang="ko-KR" altLang="en-US" sz="1600" dirty="0"/>
              <a:t>순서로 진행되어</a:t>
            </a:r>
            <a:br>
              <a:rPr lang="en-US" altLang="ko-KR" sz="1600" dirty="0"/>
            </a:br>
            <a:r>
              <a:rPr lang="ko-KR" altLang="en-US" sz="1600" dirty="0"/>
              <a:t>통신과정에서 가로채기 어렵게 만들 수 있습니다</a:t>
            </a:r>
            <a:endParaRPr lang="en-US" altLang="ko-KR" sz="1600" dirty="0"/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SSL</a:t>
            </a:r>
            <a:r>
              <a:rPr lang="ko-KR" altLang="en-US" sz="1600" dirty="0"/>
              <a:t>보다 성능이 더 뛰어난 </a:t>
            </a:r>
            <a:r>
              <a:rPr lang="en-US" altLang="ko-KR" sz="1600" dirty="0"/>
              <a:t>TLS1.x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사용하여 보안을 강화하고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SSL</a:t>
            </a:r>
            <a:r>
              <a:rPr lang="ko-KR" altLang="en-US" sz="1600" dirty="0"/>
              <a:t>의 기본 과정은 우측그림에 설명되어 있습니다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E0EA12-5AA4-06C8-816B-C7E5A13F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005" y="1796712"/>
            <a:ext cx="5692442" cy="489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84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E7501-20CB-1BEE-61B8-AC319A44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4D280-62FE-79B3-D90E-CDD9BB71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729943" cy="5019119"/>
          </a:xfrm>
        </p:spPr>
        <p:txBody>
          <a:bodyPr/>
          <a:lstStyle/>
          <a:p>
            <a:r>
              <a:rPr lang="en-US" altLang="ko-KR" sz="1600" dirty="0"/>
              <a:t>DNS(Domain Name System)</a:t>
            </a:r>
            <a:r>
              <a:rPr lang="ko-KR" altLang="en-US" sz="1600" dirty="0"/>
              <a:t>는 </a:t>
            </a:r>
            <a:r>
              <a:rPr lang="en-US" altLang="ko-KR" sz="1600" dirty="0"/>
              <a:t>IP</a:t>
            </a:r>
            <a:r>
              <a:rPr lang="ko-KR" altLang="en-US" sz="1600" dirty="0"/>
              <a:t>를 사람들이 쓰기 쉬운 이름</a:t>
            </a:r>
            <a:r>
              <a:rPr lang="en-US" altLang="ko-KR" sz="1600" dirty="0"/>
              <a:t>(</a:t>
            </a:r>
            <a:r>
              <a:rPr lang="ko-KR" altLang="en-US" sz="1600" dirty="0"/>
              <a:t>별칭</a:t>
            </a:r>
            <a:r>
              <a:rPr lang="en-US" altLang="ko-KR" sz="1600" dirty="0"/>
              <a:t>)</a:t>
            </a:r>
            <a:r>
              <a:rPr lang="ko-KR" altLang="en-US" sz="1600" dirty="0"/>
              <a:t>으로 변환하여 사용하는 시스템입니다</a:t>
            </a:r>
            <a:endParaRPr lang="en-US" altLang="ko-KR" sz="1600" dirty="0"/>
          </a:p>
          <a:p>
            <a:r>
              <a:rPr lang="en-US" altLang="ko-KR" sz="1600" dirty="0"/>
              <a:t>FQDN(Fully Qualified Domain Name)</a:t>
            </a:r>
            <a:r>
              <a:rPr lang="ko-KR" altLang="en-US" sz="1600" dirty="0"/>
              <a:t>은 도메인의 </a:t>
            </a:r>
            <a:r>
              <a:rPr lang="ko-KR" altLang="en-US" sz="1600" dirty="0" err="1"/>
              <a:t>풀네임으로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{</a:t>
            </a:r>
            <a:r>
              <a:rPr lang="ko-KR" altLang="en-US" sz="1600" dirty="0"/>
              <a:t>호스트 네임</a:t>
            </a:r>
            <a:r>
              <a:rPr lang="en-US" altLang="ko-KR" sz="1600" dirty="0"/>
              <a:t>}.{</a:t>
            </a:r>
            <a:r>
              <a:rPr lang="ko-KR" altLang="en-US" sz="1600" dirty="0"/>
              <a:t>도메인 네임</a:t>
            </a:r>
            <a:r>
              <a:rPr lang="en-US" altLang="ko-KR" sz="1600" dirty="0"/>
              <a:t>}</a:t>
            </a:r>
            <a:r>
              <a:rPr lang="ko-KR" altLang="en-US" sz="1600" dirty="0"/>
              <a:t>으로 구성된 것을 말합니다</a:t>
            </a:r>
            <a:br>
              <a:rPr lang="en-US" altLang="ko-KR" sz="1600" dirty="0"/>
            </a:br>
            <a:r>
              <a:rPr lang="ko-KR" altLang="en-US" sz="1600" dirty="0"/>
              <a:t>예를 들어 </a:t>
            </a:r>
            <a:r>
              <a:rPr lang="en-US" altLang="ko-KR" sz="1600" dirty="0"/>
              <a:t>www.minuset.com</a:t>
            </a:r>
            <a:r>
              <a:rPr lang="ko-KR" altLang="en-US" sz="1600" dirty="0"/>
              <a:t>이면</a:t>
            </a:r>
            <a:r>
              <a:rPr lang="en-US" altLang="ko-KR" sz="1600" dirty="0"/>
              <a:t>, </a:t>
            </a:r>
            <a:r>
              <a:rPr lang="ko-KR" altLang="en-US" sz="1600" dirty="0"/>
              <a:t>호스트 네임은 </a:t>
            </a:r>
            <a:r>
              <a:rPr lang="en-US" altLang="ko-KR" sz="1600" dirty="0"/>
              <a:t>www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도메인 네임은 </a:t>
            </a:r>
            <a:r>
              <a:rPr lang="en-US" altLang="ko-KR" sz="1600" dirty="0"/>
              <a:t>minuset.com</a:t>
            </a:r>
            <a:r>
              <a:rPr lang="ko-KR" altLang="en-US" sz="1600" dirty="0"/>
              <a:t>이 됩니다</a:t>
            </a:r>
            <a:endParaRPr lang="en-US" altLang="ko-KR" sz="1600" dirty="0"/>
          </a:p>
          <a:p>
            <a:r>
              <a:rPr lang="ko-KR" altLang="en-US" sz="1600" dirty="0"/>
              <a:t>도메인의 시스템은 상위 도메인일수록 </a:t>
            </a:r>
            <a:r>
              <a:rPr lang="en-US" altLang="ko-KR" sz="1600" dirty="0"/>
              <a:t>.</a:t>
            </a:r>
            <a:r>
              <a:rPr lang="ko-KR" altLang="en-US" sz="1600" dirty="0"/>
              <a:t> 의 우측으로 가는 구조이고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하위 도메인일수록 </a:t>
            </a:r>
            <a:r>
              <a:rPr lang="en-US" altLang="ko-KR" sz="1600" dirty="0"/>
              <a:t>. </a:t>
            </a:r>
            <a:r>
              <a:rPr lang="ko-KR" altLang="en-US" sz="1600" dirty="0"/>
              <a:t>의 좌측으로 값이 추가되는 구조를 가집니다</a:t>
            </a:r>
            <a:r>
              <a:rPr lang="en-US" altLang="ko-KR" sz="1600" dirty="0"/>
              <a:t> (</a:t>
            </a:r>
            <a:r>
              <a:rPr lang="ko-KR" altLang="en-US" sz="1600" dirty="0"/>
              <a:t>즉</a:t>
            </a:r>
            <a:r>
              <a:rPr lang="en-US" altLang="ko-KR" sz="1600" dirty="0"/>
              <a:t>, minuset.com &gt; www.minuset.com)</a:t>
            </a:r>
          </a:p>
          <a:p>
            <a:r>
              <a:rPr lang="en-US" altLang="ko-KR" sz="1600" dirty="0"/>
              <a:t>TLD(Top Level Domain)</a:t>
            </a:r>
            <a:r>
              <a:rPr lang="ko-KR" altLang="en-US" sz="1600" dirty="0"/>
              <a:t>는 가장 오른쪽에 적힌 최상위 도메인 네임 입니다</a:t>
            </a:r>
            <a:endParaRPr lang="en-US" altLang="ko-KR" sz="1600" dirty="0"/>
          </a:p>
          <a:p>
            <a:r>
              <a:rPr lang="ko-KR" altLang="en-US" sz="1600" dirty="0"/>
              <a:t>도메인의 계층은 실제로 </a:t>
            </a:r>
            <a:r>
              <a:rPr lang="en-US" altLang="ko-KR" sz="1600" dirty="0"/>
              <a:t>IP</a:t>
            </a:r>
            <a:r>
              <a:rPr lang="ko-KR" altLang="en-US" sz="1600" dirty="0"/>
              <a:t>로 변환할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보다 더 빠르게 찾아 낼 수 있도록 하는 원리도 있습니다</a:t>
            </a:r>
            <a:endParaRPr lang="en-US" altLang="ko-KR" sz="1600" dirty="0"/>
          </a:p>
          <a:p>
            <a:r>
              <a:rPr lang="ko-KR" altLang="en-US" sz="1600" dirty="0"/>
              <a:t>최상위 도메인은 해당 도메인의 가장 높은 책임을 가지기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가장 먼저 도달해서 </a:t>
            </a:r>
            <a:r>
              <a:rPr lang="en-US" altLang="ko-KR" sz="1600" dirty="0"/>
              <a:t>IP</a:t>
            </a:r>
            <a:r>
              <a:rPr lang="ko-KR" altLang="en-US" sz="1600" dirty="0"/>
              <a:t>를 물어보고</a:t>
            </a:r>
            <a:r>
              <a:rPr lang="en-US" altLang="ko-KR" sz="1600" dirty="0"/>
              <a:t> </a:t>
            </a:r>
            <a:r>
              <a:rPr lang="ko-KR" altLang="en-US" sz="1600" dirty="0"/>
              <a:t>다음 하위 도메인 소유지로 가서 물어보고</a:t>
            </a:r>
            <a:br>
              <a:rPr lang="en-US" altLang="ko-KR" sz="1600" dirty="0"/>
            </a:br>
            <a:r>
              <a:rPr lang="ko-KR" altLang="en-US" sz="1600" dirty="0"/>
              <a:t>도메인 네임에 대해서 관할</a:t>
            </a:r>
            <a:r>
              <a:rPr lang="en-US" altLang="ko-KR" sz="1600" dirty="0"/>
              <a:t>IP</a:t>
            </a:r>
            <a:r>
              <a:rPr lang="ko-KR" altLang="en-US" sz="1600" dirty="0"/>
              <a:t>를 찾고 나면</a:t>
            </a:r>
            <a:r>
              <a:rPr lang="en-US" altLang="ko-KR" sz="1600" dirty="0"/>
              <a:t>, </a:t>
            </a:r>
            <a:r>
              <a:rPr lang="ko-KR" altLang="en-US" sz="1600" dirty="0"/>
              <a:t>호스트 네임이 어떤 </a:t>
            </a:r>
            <a:r>
              <a:rPr lang="en-US" altLang="ko-KR" sz="1600" dirty="0"/>
              <a:t>IP</a:t>
            </a:r>
            <a:r>
              <a:rPr lang="ko-KR" altLang="en-US" sz="1600" dirty="0"/>
              <a:t>로 포워딩 되어 있는지 확인하여</a:t>
            </a:r>
            <a:br>
              <a:rPr lang="en-US" altLang="ko-KR" sz="1600" dirty="0"/>
            </a:br>
            <a:r>
              <a:rPr lang="ko-KR" altLang="en-US" sz="1600" dirty="0"/>
              <a:t>최종적인 </a:t>
            </a:r>
            <a:r>
              <a:rPr lang="en-US" altLang="ko-KR" sz="1600" dirty="0"/>
              <a:t>IP</a:t>
            </a:r>
            <a:r>
              <a:rPr lang="ko-KR" altLang="en-US" sz="1600" dirty="0"/>
              <a:t>를 알아내는 과정을 거칩니다</a:t>
            </a:r>
            <a:endParaRPr lang="en-US" altLang="ko-KR" sz="1600" dirty="0"/>
          </a:p>
          <a:p>
            <a:r>
              <a:rPr lang="en-US" altLang="ko-KR" sz="1600" dirty="0"/>
              <a:t>TLD</a:t>
            </a:r>
            <a:r>
              <a:rPr lang="ko-KR" altLang="en-US" sz="1600" dirty="0"/>
              <a:t>네임서버는 </a:t>
            </a:r>
            <a:r>
              <a:rPr lang="en-US" altLang="ko-KR" sz="1600" dirty="0"/>
              <a:t>IANA(Internet Assigned Numbers Authority)</a:t>
            </a:r>
            <a:r>
              <a:rPr lang="ko-KR" altLang="en-US" sz="1600" dirty="0"/>
              <a:t>가 관리하는데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IANA</a:t>
            </a:r>
            <a:r>
              <a:rPr lang="ko-KR" altLang="en-US" sz="1600" dirty="0"/>
              <a:t>는 </a:t>
            </a:r>
            <a:r>
              <a:rPr lang="en-US" altLang="ko-KR" sz="1600" dirty="0"/>
              <a:t>TLD</a:t>
            </a:r>
            <a:r>
              <a:rPr lang="ko-KR" altLang="en-US" sz="1600" dirty="0"/>
              <a:t>를 </a:t>
            </a:r>
            <a:r>
              <a:rPr lang="en-US" altLang="ko-KR" sz="1600" dirty="0"/>
              <a:t>1. </a:t>
            </a:r>
            <a:r>
              <a:rPr lang="ko-KR" altLang="en-US" sz="1600" dirty="0"/>
              <a:t>일반 최상위 도메인</a:t>
            </a:r>
            <a:r>
              <a:rPr lang="en-US" altLang="ko-KR" sz="1600" dirty="0"/>
              <a:t>(.com,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.net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.org </a:t>
            </a:r>
            <a:r>
              <a:rPr lang="ko-KR" altLang="en-US" sz="1600" dirty="0"/>
              <a:t>등</a:t>
            </a:r>
            <a:r>
              <a:rPr lang="en-US" altLang="ko-KR" sz="1600" dirty="0"/>
              <a:t>), 2. </a:t>
            </a:r>
            <a:r>
              <a:rPr lang="ko-KR" altLang="en-US" sz="1600" dirty="0"/>
              <a:t>국가 코드 도메인</a:t>
            </a:r>
            <a:r>
              <a:rPr lang="en-US" altLang="ko-KR" sz="1600" dirty="0"/>
              <a:t>(.</a:t>
            </a:r>
            <a:r>
              <a:rPr lang="en-US" altLang="ko-KR" sz="1600" dirty="0" err="1"/>
              <a:t>kr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uk</a:t>
            </a:r>
            <a:r>
              <a:rPr lang="en-US" altLang="ko-KR" sz="1600" dirty="0"/>
              <a:t>,.us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두 가지로 구별합니다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참고로 일반은 국가에 귀속되지 않은 도메인이라 볼 수 있습니다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933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78C88-D60B-A423-06DF-69795833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Internet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7213-823D-A893-0821-380722AF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“인터넷”</a:t>
            </a:r>
            <a:r>
              <a:rPr lang="en-US" altLang="ko-KR" sz="1400" dirty="0"/>
              <a:t>(Internet)</a:t>
            </a:r>
            <a:r>
              <a:rPr lang="ko-KR" altLang="en-US" sz="1400" dirty="0"/>
              <a:t>은 전세계 컴퓨팅 장치들을 연결하는 컴퓨터 네트워크 입니다</a:t>
            </a:r>
            <a:endParaRPr lang="en-US" altLang="ko-KR" sz="1400" dirty="0"/>
          </a:p>
          <a:p>
            <a:r>
              <a:rPr lang="ko-KR" altLang="en-US" sz="1400" dirty="0"/>
              <a:t>인터넷의 구성요소는 다양하게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크게 네 가지 규모로 분류하는 것이 이해에 도움이 될 것입니다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“호스트”</a:t>
            </a:r>
            <a:r>
              <a:rPr lang="en-US" altLang="ko-KR" sz="1400" dirty="0"/>
              <a:t>(Host) </a:t>
            </a:r>
            <a:r>
              <a:rPr lang="ko-KR" altLang="en-US" sz="1400" dirty="0"/>
              <a:t>또는 “종단 시스템”</a:t>
            </a:r>
            <a:r>
              <a:rPr lang="en-US" altLang="ko-KR" sz="1400" dirty="0"/>
              <a:t>(End system) :</a:t>
            </a:r>
            <a:br>
              <a:rPr lang="en-US" altLang="ko-KR" sz="1400" dirty="0"/>
            </a:br>
            <a:r>
              <a:rPr lang="ko-KR" altLang="en-US" sz="1400" dirty="0"/>
              <a:t>네트워크 시스템의 끝단으로 우리가 가장 흔하게 보는 스마트폰이나 컴퓨터 장치 등이 여기에 속합니다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“통신 링크”</a:t>
            </a:r>
            <a:r>
              <a:rPr lang="en-US" altLang="ko-KR" sz="1400" dirty="0"/>
              <a:t>(Communication Link </a:t>
            </a:r>
            <a:r>
              <a:rPr lang="ko-KR" altLang="en-US" sz="1400" dirty="0"/>
              <a:t>또는 전송 매체</a:t>
            </a:r>
            <a:r>
              <a:rPr lang="en-US" altLang="ko-KR" sz="1400" dirty="0"/>
              <a:t>) :</a:t>
            </a:r>
            <a:br>
              <a:rPr lang="en-US" altLang="ko-KR" sz="1400" dirty="0"/>
            </a:br>
            <a:r>
              <a:rPr lang="ko-KR" altLang="en-US" sz="1400" dirty="0"/>
              <a:t>서로 다른 장치가 정보를 전달하기 위한 수단</a:t>
            </a:r>
            <a:r>
              <a:rPr lang="en-US" altLang="ko-KR" sz="1400" dirty="0"/>
              <a:t>(</a:t>
            </a:r>
            <a:r>
              <a:rPr lang="ko-KR" altLang="en-US" sz="1400" dirty="0"/>
              <a:t>경로</a:t>
            </a:r>
            <a:r>
              <a:rPr lang="en-US" altLang="ko-KR" sz="1400" dirty="0"/>
              <a:t>)</a:t>
            </a:r>
            <a:r>
              <a:rPr lang="ko-KR" altLang="en-US" sz="1400" dirty="0"/>
              <a:t>을 통칭하는 용어 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“ISP”(Internet Service Provider) : </a:t>
            </a:r>
            <a:r>
              <a:rPr lang="ko-KR" altLang="en-US" sz="1400" dirty="0"/>
              <a:t>호스트</a:t>
            </a:r>
            <a:r>
              <a:rPr lang="en-US" altLang="ko-KR" sz="1400" dirty="0"/>
              <a:t>(End system)</a:t>
            </a:r>
            <a:r>
              <a:rPr lang="ko-KR" altLang="en-US" sz="1400" dirty="0"/>
              <a:t>끼리 정보를 매개 하거나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CP(Contents Provider)</a:t>
            </a:r>
            <a:r>
              <a:rPr lang="ko-KR" altLang="en-US" sz="1400" dirty="0"/>
              <a:t>로 부터 호스트가 정보를 받아볼 수 있도록 정보를 전달하는 역할을 하는</a:t>
            </a:r>
            <a:br>
              <a:rPr lang="en-US" altLang="ko-KR" sz="1400" dirty="0"/>
            </a:br>
            <a:r>
              <a:rPr lang="ko-KR" altLang="en-US" sz="1400" dirty="0"/>
              <a:t>가장 거대한 규모의 네트워크 망 서비스 제공자 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“패킷 스위치”</a:t>
            </a:r>
            <a:r>
              <a:rPr lang="en-US" altLang="ko-KR" sz="1400" dirty="0"/>
              <a:t>(Packet Switch </a:t>
            </a:r>
            <a:r>
              <a:rPr lang="ko-KR" altLang="en-US" sz="1400" dirty="0"/>
              <a:t>또는 접속 장치</a:t>
            </a:r>
            <a:r>
              <a:rPr lang="en-US" altLang="ko-KR" sz="1400" dirty="0"/>
              <a:t>) : ISP</a:t>
            </a:r>
            <a:r>
              <a:rPr lang="ko-KR" altLang="en-US" sz="1400" dirty="0"/>
              <a:t>와 호스트를 연결하는 물리적인 장치를 의미합니다</a:t>
            </a:r>
            <a:br>
              <a:rPr lang="en-US" altLang="ko-KR" sz="1400" dirty="0"/>
            </a:br>
            <a:r>
              <a:rPr lang="ko-KR" altLang="en-US" sz="1400" dirty="0"/>
              <a:t>대표적으로 라우터와 스위치가 있습니다</a:t>
            </a:r>
            <a:endParaRPr lang="en-US" altLang="ko-KR" sz="1600" dirty="0"/>
          </a:p>
          <a:p>
            <a:r>
              <a:rPr lang="en-US" altLang="ko-KR" sz="1200" dirty="0"/>
              <a:t>“IETF”(Internet Engineering Task Force </a:t>
            </a:r>
            <a:r>
              <a:rPr lang="ko-KR" altLang="en-US" sz="1200" dirty="0"/>
              <a:t>또는 국제 인터넷 표준화 기구</a:t>
            </a:r>
            <a:r>
              <a:rPr lang="en-US" altLang="ko-KR" sz="1200" dirty="0"/>
              <a:t>) </a:t>
            </a:r>
            <a:r>
              <a:rPr lang="ko-KR" altLang="en-US" sz="1200" dirty="0"/>
              <a:t>는 인터넷의 운영</a:t>
            </a:r>
            <a:r>
              <a:rPr lang="en-US" altLang="ko-KR" sz="1200" dirty="0"/>
              <a:t>, </a:t>
            </a:r>
            <a:r>
              <a:rPr lang="ko-KR" altLang="en-US" sz="1200" dirty="0"/>
              <a:t>관리</a:t>
            </a:r>
            <a:r>
              <a:rPr lang="en-US" altLang="ko-KR" sz="1200" dirty="0"/>
              <a:t>, </a:t>
            </a:r>
            <a:r>
              <a:rPr lang="ko-KR" altLang="en-US" sz="1200" dirty="0"/>
              <a:t>개발에 대해 협의하고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프로토콜과 구조적인 사안들을 분석하는 인터넷 표준화 작업기구 입니다</a:t>
            </a:r>
            <a:endParaRPr lang="en-US" altLang="ko-KR" sz="1200" dirty="0"/>
          </a:p>
          <a:p>
            <a:r>
              <a:rPr lang="en-US" altLang="ko-KR" sz="1200" dirty="0"/>
              <a:t>“RFC”(Request For Comments) </a:t>
            </a:r>
            <a:r>
              <a:rPr lang="ko-KR" altLang="en-US" sz="1200" dirty="0"/>
              <a:t>는 </a:t>
            </a:r>
            <a:r>
              <a:rPr lang="en-US" altLang="ko-KR" sz="1200" dirty="0"/>
              <a:t>IETF</a:t>
            </a:r>
            <a:r>
              <a:rPr lang="ko-KR" altLang="en-US" sz="1200" dirty="0"/>
              <a:t>에서 출판되는 인터넷 관련 문서 입니다</a:t>
            </a:r>
            <a:endParaRPr lang="en-US" altLang="ko-KR" sz="1200" dirty="0"/>
          </a:p>
          <a:p>
            <a:r>
              <a:rPr lang="en-US" altLang="ko-KR" sz="1200" dirty="0"/>
              <a:t>“IEEE”(Institute of Electrical and Electronics Engineers </a:t>
            </a:r>
            <a:r>
              <a:rPr lang="ko-KR" altLang="en-US" sz="1200" dirty="0"/>
              <a:t>또는 전기 전자 공학자 협회</a:t>
            </a:r>
            <a:r>
              <a:rPr lang="en-US" altLang="ko-KR" sz="1200" dirty="0"/>
              <a:t>) </a:t>
            </a:r>
            <a:r>
              <a:rPr lang="ko-KR" altLang="en-US" sz="1200" dirty="0"/>
              <a:t>는 전기</a:t>
            </a:r>
            <a:r>
              <a:rPr lang="en-US" altLang="ko-KR" sz="1200" dirty="0"/>
              <a:t>/</a:t>
            </a:r>
            <a:r>
              <a:rPr lang="ko-KR" altLang="en-US" sz="1200" dirty="0"/>
              <a:t>전자</a:t>
            </a:r>
            <a:r>
              <a:rPr lang="en-US" altLang="ko-KR" sz="1200" dirty="0"/>
              <a:t>/</a:t>
            </a:r>
            <a:r>
              <a:rPr lang="ko-KR" altLang="en-US" sz="1200" dirty="0"/>
              <a:t>전산 관련 국제 학회입니다</a:t>
            </a:r>
            <a:br>
              <a:rPr lang="en-US" altLang="ko-KR" sz="1200" dirty="0"/>
            </a:br>
            <a:r>
              <a:rPr lang="ko-KR" altLang="en-US" sz="1200" dirty="0"/>
              <a:t>주로 무선 통신 </a:t>
            </a:r>
            <a:r>
              <a:rPr lang="en-US" altLang="ko-KR" sz="1200" dirty="0"/>
              <a:t>IEEE802 Series</a:t>
            </a:r>
            <a:r>
              <a:rPr lang="ko-KR" altLang="en-US" sz="1200" dirty="0"/>
              <a:t>가 오늘날 많이 쓰이는 무선 프로토콜 표준으로 사용됩니다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62231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2A2C0-F62E-C5D4-ED9E-FC2A8F02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CAB24-B364-B3A3-FFC6-38B5C243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4078"/>
          </a:xfrm>
        </p:spPr>
        <p:txBody>
          <a:bodyPr/>
          <a:lstStyle/>
          <a:p>
            <a:r>
              <a:rPr lang="ko-KR" altLang="en-US" sz="1600" dirty="0"/>
              <a:t>네임서버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NameServer</a:t>
            </a:r>
            <a:r>
              <a:rPr lang="en-US" altLang="ko-KR" sz="1600" dirty="0"/>
              <a:t>)</a:t>
            </a:r>
            <a:r>
              <a:rPr lang="ko-KR" altLang="en-US" sz="1600" dirty="0"/>
              <a:t>는 여러 </a:t>
            </a:r>
            <a:r>
              <a:rPr lang="en-US" altLang="ko-KR" sz="1600" dirty="0"/>
              <a:t>DNS</a:t>
            </a:r>
            <a:r>
              <a:rPr lang="ko-KR" altLang="en-US" sz="1600" dirty="0"/>
              <a:t>를 </a:t>
            </a:r>
            <a:r>
              <a:rPr lang="en-US" altLang="ko-KR" sz="1600" dirty="0"/>
              <a:t>IP</a:t>
            </a:r>
            <a:r>
              <a:rPr lang="ko-KR" altLang="en-US" sz="1600" dirty="0"/>
              <a:t>와 페어로 테이블의 형태로 들고 있는 서버로</a:t>
            </a:r>
            <a:br>
              <a:rPr lang="en-US" altLang="ko-KR" sz="1600" dirty="0"/>
            </a:br>
            <a:r>
              <a:rPr lang="en-US" altLang="ko-KR" sz="1600" dirty="0"/>
              <a:t>UDP:53</a:t>
            </a:r>
            <a:r>
              <a:rPr lang="ko-KR" altLang="en-US" sz="1600" dirty="0"/>
              <a:t>을 사용하여 클라이언트가 원하는 도메인</a:t>
            </a:r>
            <a:r>
              <a:rPr lang="en-US" altLang="ko-KR" sz="1600" dirty="0"/>
              <a:t>, IP</a:t>
            </a:r>
            <a:r>
              <a:rPr lang="ko-KR" altLang="en-US" sz="1600" dirty="0"/>
              <a:t>주소를 자신의 테이블에서 조회하여 알려주거나</a:t>
            </a:r>
            <a:br>
              <a:rPr lang="en-US" altLang="ko-KR" sz="1600" dirty="0"/>
            </a:br>
            <a:r>
              <a:rPr lang="ko-KR" altLang="en-US" sz="1600" dirty="0"/>
              <a:t>자신도 모르는 도메인이면</a:t>
            </a:r>
            <a:r>
              <a:rPr lang="en-US" altLang="ko-KR" sz="1600" dirty="0"/>
              <a:t> </a:t>
            </a:r>
            <a:r>
              <a:rPr lang="ko-KR" altLang="en-US" sz="1600" dirty="0"/>
              <a:t>수소문해주는 역할을 수행한 뒤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존재하는 </a:t>
            </a:r>
            <a:r>
              <a:rPr lang="en-US" altLang="ko-KR" sz="1600" dirty="0"/>
              <a:t>DNS</a:t>
            </a:r>
            <a:r>
              <a:rPr lang="ko-KR" altLang="en-US" sz="1600" dirty="0"/>
              <a:t>면 업데이트를 하면서</a:t>
            </a:r>
            <a:r>
              <a:rPr lang="en-US" altLang="ko-KR" sz="1600" dirty="0"/>
              <a:t> </a:t>
            </a:r>
            <a:r>
              <a:rPr lang="ko-KR" altLang="en-US" sz="1600" dirty="0"/>
              <a:t>알려주는 역할을 수행합니다</a:t>
            </a:r>
            <a:endParaRPr lang="en-US" altLang="ko-KR" sz="1600" dirty="0"/>
          </a:p>
          <a:p>
            <a:r>
              <a:rPr lang="ko-KR" altLang="en-US" sz="1600" dirty="0"/>
              <a:t>클라이언트가 네임서버에게 물어보는 순서는</a:t>
            </a:r>
            <a:r>
              <a:rPr lang="en-US" altLang="ko-KR" sz="1600" dirty="0"/>
              <a:t> </a:t>
            </a:r>
            <a:r>
              <a:rPr lang="ko-KR" altLang="en-US" sz="1600" dirty="0"/>
              <a:t>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클라이언트가 알고 있는 </a:t>
            </a:r>
            <a:r>
              <a:rPr lang="en-US" altLang="ko-KR" sz="1600" dirty="0"/>
              <a:t>DNS</a:t>
            </a:r>
            <a:r>
              <a:rPr lang="ko-KR" altLang="en-US" sz="1600" dirty="0"/>
              <a:t>서버에게 먼저</a:t>
            </a:r>
            <a:br>
              <a:rPr lang="en-US" altLang="ko-KR" sz="1600" dirty="0"/>
            </a:br>
            <a:r>
              <a:rPr lang="ko-KR" altLang="en-US" sz="1600" dirty="0"/>
              <a:t>물어봅니다 </a:t>
            </a:r>
            <a:r>
              <a:rPr lang="en-US" altLang="ko-KR" sz="1600" dirty="0"/>
              <a:t>(Local</a:t>
            </a:r>
            <a:r>
              <a:rPr lang="ko-KR" altLang="en-US" sz="1600" dirty="0"/>
              <a:t> </a:t>
            </a:r>
            <a:r>
              <a:rPr lang="en-US" altLang="ko-KR" sz="1600" dirty="0"/>
              <a:t>DNS</a:t>
            </a:r>
            <a:r>
              <a:rPr lang="ko-KR" altLang="en-US" sz="1600" dirty="0"/>
              <a:t> </a:t>
            </a:r>
            <a:r>
              <a:rPr lang="en-US" altLang="ko-KR" sz="1600" dirty="0"/>
              <a:t>Server)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로컬</a:t>
            </a:r>
            <a:r>
              <a:rPr lang="en-US" altLang="ko-KR" sz="1600" dirty="0"/>
              <a:t>DNS</a:t>
            </a:r>
            <a:r>
              <a:rPr lang="ko-KR" altLang="en-US" sz="1600" dirty="0"/>
              <a:t>서버가 해당 </a:t>
            </a:r>
            <a:r>
              <a:rPr lang="en-US" altLang="ko-KR" sz="1600" dirty="0"/>
              <a:t>DNS</a:t>
            </a:r>
            <a:r>
              <a:rPr lang="ko-KR" altLang="en-US" sz="1600" dirty="0"/>
              <a:t>를 모르거나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장시간 물어보는 클라이언트가 없어</a:t>
            </a:r>
            <a:br>
              <a:rPr lang="en-US" altLang="ko-KR" sz="1600" dirty="0"/>
            </a:br>
            <a:r>
              <a:rPr lang="en-US" altLang="ko-KR" sz="1600" dirty="0"/>
              <a:t>DNS</a:t>
            </a:r>
            <a:r>
              <a:rPr lang="ko-KR" altLang="en-US" sz="1600" dirty="0"/>
              <a:t>캐시에서 삭제가 되었으면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BGP(</a:t>
            </a:r>
            <a:r>
              <a:rPr lang="en-US" altLang="ko-KR" sz="1600" dirty="0" err="1"/>
              <a:t>AnyCast</a:t>
            </a:r>
            <a:r>
              <a:rPr lang="en-US" altLang="ko-KR" sz="1600" dirty="0"/>
              <a:t>)</a:t>
            </a:r>
            <a:r>
              <a:rPr lang="ko-KR" altLang="en-US" sz="1600" dirty="0"/>
              <a:t>를 통하여</a:t>
            </a:r>
            <a:r>
              <a:rPr lang="en-US" altLang="ko-KR" sz="1600" dirty="0"/>
              <a:t> </a:t>
            </a:r>
            <a:r>
              <a:rPr lang="ko-KR" altLang="en-US" sz="1600" dirty="0"/>
              <a:t>대신 </a:t>
            </a:r>
            <a:r>
              <a:rPr lang="en-US" altLang="ko-KR" sz="1600" dirty="0"/>
              <a:t>DNS</a:t>
            </a:r>
            <a:r>
              <a:rPr lang="ko-KR" altLang="en-US" sz="1600" dirty="0"/>
              <a:t>에 대한 수소문을 해줍니다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수소문은 가장 효율적인 루트 네임 서버</a:t>
            </a:r>
            <a:r>
              <a:rPr lang="en-US" altLang="ko-KR" sz="1600" dirty="0"/>
              <a:t>(root-servers.org)</a:t>
            </a:r>
            <a:br>
              <a:rPr lang="en-US" altLang="ko-KR" sz="1600" dirty="0"/>
            </a:br>
            <a:r>
              <a:rPr lang="en-US" altLang="ko-KR" sz="1600" dirty="0"/>
              <a:t>-&gt; TLD </a:t>
            </a:r>
            <a:r>
              <a:rPr lang="ko-KR" altLang="en-US" sz="1600" dirty="0"/>
              <a:t>네임 서버</a:t>
            </a:r>
            <a:r>
              <a:rPr lang="en-US" altLang="ko-KR" sz="1600" dirty="0"/>
              <a:t>(iana.org) -&gt; </a:t>
            </a:r>
            <a:r>
              <a:rPr lang="ko-KR" altLang="en-US" sz="1600" dirty="0"/>
              <a:t>책임 네임 서버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CloudFlare</a:t>
            </a:r>
            <a:r>
              <a:rPr lang="ko-KR" altLang="en-US" sz="1600" dirty="0"/>
              <a:t>나 </a:t>
            </a:r>
            <a:r>
              <a:rPr lang="en-US" altLang="ko-KR" sz="1600" dirty="0"/>
              <a:t>Hosting.kr, </a:t>
            </a:r>
            <a:r>
              <a:rPr lang="en-US" altLang="ko-KR" sz="1600" dirty="0" err="1"/>
              <a:t>Gabia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의 순서로</a:t>
            </a:r>
            <a:br>
              <a:rPr lang="en-US" altLang="ko-KR" sz="1600" dirty="0"/>
            </a:br>
            <a:r>
              <a:rPr lang="ko-KR" altLang="en-US" sz="1600" dirty="0"/>
              <a:t>수행한 뒤 </a:t>
            </a:r>
            <a:r>
              <a:rPr lang="en-US" altLang="ko-KR" sz="1600" dirty="0"/>
              <a:t>DNS</a:t>
            </a:r>
            <a:r>
              <a:rPr lang="ko-KR" altLang="en-US" sz="1600" dirty="0"/>
              <a:t>를 찾아내면</a:t>
            </a:r>
            <a:r>
              <a:rPr lang="en-US" altLang="ko-KR" sz="1600" dirty="0"/>
              <a:t>, </a:t>
            </a:r>
            <a:r>
              <a:rPr lang="ko-KR" altLang="en-US" sz="1600" dirty="0"/>
              <a:t>연관된 모든 네임서버가 </a:t>
            </a:r>
            <a:r>
              <a:rPr lang="en-US" altLang="ko-KR" sz="1600" dirty="0"/>
              <a:t>DNS </a:t>
            </a:r>
            <a:r>
              <a:rPr lang="ko-KR" altLang="en-US" sz="1600" dirty="0"/>
              <a:t>캐시테이블에 해당 </a:t>
            </a:r>
            <a:r>
              <a:rPr lang="en-US" altLang="ko-KR" sz="1600" dirty="0"/>
              <a:t>DNS</a:t>
            </a:r>
            <a:r>
              <a:rPr lang="ko-KR" altLang="en-US" sz="1600" dirty="0"/>
              <a:t>를 추가합니다</a:t>
            </a:r>
            <a:endParaRPr lang="en-US" altLang="ko-KR" sz="1600" dirty="0"/>
          </a:p>
          <a:p>
            <a:r>
              <a:rPr lang="ko-KR" altLang="en-US" sz="1600" dirty="0"/>
              <a:t>모든 네임서버의 </a:t>
            </a:r>
            <a:r>
              <a:rPr lang="en-US" altLang="ko-KR" sz="1600" dirty="0"/>
              <a:t>DNS</a:t>
            </a:r>
            <a:r>
              <a:rPr lang="ko-KR" altLang="en-US" sz="1600" dirty="0"/>
              <a:t>캐시는 일정 시간동안 호출하지 않으면 자동적으로 지워지는 특성을 가집니다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C6D66-F452-5AC6-AC80-8BB14E209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" t="1870" r="1665" b="1499"/>
          <a:stretch/>
        </p:blipFill>
        <p:spPr>
          <a:xfrm>
            <a:off x="7278892" y="2495005"/>
            <a:ext cx="4849971" cy="30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20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2A2C0-F62E-C5D4-ED9E-FC2A8F02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CAB24-B364-B3A3-FFC6-38B5C243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1154697" cy="5034078"/>
          </a:xfrm>
        </p:spPr>
        <p:txBody>
          <a:bodyPr/>
          <a:lstStyle/>
          <a:p>
            <a:r>
              <a:rPr lang="ko-KR" altLang="en-US" sz="1600" dirty="0"/>
              <a:t>네임서버가 만약</a:t>
            </a:r>
            <a:r>
              <a:rPr lang="en-US" altLang="ko-KR" sz="1600" dirty="0"/>
              <a:t>, DNS</a:t>
            </a:r>
            <a:r>
              <a:rPr lang="ko-KR" altLang="en-US" sz="1600" dirty="0"/>
              <a:t>를 찾아낸 경우에는 </a:t>
            </a:r>
            <a:r>
              <a:rPr lang="en-US" altLang="ko-KR" sz="1600" dirty="0"/>
              <a:t>Authoritative answer</a:t>
            </a:r>
            <a:r>
              <a:rPr lang="ko-KR" altLang="en-US" sz="1600" dirty="0"/>
              <a:t>와 답</a:t>
            </a:r>
            <a:r>
              <a:rPr lang="en-US" altLang="ko-KR" sz="1600" dirty="0"/>
              <a:t>(</a:t>
            </a:r>
            <a:r>
              <a:rPr lang="ko-KR" altLang="en-US" sz="1600" dirty="0"/>
              <a:t>해당 </a:t>
            </a:r>
            <a:r>
              <a:rPr lang="en-US" altLang="ko-KR" sz="1600" dirty="0"/>
              <a:t>IP)</a:t>
            </a:r>
            <a:r>
              <a:rPr lang="ko-KR" altLang="en-US" sz="1600" dirty="0"/>
              <a:t>을 주지만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 err="1"/>
              <a:t>AnyCast</a:t>
            </a:r>
            <a:r>
              <a:rPr lang="en-US" altLang="ko-KR" sz="1600" dirty="0"/>
              <a:t>(</a:t>
            </a:r>
            <a:r>
              <a:rPr lang="ko-KR" altLang="en-US" sz="1600" dirty="0"/>
              <a:t>수소문</a:t>
            </a:r>
            <a:r>
              <a:rPr lang="en-US" altLang="ko-KR" sz="1600" dirty="0"/>
              <a:t>)</a:t>
            </a:r>
            <a:r>
              <a:rPr lang="ko-KR" altLang="en-US" sz="1600" dirty="0"/>
              <a:t>방식으로도 답을 도저히 못 찾은 경우에는</a:t>
            </a:r>
            <a:br>
              <a:rPr lang="en-US" altLang="ko-KR" sz="1600" dirty="0"/>
            </a:br>
            <a:r>
              <a:rPr lang="en-US" altLang="ko-KR" sz="1600" dirty="0"/>
              <a:t>Non-authoritative answer</a:t>
            </a:r>
            <a:r>
              <a:rPr lang="ko-KR" altLang="en-US" sz="1600" dirty="0"/>
              <a:t>와</a:t>
            </a:r>
            <a:r>
              <a:rPr lang="en-US" altLang="ko-KR" sz="1600" dirty="0"/>
              <a:t> </a:t>
            </a:r>
            <a:r>
              <a:rPr lang="ko-KR" altLang="en-US" sz="1600" dirty="0"/>
              <a:t>응답 또는 실패 결과를 줍니다</a:t>
            </a:r>
            <a:endParaRPr lang="en-US" altLang="ko-KR" sz="1600" dirty="0"/>
          </a:p>
          <a:p>
            <a:r>
              <a:rPr lang="en-US" altLang="ko-KR" sz="1600" dirty="0"/>
              <a:t>DNS</a:t>
            </a:r>
            <a:r>
              <a:rPr lang="ko-KR" altLang="en-US" sz="1600" dirty="0"/>
              <a:t>는 그저 </a:t>
            </a:r>
            <a:r>
              <a:rPr lang="en-US" altLang="ko-KR" sz="1600" dirty="0"/>
              <a:t>IP</a:t>
            </a:r>
            <a:r>
              <a:rPr lang="ko-KR" altLang="en-US" sz="1600" dirty="0"/>
              <a:t>를 일대일 대응하는 용도로만 쓰이지는 않습니다</a:t>
            </a:r>
            <a:endParaRPr lang="en-US" altLang="ko-KR" sz="1600" dirty="0"/>
          </a:p>
          <a:p>
            <a:r>
              <a:rPr lang="en-US" altLang="ko-KR" sz="1600" dirty="0"/>
              <a:t>DNS</a:t>
            </a:r>
            <a:r>
              <a:rPr lang="ko-KR" altLang="en-US" sz="1600" dirty="0"/>
              <a:t>가 제공하는 서비스로는 다음 </a:t>
            </a:r>
            <a:r>
              <a:rPr lang="en-US" altLang="ko-KR" sz="1600" dirty="0"/>
              <a:t>4</a:t>
            </a:r>
            <a:r>
              <a:rPr lang="ko-KR" altLang="en-US" sz="1600" dirty="0"/>
              <a:t>가지가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Hostname to IP: </a:t>
            </a:r>
            <a:r>
              <a:rPr lang="ko-KR" altLang="en-US" sz="1600" dirty="0"/>
              <a:t>호스트 네임을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주소로 변환해줍니다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Host aliasing: </a:t>
            </a:r>
            <a:r>
              <a:rPr lang="ko-KR" altLang="en-US" sz="1600" dirty="0"/>
              <a:t>간단한 별칭 네임으로</a:t>
            </a:r>
            <a:br>
              <a:rPr lang="en-US" altLang="ko-KR" sz="1600" dirty="0"/>
            </a:br>
            <a:r>
              <a:rPr lang="ko-KR" altLang="en-US" sz="1600" dirty="0"/>
              <a:t>복잡한 호스트 네임을 갈 수 있게 해줍니다</a:t>
            </a:r>
            <a:r>
              <a:rPr lang="en-US" altLang="ko-KR" sz="1600" dirty="0"/>
              <a:t> 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다대일 구조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Load distribution: </a:t>
            </a:r>
            <a:r>
              <a:rPr lang="ko-KR" altLang="en-US" sz="1600" dirty="0"/>
              <a:t>하나의 도메인으로</a:t>
            </a:r>
            <a:r>
              <a:rPr lang="en-US" altLang="ko-KR" sz="1600" dirty="0"/>
              <a:t> </a:t>
            </a:r>
            <a:r>
              <a:rPr lang="ko-KR" altLang="en-US" sz="1600" dirty="0"/>
              <a:t>여러 </a:t>
            </a:r>
            <a:r>
              <a:rPr lang="en-US" altLang="ko-KR" sz="1600" dirty="0"/>
              <a:t>IP</a:t>
            </a:r>
            <a:r>
              <a:rPr lang="ko-KR" altLang="en-US" sz="1600" dirty="0"/>
              <a:t>를 연결하여</a:t>
            </a:r>
            <a:br>
              <a:rPr lang="en-US" altLang="ko-KR" sz="1600" dirty="0"/>
            </a:br>
            <a:r>
              <a:rPr lang="ko-KR" altLang="en-US" sz="1600" dirty="0"/>
              <a:t>분산 접속을 할 수 있게 해줍니다 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일대다 구조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Mail server aliasing: </a:t>
            </a:r>
            <a:r>
              <a:rPr lang="ko-KR" altLang="en-US" sz="1600" dirty="0"/>
              <a:t>특정 메일 주소를 간단한 별칭 도메인으로 연결시켜 줍니다</a:t>
            </a:r>
            <a:endParaRPr lang="en-US" altLang="ko-KR" sz="1600" dirty="0"/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번의 경우 가상 호스팅</a:t>
            </a:r>
            <a:r>
              <a:rPr lang="en-US" altLang="ko-KR" sz="1600" dirty="0"/>
              <a:t>(virtual hosting)</a:t>
            </a:r>
            <a:r>
              <a:rPr lang="ko-KR" altLang="en-US" sz="1600" dirty="0"/>
              <a:t>을 통하여 서버 측에서 어떤 도메인으로 들어왔는지에 따라</a:t>
            </a:r>
            <a:br>
              <a:rPr lang="en-US" altLang="ko-KR" sz="1600" dirty="0"/>
            </a:br>
            <a:r>
              <a:rPr lang="ko-KR" altLang="en-US" sz="1600" dirty="0"/>
              <a:t>다르게 값을 보여주도록 할 수도 있습니다 </a:t>
            </a:r>
            <a:r>
              <a:rPr lang="en-US" altLang="ko-KR" sz="1600" dirty="0"/>
              <a:t>(Nginx</a:t>
            </a:r>
            <a:r>
              <a:rPr lang="ko-KR" altLang="en-US" sz="1600" dirty="0"/>
              <a:t>등에서 </a:t>
            </a:r>
            <a:r>
              <a:rPr lang="en-US" altLang="ko-KR" sz="1600" dirty="0" err="1"/>
              <a:t>Server_name</a:t>
            </a:r>
            <a:r>
              <a:rPr lang="ko-KR" altLang="en-US" sz="1600" dirty="0"/>
              <a:t>이 해당됨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3</a:t>
            </a:r>
            <a:r>
              <a:rPr lang="ko-KR" altLang="en-US" sz="1600" dirty="0"/>
              <a:t>번의 경우를 </a:t>
            </a:r>
            <a:r>
              <a:rPr lang="en-US" altLang="ko-KR" sz="1600" dirty="0"/>
              <a:t>Round-robin DNS</a:t>
            </a:r>
            <a:r>
              <a:rPr lang="ko-KR" altLang="en-US" sz="1600" dirty="0"/>
              <a:t>로도 표현하며</a:t>
            </a:r>
            <a:r>
              <a:rPr lang="en-US" altLang="ko-KR" sz="1600" dirty="0"/>
              <a:t>, </a:t>
            </a:r>
            <a:r>
              <a:rPr lang="ko-KR" altLang="en-US" sz="1600" dirty="0"/>
              <a:t>부하가 많이 걸리는 곳에 </a:t>
            </a:r>
            <a:r>
              <a:rPr lang="en-US" altLang="ko-KR" sz="1600" dirty="0"/>
              <a:t>Scale Out</a:t>
            </a:r>
            <a:r>
              <a:rPr lang="ko-KR" altLang="en-US" sz="1600" dirty="0"/>
              <a:t>의 형태로 자주 사용됩니다 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C6D66-F452-5AC6-AC80-8BB14E209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" t="1870" r="1665" b="1499"/>
          <a:stretch/>
        </p:blipFill>
        <p:spPr>
          <a:xfrm>
            <a:off x="7263394" y="2217173"/>
            <a:ext cx="4835971" cy="30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15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9F311-12E7-B282-8702-4C5F22B6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DNS Record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1C0FD-C440-CC93-BEE6-B56968D8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hlinkClick r:id="rId2"/>
              </a:rPr>
              <a:t>https://www.stevenjlee.net/2020/07/08/%EC%9D%B4%ED%95%B4%ED%95%98%EA%B8%B0-dns-domain-name-server/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4660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04E3-2E90-0985-3937-CDDF453F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80131-F03C-7E79-FA2F-6F8A3D70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85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04E3-2E90-0985-3937-CDDF453F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MSA, MTA, MDA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80131-F03C-7E79-FA2F-6F8A3D70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09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2F5D4-DC91-153A-22B7-9F56D875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Telnet, FTP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34574-9508-405A-3E78-84B298F0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30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7AC5-17C9-8F33-C0C8-C6141DC4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SSH, SFTP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3E66C-D7B1-E2D3-8161-87D0ED88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7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79CC5-82DB-BCB2-9E6D-02E30896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76F2D-3BC1-5EF1-6566-5E850637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호스트</a:t>
            </a:r>
            <a:r>
              <a:rPr lang="en-US" altLang="ko-KR" sz="1600" dirty="0"/>
              <a:t>(Host)</a:t>
            </a:r>
            <a:r>
              <a:rPr lang="ko-KR" altLang="en-US" sz="1600" dirty="0"/>
              <a:t> 및 종단시스템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EndSystem</a:t>
            </a:r>
            <a:r>
              <a:rPr lang="en-US" altLang="ko-KR" sz="1600" dirty="0"/>
              <a:t>)</a:t>
            </a:r>
            <a:r>
              <a:rPr lang="ko-KR" altLang="en-US" sz="1600" dirty="0"/>
              <a:t>은</a:t>
            </a:r>
            <a:br>
              <a:rPr lang="en-US" altLang="ko-KR" sz="1600" dirty="0"/>
            </a:br>
            <a:r>
              <a:rPr lang="ko-KR" altLang="en-US" sz="1600" dirty="0"/>
              <a:t>스마트폰</a:t>
            </a:r>
            <a:r>
              <a:rPr lang="en-US" altLang="ko-KR" sz="1600" dirty="0"/>
              <a:t>, </a:t>
            </a:r>
            <a:r>
              <a:rPr lang="ko-KR" altLang="en-US" sz="1600" dirty="0"/>
              <a:t>컴퓨터</a:t>
            </a:r>
            <a:r>
              <a:rPr lang="en-US" altLang="ko-KR" sz="1600" dirty="0"/>
              <a:t>(+</a:t>
            </a:r>
            <a:r>
              <a:rPr lang="ko-KR" altLang="en-US" sz="1600" dirty="0"/>
              <a:t>서버</a:t>
            </a:r>
            <a:r>
              <a:rPr lang="en-US" altLang="ko-KR" sz="1600" dirty="0"/>
              <a:t>)</a:t>
            </a:r>
            <a:r>
              <a:rPr lang="ko-KR" altLang="en-US" sz="1600" dirty="0"/>
              <a:t>등의 오늘날 사용하는 대부분의 장치를 일컬어 부르는 용어입니다</a:t>
            </a:r>
            <a:endParaRPr lang="en-US" altLang="ko-KR" sz="1600" dirty="0"/>
          </a:p>
          <a:p>
            <a:r>
              <a:rPr lang="ko-KR" altLang="en-US" sz="1600" dirty="0"/>
              <a:t>호스트는 크게 </a:t>
            </a:r>
            <a:r>
              <a:rPr lang="en-US" altLang="ko-KR" sz="1600" dirty="0"/>
              <a:t>Client</a:t>
            </a:r>
            <a:r>
              <a:rPr lang="ko-KR" altLang="en-US" sz="1600" dirty="0"/>
              <a:t>와 </a:t>
            </a:r>
            <a:r>
              <a:rPr lang="en-US" altLang="ko-KR" sz="1600" dirty="0"/>
              <a:t>Server</a:t>
            </a:r>
            <a:r>
              <a:rPr lang="ko-KR" altLang="en-US" sz="1600" dirty="0"/>
              <a:t>구조로 되어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소켓이라는 이름의 논리적 모델로 프로그래밍하여 상호 통신으로 정보를 주고 받는 형태입니다</a:t>
            </a:r>
            <a:endParaRPr lang="en-US" altLang="ko-KR" sz="1600" dirty="0"/>
          </a:p>
          <a:p>
            <a:r>
              <a:rPr lang="ko-KR" altLang="en-US" sz="1600" dirty="0"/>
              <a:t>호스트의 통신방식은 다양하게 존재합니다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“</a:t>
            </a:r>
            <a:r>
              <a:rPr lang="ko-KR" altLang="en-US" sz="1400" dirty="0" err="1"/>
              <a:t>유니캐스트</a:t>
            </a:r>
            <a:r>
              <a:rPr lang="ko-KR" altLang="en-US" sz="1400" dirty="0"/>
              <a:t>”</a:t>
            </a:r>
            <a:r>
              <a:rPr lang="en-US" altLang="ko-KR" sz="1400" dirty="0"/>
              <a:t>(Unicast) : </a:t>
            </a:r>
            <a:r>
              <a:rPr lang="ko-KR" altLang="en-US" sz="1400" dirty="0"/>
              <a:t>발신지와 수신지가 </a:t>
            </a:r>
            <a:r>
              <a:rPr lang="en-US" altLang="ko-KR" sz="1400" dirty="0"/>
              <a:t>1:1(one-to-one)</a:t>
            </a:r>
            <a:r>
              <a:rPr lang="ko-KR" altLang="en-US" sz="1400" dirty="0"/>
              <a:t>으로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대표적으로 </a:t>
            </a:r>
            <a:r>
              <a:rPr lang="en-US" altLang="ko-KR" sz="1400" dirty="0"/>
              <a:t>VPN</a:t>
            </a:r>
            <a:r>
              <a:rPr lang="ko-KR" altLang="en-US" sz="1400" dirty="0"/>
              <a:t>이나 단일 클라이언트</a:t>
            </a:r>
            <a:r>
              <a:rPr lang="en-US" altLang="ko-KR" sz="1400" dirty="0"/>
              <a:t>-</a:t>
            </a:r>
            <a:r>
              <a:rPr lang="ko-KR" altLang="en-US" sz="1400" dirty="0"/>
              <a:t>서버</a:t>
            </a:r>
            <a:r>
              <a:rPr lang="en-US" altLang="ko-KR" sz="1400" dirty="0"/>
              <a:t>(P2P)</a:t>
            </a:r>
            <a:r>
              <a:rPr lang="ko-KR" altLang="en-US" sz="1400" dirty="0"/>
              <a:t>및 다중 클라이언트</a:t>
            </a:r>
            <a:r>
              <a:rPr lang="en-US" altLang="ko-KR" sz="1400" dirty="0"/>
              <a:t>-</a:t>
            </a:r>
            <a:r>
              <a:rPr lang="ko-KR" altLang="en-US" sz="1400" dirty="0"/>
              <a:t>서버 구조를 할 때 자주 쓰이는 방식입니다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“</a:t>
            </a:r>
            <a:r>
              <a:rPr lang="ko-KR" altLang="en-US" sz="1400" dirty="0" err="1"/>
              <a:t>브로드캐스트</a:t>
            </a:r>
            <a:r>
              <a:rPr lang="ko-KR" altLang="en-US" sz="1400" dirty="0"/>
              <a:t>”</a:t>
            </a:r>
            <a:r>
              <a:rPr lang="en-US" altLang="ko-KR" sz="1400" dirty="0"/>
              <a:t>(Broadcast) : </a:t>
            </a:r>
            <a:r>
              <a:rPr lang="ko-KR" altLang="en-US" sz="1400" dirty="0"/>
              <a:t>발신지에서 모든 가능한 수신지로 </a:t>
            </a:r>
            <a:r>
              <a:rPr lang="en-US" altLang="ko-KR" sz="1400" dirty="0"/>
              <a:t>1:All </a:t>
            </a:r>
            <a:r>
              <a:rPr lang="ko-KR" altLang="en-US" sz="1400" dirty="0"/>
              <a:t>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예를 들어 송신 가능한 모든 휴대전화에 메시지를 보내는 재난문자 등의 여기에 해당됩니다</a:t>
            </a:r>
            <a:br>
              <a:rPr lang="en-US" altLang="ko-KR" sz="1400" dirty="0"/>
            </a:br>
            <a:r>
              <a:rPr lang="ko-KR" altLang="en-US" sz="1400" dirty="0"/>
              <a:t>이더넷 등의 </a:t>
            </a:r>
            <a:r>
              <a:rPr lang="en-US" altLang="ko-KR" sz="1400" dirty="0"/>
              <a:t>L2</a:t>
            </a:r>
            <a:r>
              <a:rPr lang="ko-KR" altLang="en-US" sz="1400" dirty="0"/>
              <a:t>나 </a:t>
            </a:r>
            <a:r>
              <a:rPr lang="en-US" altLang="ko-KR" sz="1400" dirty="0"/>
              <a:t>L3</a:t>
            </a:r>
            <a:r>
              <a:rPr lang="ko-KR" altLang="en-US" sz="1400" dirty="0"/>
              <a:t>에서 정보를 전달하는 과정에서 자주 쓰이는 방식입니다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“멀티캐스트”</a:t>
            </a:r>
            <a:r>
              <a:rPr lang="en-US" altLang="ko-KR" sz="1400" dirty="0"/>
              <a:t>(Multicast) : </a:t>
            </a:r>
            <a:r>
              <a:rPr lang="ko-KR" altLang="en-US" sz="1400" dirty="0"/>
              <a:t>발신지에서 수신지로 </a:t>
            </a:r>
            <a:r>
              <a:rPr lang="en-US" altLang="ko-KR" sz="1400" dirty="0"/>
              <a:t>1:m(one-to-many) </a:t>
            </a:r>
            <a:r>
              <a:rPr lang="ko-KR" altLang="en-US" sz="1400" dirty="0"/>
              <a:t>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예를 들어 사내 </a:t>
            </a:r>
            <a:r>
              <a:rPr lang="en-US" altLang="ko-KR" sz="1400" dirty="0"/>
              <a:t>VPN</a:t>
            </a:r>
            <a:r>
              <a:rPr lang="ko-KR" altLang="en-US" sz="1400" dirty="0"/>
              <a:t>으로 받는 이메일이나 긴급정보 등이 해당 될 수 있습니다</a:t>
            </a:r>
            <a:br>
              <a:rPr lang="en-US" altLang="ko-KR" sz="1400" dirty="0"/>
            </a:br>
            <a:r>
              <a:rPr lang="ko-KR" altLang="en-US" sz="1400" dirty="0"/>
              <a:t>동일한 데이터를 동시에 여러 곳에 보내는 실시간 스트리밍 사이트는 여기에 해당 될 수 있습니다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“</a:t>
            </a:r>
            <a:r>
              <a:rPr lang="ko-KR" altLang="en-US" sz="1400" dirty="0" err="1"/>
              <a:t>애니캐스트</a:t>
            </a:r>
            <a:r>
              <a:rPr lang="ko-KR" altLang="en-US" sz="1400" dirty="0"/>
              <a:t>”</a:t>
            </a:r>
            <a:r>
              <a:rPr lang="en-US" altLang="ko-KR" sz="1400" dirty="0"/>
              <a:t>(Anycast) : </a:t>
            </a:r>
            <a:r>
              <a:rPr lang="ko-KR" altLang="en-US" sz="1400" dirty="0"/>
              <a:t>발신지에서 가장 가까운 하나의 수신지로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대표적으로 </a:t>
            </a:r>
            <a:r>
              <a:rPr lang="en-US" altLang="ko-KR" sz="1400" dirty="0"/>
              <a:t>DNS </a:t>
            </a:r>
            <a:r>
              <a:rPr lang="ko-KR" altLang="en-US" sz="1400" dirty="0"/>
              <a:t>루트 네임 서버가 여기에 해당됩니다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081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08D42-4CB2-A828-84AA-8B641A63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A0788-E8F0-F604-A067-2D832468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“라우터”</a:t>
            </a:r>
            <a:r>
              <a:rPr lang="en-US" altLang="ko-KR" sz="1600" dirty="0"/>
              <a:t>(Router)</a:t>
            </a:r>
            <a:r>
              <a:rPr lang="ko-KR" altLang="en-US" sz="1600" dirty="0"/>
              <a:t>는 둘 이상의 라우터와 호스트를 연결하여 컴퓨터 네트워크를 이루는 장치로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연결된 호스트의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받아 다른 라우터끼리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이용하여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각 호스트까지 정보를 전달하는 매개체라 볼 수 있습니다</a:t>
            </a:r>
            <a:endParaRPr lang="en-US" altLang="ko-KR" sz="1600" dirty="0"/>
          </a:p>
          <a:p>
            <a:r>
              <a:rPr lang="ko-KR" altLang="en-US" sz="1600" dirty="0"/>
              <a:t>라우터는 </a:t>
            </a:r>
            <a:r>
              <a:rPr lang="en-US" altLang="ko-KR" sz="1600" dirty="0"/>
              <a:t>L3(Layer 3)</a:t>
            </a:r>
            <a:r>
              <a:rPr lang="ko-KR" altLang="en-US" sz="1600" dirty="0"/>
              <a:t>를 매개하는 물리장치이기도 하고 오늘날 </a:t>
            </a:r>
            <a:r>
              <a:rPr lang="en-US" altLang="ko-KR" sz="1600" dirty="0"/>
              <a:t>L3 </a:t>
            </a:r>
            <a:r>
              <a:rPr lang="ko-KR" altLang="en-US" sz="1600" dirty="0"/>
              <a:t>스위치와 경계가 많이 허물어져</a:t>
            </a:r>
            <a:br>
              <a:rPr lang="en-US" altLang="ko-KR" sz="1600" dirty="0"/>
            </a:br>
            <a:r>
              <a:rPr lang="en-US" altLang="ko-KR" sz="1600" dirty="0"/>
              <a:t>L3 </a:t>
            </a:r>
            <a:r>
              <a:rPr lang="ko-KR" altLang="en-US" sz="1600" dirty="0"/>
              <a:t>스위치로 통칭하기도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라우터가 해주는 일은 다양하지만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크게 네 가지 정도가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“</a:t>
            </a:r>
            <a:r>
              <a:rPr lang="en-US" altLang="ko-KR" sz="1600" dirty="0"/>
              <a:t>DHCP”(Dynamic Host Configuration Protocol)</a:t>
            </a:r>
            <a:r>
              <a:rPr lang="ko-KR" altLang="en-US" sz="1600" dirty="0"/>
              <a:t>는 네트워크에 연결된 호스트들에게 </a:t>
            </a:r>
            <a:r>
              <a:rPr lang="en-US" altLang="ko-KR" sz="1600" dirty="0"/>
              <a:t>“</a:t>
            </a:r>
            <a:r>
              <a:rPr lang="ko-KR" altLang="en-US" sz="1600" dirty="0"/>
              <a:t>동적</a:t>
            </a:r>
            <a:r>
              <a:rPr lang="en-US" altLang="ko-KR" sz="1600" dirty="0"/>
              <a:t>”</a:t>
            </a:r>
            <a:r>
              <a:rPr lang="ko-KR" altLang="en-US" sz="1600" dirty="0"/>
              <a:t>으로 </a:t>
            </a:r>
            <a:r>
              <a:rPr lang="en-US" altLang="ko-KR" sz="1600" dirty="0"/>
              <a:t>IP</a:t>
            </a:r>
            <a:r>
              <a:rPr lang="ko-KR" altLang="en-US" sz="1600" dirty="0"/>
              <a:t>주소와 관련된 네트워크 설정 및 정보들을 할당해주는 프로토콜입니다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“</a:t>
            </a:r>
            <a:r>
              <a:rPr lang="en-US" altLang="ko-KR" sz="1600" dirty="0"/>
              <a:t>NAT”(Network Address Translation)</a:t>
            </a:r>
            <a:r>
              <a:rPr lang="ko-KR" altLang="en-US" sz="1600" dirty="0"/>
              <a:t>은 사설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주소를 공인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주소로 변환하거나</a:t>
            </a:r>
            <a:br>
              <a:rPr lang="en-US" altLang="ko-KR" sz="1600" dirty="0"/>
            </a:br>
            <a:r>
              <a:rPr lang="ko-KR" altLang="en-US" sz="1600" dirty="0"/>
              <a:t>역으로 변환하는 장치입니다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“VPN”(Virtual Private Network)</a:t>
            </a:r>
            <a:r>
              <a:rPr lang="ko-KR" altLang="en-US" sz="1600" dirty="0"/>
              <a:t>은 가상 사설망으로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사설</a:t>
            </a:r>
            <a:r>
              <a:rPr lang="en-US" altLang="ko-KR" sz="1600" dirty="0"/>
              <a:t>IP</a:t>
            </a:r>
            <a:r>
              <a:rPr lang="ko-KR" altLang="en-US" sz="1600" dirty="0"/>
              <a:t> 주소만을 사용하여 장치끼리 통신 가능하도록 해주는 네트워크 망을 통칭합니다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“</a:t>
            </a:r>
            <a:r>
              <a:rPr lang="en-US" altLang="ko-KR" sz="1600" dirty="0" err="1"/>
              <a:t>FireWall</a:t>
            </a:r>
            <a:r>
              <a:rPr lang="en-US" altLang="ko-KR" sz="1600" dirty="0"/>
              <a:t>”</a:t>
            </a:r>
            <a:r>
              <a:rPr lang="ko-KR" altLang="en-US" sz="1600" dirty="0"/>
              <a:t>은 방화벽으로 보안규칙을 세우고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해당 규칙에 맞도록 네트워크 트래픽을 조절하는 기능을 수행합니다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894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97C08-F867-8ACF-B97D-D8AD2211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Black Hole 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BA0AF-A458-7A6E-DD6D-DC282772D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모든 요청은 결국 라우팅을 타고</a:t>
            </a:r>
            <a:r>
              <a:rPr lang="en-US" altLang="ko-KR" sz="1600" dirty="0"/>
              <a:t>, </a:t>
            </a:r>
            <a:r>
              <a:rPr lang="ko-KR" altLang="en-US" sz="1600" dirty="0"/>
              <a:t>서버로 향하는 구조일 것입니다</a:t>
            </a:r>
            <a:endParaRPr lang="en-US" altLang="ko-KR" sz="1600" dirty="0"/>
          </a:p>
          <a:p>
            <a:r>
              <a:rPr lang="ko-KR" altLang="en-US" sz="1600" dirty="0"/>
              <a:t>대부분의 요청은 정상적으로 처리가 되겠지만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DDoS</a:t>
            </a:r>
            <a:r>
              <a:rPr lang="ko-KR" altLang="en-US" sz="1600" dirty="0"/>
              <a:t>나 패킷 조작 등으로 인한 공격이 들어올 수도 있게 되는데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라우팅의 부하를 줄이면서도 공격을 막아내는 방법이 있을까요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Black</a:t>
            </a:r>
            <a:r>
              <a:rPr lang="ko-KR" altLang="en-US" sz="1600" dirty="0"/>
              <a:t> </a:t>
            </a:r>
            <a:r>
              <a:rPr lang="en-US" altLang="ko-KR" sz="1600" dirty="0"/>
              <a:t>Hole</a:t>
            </a:r>
            <a:r>
              <a:rPr lang="ko-KR" altLang="en-US" sz="1600" dirty="0"/>
              <a:t> </a:t>
            </a:r>
            <a:r>
              <a:rPr lang="en-US" altLang="ko-KR" sz="1600" dirty="0"/>
              <a:t>Routing</a:t>
            </a:r>
            <a:r>
              <a:rPr lang="ko-KR" altLang="en-US" sz="1600" dirty="0"/>
              <a:t>은 일반적인 라우팅의 목적과 다른 세 가지 특징을 가집니다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사건의 지평선 너머는 알 수 없다</a:t>
            </a:r>
            <a:r>
              <a:rPr lang="en-US" altLang="ko-KR" sz="1600" dirty="0"/>
              <a:t>: </a:t>
            </a:r>
            <a:r>
              <a:rPr lang="ko-KR" altLang="en-US" sz="1600" dirty="0"/>
              <a:t>한 번 보내진 패킷은 다시 추적할 수 없습니다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블랙홀은 모든 것을 빨아들인다</a:t>
            </a:r>
            <a:r>
              <a:rPr lang="en-US" altLang="ko-KR" sz="1600" dirty="0"/>
              <a:t>: </a:t>
            </a:r>
            <a:r>
              <a:rPr lang="ko-KR" altLang="en-US" sz="1600" dirty="0"/>
              <a:t>패킷의 종류에 관계 없이 받습니다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블랙홀에 들어간 정보는 사라진다</a:t>
            </a:r>
            <a:r>
              <a:rPr lang="en-US" altLang="ko-KR" sz="1600" dirty="0"/>
              <a:t>: </a:t>
            </a:r>
            <a:r>
              <a:rPr lang="ko-KR" altLang="en-US" sz="1600" dirty="0"/>
              <a:t>한 번 들어간 패킷은 즉시 소멸 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DDoS</a:t>
            </a:r>
            <a:r>
              <a:rPr lang="ko-KR" altLang="en-US" sz="1600" dirty="0"/>
              <a:t>나 악성 패킷을 받을 때 비정상 처리를 해도 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그것보다 </a:t>
            </a:r>
            <a:r>
              <a:rPr lang="en-US" altLang="ko-KR" sz="1600" dirty="0"/>
              <a:t>Black</a:t>
            </a:r>
            <a:r>
              <a:rPr lang="ko-KR" altLang="en-US" sz="1600" dirty="0"/>
              <a:t> </a:t>
            </a:r>
            <a:r>
              <a:rPr lang="en-US" altLang="ko-KR" sz="1600" dirty="0"/>
              <a:t>Hole</a:t>
            </a:r>
            <a:r>
              <a:rPr lang="ko-KR" altLang="en-US" sz="1600" dirty="0"/>
              <a:t> </a:t>
            </a:r>
            <a:r>
              <a:rPr lang="en-US" altLang="ko-KR" sz="1600" dirty="0"/>
              <a:t>Routing</a:t>
            </a:r>
            <a:r>
              <a:rPr lang="ko-KR" altLang="en-US" sz="1600" dirty="0"/>
              <a:t>의 특징을 잘 이용해서 라우팅을 넘겨주면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훨씬 더 효율적으로 네트워크를 관리 할 수도 있습니다</a:t>
            </a:r>
            <a:endParaRPr lang="en-US" altLang="ko-KR" sz="1600" dirty="0"/>
          </a:p>
          <a:p>
            <a:r>
              <a:rPr lang="ko-KR" altLang="en-US" sz="1600" dirty="0"/>
              <a:t>이를 </a:t>
            </a:r>
            <a:r>
              <a:rPr lang="en-US" altLang="ko-KR" sz="1600" dirty="0"/>
              <a:t>Null0 </a:t>
            </a:r>
            <a:r>
              <a:rPr lang="ko-KR" altLang="en-US" sz="1600" dirty="0"/>
              <a:t>라우팅이라고 부르기도 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526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8353-B31C-35E7-8765-3F895B9B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6D04C-071C-0E25-594C-24E0895E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DHCP(Dynamic Host Configuration Protocol)</a:t>
            </a:r>
            <a:r>
              <a:rPr lang="ko-KR" altLang="en-US" sz="1600" dirty="0"/>
              <a:t>는 네트워크에 연결된 호스트들에게</a:t>
            </a:r>
            <a:br>
              <a:rPr lang="en-US" altLang="ko-KR" sz="1600" dirty="0"/>
            </a:br>
            <a:r>
              <a:rPr lang="ko-KR" altLang="en-US" sz="1600" dirty="0"/>
              <a:t>동적으로 </a:t>
            </a:r>
            <a:r>
              <a:rPr lang="en-US" altLang="ko-KR" sz="1600" dirty="0"/>
              <a:t>IP</a:t>
            </a:r>
            <a:r>
              <a:rPr lang="ko-KR" altLang="en-US" sz="1600" dirty="0"/>
              <a:t>주소와 관련된 네트워크 설정 및 정보들을 할당해주는 프로토콜입니다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를 사용하면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관리자가 수동으로 각 장비에 </a:t>
            </a:r>
            <a:r>
              <a:rPr lang="en-US" altLang="ko-KR" sz="1600" dirty="0"/>
              <a:t>IP</a:t>
            </a:r>
            <a:r>
              <a:rPr lang="ko-KR" altLang="en-US" sz="1600" dirty="0"/>
              <a:t>를 할당할 필요 없이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하나의 서버가 연결된 장치의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관리 및 자동화 할 수 있습니다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 범위에 들어온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장치들은 다음 다섯 가지를 </a:t>
            </a:r>
            <a:r>
              <a:rPr lang="en-US" altLang="ko-KR" sz="1600" dirty="0"/>
              <a:t>DHCP</a:t>
            </a:r>
            <a:r>
              <a:rPr lang="ko-KR" altLang="en-US" sz="1600" dirty="0"/>
              <a:t>서버로 부터 자동으로 할당 받습니다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</a:t>
            </a:r>
            <a:r>
              <a:rPr lang="en-US" altLang="ko-KR" sz="1200" dirty="0"/>
              <a:t>: DHCP</a:t>
            </a:r>
            <a:r>
              <a:rPr lang="ko-KR" altLang="en-US" sz="1200" dirty="0"/>
              <a:t>서버 하에 있는 장치가 </a:t>
            </a:r>
            <a:r>
              <a:rPr lang="en-US" altLang="ko-KR" sz="1200" dirty="0"/>
              <a:t>DHCP</a:t>
            </a:r>
            <a:r>
              <a:rPr lang="ko-KR" altLang="en-US" sz="1200" dirty="0"/>
              <a:t>서버를 통해서 통신하기 위한 사설 주소입니다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err="1"/>
              <a:t>서브넷</a:t>
            </a:r>
            <a:r>
              <a:rPr lang="ko-KR" altLang="en-US" sz="1200" dirty="0"/>
              <a:t> 마스크</a:t>
            </a:r>
            <a:r>
              <a:rPr lang="en-US" altLang="ko-KR" sz="1200" dirty="0"/>
              <a:t>(Subnet</a:t>
            </a:r>
            <a:r>
              <a:rPr lang="ko-KR" altLang="en-US" sz="1200" dirty="0"/>
              <a:t> </a:t>
            </a:r>
            <a:r>
              <a:rPr lang="en-US" altLang="ko-KR" sz="1200" dirty="0"/>
              <a:t>Mask): IP</a:t>
            </a:r>
            <a:r>
              <a:rPr lang="ko-KR" altLang="en-US" sz="1200" dirty="0"/>
              <a:t>주소와 논리 게이트를 하여 </a:t>
            </a:r>
            <a:r>
              <a:rPr lang="ko-KR" altLang="en-US" sz="1200" dirty="0" err="1"/>
              <a:t>서브넷</a:t>
            </a:r>
            <a:r>
              <a:rPr lang="ko-KR" altLang="en-US" sz="1200" dirty="0"/>
              <a:t> 범위를 알리기 위한 마스크 값입니다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기본 게이트웨이</a:t>
            </a:r>
            <a:r>
              <a:rPr lang="en-US" altLang="ko-KR" sz="1200" dirty="0"/>
              <a:t>(Default Gateway)</a:t>
            </a:r>
            <a:r>
              <a:rPr lang="ko-KR" altLang="en-US" sz="1200" dirty="0"/>
              <a:t>주소</a:t>
            </a:r>
            <a:r>
              <a:rPr lang="en-US" altLang="ko-KR" sz="1200" dirty="0"/>
              <a:t>: </a:t>
            </a:r>
            <a:r>
              <a:rPr lang="ko-KR" altLang="en-US" sz="1200" dirty="0"/>
              <a:t>즉</a:t>
            </a:r>
            <a:r>
              <a:rPr lang="en-US" altLang="ko-KR" sz="1200" dirty="0"/>
              <a:t>, DHCP</a:t>
            </a:r>
            <a:r>
              <a:rPr lang="ko-KR" altLang="en-US" sz="1200" dirty="0"/>
              <a:t>호스트의 라우터</a:t>
            </a:r>
            <a:r>
              <a:rPr lang="en-US" altLang="ko-KR" sz="1200" dirty="0"/>
              <a:t>(</a:t>
            </a:r>
            <a:r>
              <a:rPr lang="ko-KR" altLang="en-US" sz="1200" dirty="0"/>
              <a:t>홉</a:t>
            </a:r>
            <a:r>
              <a:rPr lang="en-US" altLang="ko-KR" sz="1200" dirty="0"/>
              <a:t>) </a:t>
            </a:r>
            <a:r>
              <a:rPr lang="ko-KR" altLang="en-US" sz="1200" dirty="0"/>
              <a:t>접속 주소입니다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로컬 </a:t>
            </a:r>
            <a:r>
              <a:rPr lang="en-US" altLang="ko-KR" sz="1200" dirty="0"/>
              <a:t>DNS </a:t>
            </a:r>
            <a:r>
              <a:rPr lang="ko-KR" altLang="en-US" sz="1200" dirty="0"/>
              <a:t>서버 주소</a:t>
            </a:r>
            <a:r>
              <a:rPr lang="en-US" altLang="ko-KR" sz="1200" dirty="0"/>
              <a:t>: DHCP</a:t>
            </a:r>
            <a:r>
              <a:rPr lang="ko-KR" altLang="en-US" sz="1200" dirty="0"/>
              <a:t>서버의 주소입니다</a:t>
            </a:r>
            <a:r>
              <a:rPr lang="en-US" altLang="ko-KR" sz="1200" dirty="0"/>
              <a:t>.</a:t>
            </a:r>
            <a:r>
              <a:rPr lang="ko-KR" altLang="en-US" sz="1200" dirty="0"/>
              <a:t> 보통은 </a:t>
            </a:r>
            <a:r>
              <a:rPr lang="en-US" altLang="ko-KR" sz="1200" dirty="0"/>
              <a:t>DHCP</a:t>
            </a:r>
            <a:r>
              <a:rPr lang="ko-KR" altLang="en-US" sz="1200" dirty="0"/>
              <a:t>가 라우터 단에서 해주는 경우가 많지만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라우터 내부의 특정 서버가 </a:t>
            </a:r>
            <a:r>
              <a:rPr lang="en-US" altLang="ko-KR" sz="1200" dirty="0"/>
              <a:t>DHCP</a:t>
            </a:r>
            <a:r>
              <a:rPr lang="ko-KR" altLang="en-US" sz="1200" dirty="0"/>
              <a:t>서버를 행할 수도 있기 때문에 해당 주소도 필요합니다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IP </a:t>
            </a:r>
            <a:r>
              <a:rPr lang="ko-KR" altLang="en-US" sz="1200" dirty="0"/>
              <a:t>임대 시간</a:t>
            </a:r>
            <a:r>
              <a:rPr lang="en-US" altLang="ko-KR" sz="1200" dirty="0"/>
              <a:t>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주소는 해당 임대 시간</a:t>
            </a:r>
            <a:r>
              <a:rPr lang="en-US" altLang="ko-KR" sz="1200" dirty="0"/>
              <a:t>(</a:t>
            </a:r>
            <a:r>
              <a:rPr lang="ko-KR" altLang="en-US" sz="1200" dirty="0"/>
              <a:t>만료 시간</a:t>
            </a:r>
            <a:r>
              <a:rPr lang="en-US" altLang="ko-KR" sz="1200" dirty="0"/>
              <a:t>)</a:t>
            </a:r>
            <a:r>
              <a:rPr lang="ko-KR" altLang="en-US" sz="1200" dirty="0"/>
              <a:t>을 가지고 사용하다가 임대 시간이 지나면</a:t>
            </a:r>
            <a:br>
              <a:rPr lang="en-US" altLang="ko-KR" sz="1200" dirty="0"/>
            </a:br>
            <a:r>
              <a:rPr lang="ko-KR" altLang="en-US" sz="1200" dirty="0"/>
              <a:t>새로운 </a:t>
            </a:r>
            <a:r>
              <a:rPr lang="en-US" altLang="ko-KR" sz="1200" dirty="0"/>
              <a:t>IP</a:t>
            </a:r>
            <a:r>
              <a:rPr lang="ko-KR" altLang="en-US" sz="1200" dirty="0"/>
              <a:t>를 요청 받도록 할 수 있습니다</a:t>
            </a:r>
            <a:endParaRPr lang="en-US" altLang="ko-KR" sz="12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는 </a:t>
            </a:r>
            <a:r>
              <a:rPr lang="en-US" altLang="ko-KR" sz="1600" dirty="0"/>
              <a:t>UDP</a:t>
            </a:r>
            <a:r>
              <a:rPr lang="ko-KR" altLang="en-US" sz="1600" dirty="0"/>
              <a:t>통신을 사용하고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DHCP</a:t>
            </a:r>
            <a:r>
              <a:rPr lang="ko-KR" altLang="en-US" sz="1600" dirty="0"/>
              <a:t>서버를 사용하지만 수동으로 </a:t>
            </a:r>
            <a:r>
              <a:rPr lang="en-US" altLang="ko-KR" sz="1600" dirty="0"/>
              <a:t>IP</a:t>
            </a:r>
            <a:r>
              <a:rPr lang="ko-KR" altLang="en-US" sz="1600" dirty="0"/>
              <a:t>를 주거나 </a:t>
            </a:r>
            <a:r>
              <a:rPr lang="en-US" altLang="ko-KR" sz="1600" dirty="0"/>
              <a:t>IP</a:t>
            </a:r>
            <a:r>
              <a:rPr lang="ko-KR" altLang="en-US" sz="1600" dirty="0"/>
              <a:t>를 변경할 수 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수동 할당</a:t>
            </a:r>
            <a:r>
              <a:rPr lang="en-US" altLang="ko-KR" sz="1600" dirty="0"/>
              <a:t>(</a:t>
            </a:r>
            <a:r>
              <a:rPr lang="en-US" altLang="ko-KR" sz="1400" dirty="0"/>
              <a:t>Manual allocation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동적 할당</a:t>
            </a:r>
            <a:r>
              <a:rPr lang="en-US" altLang="ko-KR" sz="1600" dirty="0"/>
              <a:t>(Dynamic Allocation), </a:t>
            </a:r>
            <a:r>
              <a:rPr lang="ko-KR" altLang="en-US" sz="1600" dirty="0"/>
              <a:t>자동 할당</a:t>
            </a:r>
            <a:r>
              <a:rPr lang="en-US" altLang="ko-KR" sz="1600" dirty="0"/>
              <a:t>(Automatic allocation)</a:t>
            </a:r>
          </a:p>
        </p:txBody>
      </p:sp>
    </p:spTree>
    <p:extLst>
      <p:ext uri="{BB962C8B-B14F-4D97-AF65-F5344CB8AC3E}">
        <p14:creationId xmlns:p14="http://schemas.microsoft.com/office/powerpoint/2010/main" val="281964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37CEE-BF3E-7708-6CF0-BC5956E7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3CCE2-CB78-8EC0-D93A-A709044D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NAT(Network Address Translation)</a:t>
            </a:r>
            <a:r>
              <a:rPr lang="ko-KR" altLang="en-US" sz="1600" dirty="0"/>
              <a:t>은 사설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주소를 공인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주소로 변환하거나</a:t>
            </a:r>
            <a:br>
              <a:rPr lang="en-US" altLang="ko-KR" sz="1600" dirty="0"/>
            </a:br>
            <a:r>
              <a:rPr lang="ko-KR" altLang="en-US" sz="1600" dirty="0"/>
              <a:t>역으로 변환하는 장치입니다</a:t>
            </a:r>
            <a:endParaRPr lang="en-US" altLang="ko-KR" sz="1600" dirty="0"/>
          </a:p>
          <a:p>
            <a:r>
              <a:rPr lang="ko-KR" altLang="en-US" sz="1600" dirty="0"/>
              <a:t>오늘날 </a:t>
            </a:r>
            <a:r>
              <a:rPr lang="en-US" altLang="ko-KR" sz="1600" dirty="0"/>
              <a:t>NAT</a:t>
            </a:r>
            <a:r>
              <a:rPr lang="ko-KR" altLang="en-US" sz="1600" dirty="0"/>
              <a:t>을 쓰는 이유는 대부분 하나의 공인 </a:t>
            </a:r>
            <a:r>
              <a:rPr lang="en-US" altLang="ko-KR" sz="1600" dirty="0"/>
              <a:t>IPv4</a:t>
            </a:r>
            <a:r>
              <a:rPr lang="ko-KR" altLang="en-US" sz="1600" dirty="0"/>
              <a:t>를 나누어서 쓰는 구조일 때 자주 쓰는데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아파트 및</a:t>
            </a:r>
            <a:r>
              <a:rPr lang="en-US" altLang="ko-KR" sz="1600" dirty="0"/>
              <a:t> </a:t>
            </a:r>
            <a:r>
              <a:rPr lang="ko-KR" altLang="en-US" sz="1600" dirty="0"/>
              <a:t>주택</a:t>
            </a:r>
            <a:r>
              <a:rPr lang="en-US" altLang="ko-KR" sz="1600" dirty="0"/>
              <a:t>, </a:t>
            </a:r>
            <a:r>
              <a:rPr lang="ko-KR" altLang="en-US" sz="1600" dirty="0"/>
              <a:t>회사에서 쓰는 이더넷 방식이나 사설망을 구성한다면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위에 언급한 방식으로 통신하기 때문에</a:t>
            </a:r>
            <a:r>
              <a:rPr lang="en-US" altLang="ko-KR" sz="1600" dirty="0"/>
              <a:t>, NAT</a:t>
            </a:r>
            <a:r>
              <a:rPr lang="ko-KR" altLang="en-US" sz="1600" dirty="0"/>
              <a:t>가 필수적이라 볼 수 있습니다</a:t>
            </a:r>
            <a:endParaRPr lang="en-US" altLang="ko-KR" sz="1600" dirty="0"/>
          </a:p>
          <a:p>
            <a:r>
              <a:rPr lang="en-US" altLang="ko-KR" sz="1600" dirty="0"/>
              <a:t>NAT</a:t>
            </a:r>
            <a:r>
              <a:rPr lang="ko-KR" altLang="en-US" sz="1600" dirty="0"/>
              <a:t>의 종류는 공식적으로 세 가지가 있지만</a:t>
            </a:r>
            <a:r>
              <a:rPr lang="en-US" altLang="ko-KR" sz="1600" dirty="0"/>
              <a:t>, Type</a:t>
            </a:r>
            <a:r>
              <a:rPr lang="ko-KR" altLang="en-US" sz="1600" dirty="0"/>
              <a:t>이라는 용어로 비공식적으로 네 가지도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“정적 </a:t>
            </a:r>
            <a:r>
              <a:rPr lang="en-US" altLang="ko-KR" sz="1200" dirty="0"/>
              <a:t>NAT”(Static NAT):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공인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 간 </a:t>
            </a:r>
            <a:r>
              <a:rPr lang="en-US" altLang="ko-KR" sz="1200" dirty="0"/>
              <a:t>1:1</a:t>
            </a:r>
            <a:r>
              <a:rPr lang="ko-KR" altLang="en-US" sz="1200" dirty="0"/>
              <a:t>로 고정된 관계를 설정하는 </a:t>
            </a:r>
            <a:r>
              <a:rPr lang="en-US" altLang="ko-KR" sz="1200" dirty="0"/>
              <a:t>NAT </a:t>
            </a:r>
            <a:r>
              <a:rPr lang="ko-KR" altLang="en-US" sz="1200" dirty="0"/>
              <a:t>방식입니다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“동적 </a:t>
            </a:r>
            <a:r>
              <a:rPr lang="en-US" altLang="ko-KR" sz="1200" dirty="0"/>
              <a:t>NAT”(Dynamic NAT):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공인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주소를 동적으로 변환하는 방식으로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주로 특정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 풀에 대해 동적 </a:t>
            </a:r>
            <a:r>
              <a:rPr lang="en-US" altLang="ko-KR" sz="1200" dirty="0"/>
              <a:t>NAT </a:t>
            </a:r>
            <a:r>
              <a:rPr lang="ko-KR" altLang="en-US" sz="1200" dirty="0"/>
              <a:t>규칙이 설정됩니다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“포트 주소 변환”</a:t>
            </a:r>
            <a:r>
              <a:rPr lang="en-US" altLang="ko-KR" sz="1200" dirty="0"/>
              <a:t>(PAT, Port Address Translation):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포트 번호를 두 개를 가지고</a:t>
            </a:r>
            <a:br>
              <a:rPr lang="en-US" altLang="ko-KR" sz="1200" dirty="0"/>
            </a:br>
            <a:r>
              <a:rPr lang="ko-KR" altLang="en-US" sz="1200" dirty="0"/>
              <a:t>공인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포트 번호로 변환하는 방식입니다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1. Type A: </a:t>
            </a:r>
            <a:r>
              <a:rPr lang="ko-KR" altLang="en-US" sz="1200" dirty="0"/>
              <a:t>이 타입은 네트워크에 자유롭게 접근할 수 있음을 의미합니다</a:t>
            </a:r>
            <a:r>
              <a:rPr lang="en-US" altLang="ko-KR" sz="1200" dirty="0"/>
              <a:t>(</a:t>
            </a:r>
            <a:r>
              <a:rPr lang="ko-KR" altLang="en-US" sz="1200" dirty="0"/>
              <a:t>모든 형태의 통신이 가능합니다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2. Type B: </a:t>
            </a:r>
            <a:r>
              <a:rPr lang="ko-KR" altLang="en-US" sz="1200" dirty="0"/>
              <a:t>이 타입은 일부 제한이 있지만 대부분의 시스템과 통신할 수 있습니다</a:t>
            </a:r>
            <a:r>
              <a:rPr lang="en-US" altLang="ko-KR" sz="1200" dirty="0"/>
              <a:t>(</a:t>
            </a:r>
            <a:r>
              <a:rPr lang="ko-KR" altLang="en-US" sz="1200" dirty="0"/>
              <a:t>예를 들어 </a:t>
            </a:r>
            <a:r>
              <a:rPr lang="en-US" altLang="ko-KR" sz="1200" dirty="0"/>
              <a:t>Type C, D</a:t>
            </a:r>
            <a:r>
              <a:rPr lang="ko-KR" altLang="en-US" sz="1200" dirty="0"/>
              <a:t>와는 통신이 불가합니다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3. Type C: </a:t>
            </a:r>
            <a:r>
              <a:rPr lang="ko-KR" altLang="en-US" sz="1200" dirty="0"/>
              <a:t>이 타입은 네트워크 접근에 많은 제한이 있습니다</a:t>
            </a:r>
            <a:r>
              <a:rPr lang="en-US" altLang="ko-KR" sz="1200" dirty="0"/>
              <a:t>(Type A</a:t>
            </a:r>
            <a:r>
              <a:rPr lang="ko-KR" altLang="en-US" sz="1200" dirty="0"/>
              <a:t>인 시스템만 통신이 가능합니다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4. Type D: </a:t>
            </a:r>
            <a:r>
              <a:rPr lang="ko-KR" altLang="en-US" sz="1200" dirty="0"/>
              <a:t>이 타입은 거의 모든 연결이 불가능한 상태를 의미합니다</a:t>
            </a:r>
            <a:r>
              <a:rPr lang="en-US" altLang="ko-KR" sz="1200" dirty="0"/>
              <a:t>(</a:t>
            </a:r>
            <a:r>
              <a:rPr lang="ko-KR" altLang="en-US" sz="1200" dirty="0"/>
              <a:t>모든 형태의 통신이 불가합니다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146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B06D-9308-6541-70B1-5CED6089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VPN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05FA1-2A1B-6AA6-A74A-8929CEB8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13220"/>
          </a:xfrm>
        </p:spPr>
        <p:txBody>
          <a:bodyPr/>
          <a:lstStyle/>
          <a:p>
            <a:r>
              <a:rPr lang="en-US" altLang="ko-KR" sz="1600" dirty="0"/>
              <a:t>VPN(Virtual Private Network)</a:t>
            </a:r>
            <a:r>
              <a:rPr lang="ko-KR" altLang="en-US" sz="1600" dirty="0"/>
              <a:t>은 가상 사설망으로 외부의 거대한 인터넷 망과 직접적인 연결이 아닌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특정 사설을 만들어 그 들끼리 통신하는 인트라넷을 통칭합니다</a:t>
            </a:r>
            <a:endParaRPr lang="en-US" altLang="ko-KR" sz="1600" dirty="0"/>
          </a:p>
          <a:p>
            <a:r>
              <a:rPr lang="ko-KR" altLang="en-US" sz="1600" dirty="0"/>
              <a:t>넓은 의미로는 </a:t>
            </a:r>
            <a:r>
              <a:rPr lang="en-US" altLang="ko-KR" sz="1600" dirty="0"/>
              <a:t>DHCP</a:t>
            </a:r>
            <a:r>
              <a:rPr lang="ko-KR" altLang="en-US" sz="1600" dirty="0"/>
              <a:t>나 사설 </a:t>
            </a:r>
            <a:r>
              <a:rPr lang="en-US" altLang="ko-KR" sz="1600" dirty="0"/>
              <a:t>IP</a:t>
            </a:r>
            <a:r>
              <a:rPr lang="ko-KR" altLang="en-US" sz="1600" dirty="0"/>
              <a:t>를 쓰는 시스템</a:t>
            </a:r>
            <a:r>
              <a:rPr lang="en-US" altLang="ko-KR" sz="1600" dirty="0"/>
              <a:t>, </a:t>
            </a:r>
            <a:r>
              <a:rPr lang="ko-KR" altLang="en-US" sz="1600" dirty="0"/>
              <a:t>사내 망</a:t>
            </a:r>
            <a:r>
              <a:rPr lang="en-US" altLang="ko-KR" sz="1600" dirty="0"/>
              <a:t>, </a:t>
            </a:r>
            <a:r>
              <a:rPr lang="ko-KR" altLang="en-US" sz="1600" dirty="0"/>
              <a:t>군대 인트라넷 등의 모든 사설망을 지칭하지만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오늘날 </a:t>
            </a:r>
            <a:r>
              <a:rPr lang="en-US" altLang="ko-KR" sz="1600" dirty="0"/>
              <a:t>VPN</a:t>
            </a:r>
            <a:r>
              <a:rPr lang="ko-KR" altLang="en-US" sz="1600" dirty="0"/>
              <a:t>은 </a:t>
            </a:r>
            <a:r>
              <a:rPr lang="en-US" altLang="ko-KR" sz="1600" dirty="0"/>
              <a:t>IP</a:t>
            </a:r>
            <a:r>
              <a:rPr lang="ko-KR" altLang="en-US" sz="1600" dirty="0"/>
              <a:t>를 우회하고 정보은닉을 위해 사용하는 사람도 많을 정도로 다양하게 쓰입니다</a:t>
            </a:r>
            <a:endParaRPr lang="en-US" altLang="ko-KR" sz="1600" dirty="0"/>
          </a:p>
          <a:p>
            <a:r>
              <a:rPr lang="en-US" altLang="ko-KR" sz="1600" dirty="0"/>
              <a:t>VPN</a:t>
            </a:r>
            <a:r>
              <a:rPr lang="ko-KR" altLang="en-US" sz="1600" dirty="0"/>
              <a:t>은 소프트웨어로도 동작 가능하지만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아예 </a:t>
            </a:r>
            <a:r>
              <a:rPr lang="en-US" altLang="ko-KR" sz="1600" dirty="0"/>
              <a:t>VPN</a:t>
            </a:r>
            <a:r>
              <a:rPr lang="ko-KR" altLang="en-US" sz="1600" dirty="0"/>
              <a:t> 클라이언트 라우터를 사용해서 모든 패킷을 </a:t>
            </a:r>
            <a:r>
              <a:rPr lang="en-US" altLang="ko-KR" sz="1600" dirty="0"/>
              <a:t>VPN</a:t>
            </a:r>
            <a:r>
              <a:rPr lang="ko-KR" altLang="en-US" sz="1600" dirty="0"/>
              <a:t>으로 받을 수도 있습니다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중국 내에서는 황금방패 단속으로 들어오는 모든 패킷을 감청해서 검열을 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이를 피해서 해외 사이트에 접속을 하기 위해 </a:t>
            </a:r>
            <a:r>
              <a:rPr lang="en-US" altLang="ko-KR" sz="1600" dirty="0"/>
              <a:t>VPN </a:t>
            </a:r>
            <a:r>
              <a:rPr lang="ko-KR" altLang="en-US" sz="1600" dirty="0"/>
              <a:t>라우터를 공수해서</a:t>
            </a:r>
            <a:br>
              <a:rPr lang="en-US" altLang="ko-KR" sz="1600" dirty="0"/>
            </a:br>
            <a:r>
              <a:rPr lang="ko-KR" altLang="en-US" sz="1600" dirty="0"/>
              <a:t>한국</a:t>
            </a:r>
            <a:r>
              <a:rPr lang="en-US" altLang="ko-KR" sz="1600" dirty="0"/>
              <a:t>/</a:t>
            </a:r>
            <a:r>
              <a:rPr lang="ko-KR" altLang="en-US" sz="1600" dirty="0"/>
              <a:t>일본</a:t>
            </a:r>
            <a:r>
              <a:rPr lang="en-US" altLang="ko-KR" sz="1600" dirty="0"/>
              <a:t>IP</a:t>
            </a:r>
            <a:r>
              <a:rPr lang="ko-KR" altLang="en-US" sz="1600" dirty="0"/>
              <a:t>를 쓰는 경우가 많습니다만</a:t>
            </a:r>
            <a:r>
              <a:rPr lang="en-US" altLang="ko-KR" sz="1600" dirty="0"/>
              <a:t>, </a:t>
            </a:r>
            <a:r>
              <a:rPr lang="ko-KR" altLang="en-US" sz="1600" dirty="0"/>
              <a:t>이것도 단속이 심해지긴 했다고 합니다</a:t>
            </a:r>
            <a:r>
              <a:rPr lang="en-US" altLang="ko-KR" sz="1600" dirty="0"/>
              <a:t>)</a:t>
            </a:r>
          </a:p>
          <a:p>
            <a:r>
              <a:rPr lang="en-US" altLang="ko-KR" sz="1200" dirty="0"/>
              <a:t>PPTP (Point to Point Tunneling Protocol):</a:t>
            </a:r>
            <a:br>
              <a:rPr lang="en-US" altLang="ko-KR" sz="1200" dirty="0"/>
            </a:br>
            <a:r>
              <a:rPr lang="en-US" altLang="ko-KR" sz="1200" dirty="0"/>
              <a:t>PPP(Point-to-Point Protocol)</a:t>
            </a:r>
            <a:r>
              <a:rPr lang="ko-KR" altLang="en-US" sz="1200" dirty="0"/>
              <a:t>기술을 확장해서 만든 규격으로 터널링만 해주는 프로토콜입니다</a:t>
            </a:r>
            <a:endParaRPr lang="en-US" altLang="ko-KR" sz="1200" dirty="0"/>
          </a:p>
          <a:p>
            <a:r>
              <a:rPr lang="en-US" altLang="ko-KR" sz="1200" dirty="0"/>
              <a:t>L2TP (Layer 2 Tunneling Protocol):</a:t>
            </a:r>
            <a:br>
              <a:rPr lang="en-US" altLang="ko-KR" sz="1200" dirty="0"/>
            </a:br>
            <a:r>
              <a:rPr lang="en-US" altLang="ko-KR" sz="1200" dirty="0"/>
              <a:t>L2F</a:t>
            </a:r>
            <a:r>
              <a:rPr lang="ko-KR" altLang="en-US" sz="1200" dirty="0"/>
              <a:t>와 </a:t>
            </a:r>
            <a:r>
              <a:rPr lang="en-US" altLang="ko-KR" sz="1200" dirty="0"/>
              <a:t>PPTP </a:t>
            </a:r>
            <a:r>
              <a:rPr lang="ko-KR" altLang="en-US" sz="1200" dirty="0"/>
              <a:t>프로토콜을 결합하여 만든 규격이기 때문에 </a:t>
            </a:r>
            <a:r>
              <a:rPr lang="en-US" altLang="ko-KR" sz="1200" dirty="0"/>
              <a:t>PPP</a:t>
            </a:r>
            <a:r>
              <a:rPr lang="ko-KR" altLang="en-US" sz="1200" dirty="0"/>
              <a:t>를 지원하고</a:t>
            </a:r>
            <a:r>
              <a:rPr lang="en-US" altLang="ko-KR" sz="1200" dirty="0"/>
              <a:t>, </a:t>
            </a:r>
            <a:r>
              <a:rPr lang="ko-KR" altLang="en-US" sz="1200" dirty="0"/>
              <a:t>동일하게 터널링만 해주는 프로토콜입니다</a:t>
            </a:r>
            <a:endParaRPr lang="en-US" altLang="ko-KR" sz="1200" dirty="0"/>
          </a:p>
          <a:p>
            <a:r>
              <a:rPr lang="en-US" altLang="ko-KR" sz="1200" dirty="0"/>
              <a:t>OpenVPN: </a:t>
            </a:r>
            <a:r>
              <a:rPr lang="ko-KR" altLang="en-US" sz="1200" dirty="0"/>
              <a:t>오픈소스</a:t>
            </a:r>
            <a:r>
              <a:rPr lang="en-US" altLang="ko-KR" sz="1200" dirty="0"/>
              <a:t>VPN</a:t>
            </a:r>
            <a:r>
              <a:rPr lang="ko-KR" altLang="en-US" sz="1200" dirty="0"/>
              <a:t>으로 </a:t>
            </a:r>
            <a:r>
              <a:rPr lang="en-US" altLang="ko-KR" sz="1200" dirty="0"/>
              <a:t>L2TP</a:t>
            </a:r>
            <a:r>
              <a:rPr lang="ko-KR" altLang="en-US" sz="1200" dirty="0"/>
              <a:t>를 기초로 하지만 세 단계의 </a:t>
            </a:r>
            <a:r>
              <a:rPr lang="en-US" altLang="ko-KR" sz="1200" dirty="0"/>
              <a:t>Layer</a:t>
            </a:r>
            <a:r>
              <a:rPr lang="ko-KR" altLang="en-US" sz="1200" dirty="0"/>
              <a:t>를 만들어 사용할 수 있습니다</a:t>
            </a:r>
            <a:br>
              <a:rPr lang="en-US" altLang="ko-KR" sz="1200" dirty="0"/>
            </a:br>
            <a:r>
              <a:rPr lang="ko-KR" altLang="en-US" sz="1200" dirty="0"/>
              <a:t>또한</a:t>
            </a:r>
            <a:r>
              <a:rPr lang="en-US" altLang="ko-KR" sz="1200" dirty="0"/>
              <a:t>, VPN</a:t>
            </a:r>
            <a:r>
              <a:rPr lang="ko-KR" altLang="en-US" sz="1200" dirty="0"/>
              <a:t>추가 장비 없이 모든 과정을 소프트웨어 단에서 사용 가능합니다</a:t>
            </a:r>
            <a:r>
              <a:rPr lang="en-US" altLang="ko-KR" sz="1200" dirty="0"/>
              <a:t>(</a:t>
            </a:r>
            <a:r>
              <a:rPr lang="ko-KR" altLang="en-US" sz="1200" dirty="0"/>
              <a:t>오늘날 </a:t>
            </a:r>
            <a:r>
              <a:rPr lang="en-US" altLang="ko-KR" sz="1200" dirty="0"/>
              <a:t>VPN</a:t>
            </a:r>
            <a:r>
              <a:rPr lang="ko-KR" altLang="en-US" sz="1200" dirty="0"/>
              <a:t>프로그램의 원조 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WireGuard</a:t>
            </a:r>
            <a:r>
              <a:rPr lang="en-US" altLang="ko-KR" sz="1200" dirty="0"/>
              <a:t>: </a:t>
            </a:r>
            <a:r>
              <a:rPr lang="ko-KR" altLang="en-US" sz="1200" dirty="0"/>
              <a:t>무료 오픈소스</a:t>
            </a:r>
            <a:r>
              <a:rPr lang="en-US" altLang="ko-KR" sz="1200" dirty="0"/>
              <a:t>VPN</a:t>
            </a:r>
            <a:r>
              <a:rPr lang="ko-KR" altLang="en-US" sz="1200" dirty="0"/>
              <a:t>으로 </a:t>
            </a:r>
            <a:r>
              <a:rPr lang="ko-KR" altLang="en-US" sz="1200" dirty="0" err="1"/>
              <a:t>터널링</a:t>
            </a:r>
            <a:r>
              <a:rPr lang="ko-KR" altLang="en-US" sz="1200" dirty="0"/>
              <a:t> 구조는 굉장히 깔끔하면서 최신 타원곡선계열 암호 등을 사용하고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OpenVPN</a:t>
            </a:r>
            <a:r>
              <a:rPr lang="ko-KR" altLang="en-US" sz="1200" dirty="0"/>
              <a:t>의 단점인 싱글 쓰레드 기반을 깨고</a:t>
            </a:r>
            <a:r>
              <a:rPr lang="en-US" altLang="ko-KR" sz="1200" dirty="0"/>
              <a:t>, </a:t>
            </a:r>
            <a:r>
              <a:rPr lang="ko-KR" altLang="en-US" sz="1200" dirty="0"/>
              <a:t>멀티 쓰레드 기반을 채택하여 성능이 최대 </a:t>
            </a:r>
            <a:r>
              <a:rPr lang="en-US" altLang="ko-KR" sz="1200" dirty="0"/>
              <a:t>40% </a:t>
            </a:r>
            <a:r>
              <a:rPr lang="ko-KR" altLang="en-US" sz="1200" dirty="0"/>
              <a:t>향상된 </a:t>
            </a:r>
            <a:r>
              <a:rPr lang="en-US" altLang="ko-KR" sz="1200" dirty="0"/>
              <a:t>VPN</a:t>
            </a:r>
            <a:r>
              <a:rPr lang="ko-KR" altLang="en-US" sz="1200" dirty="0"/>
              <a:t>으로 평가 받습니다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2029296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5502</Words>
  <Application>Microsoft Office PowerPoint</Application>
  <PresentationFormat>와이드스크린</PresentationFormat>
  <Paragraphs>234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- 1</vt:lpstr>
      <vt:lpstr>목차</vt:lpstr>
      <vt:lpstr>Internet</vt:lpstr>
      <vt:lpstr>End System</vt:lpstr>
      <vt:lpstr>Router</vt:lpstr>
      <vt:lpstr>Black Hole Router</vt:lpstr>
      <vt:lpstr>DHCP</vt:lpstr>
      <vt:lpstr>NAT</vt:lpstr>
      <vt:lpstr>VPN</vt:lpstr>
      <vt:lpstr>Switch</vt:lpstr>
      <vt:lpstr>ISP</vt:lpstr>
      <vt:lpstr>ASN, BGP</vt:lpstr>
      <vt:lpstr>다양한 네트워크의 형태</vt:lpstr>
      <vt:lpstr>Protocol</vt:lpstr>
      <vt:lpstr>Layer (OSI 7)</vt:lpstr>
      <vt:lpstr>Layer 1 (Physical)</vt:lpstr>
      <vt:lpstr>Layer 2 (Data Link)</vt:lpstr>
      <vt:lpstr>Layer 3 (Network)</vt:lpstr>
      <vt:lpstr>Layer 4 (Transport)</vt:lpstr>
      <vt:lpstr>Layer 5 (Application)</vt:lpstr>
      <vt:lpstr>Socket Programming</vt:lpstr>
      <vt:lpstr>Layer 5 </vt:lpstr>
      <vt:lpstr>Client-Server, P2P</vt:lpstr>
      <vt:lpstr>HTTP 개요</vt:lpstr>
      <vt:lpstr>HTTP Request(Format)</vt:lpstr>
      <vt:lpstr>HTTP Response(Format)</vt:lpstr>
      <vt:lpstr>HTTP Cookie</vt:lpstr>
      <vt:lpstr>HTTPS</vt:lpstr>
      <vt:lpstr>DNS</vt:lpstr>
      <vt:lpstr>Name Server</vt:lpstr>
      <vt:lpstr>Name Server</vt:lpstr>
      <vt:lpstr>DNS Record</vt:lpstr>
      <vt:lpstr>SMTP</vt:lpstr>
      <vt:lpstr>MSA, MTA, MDA</vt:lpstr>
      <vt:lpstr>Telnet, FTP</vt:lpstr>
      <vt:lpstr>SSH, SFTP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245</cp:revision>
  <dcterms:created xsi:type="dcterms:W3CDTF">2024-01-24T09:57:18Z</dcterms:created>
  <dcterms:modified xsi:type="dcterms:W3CDTF">2024-01-30T17:48:07Z</dcterms:modified>
</cp:coreProperties>
</file>