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0"/>
  </p:notesMasterIdLst>
  <p:sldIdLst>
    <p:sldId id="256" r:id="rId2"/>
    <p:sldId id="271" r:id="rId3"/>
    <p:sldId id="257" r:id="rId4"/>
    <p:sldId id="260" r:id="rId5"/>
    <p:sldId id="265" r:id="rId6"/>
    <p:sldId id="258" r:id="rId7"/>
    <p:sldId id="259" r:id="rId8"/>
    <p:sldId id="268" r:id="rId9"/>
    <p:sldId id="276" r:id="rId10"/>
    <p:sldId id="262" r:id="rId11"/>
    <p:sldId id="274" r:id="rId12"/>
    <p:sldId id="269" r:id="rId13"/>
    <p:sldId id="270" r:id="rId14"/>
    <p:sldId id="263" r:id="rId15"/>
    <p:sldId id="278" r:id="rId16"/>
    <p:sldId id="277" r:id="rId17"/>
    <p:sldId id="26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8793" autoAdjust="0"/>
  </p:normalViewPr>
  <p:slideViewPr>
    <p:cSldViewPr snapToGrid="0">
      <p:cViewPr varScale="1">
        <p:scale>
          <a:sx n="81" d="100"/>
          <a:sy n="81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152B7-1453-4A6F-B74A-93AB0C3E1D15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83092-5145-4FE9-B6FC-2F7DAA6C5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pyright" TargetMode="External"/><Relationship Id="rId7" Type="http://schemas.openxmlformats.org/officeDocument/2006/relationships/hyperlink" Target="https://en.wikipedia.org/wiki/Free_softwa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ermissive_free_software_licence" TargetMode="External"/><Relationship Id="rId5" Type="http://schemas.openxmlformats.org/officeDocument/2006/relationships/hyperlink" Target="https://en.wikipedia.org/wiki/Copyleft#cite_note-1" TargetMode="External"/><Relationship Id="rId4" Type="http://schemas.openxmlformats.org/officeDocument/2006/relationships/hyperlink" Target="https://en.wikipedia.org/wiki/Derivative_work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1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GNU</a:t>
            </a:r>
            <a:r>
              <a:rPr lang="en-US" baseline="0" dirty="0"/>
              <a:t> GPL (or GPL)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שקופית</a:t>
            </a:r>
            <a:r>
              <a:rPr lang="he-IL" baseline="0" dirty="0"/>
              <a:t> דיון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NASA requires that your contributions</a:t>
            </a:r>
            <a:r>
              <a:rPr lang="en-US" baseline="0" dirty="0"/>
              <a:t> will be only your own (limits contribution freedom)</a:t>
            </a:r>
          </a:p>
          <a:p>
            <a:r>
              <a:rPr lang="en-US" baseline="0" dirty="0" err="1"/>
              <a:t>Truecrypt</a:t>
            </a:r>
            <a:r>
              <a:rPr lang="en-US" baseline="0" dirty="0"/>
              <a:t> does not allow to sell copies (limits distribution freedom)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 Stallman,</a:t>
            </a:r>
            <a:r>
              <a:rPr lang="en-US" baseline="0" dirty="0"/>
              <a:t> the founder of GNU (1983) created the GNU manifesto and FSF in 1985 upon these 4 essential freedoms.</a:t>
            </a:r>
          </a:p>
          <a:p>
            <a:r>
              <a:rPr lang="en-US" baseline="0" dirty="0"/>
              <a:t>Basically he is the “father” of FOSS.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</a:t>
            </a:r>
            <a:r>
              <a:rPr lang="en-US" baseline="0" dirty="0"/>
              <a:t> as </a:t>
            </a:r>
            <a:r>
              <a:rPr lang="he-IL" baseline="0" dirty="0"/>
              <a:t>חופשי</a:t>
            </a:r>
          </a:p>
          <a:p>
            <a:r>
              <a:rPr lang="en-US" baseline="0" dirty="0"/>
              <a:t>And not as </a:t>
            </a:r>
            <a:r>
              <a:rPr lang="he-IL" baseline="0" dirty="0"/>
              <a:t>חינמי</a:t>
            </a:r>
            <a:endParaRPr lang="en-US" baseline="0" dirty="0"/>
          </a:p>
          <a:p>
            <a:r>
              <a:rPr lang="he-IL" baseline="0" dirty="0"/>
              <a:t>לא להכנס עדיין לפרטים על הרישיונות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Founded</a:t>
            </a:r>
            <a:r>
              <a:rPr lang="en-US" baseline="0" dirty="0"/>
              <a:t> by </a:t>
            </a:r>
            <a:r>
              <a:rPr lang="en-US" dirty="0"/>
              <a:t>Richard Stallman.</a:t>
            </a:r>
          </a:p>
          <a:p>
            <a:r>
              <a:rPr lang="en-US" dirty="0"/>
              <a:t>The</a:t>
            </a:r>
            <a:r>
              <a:rPr lang="en-US" baseline="0" dirty="0"/>
              <a:t> GNU project is the “Founding Father” of today’s open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he-IL" dirty="0" err="1"/>
              <a:t>A</a:t>
            </a:r>
            <a:r>
              <a:rPr lang="en-US" dirty="0" err="1"/>
              <a:t>lso</a:t>
            </a:r>
            <a:r>
              <a:rPr lang="en-US" dirty="0"/>
              <a:t> mention Android and Linux Embedded. Linux is by far the most popular </a:t>
            </a:r>
            <a:r>
              <a:rPr lang="en-US" dirty="0" err="1"/>
              <a:t>os</a:t>
            </a:r>
            <a:r>
              <a:rPr lang="en-US" dirty="0"/>
              <a:t> in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/>
              <a:t>(Next slide</a:t>
            </a:r>
            <a:r>
              <a:rPr lang="en-US" u="none" baseline="0" dirty="0"/>
              <a:t> is the license comparison grid)</a:t>
            </a:r>
          </a:p>
          <a:p>
            <a:endParaRPr lang="en-US" u="none" dirty="0"/>
          </a:p>
          <a:p>
            <a:r>
              <a:rPr lang="en-US" u="none" dirty="0" err="1"/>
              <a:t>Copyleft</a:t>
            </a:r>
            <a:r>
              <a:rPr lang="en-US" u="none" dirty="0"/>
              <a:t>, distinguished from </a:t>
            </a:r>
            <a:r>
              <a:rPr lang="en-US" u="none" dirty="0">
                <a:hlinkClick r:id="rId3" tooltip="Copyright"/>
              </a:rPr>
              <a:t>copyright</a:t>
            </a:r>
            <a:r>
              <a:rPr lang="en-US" u="none" dirty="0"/>
              <a:t>, is the practice of offering people the right to freely distribute copies and modified versions of a work with the stipulation that the same rights be preserved in </a:t>
            </a:r>
            <a:r>
              <a:rPr lang="en-US" u="none" dirty="0">
                <a:hlinkClick r:id="rId4" tooltip="Derivative works"/>
              </a:rPr>
              <a:t>derivative works</a:t>
            </a:r>
            <a:r>
              <a:rPr lang="en-US" u="none" dirty="0"/>
              <a:t> created later.</a:t>
            </a:r>
            <a:r>
              <a:rPr lang="en-US" u="none" dirty="0">
                <a:hlinkClick r:id="rId5"/>
              </a:rPr>
              <a:t>[1]</a:t>
            </a:r>
            <a:r>
              <a:rPr lang="en-US" u="none" dirty="0"/>
              <a:t> </a:t>
            </a:r>
            <a:r>
              <a:rPr lang="en-US" u="none" dirty="0" err="1"/>
              <a:t>Copyleft</a:t>
            </a:r>
            <a:r>
              <a:rPr lang="en-US" u="none" dirty="0"/>
              <a:t> software licenses are considered protective or reciprocal, as contrasted with </a:t>
            </a:r>
            <a:r>
              <a:rPr lang="en-US" u="none" dirty="0">
                <a:hlinkClick r:id="rId6" tooltip="Permissive free software licence"/>
              </a:rPr>
              <a:t>permissive</a:t>
            </a:r>
            <a:r>
              <a:rPr lang="en-US" u="none" dirty="0"/>
              <a:t> </a:t>
            </a:r>
            <a:r>
              <a:rPr lang="en-US" u="none" dirty="0">
                <a:hlinkClick r:id="rId7" tooltip="Free software"/>
              </a:rPr>
              <a:t>free software</a:t>
            </a:r>
            <a:r>
              <a:rPr lang="en-US" u="none" dirty="0"/>
              <a:t> licenses</a:t>
            </a:r>
          </a:p>
          <a:p>
            <a:r>
              <a:rPr lang="en-US" u="none" dirty="0"/>
              <a:t>GPL</a:t>
            </a:r>
            <a:r>
              <a:rPr lang="en-US" u="none" baseline="0" dirty="0"/>
              <a:t> – You must pass the same freedoms that you received to the software recipient</a:t>
            </a:r>
          </a:p>
          <a:p>
            <a:r>
              <a:rPr lang="en-US" u="none" baseline="0" dirty="0"/>
              <a:t>Permissive – Do whatever you want with basic/simple limitations (such as copyright)</a:t>
            </a:r>
            <a:br>
              <a:rPr lang="en-US" u="none" baseline="0" dirty="0"/>
            </a:br>
            <a:endParaRPr lang="en-US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3092-5145-4FE9-B6FC-2F7DAA6C5B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206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5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E9D4-676F-4E2C-9FA1-8CE359EF34A8}" type="datetimeFigureOut">
              <a:rPr lang="en-US" smtClean="0"/>
              <a:t>17-Dec-18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6AE4-B8D2-4AA1-9620-08441C91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World of FOSS</a:t>
            </a:r>
          </a:p>
        </p:txBody>
      </p:sp>
    </p:spTree>
    <p:extLst>
      <p:ext uri="{BB962C8B-B14F-4D97-AF65-F5344CB8AC3E}">
        <p14:creationId xmlns:p14="http://schemas.microsoft.com/office/powerpoint/2010/main" val="272179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FOSS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05895"/>
            <a:ext cx="10515600" cy="4680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“</a:t>
            </a:r>
            <a:r>
              <a:rPr lang="en-US" u="sng" dirty="0" err="1"/>
              <a:t>Copyleft</a:t>
            </a:r>
            <a:r>
              <a:rPr lang="en-US" u="sng" dirty="0"/>
              <a:t>” Licenses</a:t>
            </a:r>
          </a:p>
          <a:p>
            <a:r>
              <a:rPr lang="en-US" dirty="0"/>
              <a:t>GPL (v2 &amp; v3) </a:t>
            </a:r>
          </a:p>
          <a:p>
            <a:r>
              <a:rPr lang="en-US" dirty="0"/>
              <a:t>LGPL</a:t>
            </a:r>
          </a:p>
          <a:p>
            <a:r>
              <a:rPr lang="en-US" dirty="0"/>
              <a:t>AGPL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“Permissive” Licenses</a:t>
            </a:r>
          </a:p>
          <a:p>
            <a:r>
              <a:rPr lang="en-US" dirty="0"/>
              <a:t>MIT</a:t>
            </a:r>
          </a:p>
          <a:p>
            <a:r>
              <a:rPr lang="en-US" dirty="0"/>
              <a:t>BSD</a:t>
            </a:r>
          </a:p>
          <a:p>
            <a:r>
              <a:rPr lang="en-US" dirty="0"/>
              <a:t>APACHE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Dual License - 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File:LGPLv3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417" y="2265541"/>
            <a:ext cx="2102139" cy="91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0/06/AGPLv3_Logo.svg/864px-AGPLv3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2265542"/>
            <a:ext cx="2130136" cy="8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657" y="3451701"/>
            <a:ext cx="2247899" cy="1117206"/>
          </a:xfrm>
          <a:prstGeom prst="rect">
            <a:avLst/>
          </a:prstGeom>
        </p:spPr>
      </p:pic>
      <p:pic>
        <p:nvPicPr>
          <p:cNvPr id="5128" name="Picture 8" descr="Image result for apache  logo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20" y="3416544"/>
            <a:ext cx="2571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57" y="4975888"/>
            <a:ext cx="1403698" cy="1403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576" y="4998748"/>
            <a:ext cx="1403698" cy="14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6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Comparison Table</a:t>
            </a:r>
          </a:p>
        </p:txBody>
      </p:sp>
      <p:pic>
        <p:nvPicPr>
          <p:cNvPr id="2052" name="Picture 4" descr="Image result for open source licens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124537"/>
            <a:ext cx="97250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873" y="6339673"/>
            <a:ext cx="1197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comprehensive list: https://en.wikipedia.org/wiki/Comparison_of_free_and_open-source_software_licenses</a:t>
            </a:r>
          </a:p>
        </p:txBody>
      </p:sp>
    </p:spTree>
    <p:extLst>
      <p:ext uri="{BB962C8B-B14F-4D97-AF65-F5344CB8AC3E}">
        <p14:creationId xmlns:p14="http://schemas.microsoft.com/office/powerpoint/2010/main" val="4768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the modules are included in the same executable file, they are definitely combined in one program. </a:t>
            </a:r>
            <a:r>
              <a:rPr lang="en-US" i="1" dirty="0"/>
              <a:t>If modules are designed to run linked together in a shared address space, that almost surely means combining them into one program.</a:t>
            </a:r>
            <a:br>
              <a:rPr lang="en-US" i="1" dirty="0"/>
            </a:br>
            <a:endParaRPr lang="en-US" i="1" dirty="0"/>
          </a:p>
          <a:p>
            <a:pPr fontAlgn="base"/>
            <a:r>
              <a:rPr lang="en-US" dirty="0"/>
              <a:t>By contrast, pipes, sockets and command-line arguments are communication mechanisms normally used between two separate programs.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6131119"/>
            <a:ext cx="2356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the GNU website FAQ</a:t>
            </a:r>
          </a:p>
        </p:txBody>
      </p:sp>
      <p:pic>
        <p:nvPicPr>
          <p:cNvPr id="6146" name="Picture 2" descr="Image result for gpl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942" y="2336873"/>
            <a:ext cx="1320794" cy="19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67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have a BSD licensed project, and you want to use a GPL licensed library, what happens to your project?</a:t>
            </a:r>
          </a:p>
          <a:p>
            <a:pPr lvl="1"/>
            <a:r>
              <a:rPr lang="en-US" dirty="0"/>
              <a:t>And vice-versa?</a:t>
            </a:r>
          </a:p>
          <a:p>
            <a:endParaRPr lang="en-US" dirty="0"/>
          </a:p>
          <a:p>
            <a:r>
              <a:rPr lang="en-US" dirty="0"/>
              <a:t>Is GPL compatible with BSD?</a:t>
            </a:r>
          </a:p>
          <a:p>
            <a:r>
              <a:rPr lang="en-US" dirty="0"/>
              <a:t>Is BSD compatible with a commercial paid license?</a:t>
            </a:r>
          </a:p>
          <a:p>
            <a:r>
              <a:rPr lang="en-US" dirty="0"/>
              <a:t>Is GPL compatible with a commercial paid license?</a:t>
            </a:r>
          </a:p>
          <a:p>
            <a:endParaRPr lang="en-US" dirty="0"/>
          </a:p>
          <a:p>
            <a:r>
              <a:rPr lang="en-US" dirty="0"/>
              <a:t>What happens if I released my project as GPL, but now I want it to be changed to commercial?</a:t>
            </a:r>
          </a:p>
        </p:txBody>
      </p:sp>
    </p:spTree>
    <p:extLst>
      <p:ext uri="{BB962C8B-B14F-4D97-AF65-F5344CB8AC3E}">
        <p14:creationId xmlns:p14="http://schemas.microsoft.com/office/powerpoint/2010/main" val="20130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Non-Free OSS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NASA Open Source Agreement</a:t>
            </a:r>
          </a:p>
          <a:p>
            <a:r>
              <a:rPr lang="en-US" dirty="0" err="1"/>
              <a:t>TrueCrypt</a:t>
            </a:r>
            <a:r>
              <a:rPr lang="en-US" dirty="0"/>
              <a:t> License Version 3.0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4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licenses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59" y="2676956"/>
            <a:ext cx="2943225" cy="391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1751" y="2164414"/>
            <a:ext cx="542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type distribution among </a:t>
            </a:r>
            <a:r>
              <a:rPr lang="en-US" dirty="0" err="1"/>
              <a:t>Github’s</a:t>
            </a:r>
            <a:r>
              <a:rPr lang="en-US" dirty="0"/>
              <a:t> projects:</a:t>
            </a:r>
          </a:p>
        </p:txBody>
      </p:sp>
    </p:spTree>
    <p:extLst>
      <p:ext uri="{BB962C8B-B14F-4D97-AF65-F5344CB8AC3E}">
        <p14:creationId xmlns:p14="http://schemas.microsoft.com/office/powerpoint/2010/main" val="262476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Definition, terminology &amp; history</a:t>
            </a:r>
          </a:p>
          <a:p>
            <a:endParaRPr lang="en-US" dirty="0"/>
          </a:p>
          <a:p>
            <a:r>
              <a:rPr lang="en-US" dirty="0"/>
              <a:t>License types and their impact</a:t>
            </a:r>
          </a:p>
          <a:p>
            <a:endParaRPr lang="en-US" dirty="0"/>
          </a:p>
          <a:p>
            <a:r>
              <a:rPr lang="en-US" dirty="0"/>
              <a:t>Major players &amp; eco-system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linux pengu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1" y="4102763"/>
            <a:ext cx="485760" cy="5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9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players in FOSS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Redhat</a:t>
            </a:r>
            <a:endParaRPr lang="en-US" dirty="0"/>
          </a:p>
          <a:p>
            <a:r>
              <a:rPr lang="en-US" dirty="0"/>
              <a:t>Google (Android,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r>
              <a:rPr lang="en-US" dirty="0"/>
              <a:t>Facebook (React, Flow, HHVM)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Elastic (Elastic Search, </a:t>
            </a:r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</a:t>
            </a:r>
          </a:p>
          <a:p>
            <a:r>
              <a:rPr lang="en-US" dirty="0" err="1" smtClean="0"/>
              <a:t>Nvidia</a:t>
            </a:r>
            <a:endParaRPr lang="en-US" dirty="0"/>
          </a:p>
          <a:p>
            <a:r>
              <a:rPr lang="en-US" dirty="0"/>
              <a:t>Intel, IBM, Microsoft, </a:t>
            </a:r>
            <a:r>
              <a:rPr lang="en-US" dirty="0" err="1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Mozilla, Apache</a:t>
            </a:r>
            <a:endParaRPr lang="en-US" dirty="0"/>
          </a:p>
        </p:txBody>
      </p:sp>
      <p:pic>
        <p:nvPicPr>
          <p:cNvPr id="4098" name="Picture 2" descr="Image result for androi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469" y="3195249"/>
            <a:ext cx="1019198" cy="119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062" y="2062755"/>
            <a:ext cx="2095467" cy="104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elastic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13" y="5039634"/>
            <a:ext cx="3362903" cy="89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mongodb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72" y="2167352"/>
            <a:ext cx="2230548" cy="125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ySQ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92" y="3422036"/>
            <a:ext cx="1848201" cy="9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firefox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209" y="4841682"/>
            <a:ext cx="914458" cy="91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pache found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54" y="5727219"/>
            <a:ext cx="2695745" cy="71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2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contribute or use FOSS?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communities</a:t>
            </a:r>
          </a:p>
          <a:p>
            <a:r>
              <a:rPr lang="en-US" dirty="0"/>
              <a:t>Continuous updates &amp; progress</a:t>
            </a:r>
          </a:p>
          <a:p>
            <a:r>
              <a:rPr lang="en-US" dirty="0"/>
              <a:t>Economical (business models)</a:t>
            </a:r>
          </a:p>
          <a:p>
            <a:r>
              <a:rPr lang="en-US" dirty="0"/>
              <a:t>High quality </a:t>
            </a:r>
          </a:p>
          <a:p>
            <a:r>
              <a:rPr lang="en-US" dirty="0"/>
              <a:t>Secure (vs. security through obscurity)</a:t>
            </a:r>
          </a:p>
          <a:p>
            <a:r>
              <a:rPr lang="en-US" dirty="0"/>
              <a:t>Distributed development</a:t>
            </a:r>
          </a:p>
          <a:p>
            <a:r>
              <a:rPr lang="en-US" dirty="0"/>
              <a:t>Credits &amp; sense of accomplishment</a:t>
            </a:r>
          </a:p>
        </p:txBody>
      </p:sp>
    </p:spTree>
    <p:extLst>
      <p:ext uri="{BB962C8B-B14F-4D97-AF65-F5344CB8AC3E}">
        <p14:creationId xmlns:p14="http://schemas.microsoft.com/office/powerpoint/2010/main" val="34444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Definition, terminology &amp; history</a:t>
            </a:r>
          </a:p>
          <a:p>
            <a:endParaRPr lang="en-US" dirty="0"/>
          </a:p>
          <a:p>
            <a:r>
              <a:rPr lang="en-US" dirty="0"/>
              <a:t>License types and their impact</a:t>
            </a:r>
          </a:p>
          <a:p>
            <a:endParaRPr lang="en-US" dirty="0"/>
          </a:p>
          <a:p>
            <a:r>
              <a:rPr lang="en-US" dirty="0"/>
              <a:t>Major players &amp; eco-system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linux pengu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1" y="2232396"/>
            <a:ext cx="485760" cy="5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4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Free was defined by Richard Stallman in 1985, as four essential freedoms: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 – </a:t>
            </a:r>
            <a:r>
              <a:rPr lang="he-IL" dirty="0" err="1"/>
              <a:t>R</a:t>
            </a:r>
            <a:r>
              <a:rPr lang="en-US" dirty="0"/>
              <a:t>un the program as you wish, for any purpose.</a:t>
            </a:r>
          </a:p>
          <a:p>
            <a:pPr marL="0" indent="0">
              <a:buNone/>
            </a:pPr>
            <a:r>
              <a:rPr lang="en-US" dirty="0"/>
              <a:t>1 - </a:t>
            </a:r>
            <a:r>
              <a:rPr lang="he-IL" dirty="0" err="1"/>
              <a:t>S</a:t>
            </a:r>
            <a:r>
              <a:rPr lang="en-US" dirty="0" err="1"/>
              <a:t>tudy</a:t>
            </a:r>
            <a:r>
              <a:rPr lang="en-US" dirty="0"/>
              <a:t> how the program works, and adapt it to your needs. *</a:t>
            </a:r>
          </a:p>
          <a:p>
            <a:pPr marL="0" indent="0">
              <a:buNone/>
            </a:pPr>
            <a:r>
              <a:rPr lang="en-US" dirty="0"/>
              <a:t>2 - </a:t>
            </a:r>
            <a:r>
              <a:rPr lang="he-IL" dirty="0" err="1"/>
              <a:t>R</a:t>
            </a:r>
            <a:r>
              <a:rPr lang="en-US" dirty="0" err="1"/>
              <a:t>edistribute</a:t>
            </a:r>
            <a:r>
              <a:rPr lang="en-US" dirty="0"/>
              <a:t> copies so you can help your neighbor.</a:t>
            </a:r>
          </a:p>
          <a:p>
            <a:pPr marL="0" indent="0">
              <a:buNone/>
            </a:pPr>
            <a:r>
              <a:rPr lang="en-US" dirty="0"/>
              <a:t>3 - </a:t>
            </a:r>
            <a:r>
              <a:rPr lang="he-IL" dirty="0" err="1"/>
              <a:t>I</a:t>
            </a:r>
            <a:r>
              <a:rPr lang="en-US" dirty="0" err="1"/>
              <a:t>mprove</a:t>
            </a:r>
            <a:r>
              <a:rPr lang="en-US" dirty="0"/>
              <a:t> the program, and release your improvements to the public, so that the whole community benefits. *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*Access to the source code is a precondition for this.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richard stall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3" y="4965186"/>
            <a:ext cx="1655617" cy="16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4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FOSS vs non-free 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Aren’t all Open Source software free?</a:t>
            </a:r>
          </a:p>
          <a:p>
            <a:r>
              <a:rPr lang="en-US" dirty="0"/>
              <a:t>No!  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Truecrypt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Unreal Engine</a:t>
            </a:r>
          </a:p>
          <a:p>
            <a:pPr marL="0" indent="0">
              <a:buNone/>
            </a:pPr>
            <a:r>
              <a:rPr lang="en-US" dirty="0"/>
              <a:t>	NASA Projects (https://github.com/nasa)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6146" name="Picture 2" descr="Image result for truecry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64" y="3067831"/>
            <a:ext cx="479275" cy="4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nreal engin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89" y="3810176"/>
            <a:ext cx="693301" cy="7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NASA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63" y="4673053"/>
            <a:ext cx="1249398" cy="62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6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Arduino</a:t>
            </a:r>
          </a:p>
          <a:p>
            <a:r>
              <a:rPr lang="en-US" dirty="0" err="1"/>
              <a:t>Pixhawk</a:t>
            </a:r>
            <a:endParaRPr lang="en-US" dirty="0"/>
          </a:p>
          <a:p>
            <a:r>
              <a:rPr lang="en-US" dirty="0" err="1"/>
              <a:t>UltiMaker</a:t>
            </a:r>
            <a:endParaRPr lang="en-US" dirty="0"/>
          </a:p>
          <a:p>
            <a:r>
              <a:rPr lang="en-US" dirty="0"/>
              <a:t>Raspberry Pi (not entirely OS)</a:t>
            </a:r>
          </a:p>
          <a:p>
            <a:endParaRPr lang="en-US" dirty="0"/>
          </a:p>
        </p:txBody>
      </p:sp>
      <p:pic>
        <p:nvPicPr>
          <p:cNvPr id="7170" name="Picture 2" descr="Image result for arduin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8" y="2830872"/>
            <a:ext cx="3117512" cy="120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ultimak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23" y="4325371"/>
            <a:ext cx="2166082" cy="118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ixhaw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56" y="4325371"/>
            <a:ext cx="2005885" cy="14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6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FOSS History- The GNU </a:t>
            </a:r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GNU’s not Unix!</a:t>
            </a:r>
          </a:p>
          <a:p>
            <a:r>
              <a:rPr lang="en-US" dirty="0"/>
              <a:t>Founded at 1983 by Richard Stallman, aimed to provide a free Unix-like (but not Unix!) OS.</a:t>
            </a:r>
          </a:p>
          <a:p>
            <a:r>
              <a:rPr lang="en-US" dirty="0"/>
              <a:t>Developed many OS utilities (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emacs</a:t>
            </a:r>
            <a:r>
              <a:rPr lang="en-US" dirty="0"/>
              <a:t>, bash…), but did not complete a working stable OS kernel.</a:t>
            </a:r>
          </a:p>
          <a:p>
            <a:r>
              <a:rPr lang="en-US" dirty="0"/>
              <a:t>The GNU/Hurd project started in 1990, still being developed, and is still not production ready.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eckert GNU whit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688" y="900716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7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project started by Linus </a:t>
            </a:r>
            <a:r>
              <a:rPr lang="en-US" dirty="0" err="1"/>
              <a:t>Trovalds</a:t>
            </a:r>
            <a:r>
              <a:rPr lang="en-US" dirty="0"/>
              <a:t> in 1991.</a:t>
            </a:r>
          </a:p>
          <a:p>
            <a:r>
              <a:rPr lang="en-US" dirty="0"/>
              <a:t>Aimed to be a free UNIX-like kernel.</a:t>
            </a:r>
          </a:p>
          <a:p>
            <a:r>
              <a:rPr lang="en-US" dirty="0"/>
              <a:t>Today, there are more than 15k contributors.</a:t>
            </a:r>
          </a:p>
          <a:p>
            <a:r>
              <a:rPr lang="en-US" dirty="0"/>
              <a:t>As most GNU projects, Linux is written in 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Tux the pengu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02" y="706896"/>
            <a:ext cx="955313" cy="11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linus torval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515" y="3290451"/>
            <a:ext cx="2053333" cy="31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GNU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GNU/Linux has emerged</a:t>
            </a:r>
          </a:p>
          <a:p>
            <a:r>
              <a:rPr lang="en-US" dirty="0"/>
              <a:t>GNU and Linux defined the FOSS world as we know it today.</a:t>
            </a:r>
          </a:p>
          <a:p>
            <a:r>
              <a:rPr lang="en-US" dirty="0"/>
              <a:t>Multiple flavors of GNU/Linux distributions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Today it controls </a:t>
            </a:r>
            <a:r>
              <a:rPr lang="en-US" dirty="0"/>
              <a:t>m</a:t>
            </a:r>
            <a:r>
              <a:rPr lang="en-US" dirty="0" smtClean="0"/>
              <a:t>obile, datacenters &amp;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28" name="Picture 4" descr="Tux the pengu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005" y="1220497"/>
            <a:ext cx="627995" cy="7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bian Open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9017"/>
            <a:ext cx="762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lackware logo from the official Slackware site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10" y="4170001"/>
            <a:ext cx="238125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ckert GNU white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505" y="654440"/>
            <a:ext cx="666095" cy="6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11163900" y="1010668"/>
            <a:ext cx="513805" cy="566057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20" y="3623295"/>
            <a:ext cx="1220303" cy="1481094"/>
          </a:xfrm>
          <a:prstGeom prst="rect">
            <a:avLst/>
          </a:prstGeom>
        </p:spPr>
      </p:pic>
      <p:pic>
        <p:nvPicPr>
          <p:cNvPr id="9" name="Picture 12" descr="Image result for suse logo -kiss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09" y="3889787"/>
            <a:ext cx="2085840" cy="9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gentoo linu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96" y="3827410"/>
            <a:ext cx="998610" cy="11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ndroid transpar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2" y="5667096"/>
            <a:ext cx="683861" cy="8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Definition, terminology &amp; history</a:t>
            </a:r>
          </a:p>
          <a:p>
            <a:endParaRPr lang="en-US" dirty="0"/>
          </a:p>
          <a:p>
            <a:r>
              <a:rPr lang="en-US" dirty="0"/>
              <a:t>License types and their impact</a:t>
            </a:r>
          </a:p>
          <a:p>
            <a:endParaRPr lang="en-US" dirty="0"/>
          </a:p>
          <a:p>
            <a:r>
              <a:rPr lang="en-US" dirty="0"/>
              <a:t>Major players &amp; eco-system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linux pengu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1" y="3177970"/>
            <a:ext cx="485760" cy="5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976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9080</TotalTime>
  <Words>645</Words>
  <Application>Microsoft Office PowerPoint</Application>
  <PresentationFormat>Widescreen</PresentationFormat>
  <Paragraphs>146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The World of FOSS</vt:lpstr>
      <vt:lpstr>Open Source Introduction</vt:lpstr>
      <vt:lpstr>What is FOSS?</vt:lpstr>
      <vt:lpstr>FOSS vs non-free OSS</vt:lpstr>
      <vt:lpstr>Hardware Projects</vt:lpstr>
      <vt:lpstr>FOSS History- The GNU Project</vt:lpstr>
      <vt:lpstr>Linux</vt:lpstr>
      <vt:lpstr>First GNU OS</vt:lpstr>
      <vt:lpstr>Open Source Introduction</vt:lpstr>
      <vt:lpstr>Common FOSS licenses</vt:lpstr>
      <vt:lpstr>License Comparison Table</vt:lpstr>
      <vt:lpstr>GPL</vt:lpstr>
      <vt:lpstr>License Compatibility</vt:lpstr>
      <vt:lpstr>Non-Free OSS Licenses</vt:lpstr>
      <vt:lpstr>Most popular licenses</vt:lpstr>
      <vt:lpstr>Open Source Introduction</vt:lpstr>
      <vt:lpstr>Major players in FOSS</vt:lpstr>
      <vt:lpstr>Why contribute or use FOSS?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Page</dc:title>
  <dc:creator>USER</dc:creator>
  <cp:lastModifiedBy>USER</cp:lastModifiedBy>
  <cp:revision>55</cp:revision>
  <dcterms:created xsi:type="dcterms:W3CDTF">2018-11-08T13:57:42Z</dcterms:created>
  <dcterms:modified xsi:type="dcterms:W3CDTF">2018-12-17T14:15:47Z</dcterms:modified>
</cp:coreProperties>
</file>