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bb854f7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bb854f7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bb854f7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bb854f7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bb854f7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bb854f7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6bb854f7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6bb854f7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6469ea8e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6469ea8e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5de1456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5de1456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6469ea8e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6469ea8e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6bbb84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6bbb84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6bbb8487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6bbb8487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5de1456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5de1456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469ea8e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469ea8e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5de14567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5de14567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6bbb8487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6bbb848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5de14567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5de14567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5de14567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5de14567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6469ea8e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6469ea8e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de14567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5de14567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5de14567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5de14567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bb854f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bb854f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bb854f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bb854f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6469ea8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6469ea8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469ea8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469ea8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bb854f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bb854f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bb854f7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bb854f7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bb854f7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bb854f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myrepos.com/path/to/repo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00" y="-15240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7900" y="382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Code Collaboration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Basic Blocks - The Merge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152475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“complex” workflow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3818417" y="4490520"/>
            <a:ext cx="2280900" cy="33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maze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3818417" y="3988679"/>
            <a:ext cx="2280900" cy="33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Pacman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8" name="Google Shape;158;p22"/>
          <p:cNvCxnSpPr>
            <a:stCxn id="157" idx="2"/>
            <a:endCxn id="156" idx="0"/>
          </p:cNvCxnSpPr>
          <p:nvPr/>
        </p:nvCxnSpPr>
        <p:spPr>
          <a:xfrm>
            <a:off x="4958867" y="4318679"/>
            <a:ext cx="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12072" y="3756045"/>
            <a:ext cx="1963500" cy="33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blue ghost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0" name="Google Shape;160;p22"/>
          <p:cNvCxnSpPr>
            <a:stCxn id="159" idx="1"/>
            <a:endCxn id="157" idx="3"/>
          </p:cNvCxnSpPr>
          <p:nvPr/>
        </p:nvCxnSpPr>
        <p:spPr>
          <a:xfrm flipH="1">
            <a:off x="6099272" y="3921045"/>
            <a:ext cx="41280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3787092" y="3323271"/>
            <a:ext cx="2312100" cy="4356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Merge ghost #1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2" name="Google Shape;162;p22"/>
          <p:cNvCxnSpPr>
            <a:stCxn id="161" idx="2"/>
            <a:endCxn id="157" idx="0"/>
          </p:cNvCxnSpPr>
          <p:nvPr/>
        </p:nvCxnSpPr>
        <p:spPr>
          <a:xfrm>
            <a:off x="4943142" y="3758871"/>
            <a:ext cx="1560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2"/>
          <p:cNvCxnSpPr>
            <a:endCxn id="159" idx="1"/>
          </p:cNvCxnSpPr>
          <p:nvPr/>
        </p:nvCxnSpPr>
        <p:spPr>
          <a:xfrm>
            <a:off x="6099272" y="3624045"/>
            <a:ext cx="41280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2"/>
          <p:cNvSpPr txBox="1"/>
          <p:nvPr/>
        </p:nvSpPr>
        <p:spPr>
          <a:xfrm>
            <a:off x="4574075" y="1519360"/>
            <a:ext cx="1671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aster (HEAD)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6498079" y="2999876"/>
            <a:ext cx="1963500" cy="33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pink ghost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6" name="Google Shape;166;p22"/>
          <p:cNvCxnSpPr>
            <a:stCxn id="165" idx="1"/>
          </p:cNvCxnSpPr>
          <p:nvPr/>
        </p:nvCxnSpPr>
        <p:spPr>
          <a:xfrm flipH="1">
            <a:off x="6085279" y="3164876"/>
            <a:ext cx="412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2"/>
          <p:cNvSpPr/>
          <p:nvPr/>
        </p:nvSpPr>
        <p:spPr>
          <a:xfrm>
            <a:off x="3773100" y="1881302"/>
            <a:ext cx="2312100" cy="4356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Merge ghost #2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8" name="Google Shape;168;p22"/>
          <p:cNvCxnSpPr>
            <a:stCxn id="169" idx="2"/>
            <a:endCxn id="165" idx="0"/>
          </p:cNvCxnSpPr>
          <p:nvPr/>
        </p:nvCxnSpPr>
        <p:spPr>
          <a:xfrm>
            <a:off x="7479829" y="2796476"/>
            <a:ext cx="0" cy="2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2"/>
          <p:cNvCxnSpPr>
            <a:endCxn id="161" idx="6"/>
          </p:cNvCxnSpPr>
          <p:nvPr/>
        </p:nvCxnSpPr>
        <p:spPr>
          <a:xfrm>
            <a:off x="4943142" y="2338671"/>
            <a:ext cx="0" cy="9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2"/>
          <p:cNvSpPr txBox="1"/>
          <p:nvPr/>
        </p:nvSpPr>
        <p:spPr>
          <a:xfrm>
            <a:off x="7202100" y="2177135"/>
            <a:ext cx="16719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pink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(HEAD)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7246875" y="3469229"/>
            <a:ext cx="16719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lue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(HEAD)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6498079" y="2466476"/>
            <a:ext cx="1963500" cy="33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Fixed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pink ghost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3" name="Google Shape;173;p22"/>
          <p:cNvCxnSpPr>
            <a:stCxn id="167" idx="0"/>
            <a:endCxn id="169" idx="1"/>
          </p:cNvCxnSpPr>
          <p:nvPr/>
        </p:nvCxnSpPr>
        <p:spPr>
          <a:xfrm>
            <a:off x="6085200" y="2099102"/>
            <a:ext cx="4128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Rebase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152475"/>
            <a:ext cx="8520600" cy="21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 lets us re-write the commit history: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Re-order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commits (squash)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commits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great power, comes great responsibility!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343575" y="3652764"/>
            <a:ext cx="8412600" cy="1435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Warning: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Revising history that already exists elsewhere will cause merge collisions when trying to merge the changes.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You can accidentally delete important changes, so always backup beforehand!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Rebase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700" y="1152475"/>
            <a:ext cx="41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 can be used 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cleaner commit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alternative to merge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Clean history is like clean code: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undo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diff</a:t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5647225" y="4434825"/>
            <a:ext cx="2280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maze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5647225" y="3774896"/>
            <a:ext cx="2280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Pacman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5568238" y="2179413"/>
            <a:ext cx="19185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pink ghost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0" name="Google Shape;190;p24"/>
          <p:cNvCxnSpPr>
            <a:stCxn id="188" idx="2"/>
            <a:endCxn id="187" idx="0"/>
          </p:cNvCxnSpPr>
          <p:nvPr/>
        </p:nvCxnSpPr>
        <p:spPr>
          <a:xfrm>
            <a:off x="6787675" y="4208696"/>
            <a:ext cx="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4"/>
          <p:cNvCxnSpPr>
            <a:stCxn id="189" idx="2"/>
            <a:endCxn id="188" idx="0"/>
          </p:cNvCxnSpPr>
          <p:nvPr/>
        </p:nvCxnSpPr>
        <p:spPr>
          <a:xfrm>
            <a:off x="6527488" y="2613213"/>
            <a:ext cx="260100" cy="11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4"/>
          <p:cNvSpPr/>
          <p:nvPr/>
        </p:nvSpPr>
        <p:spPr>
          <a:xfrm>
            <a:off x="6853725" y="3038775"/>
            <a:ext cx="19635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blue ghost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3" name="Google Shape;193;p24"/>
          <p:cNvCxnSpPr>
            <a:stCxn id="192" idx="2"/>
            <a:endCxn id="188" idx="0"/>
          </p:cNvCxnSpPr>
          <p:nvPr/>
        </p:nvCxnSpPr>
        <p:spPr>
          <a:xfrm flipH="1">
            <a:off x="6787575" y="3472575"/>
            <a:ext cx="10479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 txBox="1"/>
          <p:nvPr/>
        </p:nvSpPr>
        <p:spPr>
          <a:xfrm>
            <a:off x="7562950" y="2723625"/>
            <a:ext cx="1530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blue (HEAD)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5605446" y="1858198"/>
            <a:ext cx="1741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Master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(HEAD)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Rebase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311700" y="1152475"/>
            <a:ext cx="85206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Example of rebasing one branch into another branch</a:t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389425" y="4358625"/>
            <a:ext cx="2280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maze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389425" y="3698696"/>
            <a:ext cx="2280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Pacman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310438" y="2103213"/>
            <a:ext cx="19185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pink ghost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5" name="Google Shape;205;p25"/>
          <p:cNvCxnSpPr>
            <a:stCxn id="203" idx="2"/>
            <a:endCxn id="202" idx="0"/>
          </p:cNvCxnSpPr>
          <p:nvPr/>
        </p:nvCxnSpPr>
        <p:spPr>
          <a:xfrm>
            <a:off x="1529875" y="4132496"/>
            <a:ext cx="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5"/>
          <p:cNvCxnSpPr>
            <a:stCxn id="204" idx="2"/>
            <a:endCxn id="203" idx="0"/>
          </p:cNvCxnSpPr>
          <p:nvPr/>
        </p:nvCxnSpPr>
        <p:spPr>
          <a:xfrm>
            <a:off x="1269688" y="2537013"/>
            <a:ext cx="260100" cy="11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5"/>
          <p:cNvSpPr/>
          <p:nvPr/>
        </p:nvSpPr>
        <p:spPr>
          <a:xfrm>
            <a:off x="1595925" y="2962575"/>
            <a:ext cx="19635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blue ghost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8" name="Google Shape;208;p25"/>
          <p:cNvCxnSpPr>
            <a:stCxn id="207" idx="2"/>
            <a:endCxn id="203" idx="0"/>
          </p:cNvCxnSpPr>
          <p:nvPr/>
        </p:nvCxnSpPr>
        <p:spPr>
          <a:xfrm flipH="1">
            <a:off x="1529775" y="3396375"/>
            <a:ext cx="10479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5"/>
          <p:cNvSpPr txBox="1"/>
          <p:nvPr/>
        </p:nvSpPr>
        <p:spPr>
          <a:xfrm>
            <a:off x="2305150" y="2647425"/>
            <a:ext cx="1530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blue (HEAD)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347646" y="1781998"/>
            <a:ext cx="1741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Master (HEAD)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5342425" y="4358625"/>
            <a:ext cx="2280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maze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5342425" y="3698696"/>
            <a:ext cx="2280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Pacman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263438" y="2103213"/>
            <a:ext cx="19185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pink ghost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Google Shape;214;p25"/>
          <p:cNvCxnSpPr>
            <a:stCxn id="212" idx="2"/>
            <a:endCxn id="211" idx="0"/>
          </p:cNvCxnSpPr>
          <p:nvPr/>
        </p:nvCxnSpPr>
        <p:spPr>
          <a:xfrm>
            <a:off x="6482875" y="4132496"/>
            <a:ext cx="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5"/>
          <p:cNvCxnSpPr>
            <a:stCxn id="213" idx="2"/>
          </p:cNvCxnSpPr>
          <p:nvPr/>
        </p:nvCxnSpPr>
        <p:spPr>
          <a:xfrm>
            <a:off x="6222688" y="2537013"/>
            <a:ext cx="906300" cy="4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5"/>
          <p:cNvSpPr/>
          <p:nvPr/>
        </p:nvSpPr>
        <p:spPr>
          <a:xfrm>
            <a:off x="6548925" y="2962575"/>
            <a:ext cx="19635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blue ghost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7" name="Google Shape;217;p25"/>
          <p:cNvCxnSpPr>
            <a:stCxn id="216" idx="2"/>
            <a:endCxn id="212" idx="0"/>
          </p:cNvCxnSpPr>
          <p:nvPr/>
        </p:nvCxnSpPr>
        <p:spPr>
          <a:xfrm flipH="1">
            <a:off x="6482775" y="3396375"/>
            <a:ext cx="10479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5"/>
          <p:cNvSpPr txBox="1"/>
          <p:nvPr/>
        </p:nvSpPr>
        <p:spPr>
          <a:xfrm>
            <a:off x="5300646" y="1781998"/>
            <a:ext cx="1741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Master (HEAD)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4092750" y="2889650"/>
            <a:ext cx="7767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Rebase</a:t>
            </a:r>
            <a:endParaRPr sz="1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311700" y="1000075"/>
            <a:ext cx="8520600" cy="3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What is Git? Why do we need it?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Git basic blocks and operations (abstract)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Working locally with Git</a:t>
            </a:r>
            <a:endParaRPr b="1"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Working remotely with Git</a:t>
            </a:r>
            <a:endParaRPr sz="2400"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875" y="-381000"/>
            <a:ext cx="2115525" cy="21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Git - Create repository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311700" y="1152475"/>
            <a:ext cx="85206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we need to create a local repository.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 repos contain the entire history of the project (all diffs, all branches, etc.).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4159075" y="2659825"/>
            <a:ext cx="4802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Work with an existing repository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clone </a:t>
            </a: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http://myrepos.com/path/to/repo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cd repo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349075" y="2659825"/>
            <a:ext cx="3513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Create a new empty repository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mkdir repo &amp;&amp; cd repo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init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4" name="Google Shape;234;p27"/>
          <p:cNvCxnSpPr/>
          <p:nvPr/>
        </p:nvCxnSpPr>
        <p:spPr>
          <a:xfrm>
            <a:off x="3939400" y="2728350"/>
            <a:ext cx="12000" cy="13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Git - Repo Status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311700" y="1381075"/>
            <a:ext cx="85206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 any point, use a status check to keep track of the current changes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680200" y="2068050"/>
            <a:ext cx="3513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status</a:t>
            </a:r>
            <a:endParaRPr sz="24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Git - Create commits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311700" y="1152475"/>
            <a:ext cx="8520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Git, the source of truth is the repository database. Changes to the local files need to be explicitly commited.</a:t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349075" y="2278825"/>
            <a:ext cx="4780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Commit specific changes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add file1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add src/file2.c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“This is a commit message”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5149675" y="2278825"/>
            <a:ext cx="4780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Commit all changes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-a -m “All changes”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0" name="Google Shape;250;p29"/>
          <p:cNvCxnSpPr/>
          <p:nvPr/>
        </p:nvCxnSpPr>
        <p:spPr>
          <a:xfrm>
            <a:off x="5101750" y="2255800"/>
            <a:ext cx="0" cy="18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9"/>
          <p:cNvSpPr txBox="1"/>
          <p:nvPr/>
        </p:nvSpPr>
        <p:spPr>
          <a:xfrm>
            <a:off x="3075636" y="2763525"/>
            <a:ext cx="2046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Add to staging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3075636" y="3220725"/>
            <a:ext cx="2046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Add to staging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Git - Viewing the commits</a:t>
            </a:r>
            <a:endParaRPr/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311700" y="1152475"/>
            <a:ext cx="8520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full history of ours commits is always available</a:t>
            </a:r>
            <a:endParaRPr/>
          </a:p>
        </p:txBody>
      </p:sp>
      <p:sp>
        <p:nvSpPr>
          <p:cNvPr id="266" name="Google Shape;266;p31"/>
          <p:cNvSpPr txBox="1"/>
          <p:nvPr/>
        </p:nvSpPr>
        <p:spPr>
          <a:xfrm>
            <a:off x="349075" y="2278825"/>
            <a:ext cx="4780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 the commit history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log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log HEAD~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log &lt;hash&gt;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2313636" y="2763525"/>
            <a:ext cx="2046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List from HEAD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2313625" y="3220725"/>
            <a:ext cx="2957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List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from before HEAD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2313622" y="3677925"/>
            <a:ext cx="2604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from &lt;hash&gt;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0" name="Google Shape;270;p31"/>
          <p:cNvCxnSpPr/>
          <p:nvPr/>
        </p:nvCxnSpPr>
        <p:spPr>
          <a:xfrm>
            <a:off x="5103325" y="2255975"/>
            <a:ext cx="0" cy="26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31"/>
          <p:cNvSpPr txBox="1"/>
          <p:nvPr/>
        </p:nvSpPr>
        <p:spPr>
          <a:xfrm>
            <a:off x="5302075" y="2202625"/>
            <a:ext cx="4780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Show a commit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show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show HEAD~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show &lt;hash&gt;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6781299" y="2711350"/>
            <a:ext cx="2239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Show HEAD commit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00075"/>
            <a:ext cx="8520600" cy="3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What is Git? Why do we need it?</a:t>
            </a:r>
            <a:endParaRPr b="1"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Git basic blocks and operations (abstract)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Working locally with Git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Working remotely with Git</a:t>
            </a:r>
            <a:endParaRPr sz="2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875" y="-381000"/>
            <a:ext cx="2115525" cy="21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Git - Viewing Differences</a:t>
            </a:r>
            <a:endParaRPr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311700" y="1152475"/>
            <a:ext cx="8520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view the difference between any sequence of commits</a:t>
            </a:r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349075" y="1440625"/>
            <a:ext cx="4780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diff HEAD~ 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diff HEAD~10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diff new_branch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diff branch1 branch2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diff &lt;commit1&gt; &lt;commit2&gt;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2466027" y="1925325"/>
            <a:ext cx="4055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Show last commit (Like “git show”)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2466025" y="2382525"/>
            <a:ext cx="2957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Show the last 10 commits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Git - Working with branches</a:t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New commits are always appended to the current branch.</a:t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349075" y="1974025"/>
            <a:ext cx="47805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Create branch “new_branch”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(it is now the current branch)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-b new_branch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425275" y="3726625"/>
            <a:ext cx="47805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Go back to “master” branch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master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5164025" y="1973405"/>
            <a:ext cx="47805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 all branches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* 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aster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new_branch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5087825" y="3726005"/>
            <a:ext cx="47805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Delete “new_branch”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-d new_branch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Git - Merging branches</a:t>
            </a:r>
            <a:endParaRPr/>
          </a:p>
        </p:txBody>
      </p:sp>
      <p:sp>
        <p:nvSpPr>
          <p:cNvPr id="297" name="Google Shape;297;p34"/>
          <p:cNvSpPr txBox="1"/>
          <p:nvPr/>
        </p:nvSpPr>
        <p:spPr>
          <a:xfrm>
            <a:off x="349075" y="1516825"/>
            <a:ext cx="47805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Merge</a:t>
            </a:r>
            <a:r>
              <a:rPr lang="en" sz="1800">
                <a:solidFill>
                  <a:schemeClr val="dk2"/>
                </a:solidFill>
              </a:rPr>
              <a:t> “new_branch” into current branch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merge new_branch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349075" y="2812225"/>
            <a:ext cx="47805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Make sure a merge-commit is create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merge new_branch --no-ff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5164025" y="1440000"/>
            <a:ext cx="38253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When there are merge conflicts, you can choose to fix them and resume the merge with: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add &lt;files_changed&gt;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5087825" y="3497405"/>
            <a:ext cx="47805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Or abort the merge with: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merge --abort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1" name="Google Shape;301;p34"/>
          <p:cNvCxnSpPr/>
          <p:nvPr/>
        </p:nvCxnSpPr>
        <p:spPr>
          <a:xfrm>
            <a:off x="4879175" y="1490775"/>
            <a:ext cx="0" cy="30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Git - Rebasing branches</a:t>
            </a:r>
            <a:endParaRPr/>
          </a:p>
        </p:txBody>
      </p:sp>
      <p:sp>
        <p:nvSpPr>
          <p:cNvPr id="307" name="Google Shape;307;p35"/>
          <p:cNvSpPr txBox="1"/>
          <p:nvPr/>
        </p:nvSpPr>
        <p:spPr>
          <a:xfrm>
            <a:off x="349075" y="1516825"/>
            <a:ext cx="54114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Rebase</a:t>
            </a:r>
            <a:r>
              <a:rPr lang="en" sz="1800">
                <a:solidFill>
                  <a:schemeClr val="dk2"/>
                </a:solidFill>
              </a:rPr>
              <a:t> “new_branch” on top of current branch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rebase new_branch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349075" y="2812225"/>
            <a:ext cx="47805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Rebase the last 10 commits interactively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rebase -i HEAD~10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idx="1" type="body"/>
          </p:nvPr>
        </p:nvSpPr>
        <p:spPr>
          <a:xfrm>
            <a:off x="311700" y="1000075"/>
            <a:ext cx="8520600" cy="3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What is Git? Why do we need it?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Git basic blocks and operations (abstract)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Working locally with Git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Working remotely with Git</a:t>
            </a:r>
            <a:endParaRPr b="1" sz="2400"/>
          </a:p>
        </p:txBody>
      </p:sp>
      <p:pic>
        <p:nvPicPr>
          <p:cNvPr id="314" name="Google Shape;3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875" y="-381000"/>
            <a:ext cx="2115525" cy="21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Git - Downloading changes</a:t>
            </a:r>
            <a:endParaRPr/>
          </a:p>
        </p:txBody>
      </p:sp>
      <p:sp>
        <p:nvSpPr>
          <p:cNvPr id="320" name="Google Shape;3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"/>
          <p:cNvSpPr txBox="1"/>
          <p:nvPr/>
        </p:nvSpPr>
        <p:spPr>
          <a:xfrm>
            <a:off x="349075" y="1897825"/>
            <a:ext cx="47805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Download all the changes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fetch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425275" y="3117025"/>
            <a:ext cx="47805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Download all changes and merge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current branch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pull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4844875" y="3193225"/>
            <a:ext cx="47805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Download all changes and merge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fetch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merge origin/master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Git - Uploading changes</a:t>
            </a:r>
            <a:endParaRPr/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 txBox="1"/>
          <p:nvPr/>
        </p:nvSpPr>
        <p:spPr>
          <a:xfrm>
            <a:off x="349075" y="1897825"/>
            <a:ext cx="47805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Push</a:t>
            </a:r>
            <a:r>
              <a:rPr lang="en" sz="1800">
                <a:solidFill>
                  <a:schemeClr val="dk2"/>
                </a:solidFill>
              </a:rPr>
              <a:t> the current branch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push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425275" y="3117025"/>
            <a:ext cx="47805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Push a specific branch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$ git push origin some_branch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“version control”?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system for storing different versions of code, moving freely between them, and collaborating with other developers on each version.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Things you can do with version control: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Undo changes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Create backups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Maintain multiple versions of a product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Compare two versions, to see what has changed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Review the history of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Track who wrote what, and when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Accept patches from someone else in a controlled manner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14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 a </a:t>
            </a:r>
            <a:r>
              <a:rPr b="1" lang="en"/>
              <a:t>distributed </a:t>
            </a:r>
            <a:r>
              <a:rPr lang="en"/>
              <a:t>version control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Instead of having a single server with many clients, everyone is both a server and a client. The entire codebase + history is mirrored on every developer’s computer.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655200" y="2601028"/>
            <a:ext cx="4029900" cy="2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Disadvantages: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More potential for confusion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No locks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Harder to learn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65025" y="2571755"/>
            <a:ext cx="4029900" cy="2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800">
                <a:solidFill>
                  <a:schemeClr val="dk2"/>
                </a:solidFill>
              </a:rPr>
              <a:t>Advantages: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Flexible development model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Work offline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Allows Incremental Upstream flow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686"/>
            <a:ext cx="9144001" cy="4690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000075"/>
            <a:ext cx="8520600" cy="3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What is Git? Why do we need it?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Git basic blocks and operations (abstract)</a:t>
            </a:r>
            <a:endParaRPr b="1"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Working locally with Git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Working remotely with Git</a:t>
            </a:r>
            <a:endParaRPr sz="24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875" y="-381000"/>
            <a:ext cx="2115525" cy="21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165575" y="2107675"/>
            <a:ext cx="8057400" cy="12474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Basics	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Git stores changes incrementally, in order to be more efficient in space and computation. It’s also a convenient way to think of progress in the code-base.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694300" y="1224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is_dividable_by_zero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result = val / </a:t>
            </a:r>
            <a:r>
              <a:rPr lang="en" sz="120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200">
                <a:solidFill>
                  <a:srgbClr val="8888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200">
              <a:solidFill>
                <a:srgbClr val="8888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except </a:t>
            </a:r>
            <a:r>
              <a:rPr lang="en" sz="1200">
                <a:solidFill>
                  <a:srgbClr val="8888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ZeroDivisionError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200">
                <a:solidFill>
                  <a:srgbClr val="A5C26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1200">
              <a:solidFill>
                <a:srgbClr val="A5C261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749100" y="1260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is_dividable_by_zero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(val):</a:t>
            </a:r>
            <a:endParaRPr sz="1200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val / </a:t>
            </a:r>
            <a:r>
              <a:rPr lang="en" sz="120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200">
                <a:solidFill>
                  <a:srgbClr val="8888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200">
              <a:solidFill>
                <a:srgbClr val="8888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except </a:t>
            </a:r>
            <a:r>
              <a:rPr lang="en" sz="1200">
                <a:solidFill>
                  <a:srgbClr val="8888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ZeroDivisionError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200">
                <a:solidFill>
                  <a:srgbClr val="8888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200">
              <a:solidFill>
                <a:srgbClr val="8888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165575" y="3707875"/>
            <a:ext cx="8057400" cy="1145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1524000" y="2667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97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2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200">
              <a:solidFill>
                <a:srgbClr val="8888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C78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except </a:t>
            </a:r>
            <a:r>
              <a:rPr lang="en" sz="1200">
                <a:solidFill>
                  <a:srgbClr val="8888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ZeroDivisionError</a:t>
            </a:r>
            <a:r>
              <a:rPr lang="en" sz="1200">
                <a:solidFill>
                  <a:srgbClr val="A9B7C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A9B7C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-      return "False"</a:t>
            </a:r>
            <a:endParaRPr sz="1200">
              <a:solidFill>
                <a:srgbClr val="FF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	return False</a:t>
            </a:r>
            <a:endParaRPr sz="1200">
              <a:solidFill>
                <a:srgbClr val="6AA84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4;p18"/>
          <p:cNvCxnSpPr/>
          <p:nvPr/>
        </p:nvCxnSpPr>
        <p:spPr>
          <a:xfrm>
            <a:off x="4227375" y="3362775"/>
            <a:ext cx="0" cy="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Basic Blocks - The Commit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1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most basic git object is the commit, also called a patch. It signifies an </a:t>
            </a:r>
            <a:r>
              <a:rPr b="1" lang="en"/>
              <a:t>incremental</a:t>
            </a:r>
            <a:r>
              <a:rPr lang="en"/>
              <a:t> change (aka diff) in the source code.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4792975" y="4302650"/>
            <a:ext cx="2280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4792975" y="3490321"/>
            <a:ext cx="2280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“Helo world”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92975" y="2671025"/>
            <a:ext cx="2280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Bugfix: “Hello”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4" name="Google Shape;104;p19"/>
          <p:cNvCxnSpPr>
            <a:stCxn id="102" idx="2"/>
            <a:endCxn id="101" idx="0"/>
          </p:cNvCxnSpPr>
          <p:nvPr/>
        </p:nvCxnSpPr>
        <p:spPr>
          <a:xfrm>
            <a:off x="5933425" y="3924121"/>
            <a:ext cx="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>
            <a:stCxn id="103" idx="2"/>
            <a:endCxn id="102" idx="0"/>
          </p:cNvCxnSpPr>
          <p:nvPr/>
        </p:nvCxnSpPr>
        <p:spPr>
          <a:xfrm>
            <a:off x="5933425" y="3104825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4400950" y="2672550"/>
            <a:ext cx="35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" name="Google Shape;107;p19"/>
          <p:cNvSpPr txBox="1"/>
          <p:nvPr/>
        </p:nvSpPr>
        <p:spPr>
          <a:xfrm>
            <a:off x="3808972" y="2451500"/>
            <a:ext cx="741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47750" y="2464400"/>
            <a:ext cx="32601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class Commit : GitObject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message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uthor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iff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rev : Commit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7185700" y="3473075"/>
            <a:ext cx="1882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main()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+printf(“Helo World”);</a:t>
            </a:r>
            <a:endParaRPr b="1" sz="1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7261900" y="2787275"/>
            <a:ext cx="1239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+Hello</a:t>
            </a:r>
            <a:endParaRPr b="1" sz="1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7261900" y="2634875"/>
            <a:ext cx="1239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-Helo</a:t>
            </a:r>
            <a:endParaRPr b="1" sz="10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7185700" y="4235075"/>
            <a:ext cx="18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main()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Basic Blocks - The Branch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branch is a split in the commit history, represented as two (or more) commits pointing to the same commit.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3666025" y="4358625"/>
            <a:ext cx="2280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maze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3666025" y="3546296"/>
            <a:ext cx="2280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Pacman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2644088" y="2429175"/>
            <a:ext cx="19185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pink ghost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2" name="Google Shape;122;p20"/>
          <p:cNvCxnSpPr>
            <a:stCxn id="120" idx="2"/>
            <a:endCxn id="119" idx="0"/>
          </p:cNvCxnSpPr>
          <p:nvPr/>
        </p:nvCxnSpPr>
        <p:spPr>
          <a:xfrm>
            <a:off x="4806475" y="3980096"/>
            <a:ext cx="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0"/>
          <p:cNvCxnSpPr>
            <a:stCxn id="121" idx="2"/>
            <a:endCxn id="120" idx="0"/>
          </p:cNvCxnSpPr>
          <p:nvPr/>
        </p:nvCxnSpPr>
        <p:spPr>
          <a:xfrm>
            <a:off x="3603338" y="2862975"/>
            <a:ext cx="120300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0"/>
          <p:cNvSpPr/>
          <p:nvPr/>
        </p:nvSpPr>
        <p:spPr>
          <a:xfrm>
            <a:off x="4948725" y="2429175"/>
            <a:ext cx="19635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teleport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5" name="Google Shape;125;p20"/>
          <p:cNvCxnSpPr>
            <a:stCxn id="124" idx="2"/>
            <a:endCxn id="120" idx="0"/>
          </p:cNvCxnSpPr>
          <p:nvPr/>
        </p:nvCxnSpPr>
        <p:spPr>
          <a:xfrm flipH="1">
            <a:off x="4806375" y="2862975"/>
            <a:ext cx="112410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/>
          <p:nvPr/>
        </p:nvCxnSpPr>
        <p:spPr>
          <a:xfrm>
            <a:off x="1495836" y="2443958"/>
            <a:ext cx="11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" name="Google Shape;127;p20"/>
          <p:cNvSpPr txBox="1"/>
          <p:nvPr/>
        </p:nvSpPr>
        <p:spPr>
          <a:xfrm>
            <a:off x="616500" y="2222900"/>
            <a:ext cx="1671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(HEAD)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7472100" y="2260500"/>
            <a:ext cx="1671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Experimental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(HEAD)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9" name="Google Shape;129;p20"/>
          <p:cNvCxnSpPr/>
          <p:nvPr/>
        </p:nvCxnSpPr>
        <p:spPr>
          <a:xfrm rot="10800000">
            <a:off x="6987150" y="2443200"/>
            <a:ext cx="4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Basic Blocks - The Merge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merge is a special object that unites two branches into one.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295350" y="2159600"/>
            <a:ext cx="32601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class Merge: GitObject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id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message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author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date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merge_from: Commit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merge_to: Commit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5190025" y="4511025"/>
            <a:ext cx="2280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maze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5190025" y="3851096"/>
            <a:ext cx="2280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Pacman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5158703" y="2733975"/>
            <a:ext cx="23121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pink ghost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0" name="Google Shape;140;p21"/>
          <p:cNvCxnSpPr>
            <a:stCxn id="138" idx="2"/>
            <a:endCxn id="137" idx="0"/>
          </p:cNvCxnSpPr>
          <p:nvPr/>
        </p:nvCxnSpPr>
        <p:spPr>
          <a:xfrm>
            <a:off x="6330475" y="4284896"/>
            <a:ext cx="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1"/>
          <p:cNvCxnSpPr>
            <a:stCxn id="139" idx="2"/>
            <a:endCxn id="138" idx="0"/>
          </p:cNvCxnSpPr>
          <p:nvPr/>
        </p:nvCxnSpPr>
        <p:spPr>
          <a:xfrm>
            <a:off x="6314753" y="3167775"/>
            <a:ext cx="1560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1"/>
          <p:cNvSpPr/>
          <p:nvPr/>
        </p:nvSpPr>
        <p:spPr>
          <a:xfrm>
            <a:off x="6853725" y="3267375"/>
            <a:ext cx="19635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blue ghost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3" name="Google Shape;143;p21"/>
          <p:cNvCxnSpPr>
            <a:stCxn id="142" idx="2"/>
            <a:endCxn id="138" idx="3"/>
          </p:cNvCxnSpPr>
          <p:nvPr/>
        </p:nvCxnSpPr>
        <p:spPr>
          <a:xfrm flipH="1">
            <a:off x="7470975" y="3701175"/>
            <a:ext cx="3645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1"/>
          <p:cNvSpPr/>
          <p:nvPr/>
        </p:nvSpPr>
        <p:spPr>
          <a:xfrm>
            <a:off x="5158700" y="1782375"/>
            <a:ext cx="2312100" cy="433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Added 2 ghosts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5" name="Google Shape;145;p21"/>
          <p:cNvCxnSpPr>
            <a:stCxn id="144" idx="2"/>
            <a:endCxn id="139" idx="0"/>
          </p:cNvCxnSpPr>
          <p:nvPr/>
        </p:nvCxnSpPr>
        <p:spPr>
          <a:xfrm>
            <a:off x="6314750" y="2216175"/>
            <a:ext cx="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1"/>
          <p:cNvCxnSpPr>
            <a:stCxn id="144" idx="0"/>
            <a:endCxn id="147" idx="1"/>
          </p:cNvCxnSpPr>
          <p:nvPr/>
        </p:nvCxnSpPr>
        <p:spPr>
          <a:xfrm>
            <a:off x="7470800" y="1999275"/>
            <a:ext cx="276600" cy="11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1"/>
          <p:cNvCxnSpPr/>
          <p:nvPr/>
        </p:nvCxnSpPr>
        <p:spPr>
          <a:xfrm>
            <a:off x="4518650" y="2039650"/>
            <a:ext cx="60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9" name="Google Shape;149;p21"/>
          <p:cNvSpPr txBox="1"/>
          <p:nvPr/>
        </p:nvSpPr>
        <p:spPr>
          <a:xfrm>
            <a:off x="3664500" y="1765700"/>
            <a:ext cx="1671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(HEAD)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7747550" y="2960750"/>
            <a:ext cx="1530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lue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(HEAD)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