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C4F1F60-304C-45A2-9772-4932EC1C6ED8}">
  <a:tblStyle styleId="{5C4F1F60-304C-45A2-9772-4932EC1C6E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939b045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b939b045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b8394b069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b8394b069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b8394b069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b8394b069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b8394b069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b8394b069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b939b045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b939b045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b939b04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b939b04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939b045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939b045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b939b04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b939b04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b939b04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b939b04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b939b045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b939b04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939b045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939b045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b939b045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b939b045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b9895f8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b9895f8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b9895f8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b9895f8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b939b045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b939b045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b939b045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b939b045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b939b045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b939b045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b939b045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b939b045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b939b045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b939b045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b939b045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b939b045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8394b06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8394b06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b8394b069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b8394b069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b8394b069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b8394b06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b8394b069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b8394b069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b8394b069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b8394b069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b8394b069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b8394b069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b8394b069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b8394b069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06600"/>
            <a:ext cx="85206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-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dabeaz.com/ply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>
            <a:noFill/>
          </a:ln>
          <a:effectLst>
            <a:outerShdw blurRad="85725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Once upon</a:t>
            </a:r>
            <a:r>
              <a:rPr b="1" lang="en" sz="4800">
                <a:solidFill>
                  <a:srgbClr val="FFFFFF"/>
                </a:solidFill>
              </a:rPr>
              <a:t> a Lark..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Or: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My journey into the world of open-source parsers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2017350" y="1159150"/>
            <a:ext cx="49215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AutoNum type="arabicPeriod"/>
            </a:pPr>
            <a:r>
              <a:rPr b="1" lang="en" sz="2400">
                <a:solidFill>
                  <a:srgbClr val="CCCCCC"/>
                </a:solidFill>
              </a:rPr>
              <a:t>Backstory and motivation</a:t>
            </a:r>
            <a:endParaRPr b="1" sz="2400">
              <a:solidFill>
                <a:srgbClr val="CCCCCC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AutoNum type="arabicPeriod"/>
            </a:pPr>
            <a:r>
              <a:rPr b="1" lang="en" sz="2400">
                <a:solidFill>
                  <a:srgbClr val="6AA84F"/>
                </a:solidFill>
              </a:rPr>
              <a:t>First attempt - Plyplus</a:t>
            </a:r>
            <a:endParaRPr b="1" sz="24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AutoNum type="arabicPeriod"/>
            </a:pPr>
            <a:r>
              <a:rPr b="1" lang="en" sz="2400">
                <a:solidFill>
                  <a:srgbClr val="B7B7B7"/>
                </a:solidFill>
              </a:rPr>
              <a:t>Writing Lark</a:t>
            </a:r>
            <a:endParaRPr b="1" sz="2400">
              <a:solidFill>
                <a:srgbClr val="B7B7B7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AutoNum type="arabicPeriod"/>
            </a:pPr>
            <a:r>
              <a:rPr b="1" lang="en" sz="2400">
                <a:solidFill>
                  <a:srgbClr val="B7B7B7"/>
                </a:solidFill>
              </a:rPr>
              <a:t>Results</a:t>
            </a:r>
            <a:endParaRPr b="1" sz="24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PlyPlus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049775"/>
            <a:ext cx="85206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E"/>
                </a:solidFill>
              </a:rPr>
              <a:t>Main Concepts</a:t>
            </a:r>
            <a:endParaRPr b="1" sz="17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b="1" lang="en" sz="1200">
                <a:solidFill>
                  <a:srgbClr val="24292E"/>
                </a:solidFill>
              </a:rPr>
              <a:t>Separation of code from grammar</a:t>
            </a:r>
            <a:r>
              <a:rPr lang="en" sz="1200">
                <a:solidFill>
                  <a:srgbClr val="24292E"/>
                </a:solidFill>
              </a:rPr>
              <a:t> - Cleaner; more readable; portable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b="1" lang="en" sz="1200">
                <a:solidFill>
                  <a:srgbClr val="24292E"/>
                </a:solidFill>
              </a:rPr>
              <a:t>Always build an Abstract Syntax Tree (AST) </a:t>
            </a:r>
            <a:r>
              <a:rPr lang="en" sz="1200">
                <a:solidFill>
                  <a:srgbClr val="24292E"/>
                </a:solidFill>
              </a:rPr>
              <a:t>-</a:t>
            </a:r>
            <a:r>
              <a:rPr b="1" lang="en" sz="1200">
                <a:solidFill>
                  <a:srgbClr val="24292E"/>
                </a:solidFill>
              </a:rPr>
              <a:t> </a:t>
            </a:r>
            <a:r>
              <a:rPr lang="en" sz="1200">
                <a:solidFill>
                  <a:srgbClr val="24292E"/>
                </a:solidFill>
              </a:rPr>
              <a:t>much simpler than working with a state-machine.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b="1" lang="en" sz="1200">
                <a:solidFill>
                  <a:srgbClr val="24292E"/>
                </a:solidFill>
              </a:rPr>
              <a:t>Beginner friendly</a:t>
            </a:r>
            <a:endParaRPr b="1"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Features</a:t>
            </a:r>
            <a:endParaRPr b="1" sz="17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Expressive grammar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-"/>
            </a:pPr>
            <a:r>
              <a:rPr lang="en" sz="1200">
                <a:solidFill>
                  <a:srgbClr val="24292E"/>
                </a:solidFill>
              </a:rPr>
              <a:t>Parentheses, repetition, inline tokens, and more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Selectors: queries on the AST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Nested grammars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</a:rPr>
              <a:t>Friendly documentation.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88500" y="1002050"/>
            <a:ext cx="85437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“Plyplus is a general-purpose parser built on top of </a:t>
            </a:r>
            <a:r>
              <a:rPr lang="en" sz="1200" u="sng">
                <a:solidFill>
                  <a:srgbClr val="0366D6"/>
                </a:solidFill>
                <a:highlight>
                  <a:srgbClr val="FFFFFF"/>
                </a:highlight>
                <a:hlinkClick r:id="rId3"/>
              </a:rPr>
              <a:t>PLY</a:t>
            </a:r>
            <a:r>
              <a:rPr lang="en">
                <a:solidFill>
                  <a:schemeClr val="dk2"/>
                </a:solidFill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PlyPlus vs PLY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567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PlyPlus: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func_call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func_name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“(“ [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(“,”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“)”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Translated to PLY (in practice even uglier):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func_call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func_name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LPAR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RPAR</a:t>
            </a:r>
            <a:endParaRPr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|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func_name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LPAR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RPAR</a:t>
            </a:r>
            <a:endParaRPr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endParaRPr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|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COMMA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endParaRPr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COMMA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“,”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LPAR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“(“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RPAR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“)”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1138250"/>
            <a:ext cx="3842650" cy="346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>
            <p:ph type="title"/>
          </p:nvPr>
        </p:nvSpPr>
        <p:spPr>
          <a:xfrm>
            <a:off x="2742700" y="114593"/>
            <a:ext cx="35559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PlyPlus - Reactions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550" y="914400"/>
            <a:ext cx="3203800" cy="40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PlyPlus - More reactions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506600"/>
            <a:ext cx="85206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1024425"/>
            <a:ext cx="4840025" cy="40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263" y="1932125"/>
            <a:ext cx="5648325" cy="1047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2675" y="3409950"/>
            <a:ext cx="4128225" cy="8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PlyPlus - Summary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1128"/>
            <a:ext cx="9144001" cy="45044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506600"/>
            <a:ext cx="85206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268 commits, 2k lines of core functionality   (excluding tests and examples)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10 other coders contributed features and bugfixes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Many hours of work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My takeaway: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I had fun writing it, and helped others on the way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I used it myself in many future projects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It proved that programmers care a lot about the interface of their libraries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But, it wasn’t a good enough parser, mostly because it relied on PLY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Impossible to make a standalone parser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PLY is limited to LALR, has quirks, and hard to extend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2017350" y="1159150"/>
            <a:ext cx="49215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AutoNum type="arabicPeriod"/>
            </a:pPr>
            <a:r>
              <a:rPr b="1" lang="en" sz="2400">
                <a:solidFill>
                  <a:srgbClr val="CCCCCC"/>
                </a:solidFill>
              </a:rPr>
              <a:t>Backstory and motivation</a:t>
            </a:r>
            <a:endParaRPr b="1" sz="2400">
              <a:solidFill>
                <a:srgbClr val="CCCCCC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AutoNum type="arabicPeriod"/>
            </a:pPr>
            <a:r>
              <a:rPr b="1" lang="en" sz="2400">
                <a:solidFill>
                  <a:srgbClr val="B7B7B7"/>
                </a:solidFill>
              </a:rPr>
              <a:t>First attempt - Plyplus</a:t>
            </a:r>
            <a:endParaRPr b="1" sz="2400">
              <a:solidFill>
                <a:srgbClr val="B7B7B7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AutoNum type="arabicPeriod"/>
            </a:pPr>
            <a:r>
              <a:rPr b="1" lang="en" sz="2400">
                <a:solidFill>
                  <a:srgbClr val="6AA84F"/>
                </a:solidFill>
              </a:rPr>
              <a:t>Writing Lark</a:t>
            </a:r>
            <a:endParaRPr b="1" sz="24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AutoNum type="arabicPeriod"/>
            </a:pPr>
            <a:r>
              <a:rPr b="1" lang="en" sz="2400">
                <a:solidFill>
                  <a:srgbClr val="B7B7B7"/>
                </a:solidFill>
              </a:rPr>
              <a:t>Results</a:t>
            </a:r>
            <a:endParaRPr b="1" sz="24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506600"/>
            <a:ext cx="85206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Fast-forward to 2017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PLY was still dominant :/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Beazley created SLY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“SLY originates from the PLY project. However, it's been modernized a bit”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Other parsers on the scene are all PEG: PyParsing, Parsimonious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PEGs are slow and memory-consuming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ntroduced by Bryan Ford in 2004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More expressive than LALR(1), but still a limited subset of CFGs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Lack rigorous mathematical research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My interest in parsing grows (partly out of necessity), and I learn about the </a:t>
            </a:r>
            <a:r>
              <a:rPr b="1" lang="en">
                <a:solidFill>
                  <a:srgbClr val="000000"/>
                </a:solidFill>
              </a:rPr>
              <a:t>Earley</a:t>
            </a:r>
            <a:r>
              <a:rPr lang="en">
                <a:solidFill>
                  <a:srgbClr val="000000"/>
                </a:solidFill>
              </a:rPr>
              <a:t> algorithm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275" y="-457200"/>
            <a:ext cx="2504325" cy="25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Interlude - the Earley algorithm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506600"/>
            <a:ext cx="85206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Invented by Jay Earley in 1968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b="1" lang="en">
                <a:solidFill>
                  <a:srgbClr val="000000"/>
                </a:solidFill>
              </a:rPr>
              <a:t>Can parse any context-free grammar in O(n^3)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Yes, including ambiguous grammars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But, it’s based on a chart-parser (i.e. interpreter parsing), so its constant time performance is atrocious. For 1968, at least.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Gained some popularity over the years for its usefulness in NLP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Received</a:t>
            </a:r>
            <a:r>
              <a:rPr lang="en">
                <a:solidFill>
                  <a:srgbClr val="000000"/>
                </a:solidFill>
              </a:rPr>
              <a:t> updates and corrections, approx. 1 per decade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Also, it’s hard to implement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And very hard to implement correctly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2940450"/>
            <a:ext cx="8520600" cy="21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Together, they provide both extremes of context-free parsing, and a good coverage of use-cases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Earley can parse LALR(1) grammars (of course)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This realization led me to the idea of a dual-parser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Allows the user to write any grammar they want, and later optimize it if they need the speed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Or, start with a fast, restricted grammar, and open it up if they need more power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275" y="-457200"/>
            <a:ext cx="2504325" cy="2504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6" name="Google Shape;176;p31"/>
          <p:cNvGraphicFramePr/>
          <p:nvPr/>
        </p:nvGraphicFramePr>
        <p:xfrm>
          <a:off x="1333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{5C4F1F60-304C-45A2-9772-4932EC1C6ED8}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LALR(1)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limited subset of CFGs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Earley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O(n^3)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CFGs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017350" y="1159150"/>
            <a:ext cx="49215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AutoNum type="arabicPeriod"/>
            </a:pPr>
            <a:r>
              <a:rPr b="1" lang="en" sz="2400">
                <a:solidFill>
                  <a:srgbClr val="6AA84F"/>
                </a:solidFill>
              </a:rPr>
              <a:t>Backstory and motivation</a:t>
            </a:r>
            <a:endParaRPr b="1" sz="24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AutoNum type="arabicPeriod"/>
            </a:pPr>
            <a:r>
              <a:rPr b="1" lang="en" sz="2400">
                <a:solidFill>
                  <a:srgbClr val="B7B7B7"/>
                </a:solidFill>
              </a:rPr>
              <a:t>First attempt - Plyplus</a:t>
            </a:r>
            <a:endParaRPr b="1" sz="2400">
              <a:solidFill>
                <a:srgbClr val="B7B7B7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AutoNum type="arabicPeriod"/>
            </a:pPr>
            <a:r>
              <a:rPr b="1" lang="en" sz="2400">
                <a:solidFill>
                  <a:srgbClr val="B7B7B7"/>
                </a:solidFill>
              </a:rPr>
              <a:t>Writing Lark</a:t>
            </a:r>
            <a:endParaRPr b="1" sz="2400">
              <a:solidFill>
                <a:srgbClr val="B7B7B7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AutoNum type="arabicPeriod"/>
            </a:pPr>
            <a:r>
              <a:rPr b="1" lang="en" sz="2400">
                <a:solidFill>
                  <a:srgbClr val="B7B7B7"/>
                </a:solidFill>
              </a:rPr>
              <a:t>Results</a:t>
            </a:r>
            <a:endParaRPr b="1" sz="24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644550"/>
            <a:ext cx="8520600" cy="32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I </a:t>
            </a:r>
            <a:r>
              <a:rPr lang="en">
                <a:solidFill>
                  <a:srgbClr val="000000"/>
                </a:solidFill>
              </a:rPr>
              <a:t>implemented</a:t>
            </a:r>
            <a:r>
              <a:rPr lang="en">
                <a:solidFill>
                  <a:srgbClr val="000000"/>
                </a:solidFill>
              </a:rPr>
              <a:t> my own version of LALR(1) parser. It took only 300 lines, compared to PLY’s 3000.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Yet, it was just as fast and capable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 implemented the Earley algorithm, adapted from a Javascript library called Nearley.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 added an interface similar to PlyPlus, but with all the lessons that I learned over the years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 also added a few improvements to the parsing algorithms, mostly in their communication with the lexer: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Added a “Contextual Lexer” feature, which creates and manages lexer states automatically, allowing Lark’s LALR(1) to parse things that YACC and PLY cannot.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Added a “Dynamic Lexer” to the Earley algorithm, which allows it to use regular expressions for improved performance, without losing any of its parsing power.</a:t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275" y="-457200"/>
            <a:ext cx="2504325" cy="25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Fruit Flies Like Bananas</a:t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52850"/>
            <a:ext cx="8138199" cy="39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506600"/>
            <a:ext cx="85206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un-time Comparison"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3263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/>
        </p:nvSpPr>
        <p:spPr>
          <a:xfrm>
            <a:off x="2017350" y="1159150"/>
            <a:ext cx="49215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AutoNum type="arabicPeriod"/>
            </a:pPr>
            <a:r>
              <a:rPr b="1" lang="en" sz="2400">
                <a:solidFill>
                  <a:srgbClr val="CCCCCC"/>
                </a:solidFill>
              </a:rPr>
              <a:t>Backstory and motivation</a:t>
            </a:r>
            <a:endParaRPr b="1" sz="2400">
              <a:solidFill>
                <a:srgbClr val="CCCCCC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AutoNum type="arabicPeriod"/>
            </a:pPr>
            <a:r>
              <a:rPr b="1" lang="en" sz="2400">
                <a:solidFill>
                  <a:srgbClr val="B7B7B7"/>
                </a:solidFill>
              </a:rPr>
              <a:t>First attempt - Plyplus</a:t>
            </a:r>
            <a:endParaRPr b="1" sz="2400">
              <a:solidFill>
                <a:srgbClr val="B7B7B7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AutoNum type="arabicPeriod"/>
            </a:pPr>
            <a:r>
              <a:rPr b="1" lang="en" sz="2400">
                <a:solidFill>
                  <a:srgbClr val="B7B7B7"/>
                </a:solidFill>
              </a:rPr>
              <a:t>Writing Lark</a:t>
            </a:r>
            <a:endParaRPr b="1" sz="2400">
              <a:solidFill>
                <a:srgbClr val="B7B7B7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AutoNum type="arabicPeriod"/>
            </a:pPr>
            <a:r>
              <a:rPr b="1" lang="en" sz="2400">
                <a:solidFill>
                  <a:srgbClr val="6AA84F"/>
                </a:solidFill>
              </a:rPr>
              <a:t>Results</a:t>
            </a:r>
            <a:endParaRPr b="1" sz="24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506600"/>
            <a:ext cx="85206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Advertised on reddit &amp; hackernews, wrote a couple of blog posts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Started getting serious contributions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CYK parser from a Google employee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Syntax highlighting for vscode and sublime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Improvements to the Earley parser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Receive an endless torrent of bugfixes, issues, questions, etc.</a:t>
            </a:r>
            <a:endParaRPr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679899" cy="40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275" y="3662363"/>
            <a:ext cx="718185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7675" y="-762000"/>
            <a:ext cx="2504325" cy="25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/>
          <p:nvPr/>
        </p:nvSpPr>
        <p:spPr>
          <a:xfrm>
            <a:off x="3135725" y="3782175"/>
            <a:ext cx="2418000" cy="2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Lark - Reactions</a:t>
            </a:r>
            <a:endParaRPr/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18" y="881063"/>
            <a:ext cx="77628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52" y="1804988"/>
            <a:ext cx="68294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 txBox="1"/>
          <p:nvPr/>
        </p:nvSpPr>
        <p:spPr>
          <a:xfrm>
            <a:off x="8363975" y="1109675"/>
            <a:ext cx="6402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IBM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8135375" y="1992200"/>
            <a:ext cx="8190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Nearley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273" y="4005263"/>
            <a:ext cx="724852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7"/>
          <p:cNvSpPr txBox="1"/>
          <p:nvPr/>
        </p:nvSpPr>
        <p:spPr>
          <a:xfrm>
            <a:off x="8211575" y="4310075"/>
            <a:ext cx="8190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NASA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338" y="2709863"/>
            <a:ext cx="633412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7"/>
          <p:cNvSpPr txBox="1"/>
          <p:nvPr/>
        </p:nvSpPr>
        <p:spPr>
          <a:xfrm>
            <a:off x="7815275" y="2906600"/>
            <a:ext cx="12915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Dailymotion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Lark - Reactions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1506600"/>
            <a:ext cx="85206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619488"/>
            <a:ext cx="2761171" cy="83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571" y="3695688"/>
            <a:ext cx="5071186" cy="83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24" y="2295525"/>
            <a:ext cx="3964678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0474" y="2249039"/>
            <a:ext cx="5970025" cy="1008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825" y="1077463"/>
            <a:ext cx="62103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086" y="-76200"/>
            <a:ext cx="57378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it all worth it?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2802000"/>
            <a:ext cx="40629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Fun to write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Learned in the process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It’s fulfilling to help, and be useful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Source of pride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Sense of accomplishment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5" name="Google Shape;245;p40"/>
          <p:cNvSpPr txBox="1"/>
          <p:nvPr/>
        </p:nvSpPr>
        <p:spPr>
          <a:xfrm>
            <a:off x="4656575" y="2795600"/>
            <a:ext cx="41757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Recognition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Supplements</a:t>
            </a:r>
            <a:r>
              <a:rPr lang="en"/>
              <a:t> my resume (very effective!)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Received</a:t>
            </a:r>
            <a:r>
              <a:rPr lang="en"/>
              <a:t> several job offers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to come?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0"/>
          <p:cNvSpPr txBox="1"/>
          <p:nvPr/>
        </p:nvSpPr>
        <p:spPr>
          <a:xfrm>
            <a:off x="427275" y="1063750"/>
            <a:ext cx="49215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CONS</a:t>
            </a:r>
            <a:endParaRPr b="1" sz="1800"/>
          </a:p>
        </p:txBody>
      </p:sp>
      <p:sp>
        <p:nvSpPr>
          <p:cNvPr id="247" name="Google Shape;247;p40"/>
          <p:cNvSpPr txBox="1"/>
          <p:nvPr/>
        </p:nvSpPr>
        <p:spPr>
          <a:xfrm>
            <a:off x="427275" y="2282950"/>
            <a:ext cx="49215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PROS</a:t>
            </a:r>
            <a:endParaRPr b="1" sz="1800"/>
          </a:p>
        </p:txBody>
      </p:sp>
      <p:sp>
        <p:nvSpPr>
          <p:cNvPr id="248" name="Google Shape;248;p40"/>
          <p:cNvSpPr txBox="1"/>
          <p:nvPr/>
        </p:nvSpPr>
        <p:spPr>
          <a:xfrm>
            <a:off x="351775" y="1518000"/>
            <a:ext cx="38178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Dozens of hours of unpaid work</a:t>
            </a:r>
            <a:endParaRPr/>
          </a:p>
        </p:txBody>
      </p:sp>
      <p:sp>
        <p:nvSpPr>
          <p:cNvPr id="249" name="Google Shape;249;p40"/>
          <p:cNvSpPr txBox="1"/>
          <p:nvPr/>
        </p:nvSpPr>
        <p:spPr>
          <a:xfrm>
            <a:off x="4644600" y="1526550"/>
            <a:ext cx="43608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of it was hard and boring (tests &amp; docs)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Backstory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506600"/>
            <a:ext cx="85206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Parsing, what is it good for?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absolutely</a:t>
            </a:r>
            <a:r>
              <a:rPr lang="en"/>
              <a:t> something!)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311800" y="2357150"/>
            <a:ext cx="8520600" cy="24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Parsers are EVERYWHERE: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rgbClr val="1155CC"/>
                </a:solidFill>
              </a:rPr>
              <a:t>Compilers</a:t>
            </a:r>
            <a:r>
              <a:rPr lang="en"/>
              <a:t> - C, C++, C#, Java, SQL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rgbClr val="1155CC"/>
                </a:solidFill>
              </a:rPr>
              <a:t>Interpreters</a:t>
            </a:r>
            <a:r>
              <a:rPr lang="en"/>
              <a:t> - Python, Php, Javascript, Bash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rgbClr val="1155CC"/>
                </a:solidFill>
              </a:rPr>
              <a:t>Configuration</a:t>
            </a:r>
            <a:r>
              <a:rPr lang="en"/>
              <a:t> - Json, Ini, XML, Yaml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rgbClr val="1155CC"/>
                </a:solidFill>
              </a:rPr>
              <a:t>Browsers</a:t>
            </a:r>
            <a:r>
              <a:rPr lang="en"/>
              <a:t> (html, css), Code editors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rgbClr val="1155CC"/>
                </a:solidFill>
              </a:rPr>
              <a:t>Natural Language Processing</a:t>
            </a:r>
            <a:r>
              <a:rPr lang="en"/>
              <a:t> (NLP)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- Visual examples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20925" y="1484163"/>
            <a:ext cx="8039100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900" y="2122175"/>
            <a:ext cx="39433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parsing?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506600"/>
            <a:ext cx="85206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Parsing is the recognition of structure in a sequence of symbols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Humans do it all the time, but for computers it's not that simple.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Trivial solutions are VERY SLOW (Factorial run-time complexity)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An efficient catch-all solution is impossible (e.g. natural language)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Algorithms were developed for subsets of grammars, trying to offer a practical balance of performance and expressiveness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The most common subclass of grammars is the Context-Free Grammar (CFG), introduced by Noam Chomsky in 1957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Even CFGs are very difficult to parse, and most algorithms work for subsets of CFG grammars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LALR(1)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25600"/>
            <a:ext cx="85206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Look-ahead LR parser, works for a small subset of the CFG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Invented in 1969 by Frank DeRemer, based on the work of Donald Knuth (1965)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Can parse any compatible input in </a:t>
            </a:r>
            <a:r>
              <a:rPr b="1" lang="en">
                <a:solidFill>
                  <a:srgbClr val="000000"/>
                </a:solidFill>
              </a:rPr>
              <a:t>O(n) run-time</a:t>
            </a:r>
            <a:r>
              <a:rPr lang="en">
                <a:solidFill>
                  <a:srgbClr val="000000"/>
                </a:solidFill>
              </a:rPr>
              <a:t>, with very low memory requirements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Languages that can be parsed by LALR(1):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C  (but not C++)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JSON, </a:t>
            </a:r>
            <a:r>
              <a:rPr lang="en">
                <a:solidFill>
                  <a:srgbClr val="000000"/>
                </a:solidFill>
              </a:rPr>
              <a:t>CSS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Python (with indentation pre-processing)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Java (with a few tricks)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About 90% of computer languages are LALR(1) compatible by design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Most popular LALR(1) parser is YACC (+ Lex), written in In the early 1970s, Stephen C. Johnson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In 2008, he said: "the contribution Yacc made to the spread of Unix and C is what I'm proudest of"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Adapted </a:t>
            </a:r>
            <a:r>
              <a:rPr lang="en">
                <a:solidFill>
                  <a:schemeClr val="dk1"/>
                </a:solidFill>
              </a:rPr>
              <a:t>by David Beazley </a:t>
            </a: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nto Python </a:t>
            </a:r>
            <a:r>
              <a:rPr lang="en">
                <a:solidFill>
                  <a:schemeClr val="dk1"/>
                </a:solidFill>
              </a:rPr>
              <a:t>in 2001</a:t>
            </a:r>
            <a:r>
              <a:rPr lang="en">
                <a:solidFill>
                  <a:srgbClr val="000000"/>
                </a:solidFill>
              </a:rPr>
              <a:t>, as a popular package called PLY (Python Lex Yacc)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YACC calculator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32050" y="104400"/>
            <a:ext cx="6024900" cy="52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%token  NAME 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%token  NUMBER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%token  EQ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%token PLUS MINUS TIMES DIV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%left MINUS PLUS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%left TIMES DIV 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%nonassoc UMINUS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%%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statement_list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: statement 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| statement statement_list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: NAME EQ expression ';' {vbltable[$1] = $3; 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: expression PLUS expression {$$ = $1 + $3;}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| expression MINUS expression {$$ = $1 - $3;}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| expression TIMES expression {$$ = $1 * $3;}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| expression DIV   expression {$$ = $1 / $3;}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| MINUS expression %prec UMINUS {$$ = - $2;}    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| '(' expression ')' { $$ = $2; } 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| NUMBER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| NAME   { $$ = vbltable[$1]; 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%%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yyparse();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5915400" y="1275300"/>
            <a:ext cx="30000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%{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#include "y.tab.h"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extern int yylval;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%}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digit   [0-9]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letter  [a-z]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%%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"+"     {return PLUS;}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"="     {return EQ;}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"-"     {return MINUS;}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"*"     {return TIMES;}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"/"     {return DIV;}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{digit}+  {yylval = atoi(yytext);  return NUMBER; 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{letter}  {yylval = yytext[0] - 'a'; return NAME;}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[ \t]+ 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\n    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.     {return yytext[0];}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%%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4406700" y="1887775"/>
            <a:ext cx="1321800" cy="1241700"/>
          </a:xfrm>
          <a:prstGeom prst="smileyFace">
            <a:avLst>
              <a:gd fmla="val -329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4394200" y="1174400"/>
            <a:ext cx="151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???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PLY Calculator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6900" y="9475"/>
            <a:ext cx="3614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tokens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'NUMBER'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literals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'='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'+'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'*'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'('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')'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t_NAME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a-zA-Z_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a-zA-Z0-9_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8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t_NUMBER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(t):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'\d+'</a:t>
            </a:r>
            <a:endParaRPr sz="8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t.value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(t.value)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t_ignore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\t"</a:t>
            </a:r>
            <a:endParaRPr sz="8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t_newline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(t):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'\n+'</a:t>
            </a:r>
            <a:endParaRPr sz="8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t.lexer.lineno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t.value.count(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"\n"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t_error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(t):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"Illegal character '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'"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t.value[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t.lexer.skip(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Build the lexer</a:t>
            </a:r>
            <a:endParaRPr sz="8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ply.lex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lex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lex.lex()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precedence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(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'left'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'+'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'-'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(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'left'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'*'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(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'right'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'UMINUS'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p_error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(p):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p: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"Syntax error at '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'"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p.value)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"Syntax error at EOF"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6044800" y="-10100"/>
            <a:ext cx="4478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p_statement_assign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(p):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'statement : NAME "=" expression'</a:t>
            </a:r>
            <a:endParaRPr sz="8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names[p[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]]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p_statement_expr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(p):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'statement : expression'</a:t>
            </a:r>
            <a:endParaRPr sz="8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p_expression_binop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(p):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'''expression : expression '+' expression</a:t>
            </a:r>
            <a:endParaRPr sz="8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| expression '-' expression</a:t>
            </a:r>
            <a:endParaRPr sz="8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| expression '*' expression</a:t>
            </a:r>
            <a:endParaRPr sz="8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| expression '/' expression'''</a:t>
            </a:r>
            <a:endParaRPr sz="8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'+'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'-'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'*'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p_expression_uminus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(p):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"expression : '-' expression %prec UMINUS"</a:t>
            </a:r>
            <a:endParaRPr sz="8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p_expression_group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(p):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"expression : '(' expression ')'"</a:t>
            </a:r>
            <a:endParaRPr sz="8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p_expression_number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(p):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"expression : NUMBER"</a:t>
            </a:r>
            <a:endParaRPr sz="8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p_expression_name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(p):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"expression : NAME"</a:t>
            </a:r>
            <a:endParaRPr sz="8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names[p[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LookupError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"Undefined name '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 sz="8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'"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p[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8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800">
              <a:solidFill>
                <a:srgbClr val="005CC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3644700" y="2192575"/>
            <a:ext cx="1321800" cy="1241700"/>
          </a:xfrm>
          <a:prstGeom prst="smileyFace">
            <a:avLst>
              <a:gd fmla="val -4653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3479800" y="1479200"/>
            <a:ext cx="19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????</a:t>
            </a:r>
            <a:endParaRPr b="1"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Calculator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381075"/>
            <a:ext cx="38544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?start: sum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| NAME "=" sum    -&gt; assign_var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?sum: product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| sum "+" product   -&gt; add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| sum "-" product   -&gt; sub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?product: atom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| product "*" atom  -&gt; mul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| product "/" atom  -&gt; div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?atom: NUMBER           -&gt; number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| "-" atom         -&gt; neg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| NAME             -&gt; var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| "(" sum ")"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%i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mport common.CNAME -&gt; NAME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%i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mport common.NUMBER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%i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gnore " "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4638825" y="1423100"/>
            <a:ext cx="438240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@v_args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inline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Affects the signatures of the methods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CalculateTree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Transformer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operator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add, sub, mul, truediv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div, neg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number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 sz="900">
              <a:solidFill>
                <a:srgbClr val="005CC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(self):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.vars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assign_var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(self, name, value):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.vars[name]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(self, name):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.vars[name]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