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77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7/24/2021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4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id="{C56CC672-E29F-45DD-A168-98AAFA999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59" r="-1" b="17833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60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3ECB6-20BE-4026-9963-E9A0D3D0C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25" y="2472307"/>
            <a:ext cx="8046300" cy="15976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Continuous-variable Quantum Neural Network</a:t>
            </a:r>
            <a:endParaRPr lang="th-TH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C75F-CE12-4D40-BAF5-C62BD4F8A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9438" y="6363889"/>
            <a:ext cx="3249513" cy="49410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Natchapol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Patamawisut</a:t>
            </a:r>
            <a:endParaRPr lang="th-T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1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86E6-4C0B-43CA-8CFB-B9EAA793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2F52-F2D9-4F89-9194-7506A2E5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/>
              </a:rPr>
              <a:t>are a subset of </a:t>
            </a:r>
            <a:r>
              <a:rPr lang="en-US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/>
              </a:rPr>
              <a:t>machine learning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/>
              </a:rPr>
              <a:t> and are at the heart of </a:t>
            </a:r>
            <a:r>
              <a:rPr lang="en-US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/>
              </a:rPr>
              <a:t>deep learning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BM Plex Sans"/>
              </a:rPr>
              <a:t> algorithms. Their name and structure are inspired by the human brain, mimicking the way that biological neurons signal to one another.</a:t>
            </a:r>
            <a:endParaRPr lang="th-T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Visual diagram of an input layer, hidden layers, and an output layer of a feedforward neural network">
            <a:extLst>
              <a:ext uri="{FF2B5EF4-FFF2-40B4-BE49-F238E27FC236}">
                <a16:creationId xmlns:a16="http://schemas.microsoft.com/office/drawing/2014/main" id="{FE8D88B4-BDF0-4626-98E8-75C2864E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36" y="2939142"/>
            <a:ext cx="3900840" cy="27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ructure of a Neuron. - STUDYMAT">
            <a:extLst>
              <a:ext uri="{FF2B5EF4-FFF2-40B4-BE49-F238E27FC236}">
                <a16:creationId xmlns:a16="http://schemas.microsoft.com/office/drawing/2014/main" id="{F0CA50EB-1F96-4BB6-991B-4436A4AEA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84"/>
          <a:stretch/>
        </p:blipFill>
        <p:spPr bwMode="auto">
          <a:xfrm>
            <a:off x="1455284" y="3621153"/>
            <a:ext cx="3777473" cy="189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56892CF-3E3C-4AE6-9ED7-11211BFEDA9D}"/>
              </a:ext>
            </a:extLst>
          </p:cNvPr>
          <p:cNvSpPr/>
          <p:nvPr/>
        </p:nvSpPr>
        <p:spPr>
          <a:xfrm>
            <a:off x="5374433" y="4478694"/>
            <a:ext cx="1345603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986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6542-5779-4F1B-9039-88435F0B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</a:t>
            </a:r>
            <a:endParaRPr lang="th-TH" dirty="0"/>
          </a:p>
        </p:txBody>
      </p:sp>
      <p:pic>
        <p:nvPicPr>
          <p:cNvPr id="2050" name="Picture 2" descr="Feed-forward neural network with sigmoid activation function: X i (i... |  Download Scientific Diagram">
            <a:extLst>
              <a:ext uri="{FF2B5EF4-FFF2-40B4-BE49-F238E27FC236}">
                <a16:creationId xmlns:a16="http://schemas.microsoft.com/office/drawing/2014/main" id="{44ADFF4C-9430-4EA5-A9A0-496806B9C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69" y="1690688"/>
            <a:ext cx="8754662" cy="39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98D7C-4D7B-4B55-82E6-B3570A339E43}"/>
              </a:ext>
            </a:extLst>
          </p:cNvPr>
          <p:cNvSpPr txBox="1"/>
          <p:nvPr/>
        </p:nvSpPr>
        <p:spPr>
          <a:xfrm>
            <a:off x="4195894" y="5803962"/>
            <a:ext cx="380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 “K Node” Hidden Layer </a:t>
            </a:r>
            <a:endParaRPr lang="th-TH" dirty="0">
              <a:solidFill>
                <a:schemeClr val="accent5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B32EC5-9C22-449A-9E1A-9A9A1924F1A3}"/>
              </a:ext>
            </a:extLst>
          </p:cNvPr>
          <p:cNvCxnSpPr>
            <a:stCxn id="5" idx="0"/>
          </p:cNvCxnSpPr>
          <p:nvPr/>
        </p:nvCxnSpPr>
        <p:spPr>
          <a:xfrm flipV="1">
            <a:off x="6096000" y="5469622"/>
            <a:ext cx="0" cy="3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8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AFDB-5895-4104-9F86-99A9B9D1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Backpropagration</a:t>
            </a:r>
            <a:r>
              <a:rPr lang="en-US" dirty="0"/>
              <a:t> Algorithm</a:t>
            </a:r>
            <a:endParaRPr lang="th-TH" dirty="0"/>
          </a:p>
        </p:txBody>
      </p:sp>
      <p:pic>
        <p:nvPicPr>
          <p:cNvPr id="4" name="Picture 2" descr="Feed-forward neural network with sigmoid activation function: X i (i... |  Download Scientific Diagram">
            <a:extLst>
              <a:ext uri="{FF2B5EF4-FFF2-40B4-BE49-F238E27FC236}">
                <a16:creationId xmlns:a16="http://schemas.microsoft.com/office/drawing/2014/main" id="{72732920-564E-447F-B544-9D612246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69" y="1690688"/>
            <a:ext cx="8754662" cy="39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1DDC1E-4F1F-454B-9AA1-82B156BC3F7E}"/>
              </a:ext>
            </a:extLst>
          </p:cNvPr>
          <p:cNvSpPr txBox="1"/>
          <p:nvPr/>
        </p:nvSpPr>
        <p:spPr>
          <a:xfrm>
            <a:off x="9026469" y="4431185"/>
            <a:ext cx="3056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Error(Prediction(Y), Actual) </a:t>
            </a:r>
            <a:endParaRPr lang="th-TH" sz="2000" dirty="0">
              <a:solidFill>
                <a:schemeClr val="accent5"/>
              </a:solidFill>
            </a:endParaRPr>
          </a:p>
        </p:txBody>
      </p:sp>
      <p:pic>
        <p:nvPicPr>
          <p:cNvPr id="3074" name="Picture 2" descr="Difference between Batch Gradient Descent and Stochastic Gradient Descent -  GeeksforGeeks">
            <a:extLst>
              <a:ext uri="{FF2B5EF4-FFF2-40B4-BE49-F238E27FC236}">
                <a16:creationId xmlns:a16="http://schemas.microsoft.com/office/drawing/2014/main" id="{D2C05372-A956-4C4C-86E5-A0D903F94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90" y="5066735"/>
            <a:ext cx="1980021" cy="70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E3C868-465D-4753-9DD8-ABCE9DEE8521}"/>
              </a:ext>
            </a:extLst>
          </p:cNvPr>
          <p:cNvCxnSpPr>
            <a:stCxn id="5" idx="2"/>
            <a:endCxn id="3074" idx="3"/>
          </p:cNvCxnSpPr>
          <p:nvPr/>
        </p:nvCxnSpPr>
        <p:spPr>
          <a:xfrm rot="5400000">
            <a:off x="10167674" y="5029933"/>
            <a:ext cx="585512" cy="188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5B0683-58F9-4106-8674-DAA2B9005D49}"/>
              </a:ext>
            </a:extLst>
          </p:cNvPr>
          <p:cNvCxnSpPr>
            <a:stCxn id="3074" idx="1"/>
          </p:cNvCxnSpPr>
          <p:nvPr/>
        </p:nvCxnSpPr>
        <p:spPr>
          <a:xfrm rot="10800000">
            <a:off x="8196044" y="4152551"/>
            <a:ext cx="190246" cy="1264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C11D707-2F6B-4D93-AB3D-F497183A63CC}"/>
              </a:ext>
            </a:extLst>
          </p:cNvPr>
          <p:cNvCxnSpPr>
            <a:cxnSpLocks/>
            <a:stCxn id="3074" idx="1"/>
          </p:cNvCxnSpPr>
          <p:nvPr/>
        </p:nvCxnSpPr>
        <p:spPr>
          <a:xfrm rot="10800000">
            <a:off x="7371632" y="5019053"/>
            <a:ext cx="1014659" cy="397755"/>
          </a:xfrm>
          <a:prstGeom prst="bentConnector3">
            <a:avLst>
              <a:gd name="adj1" fmla="val 100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D474B81-CD4C-491B-B2F2-F69A461910F3}"/>
              </a:ext>
            </a:extLst>
          </p:cNvPr>
          <p:cNvCxnSpPr>
            <a:stCxn id="3074" idx="1"/>
          </p:cNvCxnSpPr>
          <p:nvPr/>
        </p:nvCxnSpPr>
        <p:spPr>
          <a:xfrm rot="10800000">
            <a:off x="4647502" y="5217931"/>
            <a:ext cx="3738789" cy="198876"/>
          </a:xfrm>
          <a:prstGeom prst="bentConnector3">
            <a:avLst>
              <a:gd name="adj1" fmla="val 100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6542-5779-4F1B-9039-88435F0B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Structure</a:t>
            </a:r>
            <a:endParaRPr lang="th-TH" dirty="0"/>
          </a:p>
        </p:txBody>
      </p:sp>
      <p:pic>
        <p:nvPicPr>
          <p:cNvPr id="2050" name="Picture 2" descr="Feed-forward neural network with sigmoid activation function: X i (i... |  Download Scientific Diagram">
            <a:extLst>
              <a:ext uri="{FF2B5EF4-FFF2-40B4-BE49-F238E27FC236}">
                <a16:creationId xmlns:a16="http://schemas.microsoft.com/office/drawing/2014/main" id="{44ADFF4C-9430-4EA5-A9A0-496806B9C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69" y="1690688"/>
            <a:ext cx="8754662" cy="39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C48591C-249D-4561-BB02-B0250EDC79E9}"/>
              </a:ext>
            </a:extLst>
          </p:cNvPr>
          <p:cNvSpPr/>
          <p:nvPr/>
        </p:nvSpPr>
        <p:spPr>
          <a:xfrm>
            <a:off x="3525859" y="2004394"/>
            <a:ext cx="569167" cy="56916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71B776-2073-477C-8FF0-768C9CDF5FAE}"/>
              </a:ext>
            </a:extLst>
          </p:cNvPr>
          <p:cNvSpPr/>
          <p:nvPr/>
        </p:nvSpPr>
        <p:spPr>
          <a:xfrm>
            <a:off x="5617632" y="1829624"/>
            <a:ext cx="569167" cy="56916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2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35F6C0E-01A4-4BE9-93AC-C78114C88C22}"/>
              </a:ext>
            </a:extLst>
          </p:cNvPr>
          <p:cNvSpPr/>
          <p:nvPr/>
        </p:nvSpPr>
        <p:spPr>
          <a:xfrm>
            <a:off x="6801699" y="5167312"/>
            <a:ext cx="569167" cy="56916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4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8FD8C9-E834-499B-8A35-50941BDFD70B}"/>
              </a:ext>
            </a:extLst>
          </p:cNvPr>
          <p:cNvSpPr/>
          <p:nvPr/>
        </p:nvSpPr>
        <p:spPr>
          <a:xfrm>
            <a:off x="5217578" y="5102086"/>
            <a:ext cx="569167" cy="56916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3</a:t>
            </a:r>
            <a:endParaRPr lang="th-TH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73B8-30CB-4C46-83A5-B7BB54F7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Continuous-variable </a:t>
            </a:r>
            <a:br>
              <a:rPr lang="en-US" dirty="0"/>
            </a:br>
            <a:r>
              <a:rPr lang="en-US" dirty="0"/>
              <a:t>Quantum Neural Network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1DCD-23C9-48E3-8825-8DF0150F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variational circuit built in the continuous-variable (CV) architecture, which encodes quantum information in continuous degrees of freedom. 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8BD09-336D-4CBB-AD52-694E74EF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13" y="2585844"/>
            <a:ext cx="6145764" cy="33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286E-7DC9-45A2-BE12-36534DCF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Classical Vs CV Quantum </a:t>
            </a:r>
            <a:br>
              <a:rPr lang="en-US" dirty="0"/>
            </a:br>
            <a:r>
              <a:rPr lang="en-US" dirty="0"/>
              <a:t>Neural Network</a:t>
            </a:r>
            <a:endParaRPr lang="th-TH" dirty="0"/>
          </a:p>
        </p:txBody>
      </p:sp>
      <p:pic>
        <p:nvPicPr>
          <p:cNvPr id="4" name="Picture 2" descr="Feed-forward neural network with sigmoid activation function: X i (i... |  Download Scientific Diagram">
            <a:extLst>
              <a:ext uri="{FF2B5EF4-FFF2-40B4-BE49-F238E27FC236}">
                <a16:creationId xmlns:a16="http://schemas.microsoft.com/office/drawing/2014/main" id="{C2DF6118-ADDA-4509-BA21-0C7B188E4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69" y="1690688"/>
            <a:ext cx="8754662" cy="39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90433-FEE9-44A1-8270-2E8A3CAE3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3" t="9930" r="3002" b="2010"/>
          <a:stretch/>
        </p:blipFill>
        <p:spPr>
          <a:xfrm>
            <a:off x="6736358" y="2087263"/>
            <a:ext cx="1233183" cy="55911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2567D6-DE19-4016-A668-369342841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4" t="12968" r="5430" b="8416"/>
          <a:stretch/>
        </p:blipFill>
        <p:spPr>
          <a:xfrm>
            <a:off x="4236603" y="1953107"/>
            <a:ext cx="1076717" cy="50207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CA514F-09B2-449C-B888-9BFD64CF05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2" t="10250" r="2535" b="3748"/>
          <a:stretch/>
        </p:blipFill>
        <p:spPr>
          <a:xfrm>
            <a:off x="2977636" y="1909437"/>
            <a:ext cx="1076717" cy="55911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7FAE67-AA42-4590-B9E8-FB8699064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4" t="12968" r="5430" b="8416"/>
          <a:stretch/>
        </p:blipFill>
        <p:spPr>
          <a:xfrm>
            <a:off x="777240" y="2455180"/>
            <a:ext cx="1076717" cy="50207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581AFB-0254-44FF-A3DE-D611A4600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765" y="5506184"/>
            <a:ext cx="1247949" cy="1105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39AD75-66A8-48B2-AEF1-83FD3A0A73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8" t="2270" r="2161" b="1906"/>
          <a:stretch/>
        </p:blipFill>
        <p:spPr>
          <a:xfrm>
            <a:off x="3758691" y="3016251"/>
            <a:ext cx="1284268" cy="177995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C8414B-9453-4FD4-9714-D2F094B6671B}"/>
              </a:ext>
            </a:extLst>
          </p:cNvPr>
          <p:cNvCxnSpPr>
            <a:cxnSpLocks/>
          </p:cNvCxnSpPr>
          <p:nvPr/>
        </p:nvCxnSpPr>
        <p:spPr>
          <a:xfrm flipH="1" flipV="1">
            <a:off x="4408328" y="4884254"/>
            <a:ext cx="541914" cy="70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1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286E-7DC9-45A2-BE12-36534DCF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CV Quantum Layer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647DE-CE46-42DC-B9E4-7245D830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3" y="1584873"/>
            <a:ext cx="11021963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AFDB-5895-4104-9F86-99A9B9D1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Backpropagration</a:t>
            </a:r>
            <a:r>
              <a:rPr lang="en-US" dirty="0"/>
              <a:t> Algorithm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DDC1E-4F1F-454B-9AA1-82B156BC3F7E}"/>
              </a:ext>
            </a:extLst>
          </p:cNvPr>
          <p:cNvSpPr txBox="1"/>
          <p:nvPr/>
        </p:nvSpPr>
        <p:spPr>
          <a:xfrm>
            <a:off x="8380192" y="5234276"/>
            <a:ext cx="3056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Error(Prediction(Y), Actual) </a:t>
            </a:r>
            <a:endParaRPr lang="th-TH" sz="2000" dirty="0">
              <a:solidFill>
                <a:schemeClr val="accent5"/>
              </a:solidFill>
            </a:endParaRPr>
          </a:p>
        </p:txBody>
      </p:sp>
      <p:pic>
        <p:nvPicPr>
          <p:cNvPr id="3074" name="Picture 2" descr="Difference between Batch Gradient Descent and Stochastic Gradient Descent -  GeeksforGeeks">
            <a:extLst>
              <a:ext uri="{FF2B5EF4-FFF2-40B4-BE49-F238E27FC236}">
                <a16:creationId xmlns:a16="http://schemas.microsoft.com/office/drawing/2014/main" id="{D2C05372-A956-4C4C-86E5-A0D903F94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99" y="5902004"/>
            <a:ext cx="1980021" cy="70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E3C868-465D-4753-9DD8-ABCE9DEE8521}"/>
              </a:ext>
            </a:extLst>
          </p:cNvPr>
          <p:cNvCxnSpPr>
            <a:stCxn id="5" idx="2"/>
            <a:endCxn id="3074" idx="3"/>
          </p:cNvCxnSpPr>
          <p:nvPr/>
        </p:nvCxnSpPr>
        <p:spPr>
          <a:xfrm rot="5400000">
            <a:off x="9281001" y="5624806"/>
            <a:ext cx="617690" cy="636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E6B675D-3BBA-4A3D-9470-89C3ABB2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77" y="1961591"/>
            <a:ext cx="6986933" cy="3805287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F144796-FE9D-4BF9-82FA-A2D0B6AF6E8C}"/>
              </a:ext>
            </a:extLst>
          </p:cNvPr>
          <p:cNvCxnSpPr>
            <a:stCxn id="3074" idx="1"/>
          </p:cNvCxnSpPr>
          <p:nvPr/>
        </p:nvCxnSpPr>
        <p:spPr>
          <a:xfrm rot="10800000">
            <a:off x="6849209" y="5530362"/>
            <a:ext cx="442191" cy="72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977575-8C31-48C3-B0AF-C33512A1C650}"/>
              </a:ext>
            </a:extLst>
          </p:cNvPr>
          <p:cNvCxnSpPr>
            <a:cxnSpLocks/>
            <a:stCxn id="3074" idx="1"/>
          </p:cNvCxnSpPr>
          <p:nvPr/>
        </p:nvCxnSpPr>
        <p:spPr>
          <a:xfrm rot="10800000">
            <a:off x="5952393" y="5385544"/>
            <a:ext cx="1339007" cy="866533"/>
          </a:xfrm>
          <a:prstGeom prst="bentConnector3">
            <a:avLst>
              <a:gd name="adj1" fmla="val 9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0725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Nova</vt:lpstr>
      <vt:lpstr>IBM Plex Sans</vt:lpstr>
      <vt:lpstr>ConfettiVTI</vt:lpstr>
      <vt:lpstr>Continuous-variable Quantum Neural Network</vt:lpstr>
      <vt:lpstr>Neural Network</vt:lpstr>
      <vt:lpstr>Neural Network Structure</vt:lpstr>
      <vt:lpstr>Backpropagration Algorithm</vt:lpstr>
      <vt:lpstr>Neural Network Structure</vt:lpstr>
      <vt:lpstr>Continuous-variable  Quantum Neural Network</vt:lpstr>
      <vt:lpstr>Classical Vs CV Quantum  Neural Network</vt:lpstr>
      <vt:lpstr>CV Quantum Layer</vt:lpstr>
      <vt:lpstr>Backpropagration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Continuous-variable Quantum Neural Network</dc:title>
  <dc:creator>NATCHAPOL PATAMAWISUT</dc:creator>
  <cp:lastModifiedBy>NATCHAPOL PATAMAWISUT</cp:lastModifiedBy>
  <cp:revision>8</cp:revision>
  <dcterms:created xsi:type="dcterms:W3CDTF">2021-07-24T06:55:36Z</dcterms:created>
  <dcterms:modified xsi:type="dcterms:W3CDTF">2021-07-24T08:46:42Z</dcterms:modified>
</cp:coreProperties>
</file>