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72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</p:sldIdLst>
  <p:sldSz cx="9144000" cy="6858000" type="screen4x3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7D"/>
    <a:srgbClr val="AAF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#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th-TH" sz="1600" dirty="0" smtClean="0"/>
            <a:t>คุณลักษณะของระบบที่โปรแกรมเมอร์มองเห็น</a:t>
          </a:r>
          <a:endParaRPr lang="en-US" sz="16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308789E6-82F7-DB43-B928-143FCBCCB864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rtl="0"/>
          <a:r>
            <a:rPr lang="en-US" sz="1600" dirty="0" smtClean="0"/>
            <a:t>Instruction set</a:t>
          </a:r>
          <a:endParaRPr lang="en-US" sz="16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th-TH" sz="1600" dirty="0" smtClean="0"/>
            <a:t>หน่วยทำงานและการเชื่อมต่อต่างๆ ที่ทำให้สถาปัตยกรรมที่ออกแบบไว้ทำงานได้</a:t>
          </a:r>
          <a:endParaRPr lang="en-US" sz="16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601FD3FE-0540-834F-BCAB-697B63FDDAF5}">
      <dgm:prSet custT="1"/>
      <dgm:spPr/>
      <dgm:t>
        <a:bodyPr/>
        <a:lstStyle/>
        <a:p>
          <a:pPr rtl="0"/>
          <a:r>
            <a:rPr lang="th-TH" sz="1600" dirty="0" smtClean="0"/>
            <a:t>รายละเอียดของฮาร์ดแวร์ที่ซ่อนไม่ให้โปรแกรมเมอร์เห็น</a:t>
          </a:r>
          <a:endParaRPr lang="en-US" sz="1600" dirty="0"/>
        </a:p>
      </dgm:t>
    </dgm:pt>
    <dgm:pt modelId="{7AC73AAD-48BD-0141-801C-7F03F555A865}" type="parTrans" cxnId="{1014AC31-BFCA-4C40-9E55-38A36284F8BC}">
      <dgm:prSet/>
      <dgm:spPr/>
      <dgm:t>
        <a:bodyPr/>
        <a:lstStyle/>
        <a:p>
          <a:endParaRPr lang="en-US"/>
        </a:p>
      </dgm:t>
    </dgm:pt>
    <dgm:pt modelId="{2B5FD2A9-EFF7-224B-968B-602AA09A0E4E}" type="sibTrans" cxnId="{1014AC31-BFCA-4C40-9E55-38A36284F8BC}">
      <dgm:prSet/>
      <dgm:spPr/>
      <dgm:t>
        <a:bodyPr/>
        <a:lstStyle/>
        <a:p>
          <a:endParaRPr lang="en-US"/>
        </a:p>
      </dgm:t>
    </dgm:pt>
    <dgm:pt modelId="{38B9A781-82FC-4F6E-B9E3-33AD12CF2ACB}">
      <dgm:prSet custT="1"/>
      <dgm:spPr/>
      <dgm:t>
        <a:bodyPr/>
        <a:lstStyle/>
        <a:p>
          <a:pPr rtl="0"/>
          <a:r>
            <a:rPr lang="th-TH" sz="1600" dirty="0" smtClean="0"/>
            <a:t>มีผลกระทบโดยตรงกับลอจิกในการเขียนและทำงานของโปรแกรม</a:t>
          </a:r>
          <a:endParaRPr lang="en-US" sz="1600" dirty="0"/>
        </a:p>
      </dgm:t>
    </dgm:pt>
    <dgm:pt modelId="{B88135A5-33DC-4EC6-AF09-FB6585EC2892}" type="parTrans" cxnId="{586FFC2A-8418-4555-9CD4-92194BAD77CB}">
      <dgm:prSet/>
      <dgm:spPr/>
      <dgm:t>
        <a:bodyPr/>
        <a:lstStyle/>
        <a:p>
          <a:endParaRPr lang="en-US"/>
        </a:p>
      </dgm:t>
    </dgm:pt>
    <dgm:pt modelId="{ECECC0E2-D6EC-4A4E-8573-C95925EA3CD7}" type="sibTrans" cxnId="{586FFC2A-8418-4555-9CD4-92194BAD77CB}">
      <dgm:prSet/>
      <dgm:spPr/>
      <dgm:t>
        <a:bodyPr/>
        <a:lstStyle/>
        <a:p>
          <a:endParaRPr lang="en-US"/>
        </a:p>
      </dgm:t>
    </dgm:pt>
    <dgm:pt modelId="{4BD4D719-780E-4EE5-AD1D-5FA71BE270BE}">
      <dgm:prSet custT="1"/>
      <dgm:spPr/>
      <dgm:t>
        <a:bodyPr/>
        <a:lstStyle/>
        <a:p>
          <a:pPr rtl="0"/>
          <a:r>
            <a:rPr lang="th-TH" sz="1600" dirty="0" smtClean="0"/>
            <a:t>จำนวนของบิทที่ใช้ในข้อมูลแต่ละประเภท</a:t>
          </a:r>
          <a:endParaRPr lang="en-US" sz="1600" dirty="0"/>
        </a:p>
      </dgm:t>
    </dgm:pt>
    <dgm:pt modelId="{C0B59F17-D55C-4B98-A51D-70CDC943C4DC}" type="parTrans" cxnId="{FE27CBCC-4DDE-4B93-817A-F41C8EF0C982}">
      <dgm:prSet/>
      <dgm:spPr/>
      <dgm:t>
        <a:bodyPr/>
        <a:lstStyle/>
        <a:p>
          <a:endParaRPr lang="en-US"/>
        </a:p>
      </dgm:t>
    </dgm:pt>
    <dgm:pt modelId="{0E3A06DC-5BAC-4EEE-B790-11F25806BDED}" type="sibTrans" cxnId="{FE27CBCC-4DDE-4B93-817A-F41C8EF0C982}">
      <dgm:prSet/>
      <dgm:spPr/>
      <dgm:t>
        <a:bodyPr/>
        <a:lstStyle/>
        <a:p>
          <a:endParaRPr lang="en-US"/>
        </a:p>
      </dgm:t>
    </dgm:pt>
    <dgm:pt modelId="{6D6252D6-ED92-4C80-9D1A-1D5D752A8DC4}">
      <dgm:prSet custT="1"/>
      <dgm:spPr/>
      <dgm:t>
        <a:bodyPr/>
        <a:lstStyle/>
        <a:p>
          <a:pPr rtl="0"/>
          <a:r>
            <a:rPr lang="th-TH" sz="1600" dirty="0" smtClean="0"/>
            <a:t>กลไกทำงานของ</a:t>
          </a:r>
          <a:r>
            <a:rPr lang="en-US" sz="1600" dirty="0" smtClean="0"/>
            <a:t>  I/O</a:t>
          </a:r>
          <a:endParaRPr lang="en-US" sz="1600" dirty="0"/>
        </a:p>
      </dgm:t>
    </dgm:pt>
    <dgm:pt modelId="{28C2678A-7528-46C7-BBF8-F2679E67F7FD}" type="parTrans" cxnId="{A94E7013-6318-4B17-9F2C-5E2DD7588C9C}">
      <dgm:prSet/>
      <dgm:spPr/>
      <dgm:t>
        <a:bodyPr/>
        <a:lstStyle/>
        <a:p>
          <a:endParaRPr lang="en-US"/>
        </a:p>
      </dgm:t>
    </dgm:pt>
    <dgm:pt modelId="{1A557823-F7BD-493E-B5F3-049671AA1AB1}" type="sibTrans" cxnId="{A94E7013-6318-4B17-9F2C-5E2DD7588C9C}">
      <dgm:prSet/>
      <dgm:spPr/>
      <dgm:t>
        <a:bodyPr/>
        <a:lstStyle/>
        <a:p>
          <a:endParaRPr lang="en-US"/>
        </a:p>
      </dgm:t>
    </dgm:pt>
    <dgm:pt modelId="{A6E45680-697C-4D52-9426-B0F5A72EAE96}">
      <dgm:prSet custT="1"/>
      <dgm:spPr/>
      <dgm:t>
        <a:bodyPr/>
        <a:lstStyle/>
        <a:p>
          <a:pPr rtl="0"/>
          <a:r>
            <a:rPr lang="th-TH" sz="1600" dirty="0" smtClean="0"/>
            <a:t>วิธีการอ้างอิงหน่วยความจำ</a:t>
          </a:r>
          <a:endParaRPr lang="en-US" sz="1600" dirty="0"/>
        </a:p>
      </dgm:t>
    </dgm:pt>
    <dgm:pt modelId="{219B0540-996E-4E99-BCF9-92D109E812CA}" type="parTrans" cxnId="{EE4B2163-C280-48B6-B99C-51BA1B055F7A}">
      <dgm:prSet/>
      <dgm:spPr/>
      <dgm:t>
        <a:bodyPr/>
        <a:lstStyle/>
        <a:p>
          <a:endParaRPr lang="en-US"/>
        </a:p>
      </dgm:t>
    </dgm:pt>
    <dgm:pt modelId="{3B6C24C9-0910-47AD-898E-E0E92623B901}" type="sibTrans" cxnId="{EE4B2163-C280-48B6-B99C-51BA1B055F7A}">
      <dgm:prSet/>
      <dgm:spPr/>
      <dgm:t>
        <a:bodyPr/>
        <a:lstStyle/>
        <a:p>
          <a:endParaRPr lang="en-US"/>
        </a:p>
      </dgm:t>
    </dgm:pt>
    <dgm:pt modelId="{D91FE580-B15D-4E32-BBD9-02B257C9F033}">
      <dgm:prSet custT="1"/>
      <dgm:spPr/>
      <dgm:t>
        <a:bodyPr/>
        <a:lstStyle/>
        <a:p>
          <a:pPr rtl="0"/>
          <a:r>
            <a:rPr lang="th-TH" sz="1600" dirty="0" smtClean="0"/>
            <a:t>สัญญาณควบคุมต่างๆ</a:t>
          </a:r>
          <a:endParaRPr lang="en-US" sz="1600" dirty="0"/>
        </a:p>
      </dgm:t>
    </dgm:pt>
    <dgm:pt modelId="{3B84709D-90A3-4061-9C0D-A9E2DA1480AC}" type="parTrans" cxnId="{6FD60A39-606E-4AD0-BBB4-0E859EA51898}">
      <dgm:prSet/>
      <dgm:spPr/>
      <dgm:t>
        <a:bodyPr/>
        <a:lstStyle/>
        <a:p>
          <a:endParaRPr lang="en-US"/>
        </a:p>
      </dgm:t>
    </dgm:pt>
    <dgm:pt modelId="{2459A2C5-580B-4878-97B8-73C350835CBE}" type="sibTrans" cxnId="{6FD60A39-606E-4AD0-BBB4-0E859EA51898}">
      <dgm:prSet/>
      <dgm:spPr/>
      <dgm:t>
        <a:bodyPr/>
        <a:lstStyle/>
        <a:p>
          <a:endParaRPr lang="en-US"/>
        </a:p>
      </dgm:t>
    </dgm:pt>
    <dgm:pt modelId="{F80D8537-A4DC-4602-B2E2-44D00401588F}">
      <dgm:prSet custT="1"/>
      <dgm:spPr/>
      <dgm:t>
        <a:bodyPr/>
        <a:lstStyle/>
        <a:p>
          <a:pPr rtl="0"/>
          <a:r>
            <a:rPr lang="th-TH" sz="1600" dirty="0" smtClean="0"/>
            <a:t>ส่วนติดต่อระหว่างคอมพิวเตอร์กับอุปกรณ์ต่างๆ</a:t>
          </a:r>
          <a:endParaRPr lang="en-US" sz="1600" dirty="0"/>
        </a:p>
      </dgm:t>
    </dgm:pt>
    <dgm:pt modelId="{BAFD254E-EAB2-42D2-9DF7-D3380820746F}" type="parTrans" cxnId="{2806B405-6B8F-4F42-BF24-55087AE3E5C8}">
      <dgm:prSet/>
      <dgm:spPr/>
      <dgm:t>
        <a:bodyPr/>
        <a:lstStyle/>
        <a:p>
          <a:endParaRPr lang="en-US"/>
        </a:p>
      </dgm:t>
    </dgm:pt>
    <dgm:pt modelId="{7837311E-8F38-4DAC-9363-26C8E24B65C4}" type="sibTrans" cxnId="{2806B405-6B8F-4F42-BF24-55087AE3E5C8}">
      <dgm:prSet/>
      <dgm:spPr/>
      <dgm:t>
        <a:bodyPr/>
        <a:lstStyle/>
        <a:p>
          <a:endParaRPr lang="en-US"/>
        </a:p>
      </dgm:t>
    </dgm:pt>
    <dgm:pt modelId="{43AE55F7-1839-4856-8373-C5DFC51C58B3}">
      <dgm:prSet custT="1"/>
      <dgm:spPr/>
      <dgm:t>
        <a:bodyPr/>
        <a:lstStyle/>
        <a:p>
          <a:pPr rtl="0"/>
          <a:r>
            <a:rPr lang="th-TH" sz="1600" dirty="0" smtClean="0"/>
            <a:t>เทคโนโลยีพื้นฐานต่างๆ</a:t>
          </a:r>
          <a:endParaRPr lang="en-US" sz="1600" dirty="0"/>
        </a:p>
      </dgm:t>
    </dgm:pt>
    <dgm:pt modelId="{884B1B0F-7BB4-4112-9F28-12CC1F6B6CE5}" type="parTrans" cxnId="{AF0C6F1D-E178-4598-83AB-471B8FD17A60}">
      <dgm:prSet/>
      <dgm:spPr/>
      <dgm:t>
        <a:bodyPr/>
        <a:lstStyle/>
        <a:p>
          <a:endParaRPr lang="en-US"/>
        </a:p>
      </dgm:t>
    </dgm:pt>
    <dgm:pt modelId="{68C5CDA5-E353-4F56-BD91-E03716790E14}" type="sibTrans" cxnId="{AF0C6F1D-E178-4598-83AB-471B8FD17A60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34266" custLinFactNeighborX="-29928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0889" custLinFactNeighborX="21680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28206" custLinFactNeighborX="2312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32901" custScaleY="134203" custLinFactNeighborX="-32281" custLinFactNeighborY="-15442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34FC3233-8614-47CB-A385-1E60802EAD62}" type="presOf" srcId="{308789E6-82F7-DB43-B928-143FCBCCB864}" destId="{E56301CE-27B0-6744-BFE7-3637DF690F07}" srcOrd="0" destOrd="0" presId="urn:microsoft.com/office/officeart/2005/8/layout/cycle4#1"/>
    <dgm:cxn modelId="{69E6D0CB-CEF7-4440-B6EF-C52940DCA1BC}" type="presOf" srcId="{A6E45680-697C-4D52-9426-B0F5A72EAE96}" destId="{D6EE7FF3-03D5-1248-B164-AC203683EA31}" srcOrd="0" destOrd="3" presId="urn:microsoft.com/office/officeart/2005/8/layout/cycle4#1"/>
    <dgm:cxn modelId="{4703AAEC-3C6C-47B5-9C13-FD3C8BD5FB22}" type="presOf" srcId="{D91FE580-B15D-4E32-BBD9-02B257C9F033}" destId="{946504B0-6F32-CA4D-B160-51F1CA3B2486}" srcOrd="1" destOrd="1" presId="urn:microsoft.com/office/officeart/2005/8/layout/cycle4#1"/>
    <dgm:cxn modelId="{34C15FC1-6080-4D4D-960C-5DCCFA64CEDB}" type="presOf" srcId="{6D6252D6-ED92-4C80-9D1A-1D5D752A8DC4}" destId="{D6EE7FF3-03D5-1248-B164-AC203683EA31}" srcOrd="0" destOrd="2" presId="urn:microsoft.com/office/officeart/2005/8/layout/cycle4#1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5FFAD022-D4F7-4BE0-B748-5C4D98241B31}" type="presOf" srcId="{601FD3FE-0540-834F-BCAB-697B63FDDAF5}" destId="{946504B0-6F32-CA4D-B160-51F1CA3B2486}" srcOrd="1" destOrd="0" presId="urn:microsoft.com/office/officeart/2005/8/layout/cycle4#1"/>
    <dgm:cxn modelId="{B1CD4FD0-AE2E-411E-813B-6041216759F9}" type="presOf" srcId="{38B9A781-82FC-4F6E-B9E3-33AD12CF2ACB}" destId="{8DC48612-CC3B-434C-BDCA-2D368136FE30}" srcOrd="1" destOrd="1" presId="urn:microsoft.com/office/officeart/2005/8/layout/cycle4#1"/>
    <dgm:cxn modelId="{6B08EEAF-0EB2-4372-81D8-8C8937D68E3F}" type="presOf" srcId="{4BD4D719-780E-4EE5-AD1D-5FA71BE270BE}" destId="{7378E5CD-5D97-4946-88A6-1649F23BF4FB}" srcOrd="1" destOrd="1" presId="urn:microsoft.com/office/officeart/2005/8/layout/cycle4#1"/>
    <dgm:cxn modelId="{33098E41-B7B5-4859-8F32-1911EFC40A88}" type="presOf" srcId="{54AC2B3A-9757-C341-B161-89A6E0CA9575}" destId="{84C6FD03-EE72-914E-B7C9-68870374A795}" srcOrd="0" destOrd="0" presId="urn:microsoft.com/office/officeart/2005/8/layout/cycle4#1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A81E54CE-7C21-4945-A17F-1186F587F49B}" type="presOf" srcId="{F80D8537-A4DC-4602-B2E2-44D00401588F}" destId="{82886FAE-83A2-704D-92D1-F4CC571A92A1}" srcOrd="0" destOrd="2" presId="urn:microsoft.com/office/officeart/2005/8/layout/cycle4#1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47969436-704B-40E0-9BD7-90C9D054251F}" type="presOf" srcId="{F80D8537-A4DC-4602-B2E2-44D00401588F}" destId="{946504B0-6F32-CA4D-B160-51F1CA3B2486}" srcOrd="1" destOrd="2" presId="urn:microsoft.com/office/officeart/2005/8/layout/cycle4#1"/>
    <dgm:cxn modelId="{927E8EA6-D660-48CD-9AFB-5BFD9284C6C1}" type="presOf" srcId="{4ABB395C-A2BC-EB46-8166-8924AE293271}" destId="{F4B243E3-6A78-9746-BEE9-84ACAEA02E36}" srcOrd="0" destOrd="0" presId="urn:microsoft.com/office/officeart/2005/8/layout/cycle4#1"/>
    <dgm:cxn modelId="{D279A227-D543-489D-A4F2-960AFDC12237}" type="presOf" srcId="{B0CAEE6A-D8FA-1A4E-8E6A-4450A6DD048D}" destId="{0995DE62-81B9-0E4E-9982-90865C30B506}" srcOrd="0" destOrd="0" presId="urn:microsoft.com/office/officeart/2005/8/layout/cycle4#1"/>
    <dgm:cxn modelId="{8E609051-7FDF-41C5-B297-7C66B49891B2}" type="presOf" srcId="{601FD3FE-0540-834F-BCAB-697B63FDDAF5}" destId="{82886FAE-83A2-704D-92D1-F4CC571A92A1}" srcOrd="0" destOrd="0" presId="urn:microsoft.com/office/officeart/2005/8/layout/cycle4#1"/>
    <dgm:cxn modelId="{08BF8AD5-1176-42ED-BFE4-26D695FE8D2D}" type="presOf" srcId="{43AE55F7-1839-4856-8373-C5DFC51C58B3}" destId="{946504B0-6F32-CA4D-B160-51F1CA3B2486}" srcOrd="1" destOrd="3" presId="urn:microsoft.com/office/officeart/2005/8/layout/cycle4#1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6FD60A39-606E-4AD0-BBB4-0E859EA51898}" srcId="{54AC2B3A-9757-C341-B161-89A6E0CA9575}" destId="{D91FE580-B15D-4E32-BBD9-02B257C9F033}" srcOrd="1" destOrd="0" parTransId="{3B84709D-90A3-4061-9C0D-A9E2DA1480AC}" sibTransId="{2459A2C5-580B-4878-97B8-73C350835CBE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CEC843E5-FF0E-4BF3-A049-AC98B36AA7C8}" type="presOf" srcId="{D91FE580-B15D-4E32-BBD9-02B257C9F033}" destId="{82886FAE-83A2-704D-92D1-F4CC571A92A1}" srcOrd="0" destOrd="1" presId="urn:microsoft.com/office/officeart/2005/8/layout/cycle4#1"/>
    <dgm:cxn modelId="{A4E3D374-B3F7-40AD-A883-96E9CAD2CE53}" type="presOf" srcId="{6D6252D6-ED92-4C80-9D1A-1D5D752A8DC4}" destId="{7378E5CD-5D97-4946-88A6-1649F23BF4FB}" srcOrd="1" destOrd="2" presId="urn:microsoft.com/office/officeart/2005/8/layout/cycle4#1"/>
    <dgm:cxn modelId="{58588ADB-9125-4BDF-B794-DA65FFB3823D}" type="presOf" srcId="{4BD4D719-780E-4EE5-AD1D-5FA71BE270BE}" destId="{D6EE7FF3-03D5-1248-B164-AC203683EA31}" srcOrd="0" destOrd="1" presId="urn:microsoft.com/office/officeart/2005/8/layout/cycle4#1"/>
    <dgm:cxn modelId="{CC23A5F1-AACA-4DCF-8B92-32C9E30BA218}" type="presOf" srcId="{28315CB9-8304-2142-842C-3463531B3569}" destId="{EAF475D4-71BA-AC4A-A978-8E1A58675943}" srcOrd="0" destOrd="0" presId="urn:microsoft.com/office/officeart/2005/8/layout/cycle4#1"/>
    <dgm:cxn modelId="{5EED7063-0B2B-41CD-857E-87FC05C60A1F}" type="presOf" srcId="{CE5F8666-70FC-564C-8B7D-337BE33E4106}" destId="{D6EE7FF3-03D5-1248-B164-AC203683EA31}" srcOrd="0" destOrd="0" presId="urn:microsoft.com/office/officeart/2005/8/layout/cycle4#1"/>
    <dgm:cxn modelId="{1014AC31-BFCA-4C40-9E55-38A36284F8BC}" srcId="{54AC2B3A-9757-C341-B161-89A6E0CA9575}" destId="{601FD3FE-0540-834F-BCAB-697B63FDDAF5}" srcOrd="0" destOrd="0" parTransId="{7AC73AAD-48BD-0141-801C-7F03F555A865}" sibTransId="{2B5FD2A9-EFF7-224B-968B-602AA09A0E4E}"/>
    <dgm:cxn modelId="{C19D0DFE-B5C6-43F5-B313-9413C3A47680}" type="presOf" srcId="{4ABB395C-A2BC-EB46-8166-8924AE293271}" destId="{28FF47C2-252F-AD4F-9FFC-C7380D031906}" srcOrd="1" destOrd="0" presId="urn:microsoft.com/office/officeart/2005/8/layout/cycle4#1"/>
    <dgm:cxn modelId="{0DB6421C-4F75-4D8F-96FA-1D16BEBA1F76}" type="presOf" srcId="{38B9A781-82FC-4F6E-B9E3-33AD12CF2ACB}" destId="{EAF475D4-71BA-AC4A-A978-8E1A58675943}" srcOrd="0" destOrd="1" presId="urn:microsoft.com/office/officeart/2005/8/layout/cycle4#1"/>
    <dgm:cxn modelId="{FE27CBCC-4DDE-4B93-817A-F41C8EF0C982}" srcId="{308789E6-82F7-DB43-B928-143FCBCCB864}" destId="{4BD4D719-780E-4EE5-AD1D-5FA71BE270BE}" srcOrd="1" destOrd="0" parTransId="{C0B59F17-D55C-4B98-A51D-70CDC943C4DC}" sibTransId="{0E3A06DC-5BAC-4EEE-B790-11F25806BDED}"/>
    <dgm:cxn modelId="{A94E7013-6318-4B17-9F2C-5E2DD7588C9C}" srcId="{308789E6-82F7-DB43-B928-143FCBCCB864}" destId="{6D6252D6-ED92-4C80-9D1A-1D5D752A8DC4}" srcOrd="2" destOrd="0" parTransId="{28C2678A-7528-46C7-BBF8-F2679E67F7FD}" sibTransId="{1A557823-F7BD-493E-B5F3-049671AA1AB1}"/>
    <dgm:cxn modelId="{2806B405-6B8F-4F42-BF24-55087AE3E5C8}" srcId="{54AC2B3A-9757-C341-B161-89A6E0CA9575}" destId="{F80D8537-A4DC-4602-B2E2-44D00401588F}" srcOrd="2" destOrd="0" parTransId="{BAFD254E-EAB2-42D2-9DF7-D3380820746F}" sibTransId="{7837311E-8F38-4DAC-9363-26C8E24B65C4}"/>
    <dgm:cxn modelId="{EE4B2163-C280-48B6-B99C-51BA1B055F7A}" srcId="{308789E6-82F7-DB43-B928-143FCBCCB864}" destId="{A6E45680-697C-4D52-9426-B0F5A72EAE96}" srcOrd="3" destOrd="0" parTransId="{219B0540-996E-4E99-BCF9-92D109E812CA}" sibTransId="{3B6C24C9-0910-47AD-898E-E0E92623B901}"/>
    <dgm:cxn modelId="{C2851880-B1D4-433C-84DE-C0471B5E701C}" type="presOf" srcId="{28315CB9-8304-2142-842C-3463531B3569}" destId="{8DC48612-CC3B-434C-BDCA-2D368136FE30}" srcOrd="1" destOrd="0" presId="urn:microsoft.com/office/officeart/2005/8/layout/cycle4#1"/>
    <dgm:cxn modelId="{586FFC2A-8418-4555-9CD4-92194BAD77CB}" srcId="{B0CAEE6A-D8FA-1A4E-8E6A-4450A6DD048D}" destId="{38B9A781-82FC-4F6E-B9E3-33AD12CF2ACB}" srcOrd="1" destOrd="0" parTransId="{B88135A5-33DC-4EC6-AF09-FB6585EC2892}" sibTransId="{ECECC0E2-D6EC-4A4E-8573-C95925EA3CD7}"/>
    <dgm:cxn modelId="{84301316-0B3A-4302-8C39-BADE8C64A93E}" type="presOf" srcId="{218CF26C-3B9E-EC4D-B017-A6EDD2D78F18}" destId="{CDA0A06D-0FB6-1E45-90C3-5F07AC6489BF}" srcOrd="0" destOrd="0" presId="urn:microsoft.com/office/officeart/2005/8/layout/cycle4#1"/>
    <dgm:cxn modelId="{40FAD619-23C3-4FDA-9942-A5244C723362}" type="presOf" srcId="{CE5F8666-70FC-564C-8B7D-337BE33E4106}" destId="{7378E5CD-5D97-4946-88A6-1649F23BF4FB}" srcOrd="1" destOrd="0" presId="urn:microsoft.com/office/officeart/2005/8/layout/cycle4#1"/>
    <dgm:cxn modelId="{2933828F-660B-4BFF-AF1B-B697C52238A9}" type="presOf" srcId="{74536227-6FB9-EA42-B0D1-89175BB10E79}" destId="{48FC8C78-AEC8-1E4B-9265-AE1BCBD2AB12}" srcOrd="0" destOrd="0" presId="urn:microsoft.com/office/officeart/2005/8/layout/cycle4#1"/>
    <dgm:cxn modelId="{AF0C6F1D-E178-4598-83AB-471B8FD17A60}" srcId="{54AC2B3A-9757-C341-B161-89A6E0CA9575}" destId="{43AE55F7-1839-4856-8373-C5DFC51C58B3}" srcOrd="3" destOrd="0" parTransId="{884B1B0F-7BB4-4112-9F28-12CC1F6B6CE5}" sibTransId="{68C5CDA5-E353-4F56-BD91-E03716790E14}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D97BF74B-3721-4F1D-829A-F027E4008868}" type="presOf" srcId="{A6E45680-697C-4D52-9426-B0F5A72EAE96}" destId="{7378E5CD-5D97-4946-88A6-1649F23BF4FB}" srcOrd="1" destOrd="3" presId="urn:microsoft.com/office/officeart/2005/8/layout/cycle4#1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63E0805B-D5EA-4DEA-A200-FF7B9C2FF122}" type="presOf" srcId="{43AE55F7-1839-4856-8373-C5DFC51C58B3}" destId="{82886FAE-83A2-704D-92D1-F4CC571A92A1}" srcOrd="0" destOrd="3" presId="urn:microsoft.com/office/officeart/2005/8/layout/cycle4#1"/>
    <dgm:cxn modelId="{E003D1BC-30C4-48FD-9CD3-427DAC066A50}" type="presParOf" srcId="{CDA0A06D-0FB6-1E45-90C3-5F07AC6489BF}" destId="{AE230A46-0396-8548-BFE6-7DE77B7F5698}" srcOrd="0" destOrd="0" presId="urn:microsoft.com/office/officeart/2005/8/layout/cycle4#1"/>
    <dgm:cxn modelId="{5652865B-BE59-48A8-9670-95EFAD5FB3A7}" type="presParOf" srcId="{AE230A46-0396-8548-BFE6-7DE77B7F5698}" destId="{9355E2DA-ED4B-FF45-A420-CEC2FAD4F47F}" srcOrd="0" destOrd="0" presId="urn:microsoft.com/office/officeart/2005/8/layout/cycle4#1"/>
    <dgm:cxn modelId="{5797EFD0-BD61-413F-A97C-91FE0E03A6CC}" type="presParOf" srcId="{9355E2DA-ED4B-FF45-A420-CEC2FAD4F47F}" destId="{EAF475D4-71BA-AC4A-A978-8E1A58675943}" srcOrd="0" destOrd="0" presId="urn:microsoft.com/office/officeart/2005/8/layout/cycle4#1"/>
    <dgm:cxn modelId="{2CA9DAC4-FE37-4C92-A2E8-4B050BCC9170}" type="presParOf" srcId="{9355E2DA-ED4B-FF45-A420-CEC2FAD4F47F}" destId="{8DC48612-CC3B-434C-BDCA-2D368136FE30}" srcOrd="1" destOrd="0" presId="urn:microsoft.com/office/officeart/2005/8/layout/cycle4#1"/>
    <dgm:cxn modelId="{B51FB48F-7A6E-49BD-A741-8B0566DD32DA}" type="presParOf" srcId="{AE230A46-0396-8548-BFE6-7DE77B7F5698}" destId="{36650470-D0B6-4E4B-B2CF-C9FC9D98A3AF}" srcOrd="1" destOrd="0" presId="urn:microsoft.com/office/officeart/2005/8/layout/cycle4#1"/>
    <dgm:cxn modelId="{83CDBF61-E5ED-43F8-ADED-FF805A415530}" type="presParOf" srcId="{36650470-D0B6-4E4B-B2CF-C9FC9D98A3AF}" destId="{D6EE7FF3-03D5-1248-B164-AC203683EA31}" srcOrd="0" destOrd="0" presId="urn:microsoft.com/office/officeart/2005/8/layout/cycle4#1"/>
    <dgm:cxn modelId="{F767215D-E988-4CAA-B1A9-435FF05706B2}" type="presParOf" srcId="{36650470-D0B6-4E4B-B2CF-C9FC9D98A3AF}" destId="{7378E5CD-5D97-4946-88A6-1649F23BF4FB}" srcOrd="1" destOrd="0" presId="urn:microsoft.com/office/officeart/2005/8/layout/cycle4#1"/>
    <dgm:cxn modelId="{26200711-627F-40BF-A341-63B7E2ECAFA6}" type="presParOf" srcId="{AE230A46-0396-8548-BFE6-7DE77B7F5698}" destId="{079BE95B-2F90-7845-93AC-93020A91204D}" srcOrd="2" destOrd="0" presId="urn:microsoft.com/office/officeart/2005/8/layout/cycle4#1"/>
    <dgm:cxn modelId="{93D26A65-6774-432E-8B29-BD3BBFA94BFE}" type="presParOf" srcId="{079BE95B-2F90-7845-93AC-93020A91204D}" destId="{F4B243E3-6A78-9746-BEE9-84ACAEA02E36}" srcOrd="0" destOrd="0" presId="urn:microsoft.com/office/officeart/2005/8/layout/cycle4#1"/>
    <dgm:cxn modelId="{D44003E3-44DC-4480-9D1C-F8D075E58CA6}" type="presParOf" srcId="{079BE95B-2F90-7845-93AC-93020A91204D}" destId="{28FF47C2-252F-AD4F-9FFC-C7380D031906}" srcOrd="1" destOrd="0" presId="urn:microsoft.com/office/officeart/2005/8/layout/cycle4#1"/>
    <dgm:cxn modelId="{C2D3DEAD-4507-47F7-B84B-544EF856DEED}" type="presParOf" srcId="{AE230A46-0396-8548-BFE6-7DE77B7F5698}" destId="{857D66DE-4C1F-C044-A0CF-897ECE7AFBB6}" srcOrd="3" destOrd="0" presId="urn:microsoft.com/office/officeart/2005/8/layout/cycle4#1"/>
    <dgm:cxn modelId="{CAE61866-FA08-4B66-9222-7FB47A02E829}" type="presParOf" srcId="{857D66DE-4C1F-C044-A0CF-897ECE7AFBB6}" destId="{82886FAE-83A2-704D-92D1-F4CC571A92A1}" srcOrd="0" destOrd="0" presId="urn:microsoft.com/office/officeart/2005/8/layout/cycle4#1"/>
    <dgm:cxn modelId="{C1AE8820-AE37-44BF-903C-B1B2B8FB4961}" type="presParOf" srcId="{857D66DE-4C1F-C044-A0CF-897ECE7AFBB6}" destId="{946504B0-6F32-CA4D-B160-51F1CA3B2486}" srcOrd="1" destOrd="0" presId="urn:microsoft.com/office/officeart/2005/8/layout/cycle4#1"/>
    <dgm:cxn modelId="{A17A2923-F4CE-4402-8D28-09EB83DD6AFB}" type="presParOf" srcId="{AE230A46-0396-8548-BFE6-7DE77B7F5698}" destId="{B36011C0-D512-5B43-AFFF-B5EF3477E6BC}" srcOrd="4" destOrd="0" presId="urn:microsoft.com/office/officeart/2005/8/layout/cycle4#1"/>
    <dgm:cxn modelId="{36F68220-AF21-453E-A1E7-E14F63EC5F22}" type="presParOf" srcId="{CDA0A06D-0FB6-1E45-90C3-5F07AC6489BF}" destId="{0176A4A2-93EB-3B4F-8E44-E15DD76601A9}" srcOrd="1" destOrd="0" presId="urn:microsoft.com/office/officeart/2005/8/layout/cycle4#1"/>
    <dgm:cxn modelId="{F8294B3A-ACFE-42C2-A02E-8AD2FBA63108}" type="presParOf" srcId="{0176A4A2-93EB-3B4F-8E44-E15DD76601A9}" destId="{0995DE62-81B9-0E4E-9982-90865C30B506}" srcOrd="0" destOrd="0" presId="urn:microsoft.com/office/officeart/2005/8/layout/cycle4#1"/>
    <dgm:cxn modelId="{823BF6E3-C8D9-48D5-9C0B-8E88B355D637}" type="presParOf" srcId="{0176A4A2-93EB-3B4F-8E44-E15DD76601A9}" destId="{E56301CE-27B0-6744-BFE7-3637DF690F07}" srcOrd="1" destOrd="0" presId="urn:microsoft.com/office/officeart/2005/8/layout/cycle4#1"/>
    <dgm:cxn modelId="{A64993A7-1C7B-4C0E-B589-64C1B004AE31}" type="presParOf" srcId="{0176A4A2-93EB-3B4F-8E44-E15DD76601A9}" destId="{48FC8C78-AEC8-1E4B-9265-AE1BCBD2AB12}" srcOrd="2" destOrd="0" presId="urn:microsoft.com/office/officeart/2005/8/layout/cycle4#1"/>
    <dgm:cxn modelId="{C668B871-D1C4-4BC7-A7B5-6A38780213E3}" type="presParOf" srcId="{0176A4A2-93EB-3B4F-8E44-E15DD76601A9}" destId="{84C6FD03-EE72-914E-B7C9-68870374A795}" srcOrd="3" destOrd="0" presId="urn:microsoft.com/office/officeart/2005/8/layout/cycle4#1"/>
    <dgm:cxn modelId="{6432CAA5-3B3D-4ACE-BD5C-974E923424A5}" type="presParOf" srcId="{0176A4A2-93EB-3B4F-8E44-E15DD76601A9}" destId="{D6826F6B-04DC-E742-8F5F-D9B2D824E236}" srcOrd="4" destOrd="0" presId="urn:microsoft.com/office/officeart/2005/8/layout/cycle4#1"/>
    <dgm:cxn modelId="{455A41B8-CA4A-4D79-BB4E-A4869B075F3F}" type="presParOf" srcId="{CDA0A06D-0FB6-1E45-90C3-5F07AC6489BF}" destId="{1A971C7A-02BC-2144-9C44-48A4E03337B1}" srcOrd="2" destOrd="0" presId="urn:microsoft.com/office/officeart/2005/8/layout/cycle4#1"/>
    <dgm:cxn modelId="{22DEFE8B-9D6A-4D7B-8E99-A74EF656BD2C}" type="presParOf" srcId="{CDA0A06D-0FB6-1E45-90C3-5F07AC6489BF}" destId="{290E4CF8-E8EE-584A-BC6F-814759FDAB7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4D250-A44B-4C71-878C-2379D5F54564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DA4DF-EEF1-4046-94E2-7666870B13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301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B4F28-19B4-4BC8-BFA6-C084523ABF71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5140-527B-4F01-8976-2733FDA718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0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5140-527B-4F01-8976-2733FDA71884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93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57AF7D-9EF5-4C68-9577-0F6CBFD72ECC}" type="datetimeFigureOut">
              <a:rPr lang="th-TH" smtClean="0"/>
              <a:t>22/09/57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8063F3-C2F1-4C35-8D97-9306ED63996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d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d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th-TH" sz="2800" dirty="0" smtClean="0"/>
              <a:t>030513127</a:t>
            </a:r>
            <a:r>
              <a:rPr lang="en-US" sz="2800" dirty="0" smtClean="0"/>
              <a:t> – </a:t>
            </a:r>
            <a:r>
              <a:rPr lang="th-TH" sz="2800" dirty="0" smtClean="0"/>
              <a:t>สถาปัตยกรรมคอมพิวเตอร์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590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/>
              <a:t>หน้าที่การทำของเครื่องคอมพิวเตอร์โดยพื้นฐาน </a:t>
            </a:r>
            <a:r>
              <a:rPr lang="th-TH" sz="3600" dirty="0" smtClean="0"/>
              <a:t>(2)</a:t>
            </a:r>
            <a:endParaRPr lang="th-TH" sz="3600" dirty="0"/>
          </a:p>
        </p:txBody>
      </p: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179512" y="1055830"/>
            <a:ext cx="4262075" cy="5901562"/>
          </a:xfrm>
          <a:prstGeom prst="rect">
            <a:avLst/>
          </a:prstGeom>
        </p:spPr>
      </p:pic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4476091" y="1313968"/>
            <a:ext cx="4376957" cy="5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57849" y="1340768"/>
            <a:ext cx="4298127" cy="5179794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4788024" y="1340768"/>
            <a:ext cx="4078290" cy="532452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/>
              <a:t>หน้าที่การทำของเครื่องคอมพิวเตอร์โดย</a:t>
            </a:r>
            <a:r>
              <a:rPr lang="th-TH" sz="3600" dirty="0" smtClean="0"/>
              <a:t>พื้นฐาน (3)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946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512" y="2636912"/>
            <a:ext cx="3816350" cy="2844800"/>
            <a:chOff x="0" y="1638"/>
            <a:chExt cx="2404" cy="179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18" y="1797"/>
              <a:ext cx="1633" cy="1633"/>
            </a:xfrm>
            <a:prstGeom prst="ellipse">
              <a:avLst/>
            </a:prstGeom>
            <a:solidFill>
              <a:srgbClr val="FF99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th-TH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>     COMPUTER</a:t>
              </a:r>
              <a:br>
                <a:rPr kumimoji="0" lang="en-US" altLang="th-TH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</a:br>
              <a:r>
                <a:rPr kumimoji="0" lang="en-US" altLang="th-TH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/>
              </a:r>
              <a:br>
                <a:rPr kumimoji="0" lang="en-US" altLang="th-TH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</a:br>
              <a:r>
                <a:rPr kumimoji="0" lang="en-US" altLang="th-TH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  <a:sym typeface="Wingdings" panose="05000000000000000000" pitchFamily="2" charset="2"/>
                </a:rPr>
                <a:t></a:t>
              </a:r>
              <a:r>
                <a:rPr kumimoji="0" lang="en-US" altLang="th-TH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> Storage</a:t>
              </a:r>
              <a:br>
                <a:rPr kumimoji="0" lang="en-US" altLang="th-TH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</a:br>
              <a:r>
                <a:rPr kumimoji="0" lang="en-US" altLang="th-TH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  <a:sym typeface="Wingdings" panose="05000000000000000000" pitchFamily="2" charset="2"/>
                </a:rPr>
                <a:t></a:t>
              </a:r>
              <a:r>
                <a:rPr kumimoji="0" lang="en-US" altLang="th-TH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> Processing</a:t>
              </a:r>
              <a:r>
                <a:rPr kumimoji="0" lang="en-US" altLang="th-TH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/>
              </a:r>
              <a:br>
                <a:rPr kumimoji="0" lang="en-US" altLang="th-TH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</a:br>
              <a:endParaRPr kumimoji="0" lang="th-TH" alt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542" y="1752"/>
              <a:ext cx="79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588" y="1797"/>
              <a:ext cx="78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633" y="1842"/>
              <a:ext cx="79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678" y="1888"/>
              <a:ext cx="78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724" y="1933"/>
              <a:ext cx="79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769" y="1979"/>
              <a:ext cx="79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814" y="2024"/>
              <a:ext cx="79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499" y="1842"/>
              <a:ext cx="91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454" y="1888"/>
              <a:ext cx="9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408" y="1933"/>
              <a:ext cx="91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63" y="1979"/>
              <a:ext cx="9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18" y="2024"/>
              <a:ext cx="9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44" y="1797"/>
              <a:ext cx="91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2680578">
              <a:off x="1270" y="163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th-TH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>Communication lines</a:t>
              </a:r>
              <a:endPara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-2420461">
              <a:off x="0" y="166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th-TH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anose="02020603050405020304" pitchFamily="18" charset="-34"/>
                </a:rPr>
                <a:t>Peripherals</a:t>
              </a:r>
              <a:endParaRPr kumimoji="0" lang="th-TH" altLang="th-TH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Content Placeholder 2"/>
          <p:cNvSpPr>
            <a:spLocks noGrp="1"/>
          </p:cNvSpPr>
          <p:nvPr>
            <p:ph sz="quarter" idx="1"/>
          </p:nvPr>
        </p:nvSpPr>
        <p:spPr>
          <a:xfrm>
            <a:off x="3856284" y="2924944"/>
            <a:ext cx="5108203" cy="2332856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800" dirty="0" smtClean="0"/>
              <a:t>	คอมพิวเตอร์</a:t>
            </a:r>
            <a:r>
              <a:rPr lang="th-TH" sz="2800" dirty="0"/>
              <a:t>มีการติดต่อกับสิ่งแวดล้อมด้วยวิธีการอย่างใดอย่างหนึ่ง โดยทั่วไปแล้วส่วนที่เชื่อมต่อกับสิ่งแวดล้อมภายนอกทั้งหมดถูกจัดให้เป็นอุปกรณ์ต่อพ่วง </a:t>
            </a:r>
            <a:r>
              <a:rPr lang="th-TH" sz="2800" dirty="0" smtClean="0"/>
              <a:t>(</a:t>
            </a:r>
            <a:r>
              <a:rPr lang="en-US" sz="2800" dirty="0" smtClean="0"/>
              <a:t>Peripherals</a:t>
            </a:r>
            <a:r>
              <a:rPr lang="en-US" sz="2800" dirty="0"/>
              <a:t>) </a:t>
            </a:r>
            <a:r>
              <a:rPr lang="th-TH" sz="2800" dirty="0"/>
              <a:t>หรือสายสื่อสาร </a:t>
            </a:r>
            <a:r>
              <a:rPr lang="th-TH" sz="2800" dirty="0" smtClean="0"/>
              <a:t>(</a:t>
            </a:r>
            <a:r>
              <a:rPr lang="en-US" sz="2800" dirty="0" smtClean="0"/>
              <a:t>Communication Lines</a:t>
            </a:r>
            <a:r>
              <a:rPr lang="en-US" sz="2800" dirty="0"/>
              <a:t>)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โครงสร้างของเครื่องคอมพิวเตอร์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009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 rotWithShape="1">
          <a:blip r:embed="rId2"/>
          <a:srcRect l="7059" t="4545" r="3529" b="13836"/>
          <a:stretch/>
        </p:blipFill>
        <p:spPr>
          <a:xfrm>
            <a:off x="-4203" y="1606753"/>
            <a:ext cx="4280006" cy="50560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โครงสร้างภายในของเครื่องคอมพิวเตอร์ (1)</a:t>
            </a:r>
            <a:endParaRPr lang="th-TH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283969" y="1606753"/>
            <a:ext cx="4752527" cy="455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 smtClean="0"/>
              <a:t>โครงสร้างระดับบนสุด</a:t>
            </a:r>
          </a:p>
          <a:p>
            <a:r>
              <a:rPr lang="th-TH" sz="2800" dirty="0" smtClean="0"/>
              <a:t>หน่วย</a:t>
            </a:r>
            <a:r>
              <a:rPr lang="th-TH" sz="2800" dirty="0"/>
              <a:t>ประมวลผลกลาง (</a:t>
            </a:r>
            <a:r>
              <a:rPr lang="en-US" sz="2800" dirty="0"/>
              <a:t>CPU: Central Processing Unit</a:t>
            </a:r>
            <a:r>
              <a:rPr lang="en-US" sz="2800" dirty="0" smtClean="0"/>
              <a:t>)</a:t>
            </a:r>
          </a:p>
          <a:p>
            <a:r>
              <a:rPr lang="th-TH" sz="2800" dirty="0"/>
              <a:t>หน่วยความจำหลัก </a:t>
            </a:r>
            <a:r>
              <a:rPr lang="th-TH" sz="2800" dirty="0" smtClean="0"/>
              <a:t>(</a:t>
            </a:r>
            <a:r>
              <a:rPr lang="en-US" sz="2800" dirty="0" smtClean="0"/>
              <a:t>Main Memory)</a:t>
            </a:r>
            <a:endParaRPr lang="th-TH" sz="2800" dirty="0" smtClean="0"/>
          </a:p>
          <a:p>
            <a:r>
              <a:rPr lang="th-TH" sz="2800" dirty="0"/>
              <a:t>ไอโอ (</a:t>
            </a:r>
            <a:r>
              <a:rPr lang="en-US" sz="2800" dirty="0"/>
              <a:t>I/O</a:t>
            </a:r>
            <a:r>
              <a:rPr lang="en-US" sz="2800" dirty="0" smtClean="0"/>
              <a:t>)</a:t>
            </a:r>
            <a:endParaRPr lang="th-TH" sz="2800" dirty="0" smtClean="0"/>
          </a:p>
          <a:p>
            <a:r>
              <a:rPr lang="th-TH" sz="2800" dirty="0"/>
              <a:t>การเชื่อมต่อภายในเครื่องคอมพิวเตอร์ </a:t>
            </a:r>
            <a:r>
              <a:rPr lang="th-TH" sz="2800" dirty="0" smtClean="0"/>
              <a:t>(</a:t>
            </a:r>
            <a:r>
              <a:rPr lang="en-US" sz="2800" dirty="0" smtClean="0"/>
              <a:t>System Interconnection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1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 rotWithShape="1">
          <a:blip r:embed="rId2"/>
          <a:srcRect l="7059" t="4545" r="3529" b="13836"/>
          <a:stretch/>
        </p:blipFill>
        <p:spPr>
          <a:xfrm>
            <a:off x="-4203" y="1606753"/>
            <a:ext cx="4280006" cy="50560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โครงสร้างภายในของเครื่องคอมพิวเตอร์ (2)</a:t>
            </a:r>
            <a:endParaRPr lang="th-TH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139953" y="1606753"/>
            <a:ext cx="4896544" cy="5056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800" dirty="0" smtClean="0"/>
              <a:t>โครงสร้างของหน่วยประมวลผลกลาง</a:t>
            </a:r>
          </a:p>
          <a:p>
            <a:r>
              <a:rPr lang="th-TH" sz="2800" dirty="0"/>
              <a:t>ส่วนควบคุม (</a:t>
            </a:r>
            <a:r>
              <a:rPr lang="en-US" sz="2800" dirty="0"/>
              <a:t>Control Unit) : </a:t>
            </a:r>
            <a:r>
              <a:rPr lang="th-TH" sz="2800" dirty="0" smtClean="0"/>
              <a:t>ทำ</a:t>
            </a:r>
            <a:r>
              <a:rPr lang="th-TH" sz="2800" dirty="0"/>
              <a:t>หน้าที่ควบคุมการทำงานของซีพียู</a:t>
            </a:r>
          </a:p>
          <a:p>
            <a:r>
              <a:rPr lang="th-TH" sz="2800" dirty="0"/>
              <a:t>ส่วนเอแอลยู (</a:t>
            </a:r>
            <a:r>
              <a:rPr lang="en-US" sz="2800" dirty="0"/>
              <a:t>ALU: Arithmetic and Logic Unit) : </a:t>
            </a:r>
            <a:r>
              <a:rPr lang="th-TH" sz="2800" dirty="0"/>
              <a:t>ทำหน้าที่ประมวลผลคำสั่งคณิตศาสตร์ และคำสั่งทางตรรกะ</a:t>
            </a:r>
          </a:p>
          <a:p>
            <a:r>
              <a:rPr lang="th-TH" sz="2800" dirty="0"/>
              <a:t>รีจิสเตอร์ (</a:t>
            </a:r>
            <a:r>
              <a:rPr lang="en-US" sz="2800" dirty="0"/>
              <a:t>Registers) : </a:t>
            </a:r>
            <a:r>
              <a:rPr lang="th-TH" sz="2800" dirty="0"/>
              <a:t>เป็นหน่วยบันทึกข้อมูลภายในตัวซีพียู</a:t>
            </a:r>
          </a:p>
          <a:p>
            <a:r>
              <a:rPr lang="th-TH" sz="2800" dirty="0"/>
              <a:t>ส่วนเชื่อมต่อภายในซีพียู (</a:t>
            </a:r>
            <a:r>
              <a:rPr lang="en-US" sz="2800" dirty="0"/>
              <a:t>CPU Interconnection) : </a:t>
            </a:r>
            <a:r>
              <a:rPr lang="th-TH" sz="2800" dirty="0"/>
              <a:t>กลไกที่ช่วยให้ส่วนประกอบทั้งสามส่วนสามารถสื่อสารระหว่างกันได้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 rotWithShape="1">
          <a:blip r:embed="rId2"/>
          <a:srcRect l="7059" t="4545" r="3529" b="13836"/>
          <a:stretch/>
        </p:blipFill>
        <p:spPr>
          <a:xfrm>
            <a:off x="-4203" y="1606753"/>
            <a:ext cx="4280006" cy="50560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โครงสร้างภายในของเครื่องคอมพิวเตอร์ (3)</a:t>
            </a:r>
            <a:endParaRPr lang="th-TH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139953" y="1606753"/>
            <a:ext cx="4896544" cy="5056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 smtClean="0"/>
              <a:t>โครงสร้างของหน่วยควบคุม</a:t>
            </a:r>
          </a:p>
          <a:p>
            <a:pPr marL="0" indent="0" algn="thaiDist">
              <a:buNone/>
            </a:pPr>
            <a:r>
              <a:rPr lang="th-TH" sz="2400" dirty="0" smtClean="0"/>
              <a:t>	การ</a:t>
            </a:r>
            <a:r>
              <a:rPr lang="th-TH" sz="2400" dirty="0"/>
              <a:t>สร้างส่วนควบคุม มีแนวทางหลากหลายต่างกันออกไป เทคนิคที่นิยมใช้กันมากที่สุด คือ การใช้ไมโครโปรแกรม (</a:t>
            </a:r>
            <a:r>
              <a:rPr lang="en-US" sz="2400" dirty="0" err="1"/>
              <a:t>Microprogrammed</a:t>
            </a:r>
            <a:r>
              <a:rPr lang="en-US" sz="2400" dirty="0" smtClean="0"/>
              <a:t>)</a:t>
            </a:r>
            <a:r>
              <a:rPr lang="th-TH" sz="2400" dirty="0" smtClean="0"/>
              <a:t> โดย</a:t>
            </a:r>
            <a:r>
              <a:rPr lang="th-TH" sz="2400" dirty="0"/>
              <a:t>สาระสำคัญแล้วหน่วยควบคุมที่ใช้ไมโครโปรแกรมนั้นก็คือ การประมวลผลคำสั่งย่อย (</a:t>
            </a:r>
            <a:r>
              <a:rPr lang="en-US" sz="2400" dirty="0"/>
              <a:t>Microinstruction) </a:t>
            </a:r>
            <a:r>
              <a:rPr lang="th-TH" sz="2400" dirty="0"/>
              <a:t>ที่กำหนดหน้าที่การทำงานของหน่วยควบคุม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7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Computer Architecture &amp; Computer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535757"/>
              </p:ext>
            </p:extLst>
          </p:nvPr>
        </p:nvGraphicFramePr>
        <p:xfrm>
          <a:off x="304800" y="1600200"/>
          <a:ext cx="85471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6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ผู้สอน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อ. พีรธัช  หนูชู</a:t>
            </a:r>
          </a:p>
          <a:p>
            <a:r>
              <a:rPr lang="th-TH" dirty="0" smtClean="0"/>
              <a:t>เบอร์มือถือ </a:t>
            </a:r>
            <a:r>
              <a:rPr lang="en-US" dirty="0" smtClean="0"/>
              <a:t>: 0866093817</a:t>
            </a:r>
          </a:p>
          <a:p>
            <a:r>
              <a:rPr lang="en-US" dirty="0" smtClean="0"/>
              <a:t>E-mail : peeratuchn@kmutnb.ac.th</a:t>
            </a:r>
          </a:p>
        </p:txBody>
      </p:sp>
    </p:spTree>
    <p:extLst>
      <p:ext uri="{BB962C8B-B14F-4D97-AF65-F5344CB8AC3E}">
        <p14:creationId xmlns:p14="http://schemas.microsoft.com/office/powerpoint/2010/main" val="24162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th-TH" dirty="0" smtClean="0"/>
              <a:t>	สถาปัตยกรรม</a:t>
            </a:r>
            <a:r>
              <a:rPr lang="th-TH" dirty="0"/>
              <a:t>คอมพิวเตอร์ หมายถึง คุณสมบัติต่าง ๆ ของระบบคอมพิวเตอร์ที่ผู้ใช้สามารถมองเห็นได้ ซึ่งจะมีส่วนที่มีผลกระทบโดยตรงต่อการประมวลผลของโปรแกรม</a:t>
            </a:r>
            <a:r>
              <a:rPr lang="th-TH" dirty="0" smtClean="0"/>
              <a:t>คอมพิวเตอร์</a:t>
            </a:r>
          </a:p>
          <a:p>
            <a:pPr marL="0" indent="0" algn="thaiDist">
              <a:buNone/>
            </a:pPr>
            <a:endParaRPr lang="th-TH" dirty="0"/>
          </a:p>
          <a:p>
            <a:pPr marL="0" indent="0" algn="thaiDist">
              <a:buNone/>
            </a:pPr>
            <a:r>
              <a:rPr lang="th-TH" dirty="0" smtClean="0"/>
              <a:t>	ออร์</a:t>
            </a:r>
            <a:r>
              <a:rPr lang="th-TH" dirty="0"/>
              <a:t>กาไนเซชันคอมพิวเตอร์ หมายถึง ส่วนประกอบแต่ละส่วนของเครื่องคอมพิวเตอร์ และการเชื่อมต่อเข้ากับส่วนประกอบส่วนอื่น ๆ ซึ่งจะเชื่อมต่อเข้าด้วยกัน โดยจะต้องคำนึงถึงข้อกำหนดทางสถาปัตยกรรมของเครื่องคอมพิวเตอร์เครื่องนั้น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สถาปัตยกรรมและออร์กาไนเซชัน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586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ชั้นการทำงานของระบบคอมพิวเตอร์ </a:t>
            </a:r>
            <a:r>
              <a:rPr lang="en-US" sz="3600" dirty="0" smtClean="0"/>
              <a:t>(1)</a:t>
            </a:r>
            <a:endParaRPr lang="th-TH" sz="3600" dirty="0"/>
          </a:p>
        </p:txBody>
      </p:sp>
      <p:sp>
        <p:nvSpPr>
          <p:cNvPr id="7" name="Up-Down Arrow 6"/>
          <p:cNvSpPr/>
          <p:nvPr/>
        </p:nvSpPr>
        <p:spPr>
          <a:xfrm>
            <a:off x="1187624" y="2780928"/>
            <a:ext cx="288032" cy="288032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619673" y="3432629"/>
            <a:ext cx="280831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/>
              <a:t>ช่องว่างมีมากเกินไป</a:t>
            </a:r>
          </a:p>
          <a:p>
            <a:r>
              <a:rPr lang="th-TH" sz="2400" dirty="0" smtClean="0"/>
              <a:t>ที่จะพัฒนา </a:t>
            </a:r>
            <a:r>
              <a:rPr lang="en-US" sz="2400" dirty="0" smtClean="0"/>
              <a:t>Application </a:t>
            </a:r>
            <a:endParaRPr lang="th-TH" sz="2400" dirty="0" smtClean="0"/>
          </a:p>
          <a:p>
            <a:r>
              <a:rPr lang="th-TH" sz="2400" dirty="0" smtClean="0"/>
              <a:t>เพื่อจัดการจนถึงการปล่อยกระแสไฟฟ้าเพื่อทำงานได้เลย</a:t>
            </a:r>
            <a:endParaRPr lang="th-TH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2838415"/>
            <a:ext cx="4320480" cy="2246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 smtClean="0"/>
              <a:t>คำนิยามของวิศวกรรมคอมพิวเตอร์ </a:t>
            </a:r>
            <a:r>
              <a:rPr lang="en-US" b="1" dirty="0" smtClean="0"/>
              <a:t>:</a:t>
            </a:r>
            <a:endParaRPr lang="th-TH" b="1" dirty="0" smtClean="0"/>
          </a:p>
          <a:p>
            <a:r>
              <a:rPr lang="th-TH" dirty="0" smtClean="0"/>
              <a:t>คือ การออกแบบและพัฒนาชั้นการทำงานที่ทำให้ โปรแกรมสามารถประมวลผลข้อมูลได้อย่างมีประสิทธิภาพด้วยการใช้เทคโนโลยีจากผู้ผลิตอุปกรณ์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899592" y="22768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2470" y="58772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Technology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ชั้นการทำงาน</a:t>
            </a:r>
            <a:r>
              <a:rPr lang="th-TH" sz="3600" dirty="0"/>
              <a:t>ของระบบ</a:t>
            </a:r>
            <a:r>
              <a:rPr lang="th-TH" sz="3600" dirty="0" smtClean="0"/>
              <a:t>คอมพิวเตอร์ </a:t>
            </a:r>
            <a:r>
              <a:rPr lang="en-US" sz="3600" dirty="0" smtClean="0"/>
              <a:t>(2)</a:t>
            </a:r>
            <a:endParaRPr lang="th-TH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22768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470" y="58772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Technology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592" y="26369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Algorithm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592" y="29969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Programming Language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9592" y="33569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OS / VM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7544" y="227687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/>
          <p:cNvSpPr txBox="1"/>
          <p:nvPr/>
        </p:nvSpPr>
        <p:spPr>
          <a:xfrm>
            <a:off x="5508104" y="1556792"/>
            <a:ext cx="2808312" cy="70788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เรียงลำดับจำนวนเต็มจากน้อยไปมาก</a:t>
            </a:r>
          </a:p>
          <a:p>
            <a:r>
              <a:rPr lang="en-US" sz="2000" dirty="0" smtClean="0"/>
              <a:t>2,6,5,4,3 </a:t>
            </a:r>
            <a:r>
              <a:rPr lang="en-US" sz="2000" dirty="0" smtClean="0">
                <a:sym typeface="Wingdings" panose="05000000000000000000" pitchFamily="2" charset="2"/>
              </a:rPr>
              <a:t> 2,3,4,5,6</a:t>
            </a:r>
            <a:endParaRPr lang="th-TH" sz="2000" dirty="0"/>
          </a:p>
        </p:txBody>
      </p:sp>
      <p:sp>
        <p:nvSpPr>
          <p:cNvPr id="20" name="Up-Down Arrow 19"/>
          <p:cNvSpPr/>
          <p:nvPr/>
        </p:nvSpPr>
        <p:spPr>
          <a:xfrm>
            <a:off x="1259632" y="3861048"/>
            <a:ext cx="288032" cy="1800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67944" y="1910735"/>
            <a:ext cx="1296144" cy="4979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104" y="2348880"/>
            <a:ext cx="3456384" cy="16312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th-TH" sz="2000" dirty="0" smtClean="0"/>
              <a:t>หาค่าที่น้อยที่สุดในชุดข้อมูลขาเข้า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นำค่านั้นไปบันทึกไว้ในชุดข้อมูลขาออกแล้วลบค่านั้นจากชุดข้อมูลขาเข้า</a:t>
            </a:r>
          </a:p>
          <a:p>
            <a:pPr marL="457200" indent="-457200">
              <a:buAutoNum type="arabicPeriod"/>
            </a:pPr>
            <a:r>
              <a:rPr lang="th-TH" sz="2000" dirty="0" smtClean="0"/>
              <a:t>ทำซ้ำขั้นตอนที่ 1 และ 3 จนกระทั่งไม่มีข้อมูลเหลือในชุดข้อมูลขาเข้า</a:t>
            </a:r>
            <a:endParaRPr lang="th-TH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67944" y="2816932"/>
            <a:ext cx="1296144" cy="408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6056" y="4077072"/>
            <a:ext cx="3888432" cy="255454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isort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[ ] in, </a:t>
            </a:r>
            <a:r>
              <a:rPr lang="en-US" sz="1600" dirty="0" err="1" smtClean="0"/>
              <a:t>int</a:t>
            </a:r>
            <a:r>
              <a:rPr lang="en-US" sz="1600" dirty="0" smtClean="0"/>
              <a:t>[  ] out)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in.length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min = in[</a:t>
            </a:r>
            <a:r>
              <a:rPr lang="en-US" sz="1600" dirty="0" err="1" smtClean="0"/>
              <a:t>i</a:t>
            </a:r>
            <a:r>
              <a:rPr lang="en-US" sz="1600" dirty="0" smtClean="0"/>
              <a:t>];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idx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k = </a:t>
            </a:r>
            <a:r>
              <a:rPr lang="en-US" sz="1600" dirty="0" err="1" smtClean="0"/>
              <a:t>i</a:t>
            </a:r>
            <a:r>
              <a:rPr lang="en-US" sz="1600" dirty="0" smtClean="0"/>
              <a:t>; k &lt; </a:t>
            </a:r>
            <a:r>
              <a:rPr lang="en-US" sz="1600" dirty="0" err="1" smtClean="0"/>
              <a:t>in.length</a:t>
            </a:r>
            <a:r>
              <a:rPr lang="en-US" sz="1600" dirty="0" smtClean="0"/>
              <a:t>; k++) {</a:t>
            </a:r>
          </a:p>
          <a:p>
            <a:r>
              <a:rPr lang="en-US" sz="1600" dirty="0" smtClean="0"/>
              <a:t>            if(min &lt; in[k])  { min = in[k]; </a:t>
            </a:r>
            <a:r>
              <a:rPr lang="en-US" sz="1600" dirty="0" err="1" smtClean="0"/>
              <a:t>idx</a:t>
            </a:r>
            <a:r>
              <a:rPr lang="en-US" sz="1600" dirty="0" smtClean="0"/>
              <a:t> = k;}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out[</a:t>
            </a:r>
            <a:r>
              <a:rPr lang="en-US" sz="1600" dirty="0" err="1" smtClean="0"/>
              <a:t>i</a:t>
            </a:r>
            <a:r>
              <a:rPr lang="en-US" sz="1600" dirty="0" smtClean="0"/>
              <a:t>] = min;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in[</a:t>
            </a:r>
            <a:r>
              <a:rPr lang="en-US" sz="1600" dirty="0" err="1" smtClean="0"/>
              <a:t>idx</a:t>
            </a:r>
            <a:r>
              <a:rPr lang="en-US" sz="1600" dirty="0" smtClean="0"/>
              <a:t>] = 100000;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980004" y="3223294"/>
            <a:ext cx="1024044" cy="2131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83" y="4725144"/>
            <a:ext cx="2528401" cy="809088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2651761" y="3834651"/>
            <a:ext cx="512023" cy="8904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" grpId="0" animBg="1"/>
      <p:bldP spid="22" grpId="0" animBg="1"/>
      <p:bldP spid="20" grpId="0" animBg="1"/>
      <p:bldP spid="2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ชั้นการทำงานของระบบ</a:t>
            </a:r>
            <a:r>
              <a:rPr lang="th-TH" sz="3600" dirty="0" smtClean="0"/>
              <a:t>คอมพิวเตอร์ </a:t>
            </a:r>
            <a:r>
              <a:rPr lang="en-US" sz="3600" dirty="0" smtClean="0"/>
              <a:t>(3)</a:t>
            </a:r>
            <a:endParaRPr lang="th-TH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22768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470" y="58772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Technology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2551" y="551723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Devices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2551" y="51571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Circuits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2551" y="47971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Gates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592" y="26369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Algorithm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592" y="29969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Programming Language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9592" y="33569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OS / VM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7544" y="227687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 flipV="1">
            <a:off x="467544" y="479715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9" b="58078"/>
          <a:stretch/>
        </p:blipFill>
        <p:spPr>
          <a:xfrm>
            <a:off x="4610128" y="1628800"/>
            <a:ext cx="1762072" cy="1080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4" b="37773"/>
          <a:stretch/>
        </p:blipFill>
        <p:spPr>
          <a:xfrm>
            <a:off x="4572000" y="2919154"/>
            <a:ext cx="1762072" cy="10859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71" b="23632"/>
          <a:stretch/>
        </p:blipFill>
        <p:spPr>
          <a:xfrm>
            <a:off x="4572000" y="4221088"/>
            <a:ext cx="1762072" cy="8330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22"/>
          <a:stretch/>
        </p:blipFill>
        <p:spPr>
          <a:xfrm>
            <a:off x="4716016" y="5323692"/>
            <a:ext cx="1762072" cy="126420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067944" y="605729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95936" y="4797152"/>
            <a:ext cx="720081" cy="90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5936" y="3537012"/>
            <a:ext cx="720081" cy="1710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851920" y="2276872"/>
            <a:ext cx="1008113" cy="2360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44208" y="5589240"/>
            <a:ext cx="2448272" cy="70788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เทคโนโลยีทางด้านสารกึ่งตัวนำและซิลิคอน</a:t>
            </a:r>
            <a:endParaRPr lang="th-TH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444208" y="4437112"/>
            <a:ext cx="244827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อุปกรณ์อิเล็กทรอนิกส์</a:t>
            </a:r>
            <a:endParaRPr lang="th-TH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372200" y="3199936"/>
            <a:ext cx="244827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วงจรอิเล็กทรอนิกส์</a:t>
            </a:r>
            <a:endParaRPr lang="th-TH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372200" y="1968805"/>
            <a:ext cx="2448272" cy="400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วงจรดิจิทัล</a:t>
            </a:r>
            <a:endParaRPr lang="th-TH" sz="2000" dirty="0"/>
          </a:p>
        </p:txBody>
      </p:sp>
      <p:sp>
        <p:nvSpPr>
          <p:cNvPr id="44" name="Up-Down Arrow 43"/>
          <p:cNvSpPr/>
          <p:nvPr/>
        </p:nvSpPr>
        <p:spPr>
          <a:xfrm>
            <a:off x="1259632" y="3861048"/>
            <a:ext cx="288032" cy="77611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8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ชั้นการทำงานของระบบ</a:t>
            </a:r>
            <a:r>
              <a:rPr lang="th-TH" sz="3600" dirty="0" smtClean="0"/>
              <a:t>คอมพิวเตอร์ </a:t>
            </a:r>
            <a:r>
              <a:rPr lang="en-US" sz="3600" dirty="0" smtClean="0"/>
              <a:t>(4)</a:t>
            </a:r>
            <a:endParaRPr lang="th-TH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22768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470" y="58772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Technology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2551" y="551723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Devices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2551" y="51571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Circuits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2551" y="47971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Gates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592" y="26369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Algorithm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592" y="29969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Programming Language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9592" y="33569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OS / VM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71703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Instruction Set Architecture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9592" y="40770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Microarchitecture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7544" y="227687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 flipV="1">
            <a:off x="467544" y="479715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ounded Rectangle 17"/>
          <p:cNvSpPr/>
          <p:nvPr/>
        </p:nvSpPr>
        <p:spPr>
          <a:xfrm>
            <a:off x="896471" y="44371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Register-Transfer Level</a:t>
            </a:r>
            <a:endParaRPr lang="th-TH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9"/>
          <a:stretch/>
        </p:blipFill>
        <p:spPr>
          <a:xfrm>
            <a:off x="4572000" y="4869160"/>
            <a:ext cx="1914792" cy="122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37805"/>
            <a:ext cx="1872208" cy="2013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3995936" y="2996952"/>
            <a:ext cx="216024" cy="90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8735" y="1637805"/>
            <a:ext cx="2511920" cy="10156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ชุดคำสั่งเพื่อให้คอมพิวเตอร์ทำงาน</a:t>
            </a:r>
            <a:r>
              <a:rPr lang="en-US" sz="2000" dirty="0" smtClean="0"/>
              <a:t>, </a:t>
            </a:r>
            <a:r>
              <a:rPr lang="th-TH" sz="2000" dirty="0" smtClean="0"/>
              <a:t>ชื่อและจำนวนรีจิสเตอร์</a:t>
            </a:r>
            <a:r>
              <a:rPr lang="en-US" sz="2000" dirty="0" smtClean="0"/>
              <a:t>, </a:t>
            </a:r>
            <a:r>
              <a:rPr lang="th-TH" sz="2000" dirty="0" smtClean="0"/>
              <a:t>การอ้างอิงหน่วยความจำ</a:t>
            </a:r>
            <a:endParaRPr lang="th-TH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88523" y="3909246"/>
            <a:ext cx="2280423" cy="70788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กลไกการทำงานภายในของชุดคำสั่ง</a:t>
            </a:r>
            <a:endParaRPr lang="th-TH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540049" y="5085184"/>
            <a:ext cx="2280423" cy="70788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/>
              <a:t>การจัดการเกี่ยวกับการส่งผ่านข้อมูลภายใน</a:t>
            </a:r>
            <a:endParaRPr lang="th-TH" sz="2000" dirty="0"/>
          </a:p>
        </p:txBody>
      </p:sp>
      <p:cxnSp>
        <p:nvCxnSpPr>
          <p:cNvPr id="26" name="Straight Arrow Connector 25"/>
          <p:cNvCxnSpPr>
            <a:stCxn id="3" idx="1"/>
          </p:cNvCxnSpPr>
          <p:nvPr/>
        </p:nvCxnSpPr>
        <p:spPr>
          <a:xfrm flipH="1" flipV="1">
            <a:off x="3995936" y="4617132"/>
            <a:ext cx="576064" cy="866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95936" y="4257092"/>
            <a:ext cx="1080120" cy="60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ชั้นการทำงานของระบบคอมพิวเตอร์ </a:t>
            </a:r>
            <a:r>
              <a:rPr lang="en-US" sz="3600" dirty="0" smtClean="0"/>
              <a:t>(5)</a:t>
            </a:r>
            <a:endParaRPr lang="th-TH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22768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470" y="58772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Technology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2551" y="551723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Devices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2551" y="51571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Circuits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2551" y="47971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AAFCCF">
                  <a:shade val="30000"/>
                  <a:satMod val="115000"/>
                </a:srgbClr>
              </a:gs>
              <a:gs pos="50000">
                <a:srgbClr val="AAFCCF">
                  <a:shade val="67500"/>
                  <a:satMod val="115000"/>
                </a:srgbClr>
              </a:gs>
              <a:gs pos="100000">
                <a:srgbClr val="AAFCC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Gates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592" y="26369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Algorithm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592" y="299695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Programming Language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9592" y="335699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rgbClr val="FBFB7D">
                  <a:shade val="30000"/>
                  <a:satMod val="115000"/>
                </a:srgbClr>
              </a:gs>
              <a:gs pos="50000">
                <a:srgbClr val="FBFB7D">
                  <a:shade val="67500"/>
                  <a:satMod val="115000"/>
                </a:srgbClr>
              </a:gs>
              <a:gs pos="100000">
                <a:srgbClr val="FBFB7D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OS / VM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99592" y="371703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Instruction Set Architecture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9592" y="407707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Microarchitecture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995936" y="227687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Down Arrow 18"/>
          <p:cNvSpPr/>
          <p:nvPr/>
        </p:nvSpPr>
        <p:spPr>
          <a:xfrm flipV="1">
            <a:off x="3995936" y="4797152"/>
            <a:ext cx="21602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ight Brace 20"/>
          <p:cNvSpPr/>
          <p:nvPr/>
        </p:nvSpPr>
        <p:spPr>
          <a:xfrm>
            <a:off x="4039808" y="3817176"/>
            <a:ext cx="216024" cy="90794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/>
          <p:cNvSpPr txBox="1"/>
          <p:nvPr/>
        </p:nvSpPr>
        <p:spPr>
          <a:xfrm>
            <a:off x="4572000" y="3197294"/>
            <a:ext cx="4320480" cy="18158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สถาปัตยกรรมคอมพิวเตอร์ เป็นตัวตอบรับถึงแนวทางในการพัฒนาโปรแกรมและเป็นทิศทางในการวิจัยเกี่ยวกับเทคโนโลยีพื้นฐาน</a:t>
            </a:r>
            <a:endParaRPr lang="th-TH" dirty="0"/>
          </a:p>
        </p:txBody>
      </p:sp>
      <p:sp>
        <p:nvSpPr>
          <p:cNvPr id="18" name="Rounded Rectangle 17"/>
          <p:cNvSpPr/>
          <p:nvPr/>
        </p:nvSpPr>
        <p:spPr>
          <a:xfrm>
            <a:off x="896471" y="4437112"/>
            <a:ext cx="2952328" cy="36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Register-Transfer Level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1541110"/>
            <a:ext cx="4320480" cy="138499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ความต้องการของ </a:t>
            </a:r>
            <a:r>
              <a:rPr lang="en-US" dirty="0" smtClean="0"/>
              <a:t>Application </a:t>
            </a:r>
            <a:r>
              <a:rPr lang="th-TH" dirty="0" smtClean="0"/>
              <a:t>เป็นตัวแนะนำให้มีการปรับปรุงสถาปัตยกรรมคอมพิวเตอร์</a:t>
            </a: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4545781" y="5229200"/>
            <a:ext cx="4320480" cy="95410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ข้อจำกัดทางเทคโนโลยีเป็นตัวส่งผลในการพัฒนาสถาปัตยกรรมคอมพิวเตอร์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1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th-TH" sz="3600" dirty="0" smtClean="0"/>
              <a:t>หน้าที่การทำของเครื่องคอมพิวเตอร์โดยพื้นฐาน (1)</a:t>
            </a:r>
            <a:endParaRPr lang="th-TH" sz="3600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 rotWithShape="1">
          <a:blip r:embed="rId2"/>
          <a:srcRect l="24635" t="10000" r="22451" b="18563"/>
          <a:stretch/>
        </p:blipFill>
        <p:spPr>
          <a:xfrm>
            <a:off x="971600" y="1772815"/>
            <a:ext cx="2664296" cy="46548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283969" y="2104256"/>
            <a:ext cx="4536503" cy="4061048"/>
          </a:xfrm>
        </p:spPr>
        <p:txBody>
          <a:bodyPr>
            <a:normAutofit lnSpcReduction="10000"/>
          </a:bodyPr>
          <a:lstStyle/>
          <a:p>
            <a:r>
              <a:rPr lang="th-TH" sz="2800" dirty="0"/>
              <a:t>การประมวลผลข้อมูล </a:t>
            </a:r>
          </a:p>
          <a:p>
            <a:pPr marL="0" indent="0">
              <a:buNone/>
            </a:pPr>
            <a:r>
              <a:rPr lang="th-TH" sz="2800" dirty="0" smtClean="0"/>
              <a:t>(</a:t>
            </a:r>
            <a:r>
              <a:rPr lang="en-US" sz="2800" dirty="0"/>
              <a:t>Data </a:t>
            </a:r>
            <a:r>
              <a:rPr lang="en-US" sz="2800" dirty="0" smtClean="0"/>
              <a:t>Processing Facility)</a:t>
            </a:r>
          </a:p>
          <a:p>
            <a:r>
              <a:rPr lang="th-TH" sz="2800" dirty="0"/>
              <a:t>ส่วนเก็บบันทึกข้อมูล </a:t>
            </a:r>
            <a:endParaRPr lang="th-TH" sz="2800" dirty="0" smtClean="0"/>
          </a:p>
          <a:p>
            <a:pPr marL="0" indent="0">
              <a:buNone/>
            </a:pPr>
            <a:r>
              <a:rPr lang="th-TH" sz="2800" dirty="0" smtClean="0"/>
              <a:t>(</a:t>
            </a:r>
            <a:r>
              <a:rPr lang="en-US" sz="2800" dirty="0"/>
              <a:t>Data </a:t>
            </a:r>
            <a:r>
              <a:rPr lang="en-US" sz="2800" dirty="0" smtClean="0"/>
              <a:t>Storage Facility)</a:t>
            </a:r>
          </a:p>
          <a:p>
            <a:r>
              <a:rPr lang="th-TH" sz="2800" dirty="0"/>
              <a:t>ส่วนการเคลื่อนย้ายข้อมูล </a:t>
            </a:r>
            <a:endParaRPr lang="th-TH" sz="2800" dirty="0" smtClean="0"/>
          </a:p>
          <a:p>
            <a:pPr marL="0" indent="0">
              <a:buNone/>
            </a:pPr>
            <a:r>
              <a:rPr lang="th-TH" sz="2800" dirty="0" smtClean="0"/>
              <a:t>(</a:t>
            </a:r>
            <a:r>
              <a:rPr lang="en-US" sz="2800" dirty="0"/>
              <a:t>Data </a:t>
            </a:r>
            <a:r>
              <a:rPr lang="en-US" sz="2800" dirty="0" smtClean="0"/>
              <a:t>Movement Apparatus)</a:t>
            </a:r>
          </a:p>
          <a:p>
            <a:r>
              <a:rPr lang="th-TH" sz="2800" dirty="0"/>
              <a:t>ส่วนการควบคุม </a:t>
            </a:r>
            <a:endParaRPr lang="th-TH" sz="2800" dirty="0" smtClean="0"/>
          </a:p>
          <a:p>
            <a:pPr marL="0" indent="0">
              <a:buNone/>
            </a:pPr>
            <a:r>
              <a:rPr lang="th-TH" sz="2800" dirty="0" smtClean="0"/>
              <a:t>(</a:t>
            </a:r>
            <a:r>
              <a:rPr lang="en-US" sz="2800" dirty="0"/>
              <a:t>Control </a:t>
            </a:r>
            <a:r>
              <a:rPr lang="en-US" sz="2800" dirty="0" smtClean="0"/>
              <a:t>Mechanism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444</TotalTime>
  <Words>697</Words>
  <Application>Microsoft Office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Angsana New</vt:lpstr>
      <vt:lpstr>Arial</vt:lpstr>
      <vt:lpstr>Calibri</vt:lpstr>
      <vt:lpstr>Cordia New</vt:lpstr>
      <vt:lpstr>FreesiaUPC</vt:lpstr>
      <vt:lpstr>Tw Cen MT</vt:lpstr>
      <vt:lpstr>Wingdings</vt:lpstr>
      <vt:lpstr>Wingdings 2</vt:lpstr>
      <vt:lpstr>Median</vt:lpstr>
      <vt:lpstr>Introduction</vt:lpstr>
      <vt:lpstr>ผู้สอน</vt:lpstr>
      <vt:lpstr>สถาปัตยกรรมและออร์กาไนเซชัน</vt:lpstr>
      <vt:lpstr>ชั้นการทำงานของระบบคอมพิวเตอร์ (1)</vt:lpstr>
      <vt:lpstr>ชั้นการทำงานของระบบคอมพิวเตอร์ (2)</vt:lpstr>
      <vt:lpstr>ชั้นการทำงานของระบบคอมพิวเตอร์ (3)</vt:lpstr>
      <vt:lpstr>ชั้นการทำงานของระบบคอมพิวเตอร์ (4)</vt:lpstr>
      <vt:lpstr>ชั้นการทำงานของระบบคอมพิวเตอร์ (5)</vt:lpstr>
      <vt:lpstr>หน้าที่การทำของเครื่องคอมพิวเตอร์โดยพื้นฐาน (1)</vt:lpstr>
      <vt:lpstr>หน้าที่การทำของเครื่องคอมพิวเตอร์โดยพื้นฐาน (2)</vt:lpstr>
      <vt:lpstr>หน้าที่การทำของเครื่องคอมพิวเตอร์โดยพื้นฐาน (3)</vt:lpstr>
      <vt:lpstr>โครงสร้างของเครื่องคอมพิวเตอร์</vt:lpstr>
      <vt:lpstr>โครงสร้างภายในของเครื่องคอมพิวเตอร์ (1)</vt:lpstr>
      <vt:lpstr>โครงสร้างภายในของเครื่องคอมพิวเตอร์ (2)</vt:lpstr>
      <vt:lpstr>โครงสร้างภายในของเครื่องคอมพิวเตอร์ (3)</vt:lpstr>
      <vt:lpstr>Computer Architecture &amp; Computer Organization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choopan</dc:creator>
  <cp:lastModifiedBy>ICIT</cp:lastModifiedBy>
  <cp:revision>27</cp:revision>
  <dcterms:created xsi:type="dcterms:W3CDTF">2014-04-13T04:46:35Z</dcterms:created>
  <dcterms:modified xsi:type="dcterms:W3CDTF">2014-09-21T17:41:45Z</dcterms:modified>
</cp:coreProperties>
</file>