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3" r:id="rId3"/>
    <p:sldId id="262" r:id="rId4"/>
    <p:sldId id="272" r:id="rId5"/>
    <p:sldId id="26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318" r:id="rId19"/>
    <p:sldId id="319" r:id="rId20"/>
    <p:sldId id="321" r:id="rId21"/>
    <p:sldId id="290" r:id="rId22"/>
    <p:sldId id="322" r:id="rId23"/>
    <p:sldId id="324" r:id="rId24"/>
    <p:sldId id="325" r:id="rId25"/>
    <p:sldId id="323" r:id="rId26"/>
    <p:sldId id="326" r:id="rId27"/>
    <p:sldId id="327" r:id="rId28"/>
    <p:sldId id="328" r:id="rId29"/>
    <p:sldId id="329" r:id="rId30"/>
    <p:sldId id="330" r:id="rId31"/>
    <p:sldId id="332" r:id="rId32"/>
    <p:sldId id="331" r:id="rId33"/>
  </p:sldIdLst>
  <p:sldSz cx="9144000" cy="6858000" type="screen4x3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7D"/>
    <a:srgbClr val="AAF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F5C6-4B59-4742-8A98-2E404CF1C43A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9AB83-D525-492D-B6C7-E474BB45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513D4-F2DB-E54E-8A8E-0AC7B43CCEC2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What gives Intel x86 processors or IBM mainframe computers such mind-boggling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is the relentless pursuit of speed by processor chip manufacturers. The evolution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machines continues to bear out Moore’s law, mentioned previously. 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 as this law holds, chipmakers can unleash a new generation of chips every three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years—with four times as many transistors. In memory chips, this has quadrupled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capacity of dynamic random-access memory (DRAM), still the basic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computer main memory, every three years. In microprocessors, the addition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 circuits, and the speed boost that comes from reducing the distances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them, has improved performance four- or fivefold every three years or so since Intel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launched its x86 family in 1978.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 raw speed of the microprocessor will not achieve its potential unless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fed a constant stream of work to do in the form of computer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Anything that gets in the way of that smooth flow undermines the power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Accordingly, while the chipmakers have been busy learning how to fabricate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chips of greater and greater density, the processor designers must come up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ever more elaborate techniques for feeding the monster. Among the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built into contemporary processors are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Pipelining: With pipelining, a processor can simultaneously work on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The processor overlaps operations by moving data or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a conceptual pipe with all stages of the pipe processing simultaneously.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while one instruction is being executed, the computer is decoding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next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Branch prediction: The processor looks ahead in the instruction code fetched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memory and predicts which branches, or groups of instructions, are likely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processed next. If the processor guesses right most of the time, it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prefetch the correct instructions and buffer them so that the processor is kept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busy. The more sophisticated examples of this strategy predict not just the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branch but multiple branches ahead. Thus, branch prediction increases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amount of work available for the processor to execute.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flow analysis: The processor analyzes which instructions are dependent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each other’s results, or data, to create an optimized schedule of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fact, instructions are scheduled to be executed when ready, independent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original program order. This prevents unnecessary delay.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Speculative execution: Using branch prediction and data flow analysis,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speculatively execute instructions ahead of their actual appearance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program execution, holding the results in temporary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enables the processor to keep its execution engines as busy as possible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that are likely to be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and other sophisticated techniques are made necessary by the sheer power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processor. They make it possible to exploit the raw speed of the processor.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47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060848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Computer Evolution and performance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th-TH" sz="2800" dirty="0" smtClean="0"/>
              <a:t>030513127</a:t>
            </a:r>
            <a:r>
              <a:rPr lang="en-US" sz="2800" dirty="0" smtClean="0"/>
              <a:t> – </a:t>
            </a:r>
            <a:r>
              <a:rPr lang="th-TH" sz="2800" dirty="0" smtClean="0"/>
              <a:t>สถาปัตยกรรมคอมพิวเตอร์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590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Generation: 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มีขนาดเล็กกว่า </a:t>
            </a:r>
            <a:r>
              <a:rPr lang="en-US" dirty="0" smtClean="0"/>
              <a:t>Vacuum Tubes</a:t>
            </a:r>
          </a:p>
          <a:p>
            <a:r>
              <a:rPr lang="th-TH" dirty="0" smtClean="0"/>
              <a:t>มีราคาถูกกว่า</a:t>
            </a:r>
          </a:p>
          <a:p>
            <a:r>
              <a:rPr lang="th-TH" dirty="0" smtClean="0"/>
              <a:t>แผ่ความร้อนน้อยกว่า </a:t>
            </a:r>
            <a:r>
              <a:rPr lang="en-US" dirty="0" smtClean="0"/>
              <a:t>Vacuum Tubes</a:t>
            </a:r>
          </a:p>
          <a:p>
            <a:r>
              <a:rPr lang="th-TH" dirty="0" smtClean="0"/>
              <a:t>ถูกสร้างโดย </a:t>
            </a:r>
            <a:r>
              <a:rPr lang="en-US" dirty="0" smtClean="0"/>
              <a:t>Bell Labs </a:t>
            </a:r>
            <a:r>
              <a:rPr lang="th-TH" dirty="0" smtClean="0"/>
              <a:t>ในปี </a:t>
            </a:r>
            <a:r>
              <a:rPr lang="en-US" dirty="0" smtClean="0"/>
              <a:t>1947</a:t>
            </a:r>
          </a:p>
          <a:p>
            <a:r>
              <a:rPr lang="th-TH" dirty="0" smtClean="0"/>
              <a:t>จนถึงประมาณปี </a:t>
            </a:r>
            <a:r>
              <a:rPr lang="en-US" dirty="0" smtClean="0"/>
              <a:t>195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th-TH" dirty="0" smtClean="0"/>
              <a:t>ถึงเริ่มมีการนำทรานซิสเตอร์ไปใช้กับคอมพิวเตอร์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77" y="4200525"/>
            <a:ext cx="3055671" cy="2276475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25064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เหตุการณ์สำคัญในเครื่องคอมพิวเตอร์ในยุคที่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ทำให้สามารถสร้าง </a:t>
            </a:r>
            <a:r>
              <a:rPr lang="en-US" dirty="0" smtClean="0"/>
              <a:t>arithmetic and logic units (ALU) </a:t>
            </a:r>
            <a:r>
              <a:rPr lang="th-TH" dirty="0" smtClean="0"/>
              <a:t>และ </a:t>
            </a:r>
            <a:r>
              <a:rPr lang="en-US" dirty="0" smtClean="0"/>
              <a:t>control units </a:t>
            </a:r>
            <a:r>
              <a:rPr lang="th-TH" dirty="0" smtClean="0"/>
              <a:t>ที่ซับซ้อนขึ้นได้</a:t>
            </a:r>
          </a:p>
          <a:p>
            <a:r>
              <a:rPr lang="th-TH" dirty="0" smtClean="0"/>
              <a:t>เริ่มมีการใช้ภาษาโปรแกรมระดับสูง</a:t>
            </a:r>
          </a:p>
          <a:p>
            <a:r>
              <a:rPr lang="th-TH" dirty="0" smtClean="0"/>
              <a:t>มีการพัฒนา </a:t>
            </a:r>
            <a:r>
              <a:rPr lang="en-US" dirty="0" smtClean="0"/>
              <a:t>System Software </a:t>
            </a:r>
            <a:r>
              <a:rPr lang="th-TH" dirty="0" smtClean="0"/>
              <a:t>ซึ่งมีหน้าที่</a:t>
            </a:r>
          </a:p>
          <a:p>
            <a:pPr lvl="1"/>
            <a:r>
              <a:rPr lang="th-TH" dirty="0" smtClean="0"/>
              <a:t>โหลดโปรแกรม</a:t>
            </a:r>
          </a:p>
          <a:p>
            <a:pPr lvl="1"/>
            <a:r>
              <a:rPr lang="th-TH" dirty="0" smtClean="0"/>
              <a:t>ย้ายข้อมูลไปยังอุปกรณ์ต่างๆ และไลบรารีการทำงาน</a:t>
            </a:r>
          </a:p>
          <a:p>
            <a:pPr lvl="1"/>
            <a:r>
              <a:rPr lang="th-TH" dirty="0" smtClean="0"/>
              <a:t>สามารถทำการคำนวณพื้นฐานได้</a:t>
            </a:r>
          </a:p>
          <a:p>
            <a:r>
              <a:rPr lang="th-TH" dirty="0" smtClean="0"/>
              <a:t>เกิดบริษัทใหม่ชื่อว่า </a:t>
            </a:r>
            <a:r>
              <a:rPr lang="en-US" dirty="0" smtClean="0"/>
              <a:t>Digital Equipment Corporation (DEC) </a:t>
            </a:r>
            <a:r>
              <a:rPr lang="th-TH" dirty="0" smtClean="0"/>
              <a:t>ในปี </a:t>
            </a:r>
            <a:r>
              <a:rPr lang="en-US" dirty="0" smtClean="0"/>
              <a:t>1957</a:t>
            </a:r>
          </a:p>
          <a:p>
            <a:r>
              <a:rPr lang="en-US" dirty="0" smtClean="0"/>
              <a:t>PDP-1 </a:t>
            </a:r>
            <a:r>
              <a:rPr lang="th-TH" dirty="0" smtClean="0"/>
              <a:t>เป็นเครื่องคอมพิวเตอร์เครื่องแรกของ </a:t>
            </a:r>
            <a:r>
              <a:rPr lang="en-US" dirty="0" smtClean="0"/>
              <a:t>DEC</a:t>
            </a:r>
          </a:p>
          <a:p>
            <a:r>
              <a:rPr lang="th-TH" dirty="0" smtClean="0"/>
              <a:t>เป็นจุดเริ่มต้นของเครื่องคอมพิวเตอร์ประเภท </a:t>
            </a:r>
            <a:r>
              <a:rPr lang="en-US" dirty="0" smtClean="0"/>
              <a:t>mini-computer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Generation: Integrated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IC </a:t>
            </a:r>
            <a:r>
              <a:rPr lang="th-TH" dirty="0" smtClean="0"/>
              <a:t>ในถูกประดิษฐ์ขึ้นในปี </a:t>
            </a:r>
            <a:r>
              <a:rPr lang="en-US" dirty="0" smtClean="0"/>
              <a:t>1958</a:t>
            </a:r>
          </a:p>
          <a:p>
            <a:r>
              <a:rPr lang="th-TH" dirty="0" smtClean="0"/>
              <a:t>เป็น </a:t>
            </a:r>
            <a:r>
              <a:rPr lang="en-US" dirty="0" smtClean="0"/>
              <a:t>Discrete Component</a:t>
            </a:r>
          </a:p>
          <a:p>
            <a:pPr lvl="1"/>
            <a:r>
              <a:rPr lang="th-TH" dirty="0" smtClean="0"/>
              <a:t>ภายในมีทรานซิสเตอร์</a:t>
            </a:r>
          </a:p>
          <a:p>
            <a:pPr lvl="1"/>
            <a:r>
              <a:rPr lang="th-TH" dirty="0" smtClean="0"/>
              <a:t>ผู้ผลิตแยกรูปแบบตัวชิบของตัวเองโดยการบัดกรีตามลายวงจรบนบอร์ด</a:t>
            </a:r>
          </a:p>
          <a:p>
            <a:pPr lvl="1"/>
            <a:r>
              <a:rPr lang="th-TH" dirty="0" smtClean="0"/>
              <a:t>ขั้นตอนการผลิตในสมัยแรกแพงและช้า</a:t>
            </a:r>
          </a:p>
          <a:p>
            <a:r>
              <a:rPr lang="th-TH" dirty="0" smtClean="0"/>
              <a:t>เครื่องคอมพิวเตอร์รุ่นแรกๆ ของยุคนี้คือ </a:t>
            </a:r>
            <a:r>
              <a:rPr lang="en-US" dirty="0" smtClean="0"/>
              <a:t>IBM System/360 </a:t>
            </a:r>
            <a:r>
              <a:rPr lang="th-TH" dirty="0" smtClean="0"/>
              <a:t>และ </a:t>
            </a:r>
            <a:r>
              <a:rPr lang="en-US" dirty="0" smtClean="0"/>
              <a:t>DEC PDP-8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4601424"/>
            <a:ext cx="1656184" cy="207073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607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1088" y="4437112"/>
            <a:ext cx="8153400" cy="21629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storage : </a:t>
            </a:r>
            <a:r>
              <a:rPr lang="th-TH" dirty="0" smtClean="0"/>
              <a:t>ใช้ </a:t>
            </a:r>
            <a:r>
              <a:rPr lang="en-US" dirty="0" smtClean="0"/>
              <a:t>memory cell</a:t>
            </a:r>
          </a:p>
          <a:p>
            <a:r>
              <a:rPr lang="en-US" dirty="0" smtClean="0"/>
              <a:t>Data processing: </a:t>
            </a:r>
            <a:r>
              <a:rPr lang="th-TH" dirty="0" smtClean="0"/>
              <a:t>ใช้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Data movement : </a:t>
            </a:r>
            <a:r>
              <a:rPr lang="th-TH" dirty="0" smtClean="0"/>
              <a:t>ผ่านทาง </a:t>
            </a:r>
            <a:r>
              <a:rPr lang="en-US" dirty="0" smtClean="0"/>
              <a:t>path </a:t>
            </a:r>
            <a:r>
              <a:rPr lang="th-TH" dirty="0" smtClean="0"/>
              <a:t>ของ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Control : </a:t>
            </a:r>
            <a:r>
              <a:rPr lang="th-TH" dirty="0" smtClean="0"/>
              <a:t>มี </a:t>
            </a:r>
            <a:r>
              <a:rPr lang="en-US" dirty="0" smtClean="0"/>
              <a:t>path </a:t>
            </a:r>
            <a:r>
              <a:rPr lang="th-TH" dirty="0" smtClean="0"/>
              <a:t>ที่ใช้ส่งสัญญาณควบคุม</a:t>
            </a:r>
          </a:p>
          <a:p>
            <a:r>
              <a:rPr lang="en-US" dirty="0" smtClean="0"/>
              <a:t>Computer </a:t>
            </a:r>
            <a:r>
              <a:rPr lang="th-TH" dirty="0" smtClean="0"/>
              <a:t>ประกอบด้วย </a:t>
            </a:r>
            <a:r>
              <a:rPr lang="en-US" dirty="0" smtClean="0"/>
              <a:t>gate, memory cell </a:t>
            </a:r>
            <a:r>
              <a:rPr lang="th-TH" dirty="0" smtClean="0"/>
              <a:t>และ </a:t>
            </a:r>
            <a:r>
              <a:rPr lang="en-US" dirty="0" smtClean="0"/>
              <a:t>path </a:t>
            </a:r>
            <a:r>
              <a:rPr lang="th-TH" dirty="0" smtClean="0"/>
              <a:t>เชื่อมต่อ</a:t>
            </a:r>
          </a:p>
          <a:p>
            <a:r>
              <a:rPr lang="en-US" dirty="0" smtClean="0"/>
              <a:t>Gate </a:t>
            </a:r>
            <a:r>
              <a:rPr lang="th-TH" dirty="0" smtClean="0"/>
              <a:t>และ </a:t>
            </a:r>
            <a:r>
              <a:rPr lang="en-US" dirty="0" smtClean="0"/>
              <a:t>memory cell </a:t>
            </a:r>
            <a:r>
              <a:rPr lang="th-TH" dirty="0" smtClean="0"/>
              <a:t>สร้างด้วยอุปกรณ์ดิจิทัลแบบง่าย</a:t>
            </a:r>
          </a:p>
          <a:p>
            <a:endParaRPr lang="en-US" dirty="0"/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p:blipFill rotWithShape="1">
          <a:blip r:embed="rId2"/>
          <a:srcRect l="2750" t="33394" r="3539" b="41219"/>
          <a:stretch/>
        </p:blipFill>
        <p:spPr>
          <a:xfrm>
            <a:off x="539552" y="1440904"/>
            <a:ext cx="8081392" cy="28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Wafer, Chip, and Gate</a:t>
            </a:r>
            <a:endParaRPr lang="en-US" dirty="0"/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p:blipFill rotWithShape="1">
          <a:blip r:embed="rId2"/>
          <a:srcRect l="24088" t="31643" r="20509" b="23685"/>
          <a:stretch/>
        </p:blipFill>
        <p:spPr>
          <a:xfrm>
            <a:off x="2051720" y="1600200"/>
            <a:ext cx="496855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" t="9628" r="2088" b="4862"/>
          <a:stretch/>
        </p:blipFill>
        <p:spPr>
          <a:xfrm>
            <a:off x="35496" y="1421372"/>
            <a:ext cx="6696744" cy="5464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28800"/>
            <a:ext cx="1640979" cy="1871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860032" y="3645024"/>
            <a:ext cx="4176464" cy="28124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Gordon Moore </a:t>
            </a:r>
            <a:r>
              <a:rPr lang="en-US" dirty="0"/>
              <a:t>:</a:t>
            </a:r>
            <a:r>
              <a:rPr lang="en-US" dirty="0" smtClean="0"/>
              <a:t> co-founder </a:t>
            </a:r>
            <a:r>
              <a:rPr lang="th-TH" dirty="0" smtClean="0"/>
              <a:t>ของ</a:t>
            </a:r>
            <a:r>
              <a:rPr lang="en-US" dirty="0" smtClean="0"/>
              <a:t> Intel</a:t>
            </a:r>
            <a:endParaRPr lang="th-TH" dirty="0" smtClean="0"/>
          </a:p>
          <a:p>
            <a:r>
              <a:rPr lang="th-TH" dirty="0" smtClean="0"/>
              <a:t>จำนวน </a:t>
            </a:r>
            <a:r>
              <a:rPr lang="en-US" dirty="0" smtClean="0"/>
              <a:t>Transistor </a:t>
            </a:r>
            <a:r>
              <a:rPr lang="th-TH" dirty="0" smtClean="0"/>
              <a:t>ใน </a:t>
            </a:r>
            <a:r>
              <a:rPr lang="en-US" dirty="0" smtClean="0"/>
              <a:t>CPU </a:t>
            </a:r>
            <a:r>
              <a:rPr lang="th-TH" dirty="0" smtClean="0"/>
              <a:t>จะเพิ่มขึ้นเท่าตัว ทุกๆ </a:t>
            </a:r>
            <a:r>
              <a:rPr lang="en-US" dirty="0" smtClean="0"/>
              <a:t>18 </a:t>
            </a:r>
            <a:r>
              <a:rPr lang="th-TH" dirty="0" smtClean="0"/>
              <a:t>เดือน</a:t>
            </a:r>
          </a:p>
          <a:p>
            <a:r>
              <a:rPr lang="th-TH" dirty="0" smtClean="0"/>
              <a:t>ผลที่ตามมาคือ</a:t>
            </a:r>
          </a:p>
          <a:p>
            <a:pPr lvl="1"/>
            <a:r>
              <a:rPr lang="th-TH" dirty="0" smtClean="0"/>
              <a:t>ราคาของอุปรณ์คอมพิวเตอร์จะถูกลงเรื่อยๆ</a:t>
            </a:r>
          </a:p>
          <a:p>
            <a:pPr lvl="1"/>
            <a:r>
              <a:rPr lang="th-TH" dirty="0" smtClean="0"/>
              <a:t>เส้นทางเชื่อมต่อสั้นลงทำให้ประมวลผลได้เร็วขึ้น</a:t>
            </a:r>
          </a:p>
          <a:p>
            <a:pPr lvl="1"/>
            <a:r>
              <a:rPr lang="th-TH" dirty="0" smtClean="0"/>
              <a:t>คอมพิวเตอร์จะ</a:t>
            </a:r>
            <a:r>
              <a:rPr lang="th-TH" smtClean="0"/>
              <a:t>มีขนาดเล็ก</a:t>
            </a:r>
            <a:r>
              <a:rPr lang="th-TH" dirty="0" smtClean="0"/>
              <a:t>ลงเรื่อยๆ</a:t>
            </a:r>
          </a:p>
          <a:p>
            <a:pPr lvl="1"/>
            <a:r>
              <a:rPr lang="th-TH" dirty="0" smtClean="0"/>
              <a:t>การใช้พลังงานไฟฟ้าจะลดลง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360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IBM </a:t>
            </a:r>
            <a:r>
              <a:rPr lang="th-TH" sz="2800" dirty="0" smtClean="0"/>
              <a:t>ได้ออกแบบสถาปัตยกรรมของไมโครโปรเซสเซอร์ใหม่ชื่อ </a:t>
            </a:r>
            <a:r>
              <a:rPr lang="en-US" sz="2800" dirty="0" smtClean="0"/>
              <a:t>IBM 360 </a:t>
            </a:r>
            <a:r>
              <a:rPr lang="th-TH" sz="2800" dirty="0" smtClean="0"/>
              <a:t>โดยมีคำมั่นสัญญาว่า</a:t>
            </a:r>
            <a:endParaRPr lang="en-US" sz="2800" dirty="0" smtClean="0"/>
          </a:p>
          <a:p>
            <a:pPr lvl="1"/>
            <a:r>
              <a:rPr lang="th-TH" sz="2500" dirty="0" smtClean="0"/>
              <a:t>การออกแบบในครั้งนี้ต้องรองรับการกับคอมพิวเตอร์รุ่นใหม่ๆ ในอนาคตได้</a:t>
            </a:r>
          </a:p>
          <a:p>
            <a:pPr lvl="1"/>
            <a:r>
              <a:rPr lang="th-TH" sz="2500" dirty="0" smtClean="0"/>
              <a:t>ต้องมีวิธีติดต่อกับ </a:t>
            </a:r>
            <a:r>
              <a:rPr lang="en-US" sz="2500" dirty="0" smtClean="0"/>
              <a:t>I/O </a:t>
            </a:r>
            <a:r>
              <a:rPr lang="th-TH" sz="2500" dirty="0" smtClean="0"/>
              <a:t>ที่เป็นมาตรฐาน</a:t>
            </a:r>
          </a:p>
          <a:p>
            <a:r>
              <a:rPr lang="en-US" sz="2800" dirty="0" smtClean="0"/>
              <a:t>IBM 360 : A General Purpose Register (GPR) Machine</a:t>
            </a:r>
          </a:p>
          <a:p>
            <a:pPr lvl="1"/>
            <a:r>
              <a:rPr lang="en-US" sz="2500" dirty="0" smtClean="0"/>
              <a:t>16 general-purpose 32-bit registers</a:t>
            </a:r>
          </a:p>
          <a:p>
            <a:pPr lvl="1"/>
            <a:r>
              <a:rPr lang="en-US" sz="2500" dirty="0" smtClean="0"/>
              <a:t>4 floating point 64-bit registers</a:t>
            </a:r>
          </a:p>
          <a:p>
            <a:pPr lvl="1"/>
            <a:r>
              <a:rPr lang="en-US" sz="2500" dirty="0" smtClean="0"/>
              <a:t>Program Status Word (PSW) : PC, condition codes, flags</a:t>
            </a:r>
          </a:p>
          <a:p>
            <a:pPr lvl="1"/>
            <a:r>
              <a:rPr lang="en-US" sz="2500" dirty="0" smtClean="0"/>
              <a:t>32-bit machine with 24-bit addresses</a:t>
            </a:r>
          </a:p>
          <a:p>
            <a:pPr lvl="1"/>
            <a:r>
              <a:rPr lang="en-US" sz="2500" dirty="0" smtClean="0"/>
              <a:t>Data Format :</a:t>
            </a:r>
          </a:p>
          <a:p>
            <a:pPr lvl="2"/>
            <a:r>
              <a:rPr lang="en-US" sz="2200" dirty="0" smtClean="0"/>
              <a:t>8-bit bytes, 16-bit half-word, 32-bit word, 64-bit double word</a:t>
            </a:r>
            <a:endParaRPr lang="th-TH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5877272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12804147">
            <a:off x="2159732" y="6002139"/>
            <a:ext cx="54006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734473" y="6021288"/>
            <a:ext cx="322306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400" dirty="0" smtClean="0"/>
              <a:t>ต้นกำเนิดของ 8</a:t>
            </a:r>
            <a:r>
              <a:rPr lang="en-US" sz="2400" dirty="0" smtClean="0"/>
              <a:t> bits = </a:t>
            </a:r>
            <a:r>
              <a:rPr lang="th-TH" sz="2400" dirty="0" smtClean="0"/>
              <a:t>1</a:t>
            </a:r>
            <a:r>
              <a:rPr lang="en-US" sz="2400" dirty="0" smtClean="0"/>
              <a:t> byte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793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เครื่องคอมพิวเตอร์รุ่นต่างๆ ของ </a:t>
            </a:r>
            <a:r>
              <a:rPr lang="en-US" dirty="0" smtClean="0"/>
              <a:t>IBM 360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ในปี</a:t>
            </a:r>
            <a:r>
              <a:rPr lang="en-US" dirty="0" smtClean="0"/>
              <a:t> </a:t>
            </a:r>
            <a:r>
              <a:rPr lang="en-US" dirty="0"/>
              <a:t>1964 </a:t>
            </a:r>
            <a:r>
              <a:rPr lang="en-US" dirty="0" smtClean="0"/>
              <a:t>: </a:t>
            </a:r>
            <a:r>
              <a:rPr lang="th-TH" dirty="0" smtClean="0"/>
              <a:t>ด้วยสถาปัตยกรรมของ </a:t>
            </a:r>
            <a:r>
              <a:rPr lang="en-US" dirty="0" smtClean="0"/>
              <a:t>IBM 360 </a:t>
            </a:r>
            <a:r>
              <a:rPr lang="th-TH" dirty="0" smtClean="0"/>
              <a:t>มีรุ่น</a:t>
            </a:r>
            <a:r>
              <a:rPr lang="en-US" dirty="0" smtClean="0"/>
              <a:t> </a:t>
            </a:r>
            <a:r>
              <a:rPr lang="en-US" dirty="0"/>
              <a:t>Models </a:t>
            </a:r>
            <a:r>
              <a:rPr lang="en-US" dirty="0" smtClean="0"/>
              <a:t>30, </a:t>
            </a:r>
            <a:r>
              <a:rPr lang="en-US" dirty="0"/>
              <a:t>40, 50, 60, 62, </a:t>
            </a:r>
            <a:r>
              <a:rPr lang="th-TH" dirty="0" smtClean="0"/>
              <a:t>และ</a:t>
            </a:r>
            <a:r>
              <a:rPr lang="en-US" dirty="0" smtClean="0"/>
              <a:t> 70 </a:t>
            </a:r>
            <a:r>
              <a:rPr lang="th-TH" dirty="0" smtClean="0"/>
              <a:t>ออกวางจำหน่าย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pPr marL="0" indent="0">
              <a:buNone/>
            </a:pP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91680" y="26369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70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ที่เก็บข้อมูล </a:t>
                      </a:r>
                      <a:r>
                        <a:rPr lang="en-US" dirty="0" smtClean="0"/>
                        <a:t>(Storage)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8K – 64 KB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256K – 512 KB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Datapath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64-bit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Circuit Delay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ns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263995"/>
            <a:ext cx="3059832" cy="2038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263995"/>
            <a:ext cx="2736304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ความหนาแน่นของอุปกรณ์ใน </a:t>
            </a:r>
            <a:r>
              <a:rPr lang="en-US" dirty="0" smtClean="0"/>
              <a:t>chip </a:t>
            </a:r>
            <a:r>
              <a:rPr lang="th-TH" dirty="0" smtClean="0"/>
              <a:t>ยังคงเพิ่มขึ้นเรื่อยๆ</a:t>
            </a:r>
          </a:p>
          <a:p>
            <a:r>
              <a:rPr lang="th-TH" dirty="0" smtClean="0"/>
              <a:t>ในปี </a:t>
            </a:r>
            <a:r>
              <a:rPr lang="en-US" dirty="0" smtClean="0"/>
              <a:t>1971, Intel </a:t>
            </a:r>
            <a:r>
              <a:rPr lang="th-TH" dirty="0" smtClean="0"/>
              <a:t>ได้พัฒนา </a:t>
            </a:r>
            <a:r>
              <a:rPr lang="en-US" dirty="0" smtClean="0"/>
              <a:t>chip </a:t>
            </a:r>
            <a:r>
              <a:rPr lang="th-TH" dirty="0" smtClean="0"/>
              <a:t>รุ่น </a:t>
            </a:r>
            <a:r>
              <a:rPr lang="en-US" dirty="0" smtClean="0"/>
              <a:t>4004</a:t>
            </a:r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chip </a:t>
            </a:r>
            <a:r>
              <a:rPr lang="th-TH" dirty="0" smtClean="0"/>
              <a:t>แรกที่บรรจุส่วนประกอบต่างๆ ของ </a:t>
            </a:r>
            <a:r>
              <a:rPr lang="en-US" dirty="0" smtClean="0"/>
              <a:t>CPU </a:t>
            </a:r>
            <a:r>
              <a:rPr lang="th-TH" dirty="0" smtClean="0"/>
              <a:t>อยู่ใน </a:t>
            </a:r>
            <a:r>
              <a:rPr lang="en-US" dirty="0" smtClean="0"/>
              <a:t>chip </a:t>
            </a:r>
            <a:r>
              <a:rPr lang="th-TH" dirty="0" smtClean="0"/>
              <a:t>เดียว</a:t>
            </a:r>
          </a:p>
          <a:p>
            <a:pPr lvl="1"/>
            <a:r>
              <a:rPr lang="th-TH" dirty="0" smtClean="0"/>
              <a:t>ถือเป็นต้นกำเนิดของ </a:t>
            </a:r>
            <a:r>
              <a:rPr lang="en-US" dirty="0" smtClean="0"/>
              <a:t>microprocessor</a:t>
            </a:r>
          </a:p>
          <a:p>
            <a:r>
              <a:rPr lang="th-TH" dirty="0" smtClean="0"/>
              <a:t>ในปี </a:t>
            </a:r>
            <a:r>
              <a:rPr lang="en-US" dirty="0" smtClean="0"/>
              <a:t>1972, Intel </a:t>
            </a:r>
            <a:r>
              <a:rPr lang="th-TH" dirty="0" smtClean="0"/>
              <a:t>ได้พัฒนา </a:t>
            </a:r>
            <a:r>
              <a:rPr lang="en-US" dirty="0" smtClean="0"/>
              <a:t>8008</a:t>
            </a:r>
          </a:p>
          <a:p>
            <a:pPr lvl="1"/>
            <a:r>
              <a:rPr lang="th-TH" dirty="0" smtClean="0"/>
              <a:t>เป็น</a:t>
            </a:r>
            <a:r>
              <a:rPr lang="en-US" dirty="0" smtClean="0"/>
              <a:t> microprocessor </a:t>
            </a:r>
            <a:r>
              <a:rPr lang="th-TH" dirty="0" smtClean="0"/>
              <a:t>ขนาด </a:t>
            </a:r>
            <a:r>
              <a:rPr lang="en-US" dirty="0" smtClean="0"/>
              <a:t>8-bit </a:t>
            </a:r>
            <a:r>
              <a:rPr lang="th-TH" dirty="0" smtClean="0"/>
              <a:t>ตัวเลขของโลก</a:t>
            </a:r>
          </a:p>
          <a:p>
            <a:r>
              <a:rPr lang="th-TH" dirty="0" smtClean="0"/>
              <a:t>ในปี </a:t>
            </a:r>
            <a:r>
              <a:rPr lang="en-US" dirty="0" smtClean="0"/>
              <a:t>1974, Intel </a:t>
            </a:r>
            <a:r>
              <a:rPr lang="th-TH" dirty="0" smtClean="0"/>
              <a:t>ได้พัฒนา </a:t>
            </a:r>
            <a:r>
              <a:rPr lang="en-US" dirty="0" smtClean="0"/>
              <a:t>8080</a:t>
            </a:r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microprocessor </a:t>
            </a:r>
            <a:r>
              <a:rPr lang="th-TH" dirty="0" smtClean="0"/>
              <a:t>สำหรับใช้งานทั่วไปตัวแรกของโลก</a:t>
            </a:r>
          </a:p>
          <a:p>
            <a:pPr lvl="1"/>
            <a:r>
              <a:rPr lang="th-TH" dirty="0" smtClean="0"/>
              <a:t>มีความเร็วสูง แต่มี </a:t>
            </a:r>
            <a:r>
              <a:rPr lang="en-US" dirty="0" smtClean="0"/>
              <a:t>instruction set </a:t>
            </a:r>
            <a:r>
              <a:rPr lang="th-TH" dirty="0" smtClean="0"/>
              <a:t>ให้ใช้มากมาย</a:t>
            </a:r>
          </a:p>
          <a:p>
            <a:pPr lvl="1"/>
            <a:r>
              <a:rPr lang="th-TH" dirty="0" smtClean="0"/>
              <a:t>มีการความสามารถใช้อ้างอ้างอิงแอดเดรสหน่วยความจำขนาดใหญ่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วิวัฒนาการของ </a:t>
            </a:r>
            <a:r>
              <a:rPr lang="en-US" dirty="0" smtClean="0"/>
              <a:t>Microprocessor </a:t>
            </a:r>
            <a:r>
              <a:rPr lang="th-TH" dirty="0" smtClean="0"/>
              <a:t>ของ </a:t>
            </a:r>
            <a:r>
              <a:rPr lang="en-US" dirty="0" smtClean="0"/>
              <a:t>Intel (1)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55496"/>
              </p:ext>
            </p:extLst>
          </p:nvPr>
        </p:nvGraphicFramePr>
        <p:xfrm>
          <a:off x="228600" y="1666727"/>
          <a:ext cx="8686800" cy="241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4" imgW="8382000" imgH="2298700" progId="Word.Document.12">
                  <p:embed/>
                </p:oleObj>
              </mc:Choice>
              <mc:Fallback>
                <p:oleObj name="Document" r:id="rId4" imgW="8382000" imgH="22987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66727"/>
                        <a:ext cx="8686800" cy="2410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87426"/>
              </p:ext>
            </p:extLst>
          </p:nvPr>
        </p:nvGraphicFramePr>
        <p:xfrm>
          <a:off x="228600" y="3905200"/>
          <a:ext cx="8686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7" imgW="8382000" imgH="2895600" progId="Word.Document.12">
                  <p:embed/>
                </p:oleObj>
              </mc:Choice>
              <mc:Fallback>
                <p:oleObj name="Document" r:id="rId7" imgW="8382000" imgH="28956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05200"/>
                        <a:ext cx="8686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0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วิวัฒนาการของอุปกรณ์เทคโนโลยีพื้นฐาน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2"/>
          <a:stretch/>
        </p:blipFill>
        <p:spPr>
          <a:xfrm>
            <a:off x="1403648" y="1556791"/>
            <a:ext cx="6120680" cy="5174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7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วิวัฒนาการของ </a:t>
            </a:r>
            <a:r>
              <a:rPr lang="en-US" dirty="0" smtClean="0"/>
              <a:t>Microprocessor </a:t>
            </a:r>
            <a:r>
              <a:rPr lang="th-TH" dirty="0" smtClean="0"/>
              <a:t>ของ </a:t>
            </a:r>
            <a:r>
              <a:rPr lang="en-US" dirty="0" smtClean="0"/>
              <a:t>Intel (2)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3987123820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8796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3791485820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49080"/>
            <a:ext cx="8610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2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ความเร็วของ </a:t>
            </a:r>
            <a:r>
              <a:rPr lang="en-GB" dirty="0" smtClean="0"/>
              <a:t>Microprocessor Speed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700808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Processor </a:t>
            </a:r>
            <a:r>
              <a:rPr lang="th-TH" dirty="0" smtClean="0"/>
              <a:t>เลื่อนข้อมูลหรือชุดคำสั่งตามแนวคิดแบบ </a:t>
            </a:r>
            <a:r>
              <a:rPr lang="en-US" dirty="0" smtClean="0"/>
              <a:t>pipe </a:t>
            </a:r>
            <a:r>
              <a:rPr lang="th-TH" dirty="0" smtClean="0"/>
              <a:t>โดยแบ่งการทำงานออกเป็นช่วงๆ </a:t>
            </a:r>
            <a:r>
              <a:rPr lang="en-US" dirty="0" smtClean="0"/>
              <a:t>(stage) </a:t>
            </a:r>
            <a:r>
              <a:rPr lang="th-TH" dirty="0" smtClean="0"/>
              <a:t>ที่การทำงานในแต่ละช่วงนั้นสามารถทำงานพร้อมๆ กันได้</a:t>
            </a:r>
          </a:p>
          <a:p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Processor </a:t>
            </a:r>
            <a:r>
              <a:rPr lang="th-TH" dirty="0" smtClean="0"/>
              <a:t>สามารถคาดการณ์และดึงชุดคำสั่งล่วงหน้ามารอก่อนได้</a:t>
            </a:r>
          </a:p>
          <a:p>
            <a:r>
              <a:rPr lang="en-US" dirty="0" smtClean="0"/>
              <a:t>Data flow analysis</a:t>
            </a:r>
          </a:p>
          <a:p>
            <a:pPr lvl="1"/>
            <a:r>
              <a:rPr lang="en-US" dirty="0" smtClean="0"/>
              <a:t>Processor </a:t>
            </a:r>
            <a:r>
              <a:rPr lang="th-TH" dirty="0" smtClean="0"/>
              <a:t>สามารถวิเคราะห์ชุดคำสั่งที่เป็นอิสระต่อกัน เพื่อให้สามารถประมวลผลพร้อมกันได้</a:t>
            </a:r>
          </a:p>
          <a:p>
            <a:r>
              <a:rPr lang="en-US" dirty="0" smtClean="0"/>
              <a:t>Speculative execution</a:t>
            </a:r>
          </a:p>
          <a:p>
            <a:pPr lvl="1"/>
            <a:r>
              <a:rPr lang="th-TH" dirty="0" smtClean="0"/>
              <a:t>เป็นการประยุกต์ใช้ </a:t>
            </a:r>
            <a:r>
              <a:rPr lang="en-US" dirty="0" smtClean="0"/>
              <a:t>branch prediction </a:t>
            </a:r>
            <a:r>
              <a:rPr lang="th-TH" dirty="0" smtClean="0"/>
              <a:t>และ </a:t>
            </a:r>
            <a:r>
              <a:rPr lang="en-US" dirty="0" smtClean="0"/>
              <a:t>data flow analysis </a:t>
            </a:r>
            <a:r>
              <a:rPr lang="th-TH" dirty="0" smtClean="0"/>
              <a:t>เพื่อประมวลผลบางคำสั่งก่อนแล้วนำผลลัพธ์ที่ได้เก็บไว้ใช้งานในอนาคต </a:t>
            </a:r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pPr marL="0" indent="0">
              <a:buFont typeface="Wingdings"/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40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เทคโนโลยีทาง </a:t>
            </a:r>
            <a:r>
              <a:rPr lang="en-US" dirty="0" smtClean="0"/>
              <a:t>Processor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1"/>
            <a:ext cx="7560840" cy="5196539"/>
          </a:xfrm>
        </p:spPr>
      </p:pic>
    </p:spTree>
    <p:extLst>
      <p:ext uri="{BB962C8B-B14F-4D97-AF65-F5344CB8AC3E}">
        <p14:creationId xmlns:p14="http://schemas.microsoft.com/office/powerpoint/2010/main" val="12754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เทคโนโลยีทาง </a:t>
            </a:r>
            <a:r>
              <a:rPr lang="en-US" dirty="0" smtClean="0"/>
              <a:t>Memory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6696744" cy="5020601"/>
          </a:xfrm>
        </p:spPr>
      </p:pic>
    </p:spTree>
    <p:extLst>
      <p:ext uri="{BB962C8B-B14F-4D97-AF65-F5344CB8AC3E}">
        <p14:creationId xmlns:p14="http://schemas.microsoft.com/office/powerpoint/2010/main" val="22387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เทคโนโลยีในการโอนย้ายข้อมูล</a:t>
            </a:r>
            <a:endParaRPr lang="en-US" dirty="0"/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p:blipFill rotWithShape="1">
          <a:blip r:embed="rId2"/>
          <a:srcRect l="3728" t="22727" r="2649" b="27328"/>
          <a:stretch/>
        </p:blipFill>
        <p:spPr>
          <a:xfrm>
            <a:off x="612648" y="1196752"/>
            <a:ext cx="7919792" cy="54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3600" dirty="0" smtClean="0"/>
              <a:t>เทคโนโลยีทาง </a:t>
            </a:r>
            <a:r>
              <a:rPr lang="en-US" sz="3600" dirty="0" smtClean="0"/>
              <a:t>Processor </a:t>
            </a:r>
            <a:r>
              <a:rPr lang="th-TH" sz="3600" dirty="0" smtClean="0"/>
              <a:t>เริ่มเปลี่ยนไปทาง </a:t>
            </a:r>
            <a:r>
              <a:rPr lang="en-US" sz="3600" dirty="0" smtClean="0"/>
              <a:t>Multi-processor </a:t>
            </a:r>
            <a:r>
              <a:rPr lang="th-TH" sz="3600" dirty="0" smtClean="0"/>
              <a:t>และ </a:t>
            </a:r>
            <a:r>
              <a:rPr lang="en-US" sz="3600" dirty="0" smtClean="0"/>
              <a:t>Multi-core</a:t>
            </a:r>
            <a:endParaRPr lang="th-TH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848872" cy="5055074"/>
          </a:xfrm>
        </p:spPr>
      </p:pic>
    </p:spTree>
    <p:extLst>
      <p:ext uri="{BB962C8B-B14F-4D97-AF65-F5344CB8AC3E}">
        <p14:creationId xmlns:p14="http://schemas.microsoft.com/office/powerpoint/2010/main" val="2988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Architecture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/>
              <a:t>เป็นตัวอย่างของการออกแบบที่เรียกว่า </a:t>
            </a:r>
            <a:r>
              <a:rPr lang="en-US" sz="2400" dirty="0" smtClean="0"/>
              <a:t>CISC (Complex Instruction Set Computer)</a:t>
            </a:r>
          </a:p>
          <a:p>
            <a:r>
              <a:rPr lang="th-TH" sz="2400" dirty="0" smtClean="0"/>
              <a:t>ถือว่าเป็นสถาปัตยกรรมคอมพิวเตอร์ที่มีส่วนแบ่งทางตลาดมากที่สุด </a:t>
            </a:r>
            <a:r>
              <a:rPr lang="en-US" sz="2400" dirty="0" smtClean="0"/>
              <a:t>(</a:t>
            </a:r>
            <a:r>
              <a:rPr lang="th-TH" sz="2400" dirty="0" smtClean="0"/>
              <a:t>ไม่นับ </a:t>
            </a:r>
            <a:r>
              <a:rPr lang="en-US" sz="2400" dirty="0" smtClean="0"/>
              <a:t>Embedded System)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3437794"/>
            <a:ext cx="4248472" cy="308755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8080</a:t>
            </a:r>
          </a:p>
          <a:p>
            <a:pPr lvl="1"/>
            <a:r>
              <a:rPr lang="en-US" sz="2100" dirty="0" smtClean="0"/>
              <a:t>Microprocessor </a:t>
            </a:r>
            <a:r>
              <a:rPr lang="th-TH" sz="2100" dirty="0" smtClean="0"/>
              <a:t>สำหรับใช้งานทั่วไปตัวแรกของโลก</a:t>
            </a:r>
          </a:p>
          <a:p>
            <a:pPr lvl="1"/>
            <a:r>
              <a:rPr lang="en-US" sz="2100" dirty="0" smtClean="0"/>
              <a:t>8-bit machine + 8-bit data path</a:t>
            </a:r>
          </a:p>
          <a:p>
            <a:pPr lvl="1"/>
            <a:r>
              <a:rPr lang="th-TH" sz="2100" dirty="0" smtClean="0"/>
              <a:t>ใช้ในคอมพิวเตอร์ส่วนบุคคลเครื่องแรก </a:t>
            </a:r>
            <a:r>
              <a:rPr lang="en-US" sz="2100" dirty="0" smtClean="0"/>
              <a:t>(Altair)</a:t>
            </a:r>
          </a:p>
          <a:p>
            <a:r>
              <a:rPr lang="en-US" sz="2400" dirty="0" smtClean="0"/>
              <a:t>8086</a:t>
            </a:r>
          </a:p>
          <a:p>
            <a:pPr lvl="1"/>
            <a:r>
              <a:rPr lang="en-US" sz="2100" dirty="0" smtClean="0"/>
              <a:t>16-bit machine</a:t>
            </a:r>
          </a:p>
          <a:p>
            <a:pPr lvl="1"/>
            <a:r>
              <a:rPr lang="th-TH" sz="2100" dirty="0" smtClean="0"/>
              <a:t>มีการใช้ </a:t>
            </a:r>
            <a:r>
              <a:rPr lang="en-US" sz="2100" dirty="0" smtClean="0"/>
              <a:t>instruction cache</a:t>
            </a:r>
          </a:p>
          <a:p>
            <a:pPr lvl="1"/>
            <a:r>
              <a:rPr lang="th-TH" sz="2100" dirty="0" smtClean="0"/>
              <a:t>เป็นจุดเริ่มต้นของสถาปัตยกรรม </a:t>
            </a:r>
            <a:r>
              <a:rPr lang="en-US" sz="2100" dirty="0" smtClean="0"/>
              <a:t>x86</a:t>
            </a:r>
          </a:p>
          <a:p>
            <a:r>
              <a:rPr lang="en-US" sz="2400" dirty="0" smtClean="0"/>
              <a:t>8088</a:t>
            </a:r>
          </a:p>
          <a:p>
            <a:pPr lvl="1"/>
            <a:r>
              <a:rPr lang="th-TH" sz="2100" dirty="0" smtClean="0"/>
              <a:t>ใช้ในเครื่องคอมพิวเตอร์ส่วนบุคคล </a:t>
            </a:r>
            <a:r>
              <a:rPr lang="en-US" sz="2100" dirty="0" smtClean="0"/>
              <a:t>IBM </a:t>
            </a:r>
            <a:endParaRPr lang="en-US" sz="21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9992" y="3429000"/>
            <a:ext cx="4573088" cy="308755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80286</a:t>
            </a:r>
          </a:p>
          <a:p>
            <a:pPr lvl="1"/>
            <a:r>
              <a:rPr lang="th-TH" sz="2100" dirty="0" smtClean="0"/>
              <a:t>สามารถอ้างอิงหน่วยความจำได้ </a:t>
            </a:r>
            <a:r>
              <a:rPr lang="en-US" sz="2100" dirty="0" smtClean="0"/>
              <a:t>16 MB </a:t>
            </a:r>
            <a:r>
              <a:rPr lang="th-TH" sz="2100" dirty="0" smtClean="0"/>
              <a:t>จากเดิมที่สามารถอ้างอิงได้แค่ </a:t>
            </a:r>
            <a:r>
              <a:rPr lang="en-US" sz="2100" dirty="0" smtClean="0"/>
              <a:t>1MB</a:t>
            </a:r>
          </a:p>
          <a:p>
            <a:r>
              <a:rPr lang="en-US" sz="2500" dirty="0" smtClean="0"/>
              <a:t>80386</a:t>
            </a:r>
          </a:p>
          <a:p>
            <a:pPr lvl="1"/>
            <a:r>
              <a:rPr lang="en-US" sz="2100" dirty="0" smtClean="0"/>
              <a:t>Microprocessor </a:t>
            </a:r>
            <a:r>
              <a:rPr lang="th-TH" sz="2100" dirty="0" smtClean="0"/>
              <a:t>ตัวแรกของ </a:t>
            </a:r>
            <a:r>
              <a:rPr lang="en-US" sz="2100" dirty="0" smtClean="0"/>
              <a:t>Intel </a:t>
            </a:r>
            <a:r>
              <a:rPr lang="th-TH" sz="2100" dirty="0" smtClean="0"/>
              <a:t>ที่ทำงานแบบ </a:t>
            </a:r>
            <a:r>
              <a:rPr lang="en-US" sz="2100" dirty="0" smtClean="0"/>
              <a:t>32-bit </a:t>
            </a:r>
          </a:p>
          <a:p>
            <a:pPr lvl="1"/>
            <a:r>
              <a:rPr lang="th-TH" sz="2100" dirty="0" smtClean="0"/>
              <a:t>และเป็น </a:t>
            </a:r>
            <a:r>
              <a:rPr lang="en-US" sz="2100" dirty="0" smtClean="0"/>
              <a:t>Microprocessor </a:t>
            </a:r>
            <a:r>
              <a:rPr lang="th-TH" sz="2100" dirty="0" smtClean="0"/>
              <a:t>ตัวแรกของ </a:t>
            </a:r>
            <a:r>
              <a:rPr lang="en-US" sz="2100" dirty="0" smtClean="0"/>
              <a:t>Intel </a:t>
            </a:r>
            <a:r>
              <a:rPr lang="th-TH" sz="2100" dirty="0" smtClean="0"/>
              <a:t>ที่รองรับการทำงานแบบ </a:t>
            </a:r>
            <a:r>
              <a:rPr lang="en-US" sz="2100" dirty="0" smtClean="0"/>
              <a:t>Multitasking</a:t>
            </a:r>
          </a:p>
          <a:p>
            <a:r>
              <a:rPr lang="en-US" sz="2500" dirty="0" smtClean="0"/>
              <a:t>80486</a:t>
            </a:r>
          </a:p>
          <a:p>
            <a:pPr lvl="1"/>
            <a:r>
              <a:rPr lang="th-TH" sz="2100" dirty="0" smtClean="0"/>
              <a:t>มีเทคโนโลยีที่ดีขึ้นของ </a:t>
            </a:r>
            <a:r>
              <a:rPr lang="en-US" sz="2100" dirty="0" smtClean="0"/>
              <a:t>cache </a:t>
            </a:r>
            <a:r>
              <a:rPr lang="th-TH" sz="2100" dirty="0" smtClean="0"/>
              <a:t>และมีการทำงาน </a:t>
            </a:r>
            <a:r>
              <a:rPr lang="en-US" sz="2100" dirty="0" smtClean="0"/>
              <a:t>Instruction Pipeline</a:t>
            </a:r>
          </a:p>
          <a:p>
            <a:pPr lvl="1"/>
            <a:r>
              <a:rPr lang="th-TH" sz="2100" dirty="0" smtClean="0"/>
              <a:t>มี </a:t>
            </a:r>
            <a:r>
              <a:rPr lang="en-US" sz="2100" dirty="0" smtClean="0"/>
              <a:t>Math coprocessor </a:t>
            </a:r>
            <a:r>
              <a:rPr lang="th-TH" sz="2100" dirty="0" smtClean="0"/>
              <a:t>ภายใน </a:t>
            </a:r>
            <a:r>
              <a:rPr lang="en-US" sz="2100" dirty="0" smtClean="0"/>
              <a:t>microprocessor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077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Architecture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Pentium</a:t>
            </a:r>
          </a:p>
          <a:p>
            <a:pPr lvl="1"/>
            <a:r>
              <a:rPr lang="en-US" sz="2100" dirty="0" err="1" smtClean="0"/>
              <a:t>Superscaler</a:t>
            </a:r>
            <a:r>
              <a:rPr lang="en-US" sz="2100" dirty="0" smtClean="0"/>
              <a:t> (</a:t>
            </a:r>
            <a:r>
              <a:rPr lang="th-TH" sz="2100" dirty="0" smtClean="0"/>
              <a:t>มีการทำ </a:t>
            </a:r>
            <a:r>
              <a:rPr lang="en-US" sz="2100" dirty="0" smtClean="0"/>
              <a:t>Instruction Pipeline </a:t>
            </a:r>
            <a:r>
              <a:rPr lang="th-TH" sz="2100" dirty="0" smtClean="0"/>
              <a:t>แบบ </a:t>
            </a:r>
            <a:r>
              <a:rPr lang="en-US" sz="2100" dirty="0" smtClean="0"/>
              <a:t>loosely pipeline)</a:t>
            </a:r>
          </a:p>
          <a:p>
            <a:pPr lvl="1"/>
            <a:r>
              <a:rPr lang="th-TH" sz="2100" dirty="0" smtClean="0"/>
              <a:t>มีคำสั่งหลายคำสั่งสามารถทำงานพร้อมกันได้</a:t>
            </a:r>
          </a:p>
          <a:p>
            <a:r>
              <a:rPr lang="en-US" sz="2400" dirty="0" smtClean="0"/>
              <a:t>Pentium Pro</a:t>
            </a:r>
          </a:p>
          <a:p>
            <a:pPr lvl="1"/>
            <a:r>
              <a:rPr lang="th-TH" sz="2100" dirty="0" smtClean="0"/>
              <a:t>เพิ่มการทำงานแบบ </a:t>
            </a:r>
            <a:r>
              <a:rPr lang="en-US" sz="2100" dirty="0" smtClean="0"/>
              <a:t>superscalar</a:t>
            </a:r>
          </a:p>
          <a:p>
            <a:pPr lvl="1"/>
            <a:r>
              <a:rPr lang="th-TH" sz="2100" dirty="0" smtClean="0"/>
              <a:t>มีการเปลี่ยนชื่อของ </a:t>
            </a:r>
            <a:r>
              <a:rPr lang="en-US" sz="2100" dirty="0" smtClean="0"/>
              <a:t>register </a:t>
            </a:r>
            <a:r>
              <a:rPr lang="th-TH" sz="2100" dirty="0" smtClean="0"/>
              <a:t>เองได้ถ้าชุดคำสั่งอิสระต่อกัน</a:t>
            </a:r>
          </a:p>
          <a:p>
            <a:pPr lvl="1"/>
            <a:r>
              <a:rPr lang="th-TH" sz="2100" dirty="0" smtClean="0"/>
              <a:t>มี </a:t>
            </a:r>
            <a:r>
              <a:rPr lang="en-US" sz="2100" dirty="0"/>
              <a:t>B</a:t>
            </a:r>
            <a:r>
              <a:rPr lang="en-US" sz="2100" dirty="0" smtClean="0"/>
              <a:t>ranch prediction, Data flow analysis </a:t>
            </a:r>
            <a:r>
              <a:rPr lang="th-TH" sz="2100" dirty="0" smtClean="0"/>
              <a:t>และ </a:t>
            </a:r>
            <a:r>
              <a:rPr lang="en-US" sz="2100" dirty="0" smtClean="0"/>
              <a:t>Speculative execution</a:t>
            </a:r>
          </a:p>
          <a:p>
            <a:r>
              <a:rPr lang="en-US" sz="2400" dirty="0" smtClean="0"/>
              <a:t>Pentium II</a:t>
            </a:r>
          </a:p>
          <a:p>
            <a:pPr lvl="1"/>
            <a:r>
              <a:rPr lang="th-TH" sz="2100" dirty="0" smtClean="0"/>
              <a:t>มีชุดคำสั่ง </a:t>
            </a:r>
            <a:r>
              <a:rPr lang="en-US" sz="2100" dirty="0" smtClean="0"/>
              <a:t>MMX </a:t>
            </a:r>
            <a:r>
              <a:rPr lang="th-TH" sz="2100" dirty="0" smtClean="0"/>
              <a:t>เพิ่มขึ้น</a:t>
            </a:r>
          </a:p>
          <a:p>
            <a:pPr lvl="1"/>
            <a:r>
              <a:rPr lang="th-TH" sz="2100" dirty="0" smtClean="0"/>
              <a:t>ถูกออกแบบมาเพื่อประมวลผล </a:t>
            </a:r>
            <a:r>
              <a:rPr lang="en-US" sz="2100" dirty="0" smtClean="0"/>
              <a:t>video, audio </a:t>
            </a:r>
            <a:r>
              <a:rPr lang="th-TH" sz="2100" dirty="0" smtClean="0"/>
              <a:t>และ </a:t>
            </a:r>
            <a:r>
              <a:rPr lang="en-US" sz="2100" dirty="0" smtClean="0"/>
              <a:t>graphics data</a:t>
            </a:r>
            <a:endParaRPr lang="th-TH" sz="2100" dirty="0" smtClean="0"/>
          </a:p>
          <a:p>
            <a:r>
              <a:rPr lang="en-US" sz="2400" dirty="0" smtClean="0"/>
              <a:t>Pentium III</a:t>
            </a:r>
          </a:p>
          <a:p>
            <a:pPr lvl="1"/>
            <a:r>
              <a:rPr lang="th-TH" sz="2400" dirty="0" smtClean="0"/>
              <a:t>มีชุดคำสั่งจัดการกับ </a:t>
            </a:r>
            <a:r>
              <a:rPr lang="en-US" sz="2400" dirty="0" smtClean="0"/>
              <a:t>floating point </a:t>
            </a:r>
            <a:r>
              <a:rPr lang="th-TH" sz="2400" dirty="0" smtClean="0"/>
              <a:t>เพื่อรองรับ </a:t>
            </a:r>
            <a:r>
              <a:rPr lang="en-US" sz="2400" dirty="0" smtClean="0"/>
              <a:t>software 3D</a:t>
            </a:r>
          </a:p>
          <a:p>
            <a:r>
              <a:rPr lang="en-US" sz="2400" dirty="0" smtClean="0"/>
              <a:t>Pentium 4</a:t>
            </a:r>
          </a:p>
          <a:p>
            <a:pPr lvl="1"/>
            <a:r>
              <a:rPr lang="th-TH" sz="2400" dirty="0" smtClean="0"/>
              <a:t>เพิ่มความสามารถในการจัดการกับ </a:t>
            </a:r>
            <a:r>
              <a:rPr lang="en-US" sz="2400" dirty="0" smtClean="0"/>
              <a:t>floating point </a:t>
            </a:r>
            <a:r>
              <a:rPr lang="th-TH" sz="2400" dirty="0" smtClean="0"/>
              <a:t>และ </a:t>
            </a:r>
            <a:r>
              <a:rPr lang="en-US" sz="2400" dirty="0" smtClean="0"/>
              <a:t>multimedia </a:t>
            </a:r>
            <a:r>
              <a:rPr lang="th-TH" sz="2400" dirty="0" smtClean="0"/>
              <a:t>ต่างๆ</a:t>
            </a:r>
            <a:endParaRPr lang="en-US" sz="2400" dirty="0" smtClean="0"/>
          </a:p>
          <a:p>
            <a:pPr marL="365760" lvl="1" indent="0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340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Architecture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Microprocessor </a:t>
            </a:r>
            <a:r>
              <a:rPr lang="th-TH" dirty="0" smtClean="0"/>
              <a:t>รุ่นแรกของ </a:t>
            </a:r>
            <a:r>
              <a:rPr lang="en-US" dirty="0" smtClean="0"/>
              <a:t>Intel </a:t>
            </a:r>
            <a:r>
              <a:rPr lang="th-TH" dirty="0" smtClean="0"/>
              <a:t>คือ </a:t>
            </a:r>
            <a:r>
              <a:rPr lang="en-US" dirty="0" smtClean="0"/>
              <a:t>dual core </a:t>
            </a:r>
            <a:r>
              <a:rPr lang="th-TH" dirty="0" smtClean="0"/>
              <a:t>ที่หมายถึง มี  </a:t>
            </a:r>
            <a:r>
              <a:rPr lang="en-US" dirty="0" smtClean="0"/>
              <a:t>2 processors </a:t>
            </a:r>
            <a:r>
              <a:rPr lang="th-TH" dirty="0" smtClean="0"/>
              <a:t>บรรจุอยู่ใน </a:t>
            </a:r>
            <a:r>
              <a:rPr lang="en-US" dirty="0" smtClean="0"/>
              <a:t>chip </a:t>
            </a:r>
            <a:r>
              <a:rPr lang="th-TH" dirty="0" smtClean="0"/>
              <a:t>ตัวเดียวกัน</a:t>
            </a:r>
          </a:p>
          <a:p>
            <a:r>
              <a:rPr lang="en-US" dirty="0" smtClean="0"/>
              <a:t>Core 2</a:t>
            </a:r>
          </a:p>
          <a:p>
            <a:pPr lvl="1"/>
            <a:r>
              <a:rPr lang="th-TH" dirty="0" smtClean="0"/>
              <a:t>เป็นการเปลี่ยนสถาปัตยกรรมมาเป็น </a:t>
            </a:r>
            <a:r>
              <a:rPr lang="en-US" dirty="0" smtClean="0"/>
              <a:t>64-bits</a:t>
            </a:r>
          </a:p>
          <a:p>
            <a:pPr lvl="1"/>
            <a:r>
              <a:rPr lang="th-TH" dirty="0" smtClean="0"/>
              <a:t>มี </a:t>
            </a:r>
            <a:r>
              <a:rPr lang="en-US" dirty="0" smtClean="0"/>
              <a:t>core </a:t>
            </a:r>
            <a:r>
              <a:rPr lang="th-TH" dirty="0" smtClean="0"/>
              <a:t>ภายใน</a:t>
            </a:r>
            <a:r>
              <a:rPr lang="en-US" dirty="0" smtClean="0"/>
              <a:t> 1 - 4 core</a:t>
            </a:r>
          </a:p>
          <a:p>
            <a:r>
              <a:rPr lang="en-US" dirty="0" smtClean="0"/>
              <a:t>Core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th-TH" dirty="0" smtClean="0"/>
              <a:t>มีการนำเทคโนโลยี </a:t>
            </a:r>
            <a:r>
              <a:rPr lang="en-US" dirty="0" smtClean="0"/>
              <a:t>Hyper-threading </a:t>
            </a:r>
            <a:r>
              <a:rPr lang="th-TH" dirty="0" smtClean="0"/>
              <a:t>กลับมาใช้งานใหม่</a:t>
            </a:r>
          </a:p>
          <a:p>
            <a:pPr lvl="1"/>
            <a:r>
              <a:rPr lang="th-TH" dirty="0" smtClean="0"/>
              <a:t>มีจำนวน </a:t>
            </a:r>
            <a:r>
              <a:rPr lang="en-US" dirty="0" smtClean="0"/>
              <a:t>core </a:t>
            </a:r>
            <a:r>
              <a:rPr lang="th-TH" dirty="0" smtClean="0"/>
              <a:t>ภายใน </a:t>
            </a:r>
            <a:r>
              <a:rPr lang="en-US" dirty="0" smtClean="0"/>
              <a:t>1 – 8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ระบบฝังตัว </a:t>
            </a:r>
            <a:r>
              <a:rPr lang="en-US" dirty="0" smtClean="0"/>
              <a:t>(Embedded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79998" y="1600200"/>
            <a:ext cx="7236418" cy="5499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2998" y="1981200"/>
            <a:ext cx="905933" cy="30480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285801" y="1999435"/>
            <a:ext cx="8686799" cy="5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Generation : Vacuum Tubes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ENIAC (Ele</a:t>
            </a:r>
            <a:r>
              <a:rPr lang="en-US" sz="2800" dirty="0"/>
              <a:t>c</a:t>
            </a:r>
            <a:r>
              <a:rPr lang="en-US" sz="2800" dirty="0" smtClean="0"/>
              <a:t>tronic Numerical Integrator And Computer)</a:t>
            </a:r>
          </a:p>
          <a:p>
            <a:r>
              <a:rPr lang="th-TH" sz="2800" dirty="0" smtClean="0"/>
              <a:t>ออกแบบและสร้างโดยมหาวิทยาลัย </a:t>
            </a:r>
            <a:r>
              <a:rPr lang="en-US" sz="2800" dirty="0" smtClean="0"/>
              <a:t>Pennsylvania</a:t>
            </a:r>
          </a:p>
          <a:p>
            <a:pPr lvl="1"/>
            <a:r>
              <a:rPr lang="th-TH" sz="2400" dirty="0" smtClean="0"/>
              <a:t>เริ่มตั้งแต่ปี </a:t>
            </a:r>
            <a:r>
              <a:rPr lang="en-US" sz="2400" dirty="0" smtClean="0"/>
              <a:t>1943 – </a:t>
            </a:r>
            <a:r>
              <a:rPr lang="th-TH" sz="2400" dirty="0" smtClean="0"/>
              <a:t>เสร็จสิ้นในปี </a:t>
            </a:r>
            <a:r>
              <a:rPr lang="en-US" sz="2400" dirty="0" smtClean="0"/>
              <a:t>1946</a:t>
            </a:r>
          </a:p>
          <a:p>
            <a:r>
              <a:rPr lang="th-TH" sz="2800" dirty="0" smtClean="0"/>
              <a:t>ถือเป็นคอมพิวเตอร์เครื่องแรกของโลกที่ใช้สัญญาณดิจิทัล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7000"/>
            <a:lum/>
          </a:blip>
          <a:stretch>
            <a:fillRect/>
          </a:stretch>
        </p:blipFill>
        <p:spPr>
          <a:xfrm>
            <a:off x="6516216" y="1988840"/>
            <a:ext cx="2514600" cy="1722501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5" name="รูปภาพ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11340"/>
            <a:ext cx="3810566" cy="285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851648" y="3752061"/>
            <a:ext cx="3914400" cy="2989307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/>
              <a:t>น้ำหนัก </a:t>
            </a:r>
            <a:r>
              <a:rPr lang="en-US" sz="2800" dirty="0" smtClean="0"/>
              <a:t>30 </a:t>
            </a:r>
            <a:r>
              <a:rPr lang="th-TH" sz="2800" dirty="0" smtClean="0"/>
              <a:t>ตัน</a:t>
            </a:r>
          </a:p>
          <a:p>
            <a:r>
              <a:rPr lang="th-TH" sz="2800" dirty="0" smtClean="0"/>
              <a:t>ใช้เนื้อที่ </a:t>
            </a:r>
            <a:r>
              <a:rPr lang="en-US" sz="2800" dirty="0" smtClean="0"/>
              <a:t>1500 </a:t>
            </a:r>
            <a:r>
              <a:rPr lang="th-TH" sz="2800" dirty="0" smtClean="0"/>
              <a:t>ตารางฟุต</a:t>
            </a:r>
          </a:p>
          <a:p>
            <a:r>
              <a:rPr lang="th-TH" sz="2800" dirty="0" smtClean="0"/>
              <a:t>มีการใช้ </a:t>
            </a:r>
            <a:r>
              <a:rPr lang="en-US" sz="2800" dirty="0" smtClean="0"/>
              <a:t>vacuum tubes </a:t>
            </a:r>
            <a:r>
              <a:rPr lang="th-TH" sz="2800" dirty="0" smtClean="0"/>
              <a:t>มากกว่า </a:t>
            </a:r>
            <a:r>
              <a:rPr lang="en-US" sz="2800" dirty="0" smtClean="0"/>
              <a:t>18,000 </a:t>
            </a:r>
            <a:r>
              <a:rPr lang="th-TH" sz="2800" dirty="0" smtClean="0"/>
              <a:t>ตัว</a:t>
            </a:r>
            <a:endParaRPr lang="en-US" sz="2800" dirty="0" smtClean="0"/>
          </a:p>
          <a:p>
            <a:r>
              <a:rPr lang="th-TH" sz="2800" dirty="0" smtClean="0"/>
              <a:t>ใช้กำลังไฟฟ้า </a:t>
            </a:r>
            <a:r>
              <a:rPr lang="en-US" sz="2800" dirty="0" smtClean="0"/>
              <a:t>140kW</a:t>
            </a:r>
          </a:p>
          <a:p>
            <a:r>
              <a:rPr lang="th-TH" sz="2800" dirty="0" smtClean="0"/>
              <a:t>สามารถทำการบวกได้ </a:t>
            </a:r>
            <a:r>
              <a:rPr lang="en-US" sz="2800" dirty="0" smtClean="0"/>
              <a:t>5000 </a:t>
            </a:r>
            <a:r>
              <a:rPr lang="th-TH" sz="2800" dirty="0" smtClean="0"/>
              <a:t>คำสั่ง</a:t>
            </a:r>
            <a:r>
              <a:rPr lang="en-US" sz="2800" dirty="0" smtClean="0"/>
              <a:t>/</a:t>
            </a:r>
            <a:r>
              <a:rPr lang="th-TH" sz="2800" dirty="0" smtClean="0"/>
              <a:t>วินาที</a:t>
            </a:r>
          </a:p>
          <a:p>
            <a:r>
              <a:rPr lang="th-TH" sz="2800" dirty="0" smtClean="0"/>
              <a:t>ใช้ตัวเลขฐาน </a:t>
            </a:r>
            <a:r>
              <a:rPr lang="en-US" sz="2800" dirty="0" smtClean="0"/>
              <a:t>10 </a:t>
            </a:r>
            <a:r>
              <a:rPr lang="th-TH" sz="2800" dirty="0" smtClean="0"/>
              <a:t>ในการทำงาน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24162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Acorn RISC Machine (ARM)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ARM </a:t>
            </a:r>
            <a:r>
              <a:rPr lang="th-TH" dirty="0" smtClean="0"/>
              <a:t>ออกแบบ </a:t>
            </a:r>
            <a:r>
              <a:rPr lang="en-US" dirty="0" smtClean="0"/>
              <a:t>microprocessors, microcontrollers </a:t>
            </a:r>
            <a:r>
              <a:rPr lang="th-TH" dirty="0" smtClean="0"/>
              <a:t>และ </a:t>
            </a:r>
            <a:r>
              <a:rPr lang="en-US" dirty="0" smtClean="0"/>
              <a:t>multicore architecture </a:t>
            </a:r>
            <a:r>
              <a:rPr lang="th-TH" dirty="0" smtClean="0"/>
              <a:t>ในรูปแบบ</a:t>
            </a:r>
            <a:r>
              <a:rPr lang="en-US" dirty="0" smtClean="0"/>
              <a:t> RISC </a:t>
            </a:r>
            <a:r>
              <a:rPr lang="th-TH" dirty="0" smtClean="0"/>
              <a:t>และขายสิทธิบัตรนั้นกับผู้ผลิตรายต่างๆ </a:t>
            </a:r>
          </a:p>
          <a:p>
            <a:r>
              <a:rPr lang="en-US" dirty="0" smtClean="0"/>
              <a:t>processors</a:t>
            </a:r>
            <a:r>
              <a:rPr lang="th-TH" dirty="0" smtClean="0"/>
              <a:t> มีความเร็วสูงและที่เป็นยอมรับกัน ในเรื่องของขนาดที่เล็ก และใช้พลังงานไฟฟ้าต่ำ</a:t>
            </a:r>
          </a:p>
          <a:p>
            <a:r>
              <a:rPr lang="th-TH" dirty="0" smtClean="0"/>
              <a:t>เป็นที่นิยมใช้กันใน </a:t>
            </a:r>
            <a:r>
              <a:rPr lang="en-US" dirty="0" smtClean="0"/>
              <a:t>PDAs </a:t>
            </a:r>
            <a:r>
              <a:rPr lang="th-TH" dirty="0" smtClean="0"/>
              <a:t>และอุปกรณ์มือถือต่างๆ</a:t>
            </a:r>
            <a:endParaRPr lang="en-US" dirty="0"/>
          </a:p>
          <a:p>
            <a:r>
              <a:rPr lang="en-US" dirty="0" smtClean="0"/>
              <a:t>iPod </a:t>
            </a:r>
            <a:r>
              <a:rPr lang="en-US" dirty="0"/>
              <a:t>and iPhone </a:t>
            </a:r>
            <a:r>
              <a:rPr lang="th-TH" dirty="0" smtClean="0"/>
              <a:t>ก็ใช้ </a:t>
            </a:r>
            <a:r>
              <a:rPr lang="en-US" dirty="0" smtClean="0"/>
              <a:t>ARM</a:t>
            </a:r>
            <a:endParaRPr lang="en-US" dirty="0"/>
          </a:p>
          <a:p>
            <a:r>
              <a:rPr lang="th-TH" dirty="0" smtClean="0"/>
              <a:t>เป็นสถาปัตยกรรมที่ใช้มากที่สุดในระบบฝังตัว</a:t>
            </a:r>
            <a:endParaRPr lang="en-US" dirty="0"/>
          </a:p>
          <a:p>
            <a:r>
              <a:rPr lang="th-TH" dirty="0" smtClean="0"/>
              <a:t>และยังเป็นสถาปัตยกรรมที่มีการใช้งานมากที่สุดในโลก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1112">
            <a:off x="6717652" y="4984937"/>
            <a:ext cx="2173357" cy="1448904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4726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การออกแบบหมวดหมู่ของ </a:t>
            </a:r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ARM Processor </a:t>
            </a:r>
            <a:r>
              <a:rPr lang="th-TH" dirty="0" smtClean="0"/>
              <a:t>ถูกออกแบบเพื่อตอบสนองการทำงานของระบบหลักๆ 3 ระบบคือ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1800" y="2636912"/>
            <a:ext cx="316835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000" dirty="0" smtClean="0"/>
              <a:t>แอพพลิเคชันที่ต้องการความปลอดภัย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Smart card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 card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dirty="0" smtClean="0"/>
              <a:t>อุปกรณ์จ่ายเงิน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15616" y="4401377"/>
            <a:ext cx="3168352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000" dirty="0" smtClean="0"/>
              <a:t>ระบบฝังตัวแบบเวลาจริง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dirty="0" smtClean="0"/>
              <a:t>ระบบจัดเก็บข้อมูล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dirty="0" smtClean="0"/>
              <a:t>อุปกรณ์ระบบเครือข่าย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dirty="0" smtClean="0"/>
              <a:t>ระบบของงานอุตสาหกรรม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961" y="4401377"/>
            <a:ext cx="3168352" cy="1619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000" dirty="0" smtClean="0"/>
              <a:t>แพลตฟอร์มของแอพพลิเคชัน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dirty="0" smtClean="0"/>
              <a:t>มีระบบปฏิบัติการที่รองรับอยู่มากมาย</a:t>
            </a:r>
            <a:r>
              <a:rPr lang="en-US" sz="2000" dirty="0" smtClean="0"/>
              <a:t> </a:t>
            </a:r>
            <a:r>
              <a:rPr lang="en-US" sz="1800" dirty="0" smtClean="0"/>
              <a:t>Linux, Palm OS, Symbian OS, Android,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000" dirty="0" smtClean="0"/>
          </a:p>
        </p:txBody>
      </p:sp>
    </p:spTree>
    <p:extLst>
      <p:ext uri="{BB962C8B-B14F-4D97-AF65-F5344CB8AC3E}">
        <p14:creationId xmlns:p14="http://schemas.microsoft.com/office/powerpoint/2010/main" val="688903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383" y="1844824"/>
            <a:ext cx="2952328" cy="720080"/>
          </a:xfrm>
        </p:spPr>
        <p:txBody>
          <a:bodyPr>
            <a:normAutofit fontScale="92500"/>
          </a:bodyPr>
          <a:lstStyle/>
          <a:p>
            <a:r>
              <a:rPr lang="en-US" sz="1600" dirty="0" err="1" smtClean="0"/>
              <a:t>SoC</a:t>
            </a:r>
            <a:r>
              <a:rPr lang="en-US" sz="1600" dirty="0" smtClean="0"/>
              <a:t> = System on Chip</a:t>
            </a:r>
          </a:p>
          <a:p>
            <a:r>
              <a:rPr lang="en-US" sz="1600" dirty="0" smtClean="0"/>
              <a:t>DSP = Digital Signal Processor</a:t>
            </a:r>
            <a:endParaRPr lang="en-US" sz="16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324526"/>
              </p:ext>
            </p:extLst>
          </p:nvPr>
        </p:nvGraphicFramePr>
        <p:xfrm>
          <a:off x="588207" y="1700808"/>
          <a:ext cx="5495961" cy="501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6083300" imgH="5549900" progId="Word.Document.12">
                  <p:embed/>
                </p:oleObj>
              </mc:Choice>
              <mc:Fallback>
                <p:oleObj name="Document" r:id="rId4" imgW="6083300" imgH="55499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07" y="1700808"/>
                        <a:ext cx="5495961" cy="501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72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von Neumann and EDVAC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EDVAC (Electronic Discrete Variable Automatic Computer)</a:t>
            </a:r>
          </a:p>
          <a:p>
            <a:pPr lvl="1"/>
            <a:r>
              <a:rPr lang="th-TH" dirty="0" smtClean="0"/>
              <a:t>ใช้ระบบเลขฐาน </a:t>
            </a:r>
            <a:r>
              <a:rPr lang="en-US" dirty="0" smtClean="0"/>
              <a:t>2 </a:t>
            </a:r>
            <a:r>
              <a:rPr lang="th-TH" dirty="0" smtClean="0"/>
              <a:t>แทน ฐาน </a:t>
            </a:r>
            <a:r>
              <a:rPr lang="en-US" dirty="0" smtClean="0"/>
              <a:t>10</a:t>
            </a:r>
          </a:p>
          <a:p>
            <a:pPr lvl="1"/>
            <a:r>
              <a:rPr lang="th-TH" dirty="0" smtClean="0"/>
              <a:t>แนวคิดของระบบเผยแพร่สู่สาธารณะในปี </a:t>
            </a:r>
            <a:r>
              <a:rPr lang="en-US" dirty="0" smtClean="0"/>
              <a:t>1945</a:t>
            </a:r>
          </a:p>
          <a:p>
            <a:pPr lvl="1"/>
            <a:r>
              <a:rPr lang="th-TH" dirty="0" smtClean="0"/>
              <a:t>แนวคิดนี้เรียกว่า </a:t>
            </a:r>
            <a:r>
              <a:rPr lang="en-US" dirty="0"/>
              <a:t>s</a:t>
            </a:r>
            <a:r>
              <a:rPr lang="en-US" dirty="0" smtClean="0"/>
              <a:t>tored program computer </a:t>
            </a:r>
            <a:r>
              <a:rPr lang="th-TH" dirty="0" smtClean="0"/>
              <a:t>ซึ่ง </a:t>
            </a:r>
            <a:r>
              <a:rPr lang="en-US" dirty="0" smtClean="0"/>
              <a:t>john von Neumann </a:t>
            </a:r>
            <a:r>
              <a:rPr lang="th-TH" dirty="0" smtClean="0"/>
              <a:t>เป็นผู้นำเสนอ</a:t>
            </a:r>
          </a:p>
          <a:p>
            <a:pPr lvl="2"/>
            <a:r>
              <a:rPr lang="th-TH" dirty="0" smtClean="0"/>
              <a:t>ชุดคำสั่ง</a:t>
            </a:r>
            <a:r>
              <a:rPr lang="en-US" dirty="0" smtClean="0"/>
              <a:t> (Instruction) </a:t>
            </a:r>
            <a:r>
              <a:rPr lang="th-TH" dirty="0" smtClean="0"/>
              <a:t>และข้อมูล </a:t>
            </a:r>
            <a:r>
              <a:rPr lang="en-US" dirty="0" smtClean="0"/>
              <a:t>(data) </a:t>
            </a:r>
            <a:r>
              <a:rPr lang="th-TH" dirty="0" smtClean="0"/>
              <a:t>จะต้องเก็บไว้ในหน่วยความจำ</a:t>
            </a:r>
          </a:p>
          <a:p>
            <a:pPr lvl="2"/>
            <a:r>
              <a:rPr lang="th-TH" dirty="0" smtClean="0"/>
              <a:t>ค่าในหน่วยความจำสามารถอ้างอิงได้จากแอดแดรสของหน่วยความจำ</a:t>
            </a:r>
          </a:p>
          <a:p>
            <a:pPr lvl="2"/>
            <a:r>
              <a:rPr lang="th-TH" dirty="0" smtClean="0"/>
              <a:t>การทำงานของอ่านชุดคำสั่งจากหน่วยความจำตามลำดับ</a:t>
            </a:r>
            <a:endParaRPr lang="en-US" dirty="0" smtClean="0"/>
          </a:p>
          <a:p>
            <a:r>
              <a:rPr lang="en-US" dirty="0" smtClean="0"/>
              <a:t>IAS Computer</a:t>
            </a:r>
          </a:p>
          <a:p>
            <a:pPr lvl="1"/>
            <a:r>
              <a:rPr lang="en-US" dirty="0" smtClean="0"/>
              <a:t>Princeton Institute for Advanced Studies</a:t>
            </a:r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Prototype </a:t>
            </a:r>
            <a:r>
              <a:rPr lang="th-TH" dirty="0" smtClean="0"/>
              <a:t>ของเครื่องคอมพิวเตอร์ในเวลาต่อมา</a:t>
            </a:r>
          </a:p>
          <a:p>
            <a:pPr lvl="1"/>
            <a:r>
              <a:rPr lang="th-TH" dirty="0" smtClean="0"/>
              <a:t>สร้างเสร็จในปี </a:t>
            </a:r>
            <a:r>
              <a:rPr lang="en-US" dirty="0" smtClean="0"/>
              <a:t>1952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thumb/5/5e/JohnvonNeumann-LosAlamos.gif/200px-JohnvonNeumann-LosAlam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1584176" cy="205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โครงสร้างคอมพิวเตอร์ของ </a:t>
            </a:r>
            <a:r>
              <a:rPr lang="en-US" sz="3600" dirty="0" smtClean="0"/>
              <a:t>John von Neumann </a:t>
            </a:r>
            <a:endParaRPr lang="th-TH" sz="3600" dirty="0"/>
          </a:p>
        </p:txBody>
      </p:sp>
      <p:pic>
        <p:nvPicPr>
          <p:cNvPr id="12" name="Picture 11" descr="f1.pdf"/>
          <p:cNvPicPr>
            <a:picLocks noChangeAspect="1"/>
          </p:cNvPicPr>
          <p:nvPr/>
        </p:nvPicPr>
        <p:blipFill rotWithShape="1">
          <a:blip r:embed="rId2"/>
          <a:srcRect l="4706" t="24007" r="15294" b="33564"/>
          <a:stretch/>
        </p:blipFill>
        <p:spPr>
          <a:xfrm>
            <a:off x="1005459" y="1628800"/>
            <a:ext cx="723894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Memory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226496"/>
            <a:ext cx="8153400" cy="1154832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หน่วยความจำใน </a:t>
            </a:r>
            <a:r>
              <a:rPr lang="en-US" dirty="0" smtClean="0"/>
              <a:t>IAS computer </a:t>
            </a:r>
            <a:r>
              <a:rPr lang="th-TH" dirty="0" smtClean="0"/>
              <a:t>มีทั้งหมด </a:t>
            </a:r>
            <a:r>
              <a:rPr lang="en-US" dirty="0" smtClean="0"/>
              <a:t>1000 </a:t>
            </a:r>
            <a:r>
              <a:rPr lang="th-TH" dirty="0" smtClean="0"/>
              <a:t>ตำแหน่ง แต่ละตำแหน่งเก็บข้อมูล </a:t>
            </a:r>
            <a:r>
              <a:rPr lang="en-US" dirty="0" smtClean="0"/>
              <a:t>1 word (40 bits)</a:t>
            </a:r>
          </a:p>
          <a:p>
            <a:r>
              <a:rPr lang="th-TH" dirty="0" smtClean="0"/>
              <a:t>ทั้งข้อมูล </a:t>
            </a:r>
            <a:r>
              <a:rPr lang="en-US" dirty="0" smtClean="0"/>
              <a:t>(Data) </a:t>
            </a:r>
            <a:r>
              <a:rPr lang="th-TH" dirty="0" smtClean="0"/>
              <a:t>และชุดคำสั่ง </a:t>
            </a:r>
            <a:r>
              <a:rPr lang="en-US" dirty="0" smtClean="0"/>
              <a:t>(Instruction) </a:t>
            </a:r>
            <a:r>
              <a:rPr lang="th-TH" dirty="0" smtClean="0"/>
              <a:t>เก็บอยู่ในหน่วยความจำ</a:t>
            </a:r>
            <a:endParaRPr lang="en-US" dirty="0"/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p:blipFill rotWithShape="1">
          <a:blip r:embed="rId2"/>
          <a:srcRect t="25052" b="37010"/>
          <a:stretch/>
        </p:blipFill>
        <p:spPr>
          <a:xfrm>
            <a:off x="827584" y="1412776"/>
            <a:ext cx="7474349" cy="36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smtClean="0"/>
              <a:t>IAS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27984" y="1888232"/>
            <a:ext cx="4568871" cy="40610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MBR</a:t>
            </a:r>
            <a:r>
              <a:rPr lang="th-TH" dirty="0" smtClean="0"/>
              <a:t> </a:t>
            </a:r>
            <a:r>
              <a:rPr lang="en-US" dirty="0" smtClean="0"/>
              <a:t>(Memory Buffer Register) </a:t>
            </a:r>
            <a:r>
              <a:rPr lang="th-TH" dirty="0" smtClean="0"/>
              <a:t>เก็บ </a:t>
            </a:r>
            <a:r>
              <a:rPr lang="en-US" dirty="0" smtClean="0"/>
              <a:t>word </a:t>
            </a:r>
            <a:r>
              <a:rPr lang="th-TH" dirty="0" smtClean="0"/>
              <a:t>ของ </a:t>
            </a:r>
            <a:r>
              <a:rPr lang="en-US" dirty="0" smtClean="0"/>
              <a:t>data </a:t>
            </a:r>
            <a:r>
              <a:rPr lang="th-TH" dirty="0" smtClean="0"/>
              <a:t>ที่รับ</a:t>
            </a:r>
            <a:r>
              <a:rPr lang="en-US" dirty="0" smtClean="0"/>
              <a:t>/</a:t>
            </a:r>
            <a:r>
              <a:rPr lang="th-TH" dirty="0" smtClean="0"/>
              <a:t>ส่ง กับอุปการณ์ </a:t>
            </a:r>
            <a:r>
              <a:rPr lang="en-US" dirty="0" smtClean="0"/>
              <a:t>I/O</a:t>
            </a:r>
            <a:r>
              <a:rPr lang="th-TH" dirty="0" smtClean="0"/>
              <a:t> และหน่วยความจำ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MAR</a:t>
            </a:r>
            <a:r>
              <a:rPr lang="en-US" dirty="0" smtClean="0"/>
              <a:t> (Memory Address Register) </a:t>
            </a:r>
            <a:r>
              <a:rPr lang="th-TH" dirty="0" smtClean="0"/>
              <a:t>เก็บแอดเดรสที่จะใช้รับ</a:t>
            </a:r>
            <a:r>
              <a:rPr lang="en-US" dirty="0" smtClean="0"/>
              <a:t>/</a:t>
            </a:r>
            <a:r>
              <a:rPr lang="th-TH" dirty="0" smtClean="0"/>
              <a:t>ส่งข้อมูลเข้า </a:t>
            </a:r>
            <a:r>
              <a:rPr lang="en-US" dirty="0" smtClean="0"/>
              <a:t>MBR</a:t>
            </a:r>
          </a:p>
          <a:p>
            <a:r>
              <a:rPr lang="en-US" b="1" dirty="0" smtClean="0"/>
              <a:t>IR</a:t>
            </a:r>
            <a:r>
              <a:rPr lang="en-US" dirty="0" smtClean="0"/>
              <a:t> (Instruction Register) </a:t>
            </a:r>
            <a:r>
              <a:rPr lang="th-TH" dirty="0" smtClean="0"/>
              <a:t>เก็บ </a:t>
            </a:r>
            <a:r>
              <a:rPr lang="en-US" dirty="0" err="1" smtClean="0"/>
              <a:t>opcode</a:t>
            </a:r>
            <a:r>
              <a:rPr lang="en-US" dirty="0" smtClean="0"/>
              <a:t> 8-bit </a:t>
            </a:r>
            <a:r>
              <a:rPr lang="th-TH" dirty="0" smtClean="0"/>
              <a:t>ที่จะสั่งทำงาน</a:t>
            </a:r>
          </a:p>
          <a:p>
            <a:r>
              <a:rPr lang="en-US" b="1" dirty="0" smtClean="0"/>
              <a:t>IBR</a:t>
            </a:r>
            <a:r>
              <a:rPr lang="en-US" dirty="0" smtClean="0"/>
              <a:t> (Instruction Buffer </a:t>
            </a:r>
            <a:r>
              <a:rPr lang="en-US" dirty="0" err="1" smtClean="0"/>
              <a:t>Reigster</a:t>
            </a:r>
            <a:r>
              <a:rPr lang="en-US" dirty="0" smtClean="0"/>
              <a:t>) </a:t>
            </a:r>
            <a:r>
              <a:rPr lang="th-TH" dirty="0" smtClean="0"/>
              <a:t>ที่เก็บชุดคำสั่งด้านขวาชั่วคราว</a:t>
            </a:r>
          </a:p>
          <a:p>
            <a:r>
              <a:rPr lang="en-US" b="1" dirty="0" smtClean="0"/>
              <a:t>PC</a:t>
            </a:r>
            <a:r>
              <a:rPr lang="en-US" dirty="0" smtClean="0"/>
              <a:t> (Program Counter) </a:t>
            </a:r>
            <a:r>
              <a:rPr lang="th-TH" dirty="0" smtClean="0"/>
              <a:t>เก็บแอดเดรสของชุดคำสั่งถัดไป</a:t>
            </a:r>
          </a:p>
          <a:p>
            <a:r>
              <a:rPr lang="en-US" b="1" dirty="0" smtClean="0"/>
              <a:t>AC</a:t>
            </a:r>
            <a:r>
              <a:rPr lang="en-US" dirty="0" smtClean="0"/>
              <a:t> (Accumulator) </a:t>
            </a:r>
            <a:r>
              <a:rPr lang="th-TH" dirty="0" smtClean="0"/>
              <a:t>และ </a:t>
            </a:r>
            <a:r>
              <a:rPr lang="en-US" b="1" dirty="0" smtClean="0"/>
              <a:t>MQ</a:t>
            </a:r>
            <a:r>
              <a:rPr lang="en-US" dirty="0" smtClean="0"/>
              <a:t> (Multiplier quotient) </a:t>
            </a:r>
            <a:r>
              <a:rPr lang="th-TH" dirty="0" smtClean="0"/>
              <a:t>เก็บข้อมูลชั่วคราวในการคำนวณ</a:t>
            </a:r>
            <a:endParaRPr lang="en-US" dirty="0"/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p:blipFill rotWithShape="1">
          <a:blip r:embed="rId2"/>
          <a:srcRect l="16486" t="10580" r="8916" b="16220"/>
          <a:stretch/>
        </p:blipFill>
        <p:spPr>
          <a:xfrm>
            <a:off x="107504" y="1440160"/>
            <a:ext cx="4288113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Computers</a:t>
            </a:r>
            <a:r>
              <a:rPr lang="th-TH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UNIVAC (</a:t>
            </a:r>
            <a:r>
              <a:rPr lang="en-US" b="1" dirty="0" err="1"/>
              <a:t>UNIV</a:t>
            </a:r>
            <a:r>
              <a:rPr lang="en-US" dirty="0" err="1"/>
              <a:t>ersal</a:t>
            </a:r>
            <a:r>
              <a:rPr lang="en-US" dirty="0"/>
              <a:t> </a:t>
            </a:r>
            <a:r>
              <a:rPr lang="en-US" b="1" dirty="0"/>
              <a:t>A</a:t>
            </a:r>
            <a:r>
              <a:rPr lang="en-US" dirty="0"/>
              <a:t>utomatic </a:t>
            </a:r>
            <a:r>
              <a:rPr lang="en-US" b="1" dirty="0" smtClean="0"/>
              <a:t>C</a:t>
            </a:r>
            <a:r>
              <a:rPr lang="en-US" dirty="0" smtClean="0"/>
              <a:t>omputer)</a:t>
            </a:r>
          </a:p>
          <a:p>
            <a:r>
              <a:rPr lang="en-US" dirty="0" smtClean="0"/>
              <a:t>1947 – Eckert </a:t>
            </a:r>
            <a:r>
              <a:rPr lang="th-TH" dirty="0" smtClean="0"/>
              <a:t>และ </a:t>
            </a:r>
            <a:r>
              <a:rPr lang="en-US" dirty="0" err="1" smtClean="0"/>
              <a:t>Mauchly</a:t>
            </a:r>
            <a:r>
              <a:rPr lang="en-US" dirty="0" smtClean="0"/>
              <a:t> </a:t>
            </a:r>
            <a:r>
              <a:rPr lang="th-TH" dirty="0" smtClean="0"/>
              <a:t>ก่อตั้งบริษัทชื่อ </a:t>
            </a:r>
            <a:r>
              <a:rPr lang="en-US" dirty="0" smtClean="0"/>
              <a:t>Eckert-</a:t>
            </a:r>
            <a:r>
              <a:rPr lang="en-US" dirty="0" err="1" smtClean="0"/>
              <a:t>Mauchly</a:t>
            </a:r>
            <a:r>
              <a:rPr lang="en-US" dirty="0" smtClean="0"/>
              <a:t> Computer Corporation </a:t>
            </a:r>
            <a:r>
              <a:rPr lang="th-TH" dirty="0" smtClean="0"/>
              <a:t>เพื่อสร้างคอมพิวเตอร์สำหรับขายจริง</a:t>
            </a:r>
          </a:p>
          <a:p>
            <a:r>
              <a:rPr lang="en-US" dirty="0" smtClean="0"/>
              <a:t>UNIVAC I </a:t>
            </a:r>
          </a:p>
          <a:p>
            <a:pPr lvl="1"/>
            <a:r>
              <a:rPr lang="th-TH" dirty="0" smtClean="0"/>
              <a:t>เป็นเครื่องคอมพิวเตอร์แบบ </a:t>
            </a:r>
            <a:r>
              <a:rPr lang="en-US" dirty="0" smtClean="0"/>
              <a:t>commercial </a:t>
            </a:r>
            <a:r>
              <a:rPr lang="th-TH" dirty="0" smtClean="0"/>
              <a:t>ที่สำเร็จเป็นเครื่องแรก</a:t>
            </a:r>
          </a:p>
          <a:p>
            <a:pPr lvl="1"/>
            <a:r>
              <a:rPr lang="th-TH" dirty="0" smtClean="0"/>
              <a:t>มีวัตถุประสงค์เพื่อใช้ในการคำนวณทางวิทยาศาสตร์และแอพพลิเคชันการค้า</a:t>
            </a:r>
          </a:p>
          <a:p>
            <a:r>
              <a:rPr lang="en-US" dirty="0" smtClean="0"/>
              <a:t>UNIVAC II </a:t>
            </a:r>
            <a:endParaRPr lang="th-TH" dirty="0"/>
          </a:p>
          <a:p>
            <a:pPr lvl="1"/>
            <a:r>
              <a:rPr lang="th-TH" dirty="0" smtClean="0"/>
              <a:t>ออกขายช่วงปลายปี </a:t>
            </a:r>
            <a:r>
              <a:rPr lang="en-US" dirty="0" smtClean="0"/>
              <a:t>1958 </a:t>
            </a:r>
          </a:p>
          <a:p>
            <a:pPr lvl="1"/>
            <a:r>
              <a:rPr lang="th-TH" dirty="0" smtClean="0"/>
              <a:t>มีประสิทธิภาพสูงขึ้นและมีความจุหน่วยความจำมากขึ้น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Computers</a:t>
            </a:r>
            <a:r>
              <a:rPr lang="th-TH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IBM </a:t>
            </a:r>
            <a:r>
              <a:rPr lang="th-TH" sz="2800" dirty="0" smtClean="0"/>
              <a:t>เป็นผู้ผลิตอุปกรณ์คำนวณจาก </a:t>
            </a:r>
            <a:r>
              <a:rPr lang="en-US" sz="2800" dirty="0" smtClean="0"/>
              <a:t>punched-card</a:t>
            </a:r>
          </a:p>
          <a:p>
            <a:r>
              <a:rPr lang="th-TH" sz="2800" dirty="0" smtClean="0"/>
              <a:t>ได้ผลิตและวางจำหน่ายเครื่องคอมพิวเตอร์ที่ใช้ไฟฟ้าในรูปแบบ </a:t>
            </a:r>
            <a:r>
              <a:rPr lang="en-US" sz="2800" dirty="0" smtClean="0"/>
              <a:t>stored-program (IBM 701) </a:t>
            </a:r>
            <a:r>
              <a:rPr lang="th-TH" sz="2800" dirty="0" smtClean="0"/>
              <a:t>ในปี </a:t>
            </a:r>
            <a:r>
              <a:rPr lang="en-US" sz="2800" dirty="0" smtClean="0"/>
              <a:t>1953 </a:t>
            </a:r>
            <a:r>
              <a:rPr lang="th-TH" sz="2800" dirty="0" smtClean="0"/>
              <a:t>โดยใช้เพื่อการคำนวณทางวิทยาศาสตร์เป็นหลัก</a:t>
            </a:r>
          </a:p>
          <a:p>
            <a:r>
              <a:rPr lang="th-TH" sz="2800" dirty="0" smtClean="0"/>
              <a:t>ในปี </a:t>
            </a:r>
            <a:r>
              <a:rPr lang="en-US" sz="2800" dirty="0" smtClean="0"/>
              <a:t>1955 </a:t>
            </a:r>
            <a:r>
              <a:rPr lang="th-TH" sz="2800" dirty="0" smtClean="0"/>
              <a:t>ได้จำหน่าย </a:t>
            </a:r>
            <a:r>
              <a:rPr lang="en-US" sz="2800" dirty="0" smtClean="0"/>
              <a:t>IBM 702 </a:t>
            </a:r>
            <a:r>
              <a:rPr lang="th-TH" sz="2800" dirty="0" smtClean="0"/>
              <a:t>เพื่อการคำนวณทางด้านธุรกิจ</a:t>
            </a:r>
          </a:p>
          <a:p>
            <a:r>
              <a:rPr lang="en-US" sz="2800" dirty="0" smtClean="0"/>
              <a:t>IBM series 700/7000 </a:t>
            </a:r>
            <a:r>
              <a:rPr lang="th-TH" sz="2800" dirty="0" smtClean="0"/>
              <a:t>กลายเป็นคอมพิวเตอร์ที่ใช้กันอย่างแพร่หลาย และเป็นเจ้าตลาดในที่สุด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53136"/>
            <a:ext cx="1512168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36" y="4644454"/>
            <a:ext cx="3593260" cy="1451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656" y="4941168"/>
            <a:ext cx="302324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แต่ทว่า </a:t>
            </a:r>
            <a:r>
              <a:rPr lang="en-US" sz="2000" dirty="0" smtClean="0"/>
              <a:t>IBM </a:t>
            </a:r>
            <a:r>
              <a:rPr lang="th-TH" sz="2000" dirty="0" smtClean="0"/>
              <a:t>เกิดปัญหาในภายหลัง เพราะเครื่องคอมพิวเตอร์แต่ละรุ่น มีสถาปัตยกรรมต่างกัน</a:t>
            </a:r>
          </a:p>
          <a:p>
            <a:r>
              <a:rPr lang="th-TH" sz="2000" dirty="0" smtClean="0"/>
              <a:t>ทำให้แอพพลิเคชันต่างๆ ไม่สามารถทำงานร่วมกันได้</a:t>
            </a:r>
          </a:p>
        </p:txBody>
      </p:sp>
    </p:spTree>
    <p:extLst>
      <p:ext uri="{BB962C8B-B14F-4D97-AF65-F5344CB8AC3E}">
        <p14:creationId xmlns:p14="http://schemas.microsoft.com/office/powerpoint/2010/main" val="182533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1805</TotalTime>
  <Words>2074</Words>
  <Application>Microsoft Office PowerPoint</Application>
  <PresentationFormat>On-screen Show (4:3)</PresentationFormat>
  <Paragraphs>264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FreesiaUPC</vt:lpstr>
      <vt:lpstr>Times New Roman</vt:lpstr>
      <vt:lpstr>Tw Cen MT</vt:lpstr>
      <vt:lpstr>Wingdings</vt:lpstr>
      <vt:lpstr>Wingdings 2</vt:lpstr>
      <vt:lpstr>Median</vt:lpstr>
      <vt:lpstr>Document</vt:lpstr>
      <vt:lpstr>Computer Evolution and performance</vt:lpstr>
      <vt:lpstr>วิวัฒนาการของอุปกรณ์เทคโนโลยีพื้นฐาน</vt:lpstr>
      <vt:lpstr>First Generation : Vacuum Tubes</vt:lpstr>
      <vt:lpstr>John von Neumann and EDVAC</vt:lpstr>
      <vt:lpstr>โครงสร้างคอมพิวเตอร์ของ John von Neumann </vt:lpstr>
      <vt:lpstr>IAS Memory Format</vt:lpstr>
      <vt:lpstr>โครงสร้างของ IAS Computer</vt:lpstr>
      <vt:lpstr>Commercial Computers (1)</vt:lpstr>
      <vt:lpstr>Commercial Computers (2)</vt:lpstr>
      <vt:lpstr>Second Generation: Transistors</vt:lpstr>
      <vt:lpstr>เหตุการณ์สำคัญในเครื่องคอมพิวเตอร์ในยุคที่ 2</vt:lpstr>
      <vt:lpstr>Third Generation: Integrated Circuits</vt:lpstr>
      <vt:lpstr>Microelectronics</vt:lpstr>
      <vt:lpstr>Wafer, Chip, and Gate</vt:lpstr>
      <vt:lpstr>Moore’s Law</vt:lpstr>
      <vt:lpstr>IBM 360</vt:lpstr>
      <vt:lpstr>เครื่องคอมพิวเตอร์รุ่นต่างๆ ของ IBM 360</vt:lpstr>
      <vt:lpstr>Microprocessor</vt:lpstr>
      <vt:lpstr>วิวัฒนาการของ Microprocessor ของ Intel (1)</vt:lpstr>
      <vt:lpstr>วิวัฒนาการของ Microprocessor ของ Intel (2)</vt:lpstr>
      <vt:lpstr>ความเร็วของ Microprocessor Speed</vt:lpstr>
      <vt:lpstr>เทคโนโลยีทาง Processor</vt:lpstr>
      <vt:lpstr>เทคโนโลยีทาง Memory</vt:lpstr>
      <vt:lpstr>เทคโนโลยีในการโอนย้ายข้อมูล</vt:lpstr>
      <vt:lpstr>เทคโนโลยีทาง Processor เริ่มเปลี่ยนไปทาง Multi-processor และ Multi-core</vt:lpstr>
      <vt:lpstr>X86 Architecture (1)</vt:lpstr>
      <vt:lpstr>X86 Architecture (2)</vt:lpstr>
      <vt:lpstr>X86 Architecture (3)</vt:lpstr>
      <vt:lpstr>ระบบฝังตัว (Embedded System)</vt:lpstr>
      <vt:lpstr>Acorn RISC Machine (ARM) </vt:lpstr>
      <vt:lpstr>การออกแบบหมวดหมู่ของ ARM</vt:lpstr>
      <vt:lpstr>ARM Evolution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choopan</dc:creator>
  <cp:lastModifiedBy>ICIT</cp:lastModifiedBy>
  <cp:revision>38</cp:revision>
  <dcterms:created xsi:type="dcterms:W3CDTF">2014-04-13T04:46:35Z</dcterms:created>
  <dcterms:modified xsi:type="dcterms:W3CDTF">2014-09-21T17:42:27Z</dcterms:modified>
</cp:coreProperties>
</file>