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97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7D"/>
    <a:srgbClr val="AAF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7F7D-CE58-4E44-914C-B061EEF4CAB6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4A424-B770-4EF3-A7DC-FC262CCD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ความยาว </a:t>
            </a:r>
            <a:r>
              <a:rPr lang="en-US" dirty="0" smtClean="0"/>
              <a:t>Address </a:t>
            </a:r>
            <a:r>
              <a:rPr lang="th-TH" dirty="0" smtClean="0"/>
              <a:t>ของ </a:t>
            </a:r>
            <a:r>
              <a:rPr lang="en-US" dirty="0" smtClean="0"/>
              <a:t>cache = (s + w) bits</a:t>
            </a:r>
          </a:p>
          <a:p>
            <a:r>
              <a:rPr lang="th-TH" dirty="0" smtClean="0"/>
              <a:t>จำนวนของแอดเดรสที่อ้างถึงได้ </a:t>
            </a:r>
            <a:r>
              <a:rPr lang="en-US" dirty="0" smtClean="0"/>
              <a:t>= 2</a:t>
            </a:r>
            <a:r>
              <a:rPr lang="en-US" baseline="30000" dirty="0" smtClean="0"/>
              <a:t>s+w</a:t>
            </a:r>
            <a:r>
              <a:rPr lang="en-US" dirty="0" smtClean="0"/>
              <a:t> words </a:t>
            </a:r>
            <a:r>
              <a:rPr lang="th-TH" dirty="0" smtClean="0"/>
              <a:t>หรือ </a:t>
            </a:r>
            <a:r>
              <a:rPr lang="en-US" dirty="0" smtClean="0"/>
              <a:t>bytes</a:t>
            </a:r>
          </a:p>
          <a:p>
            <a:r>
              <a:rPr lang="en-US" dirty="0" smtClean="0"/>
              <a:t>Block size = line size = 2</a:t>
            </a:r>
            <a:r>
              <a:rPr lang="en-US" baseline="30000" dirty="0" smtClean="0"/>
              <a:t>w</a:t>
            </a:r>
            <a:r>
              <a:rPr lang="en-US" dirty="0" smtClean="0"/>
              <a:t> words </a:t>
            </a:r>
            <a:r>
              <a:rPr lang="th-TH" dirty="0" smtClean="0"/>
              <a:t>หรือ </a:t>
            </a:r>
            <a:r>
              <a:rPr lang="en-US" dirty="0" smtClean="0"/>
              <a:t>bytes</a:t>
            </a:r>
          </a:p>
          <a:p>
            <a:r>
              <a:rPr lang="th-TH" dirty="0" smtClean="0"/>
              <a:t>จำนวนของ </a:t>
            </a:r>
            <a:r>
              <a:rPr lang="en-US" dirty="0" smtClean="0"/>
              <a:t>block </a:t>
            </a:r>
            <a:r>
              <a:rPr lang="th-TH" dirty="0" smtClean="0"/>
              <a:t>ในหน่วยความจำหลัก </a:t>
            </a:r>
            <a:r>
              <a:rPr lang="en-US" dirty="0" smtClean="0"/>
              <a:t>= 2</a:t>
            </a:r>
            <a:r>
              <a:rPr lang="en-US" baseline="30000" dirty="0" smtClean="0"/>
              <a:t>s</a:t>
            </a:r>
            <a:endParaRPr lang="th-TH" baseline="30000" dirty="0" smtClean="0"/>
          </a:p>
          <a:p>
            <a:r>
              <a:rPr lang="th-TH" dirty="0" smtClean="0"/>
              <a:t>จำนวนของ </a:t>
            </a:r>
            <a:r>
              <a:rPr lang="en-US" dirty="0" smtClean="0"/>
              <a:t>line </a:t>
            </a:r>
            <a:r>
              <a:rPr lang="th-TH" dirty="0" smtClean="0"/>
              <a:t>ใน</a:t>
            </a:r>
            <a:r>
              <a:rPr lang="en-US" dirty="0" smtClean="0"/>
              <a:t> cache = 2</a:t>
            </a:r>
            <a:r>
              <a:rPr lang="en-US" baseline="30000" dirty="0" smtClean="0"/>
              <a:t>r</a:t>
            </a:r>
          </a:p>
          <a:p>
            <a:r>
              <a:rPr lang="th-TH" dirty="0" smtClean="0"/>
              <a:t>ขนาดของ </a:t>
            </a:r>
            <a:r>
              <a:rPr lang="en-US" dirty="0" smtClean="0"/>
              <a:t>cache = 2</a:t>
            </a:r>
            <a:r>
              <a:rPr lang="en-US" baseline="30000" dirty="0" smtClean="0"/>
              <a:t>r+w</a:t>
            </a:r>
            <a:r>
              <a:rPr lang="en-US" dirty="0" smtClean="0"/>
              <a:t> words </a:t>
            </a:r>
            <a:r>
              <a:rPr lang="th-TH" dirty="0" smtClean="0"/>
              <a:t>หรือ </a:t>
            </a:r>
            <a:r>
              <a:rPr lang="en-US" dirty="0" smtClean="0"/>
              <a:t>bytes</a:t>
            </a:r>
          </a:p>
          <a:p>
            <a:r>
              <a:rPr lang="th-TH" dirty="0" smtClean="0"/>
              <a:t>ขนาดของ </a:t>
            </a:r>
            <a:r>
              <a:rPr lang="en-US" dirty="0" smtClean="0"/>
              <a:t>cache tag = (s – r) bits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A424-B770-4EF3-A7DC-FC262CCD3A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0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A57AF7D-9EF5-4C68-9577-0F6CBFD72ECC}" type="datetimeFigureOut">
              <a:rPr lang="th-TH" smtClean="0"/>
              <a:t>15/09/57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15/09/57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A57AF7D-9EF5-4C68-9577-0F6CBFD72ECC}" type="datetimeFigureOut">
              <a:rPr lang="th-TH" smtClean="0"/>
              <a:t>15/09/57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15/09/57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15/09/57</a:t>
            </a:fld>
            <a:endParaRPr lang="th-T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A57AF7D-9EF5-4C68-9577-0F6CBFD72ECC}" type="datetimeFigureOut">
              <a:rPr lang="th-TH" smtClean="0"/>
              <a:t>15/09/57</a:t>
            </a:fld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A57AF7D-9EF5-4C68-9577-0F6CBFD72ECC}" type="datetimeFigureOut">
              <a:rPr lang="th-TH" smtClean="0"/>
              <a:t>15/09/57</a:t>
            </a:fld>
            <a:endParaRPr lang="th-T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15/09/57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15/09/57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15/09/57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A57AF7D-9EF5-4C68-9577-0F6CBFD72ECC}" type="datetimeFigureOut">
              <a:rPr lang="th-TH" smtClean="0"/>
              <a:t>15/09/57</a:t>
            </a:fld>
            <a:endParaRPr lang="th-T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57AF7D-9EF5-4C68-9577-0F6CBFD72ECC}" type="datetimeFigureOut">
              <a:rPr lang="th-TH" smtClean="0"/>
              <a:t>15/09/57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pdf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060848"/>
            <a:ext cx="64770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cache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th-TH" sz="2800" dirty="0" smtClean="0"/>
              <a:t>030513127</a:t>
            </a:r>
            <a:r>
              <a:rPr lang="en-US" sz="2800" dirty="0" smtClean="0"/>
              <a:t> – </a:t>
            </a:r>
            <a:r>
              <a:rPr lang="th-TH" sz="2800" smtClean="0"/>
              <a:t>สถาปัตยกรรม</a:t>
            </a:r>
            <a:r>
              <a:rPr lang="th-TH" sz="2800" smtClean="0"/>
              <a:t>คอมพิวเตอร์</a:t>
            </a:r>
            <a:endParaRPr lang="th-TH" sz="2800" dirty="0" smtClean="0"/>
          </a:p>
        </p:txBody>
      </p:sp>
    </p:spTree>
    <p:extLst>
      <p:ext uri="{BB962C8B-B14F-4D97-AF65-F5344CB8AC3E}">
        <p14:creationId xmlns:p14="http://schemas.microsoft.com/office/powerpoint/2010/main" val="25904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การวางตำแหน่ง </a:t>
            </a:r>
            <a:r>
              <a:rPr lang="en-US" dirty="0" smtClean="0"/>
              <a:t>Cache </a:t>
            </a:r>
            <a:r>
              <a:rPr lang="th-TH" dirty="0" smtClean="0"/>
              <a:t>ในรูปแบบทั่วๆไป</a:t>
            </a:r>
            <a:endParaRPr lang="en-US" dirty="0"/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p:blipFill rotWithShape="1">
          <a:blip r:embed="rId2"/>
          <a:srcRect t="22787" b="29915"/>
          <a:stretch/>
        </p:blipFill>
        <p:spPr>
          <a:xfrm>
            <a:off x="688086" y="1651856"/>
            <a:ext cx="7844354" cy="48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7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</a:t>
            </a:r>
            <a:r>
              <a:rPr lang="th-TH" dirty="0" smtClean="0"/>
              <a:t>การอ่านข้อมูลจากเมื่อมี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32040" y="1600200"/>
            <a:ext cx="3834008" cy="604664"/>
          </a:xfrm>
        </p:spPr>
        <p:txBody>
          <a:bodyPr>
            <a:normAutofit/>
          </a:bodyPr>
          <a:lstStyle/>
          <a:p>
            <a:r>
              <a:rPr lang="en-US" dirty="0" smtClean="0"/>
              <a:t>RA </a:t>
            </a:r>
            <a:r>
              <a:rPr lang="th-TH" dirty="0" smtClean="0"/>
              <a:t>คือ </a:t>
            </a:r>
            <a:r>
              <a:rPr lang="en-US" dirty="0" smtClean="0"/>
              <a:t>Read Address</a:t>
            </a:r>
            <a:endParaRPr lang="en-US" dirty="0"/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p:blipFill rotWithShape="1">
          <a:blip r:embed="rId2"/>
          <a:srcRect l="7290" t="11908" r="5225" b="21430"/>
          <a:stretch/>
        </p:blipFill>
        <p:spPr>
          <a:xfrm>
            <a:off x="2411760" y="1573034"/>
            <a:ext cx="5328592" cy="52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องค์ประกอบของ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9000" t="-7347" r="9000"/>
              <a:stretch>
                <a:fillRect/>
              </a:stretch>
            </p:blipFill>
          </mc:Choice>
          <mc:Fallback>
            <p:blipFill>
              <a:blip r:embed="rId4"/>
              <a:srcRect l="9000" t="-7347" r="9000"/>
              <a:stretch>
                <a:fillRect/>
              </a:stretch>
            </p:blipFill>
          </mc:Fallback>
        </mc:AlternateContent>
        <p:spPr>
          <a:xfrm>
            <a:off x="0" y="1447800"/>
            <a:ext cx="9144000" cy="48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6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</a:p>
          <a:p>
            <a:pPr lvl="1"/>
            <a:r>
              <a:rPr lang="th-TH" dirty="0" smtClean="0"/>
              <a:t>เป็นตัวช่วยให้โปรแกรมสามารถอ้างอิงถึงหน่วยความจำหลักในมุมมอง </a:t>
            </a:r>
            <a:r>
              <a:rPr lang="en-US" dirty="0" smtClean="0"/>
              <a:t>Logical </a:t>
            </a:r>
            <a:r>
              <a:rPr lang="th-TH" dirty="0" smtClean="0"/>
              <a:t>โดยไม่ต้องสนใจว่าหน่วยความจำหลักมีแอดเดรสอะไร</a:t>
            </a:r>
          </a:p>
          <a:p>
            <a:pPr lvl="1"/>
            <a:r>
              <a:rPr lang="th-TH" dirty="0" smtClean="0"/>
              <a:t>เมื่อมีการใช้งาน หมายเลขแอดเดรสในชุดคำสั่งจะกลายเป็น </a:t>
            </a:r>
            <a:r>
              <a:rPr lang="en-US" dirty="0" smtClean="0"/>
              <a:t>virtual address</a:t>
            </a:r>
          </a:p>
          <a:p>
            <a:pPr lvl="1"/>
            <a:r>
              <a:rPr lang="th-TH" dirty="0" smtClean="0"/>
              <a:t>สำหรับการเขียน</a:t>
            </a:r>
            <a:r>
              <a:rPr lang="en-US" dirty="0" smtClean="0"/>
              <a:t>/</a:t>
            </a:r>
            <a:r>
              <a:rPr lang="th-TH" dirty="0" smtClean="0"/>
              <a:t>อ่าน ข้อมูลกับหน่วยความจำ จะมีฮาร์ดแวร์ชื่อ </a:t>
            </a:r>
            <a:r>
              <a:rPr lang="en-US" dirty="0" smtClean="0"/>
              <a:t>memory management unit (MMU) </a:t>
            </a:r>
            <a:r>
              <a:rPr lang="th-TH" dirty="0" smtClean="0"/>
              <a:t>เป็นตัวแปลง </a:t>
            </a:r>
            <a:r>
              <a:rPr lang="en-US" dirty="0" smtClean="0"/>
              <a:t>virtual address </a:t>
            </a:r>
            <a:r>
              <a:rPr lang="th-TH" dirty="0" smtClean="0"/>
              <a:t>ให้กลายเป็น </a:t>
            </a:r>
            <a:r>
              <a:rPr lang="en-US" dirty="0" smtClean="0"/>
              <a:t>physical address </a:t>
            </a:r>
            <a:r>
              <a:rPr lang="th-TH" dirty="0" smtClean="0"/>
              <a:t>ของหน่วยความจำหลัก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3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ตำแหน่งการวาง </a:t>
            </a:r>
            <a:r>
              <a:rPr lang="en-US" dirty="0" smtClean="0"/>
              <a:t>Cache </a:t>
            </a:r>
            <a:r>
              <a:rPr lang="th-TH" dirty="0" smtClean="0"/>
              <a:t>ที่นิยมใช้กัน</a:t>
            </a:r>
            <a:endParaRPr lang="en-US" dirty="0"/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p:blipFill rotWithShape="1">
          <a:blip r:embed="rId2"/>
          <a:srcRect l="4706" t="10709" r="4706" b="23493"/>
          <a:stretch/>
        </p:blipFill>
        <p:spPr>
          <a:xfrm>
            <a:off x="1907704" y="1556791"/>
            <a:ext cx="5596228" cy="52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Size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03648" y="1524709"/>
            <a:ext cx="6552728" cy="5333292"/>
            <a:chOff x="771618" y="-27384"/>
            <a:chExt cx="7474024" cy="70855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771618" y="-27384"/>
              <a:ext cx="7474024" cy="41211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776808" y="3858816"/>
              <a:ext cx="7467600" cy="319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2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20000"/>
          </a:bodyPr>
          <a:lstStyle/>
          <a:p>
            <a:r>
              <a:rPr lang="th-TH" dirty="0" smtClean="0"/>
              <a:t>เพราะว่า </a:t>
            </a:r>
            <a:r>
              <a:rPr lang="en-US" dirty="0" smtClean="0"/>
              <a:t>cache </a:t>
            </a:r>
            <a:r>
              <a:rPr lang="th-TH" dirty="0" smtClean="0"/>
              <a:t>มีขนาดเล็กกว่าหน่วยความจำหลัก ดังนั้นจึงต้องมีอัลกอริธึมในการ </a:t>
            </a:r>
            <a:r>
              <a:rPr lang="en-US" dirty="0" smtClean="0"/>
              <a:t>mapping block </a:t>
            </a:r>
            <a:r>
              <a:rPr lang="th-TH" dirty="0" smtClean="0"/>
              <a:t>ของหน่วยความจำหลัก กับ </a:t>
            </a:r>
            <a:r>
              <a:rPr lang="en-US" dirty="0" smtClean="0"/>
              <a:t>Cache lines</a:t>
            </a:r>
          </a:p>
          <a:p>
            <a:r>
              <a:rPr lang="th-TH" dirty="0" smtClean="0"/>
              <a:t>มีการใช้เทคนิคอยู่ </a:t>
            </a:r>
            <a:r>
              <a:rPr lang="en-US" dirty="0" smtClean="0"/>
              <a:t>3 </a:t>
            </a:r>
            <a:r>
              <a:rPr lang="th-TH" dirty="0" smtClean="0"/>
              <a:t>เทคนิค</a:t>
            </a:r>
          </a:p>
          <a:p>
            <a:pPr lvl="1"/>
            <a:r>
              <a:rPr lang="en-US" dirty="0" smtClean="0"/>
              <a:t>Direct</a:t>
            </a:r>
          </a:p>
          <a:p>
            <a:pPr lvl="2"/>
            <a:r>
              <a:rPr lang="th-TH" dirty="0" smtClean="0"/>
              <a:t>เป็นเทคนิคที่ง่ายที่สุด</a:t>
            </a:r>
          </a:p>
          <a:p>
            <a:pPr lvl="2"/>
            <a:r>
              <a:rPr lang="en-US" dirty="0" smtClean="0"/>
              <a:t>Map </a:t>
            </a:r>
            <a:r>
              <a:rPr lang="th-TH" dirty="0" smtClean="0"/>
              <a:t>แต่ละ </a:t>
            </a:r>
            <a:r>
              <a:rPr lang="en-US" dirty="0" smtClean="0"/>
              <a:t>block </a:t>
            </a:r>
            <a:r>
              <a:rPr lang="th-TH" dirty="0" smtClean="0"/>
              <a:t>ของหน่วยความจำหลักไปใน </a:t>
            </a:r>
            <a:r>
              <a:rPr lang="en-US" dirty="0" smtClean="0"/>
              <a:t>1 cache line</a:t>
            </a:r>
          </a:p>
          <a:p>
            <a:pPr lvl="1"/>
            <a:r>
              <a:rPr lang="en-US" dirty="0" smtClean="0"/>
              <a:t>Associative</a:t>
            </a:r>
          </a:p>
          <a:p>
            <a:pPr lvl="2"/>
            <a:r>
              <a:rPr lang="th-TH" dirty="0" smtClean="0"/>
              <a:t>อนุญาตให้แต่ละ </a:t>
            </a:r>
            <a:r>
              <a:rPr lang="en-US" dirty="0" smtClean="0"/>
              <a:t>block </a:t>
            </a:r>
            <a:r>
              <a:rPr lang="th-TH" dirty="0" smtClean="0"/>
              <a:t>ของหน่วยความจำสามารถ </a:t>
            </a:r>
            <a:r>
              <a:rPr lang="en-US" dirty="0" smtClean="0"/>
              <a:t>load </a:t>
            </a:r>
            <a:r>
              <a:rPr lang="th-TH" dirty="0" smtClean="0"/>
              <a:t>เข้าไปที่ </a:t>
            </a:r>
            <a:r>
              <a:rPr lang="en-US" dirty="0" smtClean="0"/>
              <a:t>line </a:t>
            </a:r>
            <a:r>
              <a:rPr lang="th-TH" dirty="0" smtClean="0"/>
              <a:t>ไหนก็ได้ของ </a:t>
            </a:r>
            <a:r>
              <a:rPr lang="en-US" dirty="0" smtClean="0"/>
              <a:t>cache</a:t>
            </a:r>
          </a:p>
          <a:p>
            <a:pPr lvl="2"/>
            <a:r>
              <a:rPr lang="en-US" dirty="0" smtClean="0"/>
              <a:t>Cache </a:t>
            </a:r>
            <a:r>
              <a:rPr lang="th-TH" dirty="0" smtClean="0"/>
              <a:t>มีการอ่านสัญญาณควบคุมและแปลความหมายของแอดเดรสเป็น </a:t>
            </a:r>
            <a:r>
              <a:rPr lang="en-US" dirty="0" smtClean="0"/>
              <a:t>tag </a:t>
            </a:r>
            <a:r>
              <a:rPr lang="th-TH" dirty="0" smtClean="0"/>
              <a:t>และ </a:t>
            </a:r>
            <a:r>
              <a:rPr lang="en-US" dirty="0" smtClean="0"/>
              <a:t>word</a:t>
            </a:r>
            <a:endParaRPr lang="th-TH" dirty="0"/>
          </a:p>
          <a:p>
            <a:pPr lvl="2"/>
            <a:r>
              <a:rPr lang="th-TH" dirty="0" smtClean="0"/>
              <a:t>ในการตรวจสอบว่า </a:t>
            </a:r>
            <a:r>
              <a:rPr lang="en-US" dirty="0" smtClean="0"/>
              <a:t>block </a:t>
            </a:r>
            <a:r>
              <a:rPr lang="th-TH" dirty="0" smtClean="0"/>
              <a:t>ของหน่วยความจำอยู่ใน </a:t>
            </a:r>
            <a:r>
              <a:rPr lang="en-US" dirty="0" smtClean="0"/>
              <a:t>cache </a:t>
            </a:r>
            <a:r>
              <a:rPr lang="th-TH" dirty="0" smtClean="0"/>
              <a:t>หรือไม่ ตัวแปลความหมายจะตรวจสอบกับ </a:t>
            </a:r>
            <a:r>
              <a:rPr lang="en-US" dirty="0" smtClean="0"/>
              <a:t>Tag </a:t>
            </a:r>
            <a:r>
              <a:rPr lang="th-TH" dirty="0" smtClean="0"/>
              <a:t>ของ </a:t>
            </a:r>
            <a:r>
              <a:rPr lang="en-US" dirty="0" smtClean="0"/>
              <a:t>cache </a:t>
            </a:r>
            <a:r>
              <a:rPr lang="th-TH" dirty="0" smtClean="0"/>
              <a:t>ทุก </a:t>
            </a:r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Set Associative</a:t>
            </a:r>
          </a:p>
          <a:p>
            <a:pPr lvl="2"/>
            <a:r>
              <a:rPr lang="th-TH" dirty="0" smtClean="0"/>
              <a:t>เป็นเทคนิคที่รวมข้อดีของ </a:t>
            </a:r>
            <a:r>
              <a:rPr lang="en-US" dirty="0" smtClean="0"/>
              <a:t>Direct </a:t>
            </a:r>
            <a:r>
              <a:rPr lang="th-TH" dirty="0" smtClean="0"/>
              <a:t>และ </a:t>
            </a:r>
            <a:r>
              <a:rPr lang="en-US" dirty="0" smtClean="0"/>
              <a:t>Associative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62384" cy="2548880"/>
          </a:xfrm>
        </p:spPr>
        <p:txBody>
          <a:bodyPr>
            <a:normAutofit fontScale="85000" lnSpcReduction="20000"/>
          </a:bodyPr>
          <a:lstStyle/>
          <a:p>
            <a:r>
              <a:rPr lang="th-TH" dirty="0" smtClean="0"/>
              <a:t>เป็นเทคนิคที่ง่ายที่สุด โดยการ </a:t>
            </a:r>
            <a:r>
              <a:rPr lang="en-US" dirty="0" smtClean="0"/>
              <a:t>map </a:t>
            </a:r>
            <a:r>
              <a:rPr lang="th-TH" dirty="0" smtClean="0"/>
              <a:t>แต่ละ </a:t>
            </a:r>
            <a:r>
              <a:rPr lang="en-US" dirty="0" smtClean="0"/>
              <a:t>block </a:t>
            </a:r>
            <a:r>
              <a:rPr lang="th-TH" dirty="0" smtClean="0"/>
              <a:t>ของหน่วยความจำหลัก เข้าไปอยู่ใน </a:t>
            </a:r>
            <a:r>
              <a:rPr lang="en-US" dirty="0" smtClean="0"/>
              <a:t>1 cache line </a:t>
            </a:r>
            <a:r>
              <a:rPr lang="th-TH" dirty="0" smtClean="0"/>
              <a:t>จากสมการ</a:t>
            </a:r>
          </a:p>
          <a:p>
            <a:pPr marL="365760" lvl="1" indent="0">
              <a:buNone/>
            </a:pPr>
            <a:r>
              <a:rPr lang="th-TH" dirty="0"/>
              <a:t>	</a:t>
            </a:r>
            <a:r>
              <a:rPr lang="th-TH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 =  j  mod  m</a:t>
            </a:r>
          </a:p>
          <a:p>
            <a:pPr marL="365760" lvl="1" indent="0">
              <a:buNone/>
            </a:pPr>
            <a:r>
              <a:rPr lang="th-TH" dirty="0" smtClean="0"/>
              <a:t>ซึ่ง 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th-TH" dirty="0" smtClean="0"/>
              <a:t>คือ หมายเลขของ </a:t>
            </a:r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j </a:t>
            </a:r>
            <a:r>
              <a:rPr lang="th-TH" dirty="0" smtClean="0"/>
              <a:t>คือ หมายเลข</a:t>
            </a:r>
            <a:r>
              <a:rPr lang="en-US" dirty="0"/>
              <a:t> </a:t>
            </a:r>
            <a:r>
              <a:rPr lang="en-US" dirty="0" smtClean="0"/>
              <a:t>block </a:t>
            </a:r>
            <a:r>
              <a:rPr lang="th-TH" dirty="0" smtClean="0"/>
              <a:t>ของหน่วยความจำหลัก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m </a:t>
            </a:r>
            <a:r>
              <a:rPr lang="th-TH" dirty="0" smtClean="0"/>
              <a:t>คือ จำนวนของ </a:t>
            </a:r>
            <a:r>
              <a:rPr lang="en-US" dirty="0" smtClean="0"/>
              <a:t>cache line</a:t>
            </a:r>
            <a:endParaRPr lang="en-US" dirty="0"/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p:blipFill rotWithShape="1">
          <a:blip r:embed="rId2"/>
          <a:srcRect l="4706" t="5359" r="2353" b="60407"/>
          <a:stretch/>
        </p:blipFill>
        <p:spPr>
          <a:xfrm>
            <a:off x="2765693" y="3789040"/>
            <a:ext cx="627080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การทำงานภายในของเทคนิค </a:t>
            </a:r>
            <a:r>
              <a:rPr lang="en-US" dirty="0" smtClean="0"/>
              <a:t>Direct Cache</a:t>
            </a:r>
            <a:endParaRPr lang="en-US" dirty="0"/>
          </a:p>
        </p:txBody>
      </p:sp>
      <p:pic>
        <p:nvPicPr>
          <p:cNvPr id="4" name="Picture 3" descr="f9.pdf"/>
          <p:cNvPicPr>
            <a:picLocks noChangeAspect="1"/>
          </p:cNvPicPr>
          <p:nvPr/>
        </p:nvPicPr>
        <p:blipFill rotWithShape="1">
          <a:blip r:embed="rId2"/>
          <a:srcRect l="7853" t="8839" r="6658" b="16734"/>
          <a:stretch/>
        </p:blipFill>
        <p:spPr>
          <a:xfrm>
            <a:off x="827584" y="1412776"/>
            <a:ext cx="7920880" cy="5328592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5400000">
            <a:off x="1583668" y="2096852"/>
            <a:ext cx="288032" cy="1512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270892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ตัวอย่างการใช้งาน </a:t>
            </a:r>
            <a:r>
              <a:rPr lang="en-US" dirty="0" smtClean="0"/>
              <a:t>Direct Cache</a:t>
            </a:r>
            <a:endParaRPr lang="en-US" dirty="0"/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p:blipFill rotWithShape="1">
          <a:blip r:embed="rId2"/>
          <a:srcRect l="8841" t="8872" r="1914" b="14503"/>
          <a:stretch/>
        </p:blipFill>
        <p:spPr>
          <a:xfrm>
            <a:off x="2051720" y="1545080"/>
            <a:ext cx="4752528" cy="528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คุณลักษณะของหน่วยความจำในระบบคอมพิวเตอร์</a:t>
            </a:r>
            <a:r>
              <a:rPr lang="en-US" dirty="0"/>
              <a:t>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1000" y="1905000"/>
            <a:ext cx="8431917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2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 </a:t>
            </a:r>
            <a:r>
              <a:rPr lang="en-US" dirty="0" smtClean="0"/>
              <a:t>Direct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ความยาว </a:t>
            </a:r>
            <a:r>
              <a:rPr lang="en-US" dirty="0" smtClean="0"/>
              <a:t>Address </a:t>
            </a:r>
            <a:r>
              <a:rPr lang="th-TH" dirty="0" smtClean="0"/>
              <a:t>ของ </a:t>
            </a:r>
            <a:r>
              <a:rPr lang="en-US" dirty="0" smtClean="0"/>
              <a:t>cache = (s + w) bits</a:t>
            </a:r>
          </a:p>
          <a:p>
            <a:r>
              <a:rPr lang="th-TH" dirty="0" smtClean="0"/>
              <a:t>จำนวนของแอดเดรสที่อ้างถึงได้ </a:t>
            </a:r>
            <a:r>
              <a:rPr lang="en-US" dirty="0" smtClean="0"/>
              <a:t>= 2</a:t>
            </a:r>
            <a:r>
              <a:rPr lang="en-US" baseline="30000" dirty="0" smtClean="0"/>
              <a:t>s+w</a:t>
            </a:r>
            <a:r>
              <a:rPr lang="en-US" dirty="0" smtClean="0"/>
              <a:t> words </a:t>
            </a:r>
            <a:r>
              <a:rPr lang="th-TH" dirty="0" smtClean="0"/>
              <a:t>หรือ </a:t>
            </a:r>
            <a:r>
              <a:rPr lang="en-US" dirty="0" smtClean="0"/>
              <a:t>bytes</a:t>
            </a:r>
          </a:p>
          <a:p>
            <a:r>
              <a:rPr lang="en-US" dirty="0" smtClean="0"/>
              <a:t>Block size = line size = 2</a:t>
            </a:r>
            <a:r>
              <a:rPr lang="en-US" baseline="30000" dirty="0" smtClean="0"/>
              <a:t>w</a:t>
            </a:r>
            <a:r>
              <a:rPr lang="en-US" dirty="0" smtClean="0"/>
              <a:t> words </a:t>
            </a:r>
            <a:r>
              <a:rPr lang="th-TH" dirty="0" smtClean="0"/>
              <a:t>หรือ </a:t>
            </a:r>
            <a:r>
              <a:rPr lang="en-US" dirty="0" smtClean="0"/>
              <a:t>bytes</a:t>
            </a:r>
          </a:p>
          <a:p>
            <a:r>
              <a:rPr lang="th-TH" dirty="0" smtClean="0"/>
              <a:t>จำนวนของ </a:t>
            </a:r>
            <a:r>
              <a:rPr lang="en-US" dirty="0" smtClean="0"/>
              <a:t>block </a:t>
            </a:r>
            <a:r>
              <a:rPr lang="th-TH" dirty="0" smtClean="0"/>
              <a:t>ในหน่วยความจำหลัก </a:t>
            </a:r>
            <a:r>
              <a:rPr lang="en-US" dirty="0" smtClean="0"/>
              <a:t>= 2</a:t>
            </a:r>
            <a:r>
              <a:rPr lang="en-US" baseline="30000" dirty="0" smtClean="0"/>
              <a:t>s</a:t>
            </a:r>
            <a:endParaRPr lang="th-TH" baseline="30000" dirty="0"/>
          </a:p>
          <a:p>
            <a:r>
              <a:rPr lang="th-TH" dirty="0" smtClean="0"/>
              <a:t>จำนวนของ </a:t>
            </a:r>
            <a:r>
              <a:rPr lang="en-US" dirty="0" smtClean="0"/>
              <a:t>line </a:t>
            </a:r>
            <a:r>
              <a:rPr lang="th-TH" dirty="0" smtClean="0"/>
              <a:t>ใน</a:t>
            </a:r>
            <a:r>
              <a:rPr lang="en-US" dirty="0" smtClean="0"/>
              <a:t> cache = 2</a:t>
            </a:r>
            <a:r>
              <a:rPr lang="en-US" baseline="30000" dirty="0" smtClean="0"/>
              <a:t>r</a:t>
            </a:r>
          </a:p>
          <a:p>
            <a:r>
              <a:rPr lang="th-TH" dirty="0" smtClean="0"/>
              <a:t>ขนาดของ </a:t>
            </a:r>
            <a:r>
              <a:rPr lang="en-US" dirty="0" smtClean="0"/>
              <a:t>cache = 2</a:t>
            </a:r>
            <a:r>
              <a:rPr lang="en-US" baseline="30000" dirty="0" smtClean="0"/>
              <a:t>r+w</a:t>
            </a:r>
            <a:r>
              <a:rPr lang="en-US" dirty="0" smtClean="0"/>
              <a:t> words </a:t>
            </a:r>
            <a:r>
              <a:rPr lang="th-TH" dirty="0" smtClean="0"/>
              <a:t>หรือ </a:t>
            </a:r>
            <a:r>
              <a:rPr lang="en-US" dirty="0" smtClean="0"/>
              <a:t>bytes</a:t>
            </a:r>
          </a:p>
          <a:p>
            <a:r>
              <a:rPr lang="th-TH" dirty="0" smtClean="0"/>
              <a:t>ขนาดของ </a:t>
            </a:r>
            <a:r>
              <a:rPr lang="en-US" dirty="0" smtClean="0"/>
              <a:t>cache tag = (s – r) bits</a:t>
            </a:r>
          </a:p>
        </p:txBody>
      </p:sp>
    </p:spTree>
    <p:extLst>
      <p:ext uri="{BB962C8B-B14F-4D97-AF65-F5344CB8AC3E}">
        <p14:creationId xmlns:p14="http://schemas.microsoft.com/office/powerpoint/2010/main" val="276221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ถูกนำเสนอมาเพื่อแก้ไขปัญหาของ </a:t>
            </a:r>
            <a:r>
              <a:rPr lang="en-US" dirty="0" smtClean="0"/>
              <a:t>direct mapped cache </a:t>
            </a:r>
            <a:r>
              <a:rPr lang="th-TH" dirty="0" smtClean="0"/>
              <a:t>ในกรณีที่ </a:t>
            </a:r>
            <a:r>
              <a:rPr lang="en-US" dirty="0" smtClean="0"/>
              <a:t>line number </a:t>
            </a:r>
            <a:r>
              <a:rPr lang="th-TH" dirty="0" smtClean="0"/>
              <a:t>ซ้ำกัน</a:t>
            </a:r>
          </a:p>
          <a:p>
            <a:r>
              <a:rPr lang="th-TH" dirty="0" smtClean="0"/>
              <a:t>มีการทำงานแบบ </a:t>
            </a:r>
            <a:r>
              <a:rPr lang="en-US" dirty="0" smtClean="0"/>
              <a:t>Fully associative cache</a:t>
            </a:r>
          </a:p>
          <a:p>
            <a:r>
              <a:rPr lang="th-TH" dirty="0" smtClean="0"/>
              <a:t>ปกติจะมีขนาดเพียงแค่ </a:t>
            </a:r>
            <a:r>
              <a:rPr lang="en-US" dirty="0" smtClean="0"/>
              <a:t>4 – 16 lines</a:t>
            </a:r>
          </a:p>
          <a:p>
            <a:r>
              <a:rPr lang="th-TH" dirty="0" smtClean="0"/>
              <a:t>จะวางในตำแหน่งระหว่าง </a:t>
            </a:r>
            <a:r>
              <a:rPr lang="en-US" dirty="0" smtClean="0"/>
              <a:t>direct mapped cache </a:t>
            </a:r>
            <a:r>
              <a:rPr lang="th-TH" dirty="0" smtClean="0"/>
              <a:t>และ </a:t>
            </a:r>
            <a:r>
              <a:rPr lang="en-US" dirty="0" smtClean="0"/>
              <a:t>memory </a:t>
            </a:r>
            <a:r>
              <a:rPr lang="th-TH" dirty="0" smtClean="0"/>
              <a:t>ชั้นถัดไป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Associative Cache</a:t>
            </a:r>
            <a:endParaRPr lang="en-US" dirty="0"/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p:blipFill rotWithShape="1">
          <a:blip r:embed="rId2"/>
          <a:srcRect l="10978" t="46194" r="10336" b="25655"/>
          <a:stretch/>
        </p:blipFill>
        <p:spPr>
          <a:xfrm>
            <a:off x="5508104" y="1488181"/>
            <a:ext cx="3528392" cy="1652787"/>
          </a:xfrm>
          <a:prstGeom prst="rect">
            <a:avLst/>
          </a:prstGeom>
        </p:spPr>
      </p:pic>
      <p:pic>
        <p:nvPicPr>
          <p:cNvPr id="5" name="Picture 4" descr="f11.pdf"/>
          <p:cNvPicPr>
            <a:picLocks noChangeAspect="1"/>
          </p:cNvPicPr>
          <p:nvPr/>
        </p:nvPicPr>
        <p:blipFill rotWithShape="1">
          <a:blip r:embed="rId3"/>
          <a:srcRect l="7257" t="10733" r="7702" b="23117"/>
          <a:stretch/>
        </p:blipFill>
        <p:spPr>
          <a:xfrm>
            <a:off x="221783" y="2420888"/>
            <a:ext cx="7230537" cy="434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ตัวอย่างของ </a:t>
            </a:r>
            <a:r>
              <a:rPr lang="en-US" dirty="0" smtClean="0"/>
              <a:t>Fully Associative Cache</a:t>
            </a:r>
            <a:endParaRPr lang="en-US" dirty="0"/>
          </a:p>
        </p:txBody>
      </p:sp>
      <p:pic>
        <p:nvPicPr>
          <p:cNvPr id="4" name="Picture 3" descr="f12.pdf"/>
          <p:cNvPicPr>
            <a:picLocks noChangeAspect="1"/>
          </p:cNvPicPr>
          <p:nvPr/>
        </p:nvPicPr>
        <p:blipFill rotWithShape="1">
          <a:blip r:embed="rId2"/>
          <a:srcRect t="8001" b="12201"/>
          <a:stretch/>
        </p:blipFill>
        <p:spPr>
          <a:xfrm>
            <a:off x="1864924" y="1472511"/>
            <a:ext cx="5227356" cy="539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 </a:t>
            </a:r>
            <a:r>
              <a:rPr lang="en-US" dirty="0" smtClean="0"/>
              <a:t>Fully Associative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ความยาว </a:t>
            </a:r>
            <a:r>
              <a:rPr lang="en-US" dirty="0"/>
              <a:t>Address </a:t>
            </a:r>
            <a:r>
              <a:rPr lang="th-TH" dirty="0"/>
              <a:t>ของ </a:t>
            </a:r>
            <a:r>
              <a:rPr lang="en-US" dirty="0"/>
              <a:t>cache = (s + w) bits</a:t>
            </a:r>
          </a:p>
          <a:p>
            <a:r>
              <a:rPr lang="th-TH" dirty="0"/>
              <a:t>จำนวนของแอดเดรสที่อ้างถึงได้ </a:t>
            </a:r>
            <a:r>
              <a:rPr lang="en-US" dirty="0"/>
              <a:t>= 2</a:t>
            </a:r>
            <a:r>
              <a:rPr lang="en-US" baseline="30000" dirty="0"/>
              <a:t>s+w</a:t>
            </a:r>
            <a:r>
              <a:rPr lang="en-US" dirty="0"/>
              <a:t> words </a:t>
            </a:r>
            <a:r>
              <a:rPr lang="th-TH" dirty="0"/>
              <a:t>หรือ </a:t>
            </a:r>
            <a:r>
              <a:rPr lang="en-US" dirty="0"/>
              <a:t>bytes</a:t>
            </a:r>
          </a:p>
          <a:p>
            <a:r>
              <a:rPr lang="en-US" dirty="0"/>
              <a:t>Block size = line size = 2</a:t>
            </a:r>
            <a:r>
              <a:rPr lang="en-US" baseline="30000" dirty="0"/>
              <a:t>w</a:t>
            </a:r>
            <a:r>
              <a:rPr lang="en-US" dirty="0"/>
              <a:t> words </a:t>
            </a:r>
            <a:r>
              <a:rPr lang="th-TH" dirty="0"/>
              <a:t>หรือ </a:t>
            </a:r>
            <a:r>
              <a:rPr lang="en-US" dirty="0"/>
              <a:t>bytes</a:t>
            </a:r>
          </a:p>
          <a:p>
            <a:r>
              <a:rPr lang="th-TH" dirty="0"/>
              <a:t>จำนวนของ </a:t>
            </a:r>
            <a:r>
              <a:rPr lang="en-US" dirty="0"/>
              <a:t>block </a:t>
            </a:r>
            <a:r>
              <a:rPr lang="th-TH" dirty="0"/>
              <a:t>ในหน่วยความจำหลัก </a:t>
            </a:r>
            <a:r>
              <a:rPr lang="en-US" dirty="0"/>
              <a:t>= 2</a:t>
            </a:r>
            <a:r>
              <a:rPr lang="en-US" baseline="30000" dirty="0"/>
              <a:t>s</a:t>
            </a:r>
            <a:endParaRPr lang="th-TH" baseline="30000" dirty="0"/>
          </a:p>
          <a:p>
            <a:r>
              <a:rPr lang="th-TH" dirty="0"/>
              <a:t>จำนวนของ </a:t>
            </a:r>
            <a:r>
              <a:rPr lang="en-US" dirty="0"/>
              <a:t>line </a:t>
            </a:r>
            <a:r>
              <a:rPr lang="th-TH" dirty="0"/>
              <a:t>ใน</a:t>
            </a:r>
            <a:r>
              <a:rPr lang="en-US" dirty="0"/>
              <a:t> cache = </a:t>
            </a:r>
            <a:r>
              <a:rPr lang="en-US" dirty="0" smtClean="0"/>
              <a:t>unlimited</a:t>
            </a:r>
            <a:endParaRPr lang="en-US" baseline="30000" dirty="0"/>
          </a:p>
          <a:p>
            <a:r>
              <a:rPr lang="th-TH" dirty="0"/>
              <a:t>ขนาดของ </a:t>
            </a:r>
            <a:r>
              <a:rPr lang="en-US" dirty="0"/>
              <a:t>cache = </a:t>
            </a:r>
            <a:r>
              <a:rPr lang="en-US" dirty="0" err="1" smtClean="0"/>
              <a:t>unlimied</a:t>
            </a:r>
            <a:endParaRPr lang="en-US" dirty="0"/>
          </a:p>
          <a:p>
            <a:r>
              <a:rPr lang="th-TH" dirty="0"/>
              <a:t>ขนาดของ </a:t>
            </a:r>
            <a:r>
              <a:rPr lang="en-US" dirty="0"/>
              <a:t>cache tag = </a:t>
            </a:r>
            <a:r>
              <a:rPr lang="en-US" dirty="0" smtClean="0"/>
              <a:t>s  </a:t>
            </a:r>
            <a:r>
              <a:rPr lang="en-US" dirty="0"/>
              <a:t>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Associative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h-TH" dirty="0" smtClean="0"/>
              <a:t>เป็นการนำข้อดีของเทคนิค </a:t>
            </a:r>
            <a:r>
              <a:rPr lang="en-US" dirty="0" smtClean="0"/>
              <a:t>Direct map </a:t>
            </a:r>
            <a:r>
              <a:rPr lang="th-TH" dirty="0" smtClean="0"/>
              <a:t>และ </a:t>
            </a:r>
            <a:r>
              <a:rPr lang="en-US" dirty="0" smtClean="0"/>
              <a:t>Fully Associative map </a:t>
            </a:r>
            <a:r>
              <a:rPr lang="th-TH" dirty="0" smtClean="0"/>
              <a:t>มารวมกัน</a:t>
            </a:r>
          </a:p>
          <a:p>
            <a:r>
              <a:rPr lang="en-US" dirty="0" smtClean="0"/>
              <a:t>Cache </a:t>
            </a:r>
            <a:r>
              <a:rPr lang="th-TH" dirty="0" smtClean="0"/>
              <a:t>จะประกอบไปด้วยจำนวนของ </a:t>
            </a:r>
            <a:r>
              <a:rPr lang="en-US" dirty="0" smtClean="0"/>
              <a:t>Set</a:t>
            </a:r>
          </a:p>
          <a:p>
            <a:r>
              <a:rPr lang="th-TH" dirty="0" smtClean="0"/>
              <a:t>แต่ละ </a:t>
            </a:r>
            <a:r>
              <a:rPr lang="en-US" dirty="0" smtClean="0"/>
              <a:t>Set </a:t>
            </a:r>
            <a:r>
              <a:rPr lang="th-TH" dirty="0" smtClean="0"/>
              <a:t>ประกอบไปด้วยจำนวนของ </a:t>
            </a:r>
            <a:r>
              <a:rPr lang="en-US" dirty="0" smtClean="0"/>
              <a:t>Lines</a:t>
            </a:r>
          </a:p>
          <a:p>
            <a:r>
              <a:rPr lang="en-US" dirty="0" smtClean="0"/>
              <a:t>Block </a:t>
            </a:r>
            <a:r>
              <a:rPr lang="th-TH" dirty="0" smtClean="0"/>
              <a:t>ของหน่วยความจำจะถูก </a:t>
            </a:r>
            <a:r>
              <a:rPr lang="en-US" dirty="0" smtClean="0"/>
              <a:t>map </a:t>
            </a:r>
            <a:r>
              <a:rPr lang="th-TH" dirty="0" smtClean="0"/>
              <a:t>ลงที่ </a:t>
            </a:r>
            <a:r>
              <a:rPr lang="en-US" dirty="0" smtClean="0"/>
              <a:t>line </a:t>
            </a:r>
            <a:r>
              <a:rPr lang="th-TH" dirty="0" smtClean="0"/>
              <a:t>ไหนก็ได้ </a:t>
            </a:r>
            <a:r>
              <a:rPr lang="en-US" dirty="0" smtClean="0"/>
              <a:t>(fully associative) </a:t>
            </a:r>
            <a:r>
              <a:rPr lang="th-TH" dirty="0" smtClean="0"/>
              <a:t>แต่อยู่ใน </a:t>
            </a:r>
            <a:r>
              <a:rPr lang="en-US" dirty="0" smtClean="0"/>
              <a:t>set </a:t>
            </a:r>
            <a:r>
              <a:rPr lang="th-TH" dirty="0" smtClean="0"/>
              <a:t>ที่กำหนด </a:t>
            </a:r>
            <a:r>
              <a:rPr lang="en-US" dirty="0" smtClean="0"/>
              <a:t>(direct)</a:t>
            </a:r>
          </a:p>
          <a:p>
            <a:r>
              <a:rPr lang="th-TH" dirty="0" smtClean="0"/>
              <a:t>กำหนดให้   </a:t>
            </a:r>
            <a:r>
              <a:rPr lang="en-US" dirty="0" smtClean="0"/>
              <a:t>	m  = v * 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= j mod v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th-TH" dirty="0" smtClean="0"/>
              <a:t>คือ หมายเลข </a:t>
            </a:r>
            <a:r>
              <a:rPr lang="en-US" dirty="0" smtClean="0"/>
              <a:t>set</a:t>
            </a:r>
            <a:r>
              <a:rPr lang="th-TH" dirty="0"/>
              <a:t> </a:t>
            </a:r>
            <a:r>
              <a:rPr lang="th-TH" dirty="0" smtClean="0"/>
              <a:t>ของ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j </a:t>
            </a:r>
            <a:r>
              <a:rPr lang="th-TH" dirty="0" smtClean="0"/>
              <a:t>คือ หมายเลข </a:t>
            </a:r>
            <a:r>
              <a:rPr lang="en-US" dirty="0" smtClean="0"/>
              <a:t>block </a:t>
            </a:r>
            <a:r>
              <a:rPr lang="th-TH" dirty="0" smtClean="0"/>
              <a:t>ของหน่วยความจำหลัก</a:t>
            </a:r>
          </a:p>
          <a:p>
            <a:pPr lvl="1"/>
            <a:r>
              <a:rPr lang="en-US" dirty="0" smtClean="0"/>
              <a:t>m </a:t>
            </a:r>
            <a:r>
              <a:rPr lang="th-TH" dirty="0" smtClean="0"/>
              <a:t>คือ จำนวน </a:t>
            </a:r>
            <a:r>
              <a:rPr lang="en-US" dirty="0" smtClean="0"/>
              <a:t>line </a:t>
            </a:r>
            <a:r>
              <a:rPr lang="th-TH" dirty="0" smtClean="0"/>
              <a:t>ของ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v </a:t>
            </a:r>
            <a:r>
              <a:rPr lang="th-TH" dirty="0" smtClean="0"/>
              <a:t>คือ จำนวน </a:t>
            </a:r>
            <a:r>
              <a:rPr lang="en-US" dirty="0" smtClean="0"/>
              <a:t>set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 </a:t>
            </a:r>
            <a:r>
              <a:rPr lang="th-TH" dirty="0" smtClean="0"/>
              <a:t>คือ จำนวน </a:t>
            </a:r>
            <a:r>
              <a:rPr lang="en-US" dirty="0" smtClean="0"/>
              <a:t>line </a:t>
            </a:r>
            <a:r>
              <a:rPr lang="th-TH" dirty="0" smtClean="0"/>
              <a:t>ในแต่ละ </a:t>
            </a:r>
            <a:r>
              <a:rPr lang="en-US" dirty="0" smtClean="0"/>
              <a:t>set</a:t>
            </a:r>
          </a:p>
          <a:p>
            <a:r>
              <a:rPr lang="th-TH" dirty="0" smtClean="0"/>
              <a:t>ส่วนใหญ่จะเรียกว่ากันว่า </a:t>
            </a:r>
            <a:r>
              <a:rPr lang="en-US" smtClean="0"/>
              <a:t>k-way set-associative mapping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23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การทำงานของ </a:t>
            </a:r>
            <a:r>
              <a:rPr lang="en-US" dirty="0" smtClean="0"/>
              <a:t>Set Associative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86970" y="1600200"/>
            <a:ext cx="579077" cy="44958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p:blipFill rotWithShape="1">
          <a:blip r:embed="rId2"/>
          <a:srcRect l="8114" t="10500" r="10587" b="16800"/>
          <a:stretch/>
        </p:blipFill>
        <p:spPr>
          <a:xfrm>
            <a:off x="467544" y="1600200"/>
            <a:ext cx="7215371" cy="49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ตัวอย่าง การทำงานของ </a:t>
            </a:r>
            <a:r>
              <a:rPr lang="en-US" dirty="0" smtClean="0"/>
              <a:t>Set Associative Cache</a:t>
            </a:r>
            <a:endParaRPr lang="en-US" dirty="0"/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p:blipFill rotWithShape="1">
          <a:blip r:embed="rId2"/>
          <a:srcRect l="2834" t="5901" r="10352" b="9051"/>
          <a:stretch/>
        </p:blipFill>
        <p:spPr>
          <a:xfrm>
            <a:off x="898504" y="1469306"/>
            <a:ext cx="7057872" cy="53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 </a:t>
            </a:r>
            <a:r>
              <a:rPr lang="en-US" dirty="0" smtClean="0"/>
              <a:t>Set Associative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ความยาว </a:t>
            </a:r>
            <a:r>
              <a:rPr lang="en-US" dirty="0"/>
              <a:t>Address </a:t>
            </a:r>
            <a:r>
              <a:rPr lang="th-TH" dirty="0"/>
              <a:t>ของ </a:t>
            </a:r>
            <a:r>
              <a:rPr lang="en-US" dirty="0"/>
              <a:t>cache = (s + w) bits</a:t>
            </a:r>
          </a:p>
          <a:p>
            <a:r>
              <a:rPr lang="th-TH" dirty="0"/>
              <a:t>จำนวนของแอดเดรสที่อ้างถึงได้ </a:t>
            </a:r>
            <a:r>
              <a:rPr lang="en-US" dirty="0"/>
              <a:t>= 2</a:t>
            </a:r>
            <a:r>
              <a:rPr lang="en-US" baseline="30000" dirty="0"/>
              <a:t>s+w</a:t>
            </a:r>
            <a:r>
              <a:rPr lang="en-US" dirty="0"/>
              <a:t> words </a:t>
            </a:r>
            <a:r>
              <a:rPr lang="th-TH" dirty="0"/>
              <a:t>หรือ </a:t>
            </a:r>
            <a:r>
              <a:rPr lang="en-US" dirty="0"/>
              <a:t>bytes</a:t>
            </a:r>
          </a:p>
          <a:p>
            <a:r>
              <a:rPr lang="en-US" dirty="0"/>
              <a:t>Block size = line size = 2</a:t>
            </a:r>
            <a:r>
              <a:rPr lang="en-US" baseline="30000" dirty="0"/>
              <a:t>w</a:t>
            </a:r>
            <a:r>
              <a:rPr lang="en-US" dirty="0"/>
              <a:t> words </a:t>
            </a:r>
            <a:r>
              <a:rPr lang="th-TH" dirty="0"/>
              <a:t>หรือ </a:t>
            </a:r>
            <a:r>
              <a:rPr lang="en-US" dirty="0"/>
              <a:t>bytes</a:t>
            </a:r>
          </a:p>
          <a:p>
            <a:r>
              <a:rPr lang="th-TH" dirty="0"/>
              <a:t>จำนวนของ </a:t>
            </a:r>
            <a:r>
              <a:rPr lang="en-US" dirty="0"/>
              <a:t>block </a:t>
            </a:r>
            <a:r>
              <a:rPr lang="th-TH" dirty="0"/>
              <a:t>ในหน่วยความจำหลัก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s</a:t>
            </a:r>
          </a:p>
          <a:p>
            <a:r>
              <a:rPr lang="th-TH" dirty="0" smtClean="0"/>
              <a:t>จำนวนของ </a:t>
            </a:r>
            <a:r>
              <a:rPr lang="en-US" dirty="0" smtClean="0"/>
              <a:t>line </a:t>
            </a:r>
            <a:r>
              <a:rPr lang="th-TH" dirty="0" smtClean="0"/>
              <a:t>ใน </a:t>
            </a:r>
            <a:r>
              <a:rPr lang="en-US" dirty="0" smtClean="0"/>
              <a:t>set = k</a:t>
            </a:r>
            <a:endParaRPr lang="th-TH" dirty="0" smtClean="0"/>
          </a:p>
          <a:p>
            <a:r>
              <a:rPr lang="th-TH" dirty="0" smtClean="0"/>
              <a:t>จำนวนของ </a:t>
            </a:r>
            <a:r>
              <a:rPr lang="en-US" dirty="0" smtClean="0"/>
              <a:t>set = v = 2</a:t>
            </a:r>
            <a:r>
              <a:rPr lang="en-US" baseline="30000" dirty="0" smtClean="0"/>
              <a:t>d</a:t>
            </a:r>
            <a:endParaRPr lang="th-TH" baseline="30000" dirty="0"/>
          </a:p>
          <a:p>
            <a:r>
              <a:rPr lang="th-TH" dirty="0"/>
              <a:t>จำนวนของ </a:t>
            </a:r>
            <a:r>
              <a:rPr lang="en-US" dirty="0"/>
              <a:t>line </a:t>
            </a:r>
            <a:r>
              <a:rPr lang="th-TH" dirty="0"/>
              <a:t>ใน</a:t>
            </a:r>
            <a:r>
              <a:rPr lang="en-US" dirty="0"/>
              <a:t> cache = </a:t>
            </a:r>
            <a:r>
              <a:rPr lang="en-US" dirty="0" smtClean="0"/>
              <a:t>m = k * v = k </a:t>
            </a:r>
            <a:r>
              <a:rPr lang="en-US" dirty="0"/>
              <a:t>* 2</a:t>
            </a:r>
            <a:r>
              <a:rPr lang="en-US" baseline="30000" dirty="0"/>
              <a:t>d</a:t>
            </a:r>
            <a:endParaRPr lang="en-US" dirty="0" smtClean="0"/>
          </a:p>
          <a:p>
            <a:r>
              <a:rPr lang="th-TH" dirty="0" smtClean="0"/>
              <a:t>ขนาด</a:t>
            </a:r>
            <a:r>
              <a:rPr lang="th-TH" dirty="0"/>
              <a:t>ของ </a:t>
            </a:r>
            <a:r>
              <a:rPr lang="en-US" dirty="0"/>
              <a:t>cache = </a:t>
            </a:r>
            <a:r>
              <a:rPr lang="en-US" dirty="0" smtClean="0"/>
              <a:t>k </a:t>
            </a:r>
            <a:r>
              <a:rPr lang="en-US" dirty="0"/>
              <a:t>* </a:t>
            </a:r>
            <a:r>
              <a:rPr lang="en-US" dirty="0" smtClean="0"/>
              <a:t>2</a:t>
            </a:r>
            <a:r>
              <a:rPr lang="en-US" baseline="30000" dirty="0" smtClean="0"/>
              <a:t>d+w </a:t>
            </a:r>
            <a:r>
              <a:rPr lang="en-US" dirty="0"/>
              <a:t>words </a:t>
            </a:r>
            <a:r>
              <a:rPr lang="th-TH" dirty="0"/>
              <a:t>หรือ </a:t>
            </a:r>
            <a:r>
              <a:rPr lang="en-US" dirty="0"/>
              <a:t>bytes</a:t>
            </a:r>
          </a:p>
          <a:p>
            <a:r>
              <a:rPr lang="th-TH" dirty="0"/>
              <a:t>ขนาดของ </a:t>
            </a:r>
            <a:r>
              <a:rPr lang="en-US" dirty="0"/>
              <a:t>cache tag = </a:t>
            </a:r>
            <a:r>
              <a:rPr lang="en-US" dirty="0" smtClean="0"/>
              <a:t>(s – d)  </a:t>
            </a:r>
            <a:r>
              <a:rPr lang="en-US" dirty="0"/>
              <a:t>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ประสิทธิภาพการทำงานของ </a:t>
            </a:r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p:blipFill rotWithShape="1">
          <a:blip r:embed="rId2"/>
          <a:srcRect l="3645" t="28367" r="4619" b="31983"/>
          <a:stretch/>
        </p:blipFill>
        <p:spPr>
          <a:xfrm>
            <a:off x="323528" y="1988840"/>
            <a:ext cx="8496944" cy="4752528"/>
          </a:xfrm>
          <a:prstGeom prst="rect">
            <a:avLst/>
          </a:prstGeom>
        </p:spPr>
      </p:pic>
      <p:pic>
        <p:nvPicPr>
          <p:cNvPr id="5" name="Picture 4" descr="f16.pdf"/>
          <p:cNvPicPr>
            <a:picLocks noChangeAspect="1"/>
          </p:cNvPicPr>
          <p:nvPr/>
        </p:nvPicPr>
        <p:blipFill rotWithShape="1">
          <a:blip r:embed="rId2"/>
          <a:srcRect l="12828" t="66518" r="74345" b="22071"/>
          <a:stretch/>
        </p:blipFill>
        <p:spPr>
          <a:xfrm>
            <a:off x="1547663" y="1408584"/>
            <a:ext cx="1504885" cy="17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2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คุณลักษณะของหน่วยความจำในระบบคอมพิวเตอร์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Location</a:t>
            </a:r>
          </a:p>
          <a:p>
            <a:pPr lvl="1"/>
            <a:r>
              <a:rPr lang="th-TH" dirty="0" smtClean="0"/>
              <a:t>ใช้เรียกหน่วยความจำตามตำแหน่งที่อยู่ภายในหรือภายนอกเครื่องคอมพิวเตอร์</a:t>
            </a:r>
          </a:p>
          <a:p>
            <a:pPr lvl="1"/>
            <a:r>
              <a:rPr lang="en-US" dirty="0" smtClean="0"/>
              <a:t>Internal memory </a:t>
            </a:r>
            <a:r>
              <a:rPr lang="th-TH" dirty="0" smtClean="0"/>
              <a:t>ปกติจะหมายถึง หน่วยความจำหลัก</a:t>
            </a:r>
          </a:p>
          <a:p>
            <a:pPr lvl="1"/>
            <a:r>
              <a:rPr lang="en-US" dirty="0" smtClean="0"/>
              <a:t>Processor </a:t>
            </a:r>
            <a:r>
              <a:rPr lang="th-TH" dirty="0" smtClean="0"/>
              <a:t>มีหน่วยความจำของตัวเอง ก็คือ </a:t>
            </a:r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Cache </a:t>
            </a:r>
            <a:r>
              <a:rPr lang="th-TH" dirty="0" smtClean="0"/>
              <a:t>ก็เป็นหน่วยความจำภายในอีกประเภทหนึ่ง</a:t>
            </a:r>
          </a:p>
          <a:p>
            <a:pPr lvl="1"/>
            <a:r>
              <a:rPr lang="en-US" dirty="0" smtClean="0"/>
              <a:t>External memory </a:t>
            </a:r>
            <a:r>
              <a:rPr lang="th-TH" dirty="0" smtClean="0"/>
              <a:t>ปกติจะหมายถึงอุปกรณ์เก็บข้อมูลที่ต้องเชื่อมต่อกับ </a:t>
            </a:r>
            <a:r>
              <a:rPr lang="en-US" dirty="0" smtClean="0"/>
              <a:t>processor </a:t>
            </a:r>
            <a:r>
              <a:rPr lang="th-TH" dirty="0" smtClean="0"/>
              <a:t>ผ่านทาง </a:t>
            </a:r>
            <a:r>
              <a:rPr lang="en-US" dirty="0" smtClean="0"/>
              <a:t>I/O controller</a:t>
            </a:r>
          </a:p>
          <a:p>
            <a:r>
              <a:rPr lang="en-US" dirty="0" smtClean="0"/>
              <a:t>Capacity</a:t>
            </a:r>
          </a:p>
          <a:p>
            <a:pPr lvl="1"/>
            <a:r>
              <a:rPr lang="th-TH" dirty="0" smtClean="0"/>
              <a:t>ความจุของหน่วยความจำปกติของมีหน่วยเป็น </a:t>
            </a:r>
            <a:r>
              <a:rPr lang="en-US" dirty="0" smtClean="0"/>
              <a:t>byte</a:t>
            </a:r>
          </a:p>
          <a:p>
            <a:r>
              <a:rPr lang="en-US" dirty="0" smtClean="0"/>
              <a:t>Unit of transfer</a:t>
            </a:r>
          </a:p>
          <a:p>
            <a:pPr lvl="1"/>
            <a:r>
              <a:rPr lang="th-TH" dirty="0" smtClean="0"/>
              <a:t>สำหรับ </a:t>
            </a:r>
            <a:r>
              <a:rPr lang="en-US" dirty="0" smtClean="0"/>
              <a:t>internal memory </a:t>
            </a:r>
            <a:r>
              <a:rPr lang="th-TH" dirty="0" smtClean="0"/>
              <a:t>หน่วยของการโอนย้ายข้อมูลจะเท่ากับจำนวนสายสัญญาณที่เข้า-ออก หน่วยความจำ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เมื่อ </a:t>
            </a:r>
            <a:r>
              <a:rPr lang="en-US" dirty="0" smtClean="0"/>
              <a:t>cache </a:t>
            </a:r>
            <a:r>
              <a:rPr lang="th-TH" dirty="0" smtClean="0"/>
              <a:t>ได้เก็บข้อมูลเอาไว้แล้ว และมีข้อมูล </a:t>
            </a:r>
            <a:r>
              <a:rPr lang="en-US" dirty="0" smtClean="0"/>
              <a:t>block </a:t>
            </a:r>
            <a:r>
              <a:rPr lang="th-TH" dirty="0" smtClean="0"/>
              <a:t>ใหม่ที่ต้องการเก็บใน </a:t>
            </a:r>
            <a:r>
              <a:rPr lang="en-US" dirty="0" smtClean="0"/>
              <a:t>cache </a:t>
            </a:r>
            <a:r>
              <a:rPr lang="th-TH" dirty="0" smtClean="0"/>
              <a:t>จะทำให้ข้อมูลเก่าที่เก็บไว้จะต้องถูกแทนที่</a:t>
            </a:r>
          </a:p>
          <a:p>
            <a:r>
              <a:rPr lang="th-TH" dirty="0" smtClean="0"/>
              <a:t>สำหรับ </a:t>
            </a:r>
            <a:r>
              <a:rPr lang="en-US" dirty="0" smtClean="0"/>
              <a:t>direct mapping </a:t>
            </a:r>
            <a:r>
              <a:rPr lang="th-TH" dirty="0" smtClean="0"/>
              <a:t>เป็นการเก็บข้อมูลแบบตรง ตาม </a:t>
            </a:r>
            <a:r>
              <a:rPr lang="en-US" dirty="0" smtClean="0"/>
              <a:t>line </a:t>
            </a:r>
            <a:r>
              <a:rPr lang="th-TH" dirty="0" smtClean="0"/>
              <a:t>ที่กำหนดดังนั้นจึงไม่มีทางเลือกอื่นนอกจากทับข้อมูลเก่าเลย</a:t>
            </a:r>
          </a:p>
          <a:p>
            <a:r>
              <a:rPr lang="th-TH" dirty="0" smtClean="0"/>
              <a:t>สำหรับ </a:t>
            </a:r>
            <a:r>
              <a:rPr lang="en-US" dirty="0" smtClean="0"/>
              <a:t>associative </a:t>
            </a:r>
            <a:r>
              <a:rPr lang="th-TH" dirty="0" smtClean="0"/>
              <a:t>และ </a:t>
            </a:r>
            <a:r>
              <a:rPr lang="en-US" dirty="0" smtClean="0"/>
              <a:t>set-associative </a:t>
            </a:r>
            <a:r>
              <a:rPr lang="th-TH" dirty="0" smtClean="0"/>
              <a:t>นั้นมีควาจำเป็นที่จะต้องใช้อัลกอริธึมในการแทนที่ข้อมูล</a:t>
            </a:r>
          </a:p>
          <a:p>
            <a:r>
              <a:rPr lang="th-TH" dirty="0" smtClean="0"/>
              <a:t>เพื่อความรวดเร็วในการทำงาน อัลกอริธึมนี้จะทำงานในรูปแบบของฮาร์ดแวร์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04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Algorithm </a:t>
            </a:r>
            <a:r>
              <a:rPr lang="th-TH" dirty="0" smtClean="0"/>
              <a:t>ที่นิยมใช้งาน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Least recently used (LRU)</a:t>
            </a:r>
          </a:p>
          <a:p>
            <a:pPr lvl="1"/>
            <a:r>
              <a:rPr lang="th-TH" dirty="0" smtClean="0"/>
              <a:t>ถือว่าเป็นอัลกอริธึมที่ใช้งานกันอย่างแพร่หลายที่สุด</a:t>
            </a:r>
          </a:p>
          <a:p>
            <a:pPr lvl="1"/>
            <a:r>
              <a:rPr lang="th-TH" dirty="0" smtClean="0"/>
              <a:t>มีการประยุกต์ใช้งาน </a:t>
            </a:r>
            <a:r>
              <a:rPr lang="en-US" dirty="0" smtClean="0"/>
              <a:t>USE bit </a:t>
            </a:r>
            <a:r>
              <a:rPr lang="th-TH" dirty="0" smtClean="0"/>
              <a:t>ถ้า </a:t>
            </a:r>
            <a:r>
              <a:rPr lang="en-US" dirty="0" smtClean="0"/>
              <a:t>block </a:t>
            </a:r>
            <a:r>
              <a:rPr lang="th-TH" dirty="0" smtClean="0"/>
              <a:t>ไหนใน </a:t>
            </a:r>
            <a:r>
              <a:rPr lang="en-US" dirty="0" smtClean="0"/>
              <a:t>set </a:t>
            </a:r>
            <a:r>
              <a:rPr lang="th-TH" dirty="0" smtClean="0"/>
              <a:t>ถูกใช้งานจะตั้งค่า </a:t>
            </a:r>
            <a:r>
              <a:rPr lang="en-US" dirty="0" smtClean="0"/>
              <a:t>USE bit </a:t>
            </a:r>
            <a:r>
              <a:rPr lang="th-TH" dirty="0" smtClean="0"/>
              <a:t>เป็น </a:t>
            </a:r>
            <a:r>
              <a:rPr lang="en-US" dirty="0" smtClean="0"/>
              <a:t>1 </a:t>
            </a:r>
            <a:r>
              <a:rPr lang="th-TH" dirty="0" smtClean="0"/>
              <a:t>และ </a:t>
            </a:r>
            <a:r>
              <a:rPr lang="en-US" dirty="0" smtClean="0"/>
              <a:t>block </a:t>
            </a:r>
            <a:r>
              <a:rPr lang="th-TH" dirty="0" smtClean="0"/>
              <a:t>ของ </a:t>
            </a:r>
            <a:r>
              <a:rPr lang="en-US" dirty="0" smtClean="0"/>
              <a:t>set </a:t>
            </a:r>
            <a:r>
              <a:rPr lang="th-TH" dirty="0" smtClean="0"/>
              <a:t>เดียวกันที่เหลือจะตั้งค่า </a:t>
            </a:r>
            <a:r>
              <a:rPr lang="en-US" dirty="0" smtClean="0"/>
              <a:t>USE bit </a:t>
            </a:r>
            <a:r>
              <a:rPr lang="th-TH" dirty="0" smtClean="0"/>
              <a:t>เป็น </a:t>
            </a:r>
            <a:r>
              <a:rPr lang="en-US" dirty="0" smtClean="0"/>
              <a:t>0</a:t>
            </a:r>
            <a:endParaRPr lang="th-TH" dirty="0" smtClean="0"/>
          </a:p>
          <a:p>
            <a:pPr lvl="1"/>
            <a:r>
              <a:rPr lang="th-TH" dirty="0" smtClean="0"/>
              <a:t>เมื่อมี </a:t>
            </a:r>
            <a:r>
              <a:rPr lang="en-US" dirty="0" smtClean="0"/>
              <a:t>block </a:t>
            </a:r>
            <a:r>
              <a:rPr lang="th-TH" dirty="0" smtClean="0"/>
              <a:t>ข้อมูลใหม่ จะนำไปแทนที่ข้อมูลของ </a:t>
            </a:r>
            <a:r>
              <a:rPr lang="en-US" dirty="0" smtClean="0"/>
              <a:t>block </a:t>
            </a:r>
            <a:r>
              <a:rPr lang="th-TH" dirty="0" smtClean="0"/>
              <a:t>ใน </a:t>
            </a:r>
            <a:r>
              <a:rPr lang="en-US" dirty="0" smtClean="0"/>
              <a:t>set </a:t>
            </a:r>
            <a:r>
              <a:rPr lang="th-TH" dirty="0" smtClean="0"/>
              <a:t>ที่มี </a:t>
            </a:r>
            <a:r>
              <a:rPr lang="en-US" dirty="0" smtClean="0"/>
              <a:t>USE bit </a:t>
            </a:r>
            <a:r>
              <a:rPr lang="th-TH" dirty="0" smtClean="0"/>
              <a:t>เป็น </a:t>
            </a:r>
            <a:r>
              <a:rPr lang="en-US" dirty="0" smtClean="0"/>
              <a:t>0</a:t>
            </a:r>
          </a:p>
          <a:p>
            <a:r>
              <a:rPr lang="en-US" dirty="0" smtClean="0"/>
              <a:t>First-in First-out (FIFO)</a:t>
            </a:r>
          </a:p>
          <a:p>
            <a:pPr lvl="1"/>
            <a:r>
              <a:rPr lang="th-TH" dirty="0" smtClean="0"/>
              <a:t>แทนที่ </a:t>
            </a:r>
            <a:r>
              <a:rPr lang="en-US" dirty="0" smtClean="0"/>
              <a:t>block </a:t>
            </a:r>
            <a:r>
              <a:rPr lang="th-TH" dirty="0" smtClean="0"/>
              <a:t>ใน </a:t>
            </a:r>
            <a:r>
              <a:rPr lang="en-US" dirty="0" smtClean="0"/>
              <a:t>set </a:t>
            </a:r>
            <a:r>
              <a:rPr lang="th-TH" dirty="0" smtClean="0"/>
              <a:t>ตัวที่อยู่ใน </a:t>
            </a:r>
            <a:r>
              <a:rPr lang="en-US" dirty="0" smtClean="0"/>
              <a:t>cache </a:t>
            </a:r>
            <a:r>
              <a:rPr lang="th-TH" dirty="0" smtClean="0"/>
              <a:t>มานานที่สุด</a:t>
            </a:r>
          </a:p>
          <a:p>
            <a:pPr lvl="1"/>
            <a:r>
              <a:rPr lang="th-TH" dirty="0" smtClean="0"/>
              <a:t>สามารถทำได้ง่าย โดยใช้เทคนิค </a:t>
            </a:r>
            <a:r>
              <a:rPr lang="en-US" dirty="0" smtClean="0"/>
              <a:t>round-robin </a:t>
            </a:r>
            <a:r>
              <a:rPr lang="th-TH" dirty="0" smtClean="0"/>
              <a:t>หรือ </a:t>
            </a:r>
            <a:r>
              <a:rPr lang="en-US" dirty="0" smtClean="0"/>
              <a:t>circular buffer</a:t>
            </a:r>
          </a:p>
          <a:p>
            <a:r>
              <a:rPr lang="en-US" dirty="0" smtClean="0"/>
              <a:t>Least frequently used (LFU)</a:t>
            </a:r>
          </a:p>
          <a:p>
            <a:pPr lvl="1"/>
            <a:r>
              <a:rPr lang="th-TH" dirty="0" smtClean="0"/>
              <a:t>แทนที่ </a:t>
            </a:r>
            <a:r>
              <a:rPr lang="en-US" dirty="0" smtClean="0"/>
              <a:t>block </a:t>
            </a:r>
            <a:r>
              <a:rPr lang="th-TH" dirty="0" smtClean="0"/>
              <a:t>ใน </a:t>
            </a:r>
            <a:r>
              <a:rPr lang="en-US" dirty="0" smtClean="0"/>
              <a:t>set </a:t>
            </a:r>
            <a:r>
              <a:rPr lang="th-TH" dirty="0" smtClean="0"/>
              <a:t>ตัวที่มีการอ้างอิงใช้งานน้อยที่สุด</a:t>
            </a:r>
          </a:p>
          <a:p>
            <a:pPr lvl="1"/>
            <a:r>
              <a:rPr lang="th-TH" dirty="0" smtClean="0"/>
              <a:t>สามารถทำได้ โดยใช้ </a:t>
            </a:r>
            <a:r>
              <a:rPr lang="en-US" dirty="0" smtClean="0"/>
              <a:t>counter </a:t>
            </a:r>
            <a:r>
              <a:rPr lang="th-TH" dirty="0" smtClean="0"/>
              <a:t>ในแต่ละ </a:t>
            </a:r>
            <a:r>
              <a:rPr lang="en-US" dirty="0" smtClean="0"/>
              <a:t>line </a:t>
            </a:r>
            <a:r>
              <a:rPr lang="th-TH" dirty="0" smtClean="0"/>
              <a:t>ของ </a:t>
            </a:r>
            <a:r>
              <a:rPr lang="en-US" dirty="0" smtClean="0"/>
              <a:t>cache</a:t>
            </a:r>
          </a:p>
          <a:p>
            <a:r>
              <a:rPr lang="en-US" dirty="0" smtClean="0"/>
              <a:t>Random</a:t>
            </a:r>
          </a:p>
          <a:p>
            <a:pPr lvl="1"/>
            <a:r>
              <a:rPr lang="th-TH" dirty="0" smtClean="0"/>
              <a:t>สุ่ม </a:t>
            </a:r>
            <a:r>
              <a:rPr lang="en-US" dirty="0" smtClean="0"/>
              <a:t>Block </a:t>
            </a:r>
            <a:r>
              <a:rPr lang="th-TH" dirty="0" smtClean="0"/>
              <a:t>ที่จะถูกแทนที่เลย โดยไม่สนใจสิ่นอื่น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60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h-TH" dirty="0" smtClean="0"/>
              <a:t>เมื่อ </a:t>
            </a:r>
            <a:r>
              <a:rPr lang="en-US" dirty="0" smtClean="0"/>
              <a:t>Block </a:t>
            </a:r>
            <a:r>
              <a:rPr lang="th-TH" dirty="0" smtClean="0"/>
              <a:t>ของหน่วยความจำอยู่ใน </a:t>
            </a:r>
            <a:r>
              <a:rPr lang="en-US" dirty="0" smtClean="0"/>
              <a:t>Cache </a:t>
            </a:r>
            <a:r>
              <a:rPr lang="th-TH" dirty="0" smtClean="0"/>
              <a:t>และกำลังจะถูกแทนที่ มี </a:t>
            </a:r>
            <a:r>
              <a:rPr lang="en-US" dirty="0" smtClean="0"/>
              <a:t>2 </a:t>
            </a:r>
            <a:r>
              <a:rPr lang="th-TH" dirty="0" smtClean="0"/>
              <a:t>กรณีที่ต้องคำนึงถึง</a:t>
            </a:r>
          </a:p>
          <a:p>
            <a:pPr lvl="1"/>
            <a:r>
              <a:rPr lang="th-TH" dirty="0" smtClean="0"/>
              <a:t>ถ้าข้อมูลใน </a:t>
            </a:r>
            <a:r>
              <a:rPr lang="en-US" dirty="0" smtClean="0"/>
              <a:t>Block </a:t>
            </a:r>
            <a:r>
              <a:rPr lang="th-TH" dirty="0" smtClean="0"/>
              <a:t>เก่าไม่ได้ถูกเปลี่ยนค่า </a:t>
            </a:r>
            <a:r>
              <a:rPr lang="en-US" dirty="0" smtClean="0"/>
              <a:t>Block </a:t>
            </a:r>
            <a:r>
              <a:rPr lang="th-TH" dirty="0" smtClean="0"/>
              <a:t>ใหม่สามารถเข้ามาแทนที่ได้เลย</a:t>
            </a:r>
          </a:p>
          <a:p>
            <a:pPr lvl="1"/>
            <a:r>
              <a:rPr lang="th-TH" dirty="0" smtClean="0"/>
              <a:t>แต่ถ้ามีการเขียนอย่างน้อย </a:t>
            </a:r>
            <a:r>
              <a:rPr lang="en-US" dirty="0" smtClean="0"/>
              <a:t>1 </a:t>
            </a:r>
            <a:r>
              <a:rPr lang="th-TH" dirty="0" smtClean="0"/>
              <a:t>ครั้งใน </a:t>
            </a:r>
            <a:r>
              <a:rPr lang="en-US" dirty="0" smtClean="0"/>
              <a:t>Block </a:t>
            </a:r>
            <a:r>
              <a:rPr lang="th-TH" dirty="0" smtClean="0"/>
              <a:t>เก่า จำเป็นจะต้อง </a:t>
            </a:r>
            <a:r>
              <a:rPr lang="en-US" dirty="0" smtClean="0"/>
              <a:t>update </a:t>
            </a:r>
            <a:r>
              <a:rPr lang="th-TH" dirty="0" smtClean="0"/>
              <a:t>ค่านั้นกลับไปยังหน่วยความจำหลัก ก่อนที่จะนำ </a:t>
            </a:r>
            <a:r>
              <a:rPr lang="en-US" dirty="0" smtClean="0"/>
              <a:t>Block </a:t>
            </a:r>
            <a:r>
              <a:rPr lang="th-TH" dirty="0" smtClean="0"/>
              <a:t>ใหม่เข้ามาแทนที่</a:t>
            </a:r>
          </a:p>
          <a:p>
            <a:r>
              <a:rPr lang="th-TH" dirty="0" smtClean="0"/>
              <a:t>เพราะฉะนั้นมีปัญหาที่จะเกิดขึ้นตามมาคือ</a:t>
            </a:r>
          </a:p>
          <a:p>
            <a:pPr lvl="1"/>
            <a:r>
              <a:rPr lang="th-TH" dirty="0" smtClean="0"/>
              <a:t>ถ้ามีอุปกรณ์มากกว่า </a:t>
            </a:r>
            <a:r>
              <a:rPr lang="en-US" dirty="0" smtClean="0"/>
              <a:t>1 </a:t>
            </a:r>
            <a:r>
              <a:rPr lang="th-TH" dirty="0" smtClean="0"/>
              <a:t>อุปกรณ์ต้องการข้อมูลจากหน่วยความจำหลัก</a:t>
            </a:r>
          </a:p>
          <a:p>
            <a:pPr lvl="1"/>
            <a:r>
              <a:rPr lang="th-TH" dirty="0" smtClean="0"/>
              <a:t>ปัญหาที่ซับซ้อนมากกว่านั้นคือเมื่อ </a:t>
            </a:r>
            <a:r>
              <a:rPr lang="en-US" dirty="0" smtClean="0"/>
              <a:t>Processor </a:t>
            </a:r>
            <a:r>
              <a:rPr lang="th-TH" dirty="0" smtClean="0"/>
              <a:t>หลายตัวที่ต่อบน </a:t>
            </a:r>
            <a:r>
              <a:rPr lang="en-US" dirty="0" smtClean="0"/>
              <a:t>bus </a:t>
            </a:r>
            <a:r>
              <a:rPr lang="th-TH" dirty="0" smtClean="0"/>
              <a:t>เดียวกัน และมี </a:t>
            </a:r>
            <a:r>
              <a:rPr lang="en-US" dirty="0" smtClean="0"/>
              <a:t>cache </a:t>
            </a:r>
            <a:r>
              <a:rPr lang="th-TH" dirty="0" smtClean="0"/>
              <a:t>เป็นของตัวเอง ถ้า </a:t>
            </a:r>
            <a:r>
              <a:rPr lang="en-US" dirty="0" smtClean="0"/>
              <a:t>Processor </a:t>
            </a:r>
            <a:r>
              <a:rPr lang="th-TH" dirty="0" smtClean="0"/>
              <a:t>หนึ่งมีการแก้ไขใน </a:t>
            </a:r>
            <a:r>
              <a:rPr lang="en-US" dirty="0" smtClean="0"/>
              <a:t>cache </a:t>
            </a:r>
            <a:r>
              <a:rPr lang="th-TH" dirty="0" smtClean="0"/>
              <a:t>ของตัวเอง อาจจะทำให้ </a:t>
            </a:r>
            <a:r>
              <a:rPr lang="en-US" dirty="0" smtClean="0"/>
              <a:t>Processor </a:t>
            </a:r>
            <a:r>
              <a:rPr lang="th-TH" dirty="0" smtClean="0"/>
              <a:t>อีกตัวนึงมีข้อมูลใน </a:t>
            </a:r>
            <a:r>
              <a:rPr lang="en-US" dirty="0" smtClean="0"/>
              <a:t>cache </a:t>
            </a:r>
            <a:r>
              <a:rPr lang="th-TH" dirty="0" smtClean="0"/>
              <a:t>ที่ไม่ตรงกัน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74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Through </a:t>
            </a:r>
            <a:r>
              <a:rPr lang="th-TH" dirty="0" smtClean="0"/>
              <a:t>และ </a:t>
            </a:r>
            <a:r>
              <a:rPr lang="en-US" dirty="0" smtClean="0"/>
              <a:t>Write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 through</a:t>
            </a:r>
          </a:p>
          <a:p>
            <a:pPr lvl="1"/>
            <a:r>
              <a:rPr lang="th-TH" dirty="0" smtClean="0"/>
              <a:t>เป็นเทคนิคที่ง่ายที่สุด</a:t>
            </a:r>
          </a:p>
          <a:p>
            <a:pPr lvl="1"/>
            <a:r>
              <a:rPr lang="th-TH" dirty="0" smtClean="0"/>
              <a:t>ทุกๆ การดำเนินการที่เป็นการ </a:t>
            </a:r>
            <a:r>
              <a:rPr lang="en-US" dirty="0" smtClean="0"/>
              <a:t>write </a:t>
            </a:r>
            <a:r>
              <a:rPr lang="th-TH" dirty="0" smtClean="0"/>
              <a:t>จะเขียนทั้งใน </a:t>
            </a:r>
            <a:r>
              <a:rPr lang="en-US" dirty="0" smtClean="0"/>
              <a:t>cache </a:t>
            </a:r>
            <a:r>
              <a:rPr lang="th-TH" dirty="0" smtClean="0"/>
              <a:t>และ หน่วยความจำหลัก</a:t>
            </a:r>
          </a:p>
          <a:p>
            <a:pPr lvl="1"/>
            <a:r>
              <a:rPr lang="th-TH" dirty="0" smtClean="0"/>
              <a:t>ข้อเสียหลักของเทคนิคนี้คือ จะทำให้เกิดการติดต่อกับหน่วยความจำหลักค่อนข้างเยอะ และทำให้เกิดปัญหาคอขวด</a:t>
            </a:r>
          </a:p>
          <a:p>
            <a:r>
              <a:rPr lang="en-US" dirty="0" smtClean="0"/>
              <a:t>Write back</a:t>
            </a:r>
          </a:p>
          <a:p>
            <a:pPr lvl="1"/>
            <a:r>
              <a:rPr lang="th-TH" dirty="0" smtClean="0"/>
              <a:t>พยายามลดปัญหาการติดต่อกับหน่วยความจำหลัก</a:t>
            </a:r>
          </a:p>
          <a:p>
            <a:pPr lvl="1"/>
            <a:r>
              <a:rPr lang="th-TH" dirty="0" smtClean="0"/>
              <a:t>มีการประยุกต์ใช้ </a:t>
            </a:r>
            <a:r>
              <a:rPr lang="en-US" dirty="0" smtClean="0"/>
              <a:t>Dirty bit </a:t>
            </a:r>
            <a:r>
              <a:rPr lang="th-TH" dirty="0" smtClean="0"/>
              <a:t>ในแต่ละ </a:t>
            </a:r>
            <a:r>
              <a:rPr lang="en-US" dirty="0" smtClean="0"/>
              <a:t>line </a:t>
            </a:r>
            <a:r>
              <a:rPr lang="th-TH" dirty="0" smtClean="0"/>
              <a:t>ของ </a:t>
            </a:r>
            <a:r>
              <a:rPr lang="en-US" dirty="0" smtClean="0"/>
              <a:t>cache</a:t>
            </a:r>
          </a:p>
          <a:p>
            <a:pPr lvl="1"/>
            <a:r>
              <a:rPr lang="th-TH" dirty="0" smtClean="0"/>
              <a:t>ถ้ามีการแทนที่ </a:t>
            </a:r>
            <a:r>
              <a:rPr lang="en-US" dirty="0" smtClean="0"/>
              <a:t>block </a:t>
            </a:r>
            <a:r>
              <a:rPr lang="th-TH" dirty="0" smtClean="0"/>
              <a:t>จะตรวจสอบ </a:t>
            </a:r>
            <a:r>
              <a:rPr lang="en-US" dirty="0" smtClean="0"/>
              <a:t>dirty bit </a:t>
            </a:r>
            <a:r>
              <a:rPr lang="th-TH" dirty="0" smtClean="0"/>
              <a:t>ถ้ามีถูก </a:t>
            </a:r>
            <a:r>
              <a:rPr lang="en-US" dirty="0" smtClean="0"/>
              <a:t>set </a:t>
            </a:r>
            <a:r>
              <a:rPr lang="th-TH" dirty="0" smtClean="0"/>
              <a:t>จะเขียนข้อมูลกลับลงหน่วยความจำหลัก ก่อนที่จะแทนที่ </a:t>
            </a:r>
            <a:r>
              <a:rPr lang="en-US" dirty="0" smtClean="0"/>
              <a:t>block </a:t>
            </a:r>
            <a:r>
              <a:rPr lang="th-TH" dirty="0" smtClean="0"/>
              <a:t>เก่าด้วย </a:t>
            </a:r>
            <a:r>
              <a:rPr lang="en-US" dirty="0" smtClean="0"/>
              <a:t>block </a:t>
            </a:r>
            <a:r>
              <a:rPr lang="th-TH" dirty="0" smtClean="0"/>
              <a:t>ใหม่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99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การจัดการ </a:t>
            </a:r>
            <a:r>
              <a:rPr lang="en-US" dirty="0"/>
              <a:t>C</a:t>
            </a:r>
            <a:r>
              <a:rPr lang="en-US" dirty="0" smtClean="0"/>
              <a:t>ache </a:t>
            </a:r>
            <a:r>
              <a:rPr lang="th-TH" dirty="0" smtClean="0"/>
              <a:t>สำหรับ </a:t>
            </a:r>
            <a:r>
              <a:rPr lang="en-US" dirty="0" smtClean="0"/>
              <a:t>Processor </a:t>
            </a:r>
            <a:r>
              <a:rPr lang="th-TH" dirty="0" smtClean="0"/>
              <a:t>หลายตัว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/>
              <a:t>ใน </a:t>
            </a:r>
            <a:r>
              <a:rPr lang="en-US" dirty="0" smtClean="0"/>
              <a:t>bus </a:t>
            </a:r>
            <a:r>
              <a:rPr lang="th-TH" dirty="0" smtClean="0"/>
              <a:t>ถ้ามี </a:t>
            </a:r>
            <a:r>
              <a:rPr lang="en-US" dirty="0" smtClean="0"/>
              <a:t>processor </a:t>
            </a:r>
            <a:r>
              <a:rPr lang="th-TH" dirty="0" smtClean="0"/>
              <a:t>มากกว่า </a:t>
            </a:r>
            <a:r>
              <a:rPr lang="en-US" dirty="0" smtClean="0"/>
              <a:t>1 </a:t>
            </a:r>
            <a:r>
              <a:rPr lang="th-TH" dirty="0" smtClean="0"/>
              <a:t>ตัว แต่ละตัวมี </a:t>
            </a:r>
            <a:r>
              <a:rPr lang="en-US" dirty="0" smtClean="0"/>
              <a:t>cache </a:t>
            </a:r>
            <a:r>
              <a:rPr lang="th-TH" dirty="0" smtClean="0"/>
              <a:t>ของตัวเอง แต่หน่วยความจำหลักจะมีการใช้งานร่วมกัน จะมีปัญหาใหม่เกิดขึ้นมา คือ ถ้ามี </a:t>
            </a:r>
            <a:r>
              <a:rPr lang="en-US" dirty="0" smtClean="0"/>
              <a:t>processor </a:t>
            </a:r>
            <a:r>
              <a:rPr lang="th-TH" dirty="0" smtClean="0"/>
              <a:t>ใด </a:t>
            </a:r>
            <a:r>
              <a:rPr lang="en-US" dirty="0" smtClean="0"/>
              <a:t>processor </a:t>
            </a:r>
            <a:r>
              <a:rPr lang="th-TH" dirty="0" smtClean="0"/>
              <a:t>เปลี่ยนค่าใน </a:t>
            </a:r>
            <a:r>
              <a:rPr lang="en-US" dirty="0" smtClean="0"/>
              <a:t>cache </a:t>
            </a:r>
            <a:r>
              <a:rPr lang="th-TH" dirty="0" smtClean="0"/>
              <a:t>ไม่เพียงแต่ข้อมูลในหน่วยความจำหลักที่ต้องจัดการ แต่ต้องจัดการกับข้อมูลใน </a:t>
            </a:r>
            <a:r>
              <a:rPr lang="en-US" dirty="0" smtClean="0"/>
              <a:t>cache </a:t>
            </a:r>
            <a:r>
              <a:rPr lang="th-TH" dirty="0" smtClean="0"/>
              <a:t>ของอีก </a:t>
            </a:r>
            <a:r>
              <a:rPr lang="en-US" dirty="0" smtClean="0"/>
              <a:t>processor </a:t>
            </a:r>
            <a:r>
              <a:rPr lang="th-TH" dirty="0" smtClean="0"/>
              <a:t>ด้วย</a:t>
            </a:r>
          </a:p>
          <a:p>
            <a:r>
              <a:rPr lang="en-US" dirty="0" smtClean="0"/>
              <a:t>Bus watching with write through</a:t>
            </a:r>
          </a:p>
          <a:p>
            <a:pPr lvl="1"/>
            <a:r>
              <a:rPr lang="th-TH" dirty="0" smtClean="0"/>
              <a:t>ตัวควบคุม</a:t>
            </a:r>
            <a:r>
              <a:rPr lang="en-US" dirty="0" smtClean="0"/>
              <a:t> cache </a:t>
            </a:r>
            <a:r>
              <a:rPr lang="th-TH" dirty="0" smtClean="0"/>
              <a:t>จะคอยตรวจสอบแอดเดรสของ </a:t>
            </a:r>
            <a:r>
              <a:rPr lang="en-US" dirty="0" smtClean="0"/>
              <a:t>line </a:t>
            </a:r>
            <a:r>
              <a:rPr lang="th-TH" dirty="0" smtClean="0"/>
              <a:t>นั้นว่ามีการเขียนข้อมูลไหม</a:t>
            </a:r>
            <a:r>
              <a:rPr lang="en-US" dirty="0" smtClean="0"/>
              <a:t> </a:t>
            </a:r>
            <a:r>
              <a:rPr lang="th-TH" dirty="0" smtClean="0"/>
              <a:t>ถ้ามีการเขียนข้อมูลเกิดขึ้น จะส่งสัญญาณไปทำให้ </a:t>
            </a:r>
            <a:r>
              <a:rPr lang="en-US" dirty="0" smtClean="0"/>
              <a:t>cache </a:t>
            </a:r>
            <a:r>
              <a:rPr lang="th-TH" dirty="0" smtClean="0"/>
              <a:t>ใน </a:t>
            </a:r>
            <a:r>
              <a:rPr lang="en-US" dirty="0" smtClean="0"/>
              <a:t>processor </a:t>
            </a:r>
            <a:r>
              <a:rPr lang="th-TH" dirty="0" smtClean="0"/>
              <a:t>อื่น </a:t>
            </a:r>
            <a:r>
              <a:rPr lang="en-US" dirty="0" smtClean="0"/>
              <a:t>invalid</a:t>
            </a:r>
          </a:p>
          <a:p>
            <a:r>
              <a:rPr lang="en-US" dirty="0" smtClean="0"/>
              <a:t>Hardware transparency</a:t>
            </a:r>
          </a:p>
          <a:p>
            <a:pPr lvl="1"/>
            <a:r>
              <a:rPr lang="th-TH" dirty="0" smtClean="0"/>
              <a:t>เพื่อ </a:t>
            </a:r>
            <a:r>
              <a:rPr lang="en-US" dirty="0" smtClean="0"/>
              <a:t>hardware </a:t>
            </a:r>
            <a:r>
              <a:rPr lang="th-TH" dirty="0" smtClean="0"/>
              <a:t>ที่มีกลไกการเปลี่ยนข้อมูลในหน่วยความจำและ </a:t>
            </a:r>
            <a:r>
              <a:rPr lang="en-US" dirty="0" smtClean="0"/>
              <a:t>cache </a:t>
            </a:r>
            <a:r>
              <a:rPr lang="th-TH" dirty="0" smtClean="0"/>
              <a:t>ที่เกี่ยวข้องทั้งหมด</a:t>
            </a:r>
          </a:p>
          <a:p>
            <a:r>
              <a:rPr lang="en-US" dirty="0" smtClean="0"/>
              <a:t>Non-cacheable memory</a:t>
            </a:r>
          </a:p>
          <a:p>
            <a:pPr lvl="1"/>
            <a:r>
              <a:rPr lang="th-TH" dirty="0" smtClean="0"/>
              <a:t>อนุญาตให้แค่บางส่วนในหน่วยความจำหลักเท่านั้น ที่แบ่งปันระหว่าง </a:t>
            </a:r>
            <a:r>
              <a:rPr lang="en-US" dirty="0" smtClean="0"/>
              <a:t>Processor </a:t>
            </a:r>
            <a:r>
              <a:rPr lang="th-TH" dirty="0" smtClean="0"/>
              <a:t>และส่วนนั้นจะถูกออกแบบมาไม่ให้มีการทำ </a:t>
            </a:r>
            <a:r>
              <a:rPr lang="en-US" dirty="0" smtClean="0"/>
              <a:t>cache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4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เมื่อ </a:t>
            </a:r>
            <a:r>
              <a:rPr lang="en-US" dirty="0" smtClean="0"/>
              <a:t>Block </a:t>
            </a:r>
            <a:r>
              <a:rPr lang="th-TH" dirty="0" smtClean="0"/>
              <a:t>ข้อมูลเข้ามาเก็บใน </a:t>
            </a:r>
            <a:r>
              <a:rPr lang="en-US" dirty="0" smtClean="0"/>
              <a:t>Cache </a:t>
            </a:r>
            <a:r>
              <a:rPr lang="th-TH" dirty="0" smtClean="0"/>
              <a:t>จะเก็บเป็นจำนวนเท่ากับขนาดของ </a:t>
            </a:r>
            <a:r>
              <a:rPr lang="en-US" dirty="0" smtClean="0"/>
              <a:t>line </a:t>
            </a:r>
            <a:r>
              <a:rPr lang="th-TH" dirty="0" smtClean="0"/>
              <a:t>ทำให้มีข้อมูลหรือชุดคำสั่งที่ติดกัน ถูกดึงเข้ามาด้วย</a:t>
            </a:r>
          </a:p>
          <a:p>
            <a:r>
              <a:rPr lang="th-TH" dirty="0" smtClean="0"/>
              <a:t>เมื่อขนาดของ </a:t>
            </a:r>
            <a:r>
              <a:rPr lang="en-US" dirty="0" smtClean="0"/>
              <a:t>line </a:t>
            </a:r>
            <a:r>
              <a:rPr lang="th-TH" dirty="0" smtClean="0"/>
              <a:t>ใหญ่ขึ้น จะเพิ่มอัตราส่วนของ </a:t>
            </a:r>
            <a:r>
              <a:rPr lang="en-US" dirty="0" smtClean="0"/>
              <a:t>cache hit </a:t>
            </a:r>
            <a:r>
              <a:rPr lang="th-TH" dirty="0" smtClean="0"/>
              <a:t>มากขึ้น จากหลักการของ </a:t>
            </a:r>
            <a:r>
              <a:rPr lang="en-US" dirty="0" smtClean="0"/>
              <a:t>locality</a:t>
            </a:r>
          </a:p>
          <a:p>
            <a:r>
              <a:rPr lang="th-TH" dirty="0" smtClean="0"/>
              <a:t>แต่อย่างไรก็ตามอัตราส่วนของ </a:t>
            </a:r>
            <a:r>
              <a:rPr lang="en-US" dirty="0" smtClean="0"/>
              <a:t>cache hit </a:t>
            </a:r>
            <a:r>
              <a:rPr lang="th-TH" dirty="0" smtClean="0"/>
              <a:t>จะลดลงถ้า </a:t>
            </a:r>
            <a:r>
              <a:rPr lang="en-US" dirty="0" smtClean="0"/>
              <a:t>line </a:t>
            </a:r>
            <a:r>
              <a:rPr lang="th-TH" dirty="0" smtClean="0"/>
              <a:t>ใหญ่เกินไป และความน่าจะเป็นที่ดึงข้อมูลที่ไม่ได้ใช้งานเข้ามามีเยอะมากขึ้น</a:t>
            </a:r>
          </a:p>
          <a:p>
            <a:r>
              <a:rPr lang="th-TH" dirty="0" smtClean="0"/>
              <a:t>ดังนั้นจึงมีคุณสมบัติที่มีผลกระทบอยู่ </a:t>
            </a:r>
            <a:r>
              <a:rPr lang="en-US" dirty="0" smtClean="0"/>
              <a:t>2 </a:t>
            </a:r>
            <a:r>
              <a:rPr lang="th-TH" dirty="0" smtClean="0"/>
              <a:t>อย่างสร้าง</a:t>
            </a:r>
          </a:p>
          <a:p>
            <a:pPr lvl="1"/>
            <a:r>
              <a:rPr lang="th-TH" dirty="0" smtClean="0"/>
              <a:t>ถ้า </a:t>
            </a:r>
            <a:r>
              <a:rPr lang="en-US" dirty="0" smtClean="0"/>
              <a:t>line </a:t>
            </a:r>
            <a:r>
              <a:rPr lang="th-TH" dirty="0" smtClean="0"/>
              <a:t>มีขนาดใหญ่มากจะทำให้จำนวน </a:t>
            </a:r>
            <a:r>
              <a:rPr lang="en-US" dirty="0" smtClean="0"/>
              <a:t>line </a:t>
            </a:r>
            <a:r>
              <a:rPr lang="th-TH" dirty="0" smtClean="0"/>
              <a:t>ลดลง</a:t>
            </a:r>
          </a:p>
          <a:p>
            <a:pPr lvl="1"/>
            <a:r>
              <a:rPr lang="th-TH" dirty="0" smtClean="0"/>
              <a:t>ถ้า </a:t>
            </a:r>
            <a:r>
              <a:rPr lang="en-US" dirty="0" smtClean="0"/>
              <a:t>line </a:t>
            </a:r>
            <a:r>
              <a:rPr lang="th-TH" dirty="0" smtClean="0"/>
              <a:t>ใหญ่มากไปจะทำให้ข้อมูลที่ต้องใช้งานอยู่ไกลเกินไป</a:t>
            </a:r>
          </a:p>
          <a:p>
            <a:r>
              <a:rPr lang="th-TH" dirty="0" smtClean="0"/>
              <a:t>จากงานวิจัยพบว่าขนาดของ </a:t>
            </a:r>
            <a:r>
              <a:rPr lang="en-US" dirty="0" smtClean="0"/>
              <a:t>line </a:t>
            </a:r>
            <a:r>
              <a:rPr lang="th-TH" dirty="0" smtClean="0"/>
              <a:t>ที่ </a:t>
            </a:r>
            <a:r>
              <a:rPr lang="en-US" dirty="0" smtClean="0"/>
              <a:t>8 – 64 bytes </a:t>
            </a:r>
            <a:r>
              <a:rPr lang="th-TH" dirty="0" smtClean="0"/>
              <a:t>เหมาะสมกับการทำงานทั่วไป และสำหรับ </a:t>
            </a:r>
            <a:r>
              <a:rPr lang="en-US" dirty="0" smtClean="0"/>
              <a:t>HPC </a:t>
            </a:r>
            <a:r>
              <a:rPr lang="th-TH" dirty="0" smtClean="0"/>
              <a:t>จะใช้ </a:t>
            </a:r>
            <a:r>
              <a:rPr lang="en-US" dirty="0" smtClean="0"/>
              <a:t>line </a:t>
            </a:r>
            <a:r>
              <a:rPr lang="th-TH" dirty="0" smtClean="0"/>
              <a:t>ขนาด </a:t>
            </a:r>
            <a:r>
              <a:rPr lang="en-US" dirty="0" smtClean="0"/>
              <a:t>64 – 128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58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ความหนาแน่นของ </a:t>
            </a:r>
            <a:r>
              <a:rPr lang="en-US" dirty="0" smtClean="0"/>
              <a:t>gate </a:t>
            </a:r>
            <a:r>
              <a:rPr lang="th-TH" dirty="0" smtClean="0"/>
              <a:t>ที่เพิ่มขึ้นใน </a:t>
            </a:r>
            <a:r>
              <a:rPr lang="en-US" dirty="0" smtClean="0"/>
              <a:t>chip </a:t>
            </a:r>
            <a:r>
              <a:rPr lang="th-TH" dirty="0" smtClean="0"/>
              <a:t>สามารถทำให้สามารถทำ </a:t>
            </a:r>
            <a:r>
              <a:rPr lang="en-US" dirty="0" smtClean="0"/>
              <a:t>cache</a:t>
            </a:r>
            <a:r>
              <a:rPr lang="th-TH" dirty="0" smtClean="0"/>
              <a:t> ไว้ภายใน </a:t>
            </a:r>
            <a:r>
              <a:rPr lang="en-US" dirty="0" smtClean="0"/>
              <a:t>chip </a:t>
            </a:r>
            <a:r>
              <a:rPr lang="th-TH" dirty="0" smtClean="0"/>
              <a:t>ของ </a:t>
            </a:r>
            <a:r>
              <a:rPr lang="en-US" dirty="0" smtClean="0"/>
              <a:t>processor </a:t>
            </a:r>
            <a:r>
              <a:rPr lang="th-TH" dirty="0" smtClean="0"/>
              <a:t>ได้</a:t>
            </a:r>
          </a:p>
          <a:p>
            <a:r>
              <a:rPr lang="th-TH" dirty="0" smtClean="0"/>
              <a:t>การที่ </a:t>
            </a:r>
            <a:r>
              <a:rPr lang="en-US" dirty="0" smtClean="0"/>
              <a:t>cache </a:t>
            </a:r>
            <a:r>
              <a:rPr lang="th-TH" dirty="0" smtClean="0"/>
              <a:t>อยู่ภายใน </a:t>
            </a:r>
            <a:r>
              <a:rPr lang="en-US" dirty="0" smtClean="0"/>
              <a:t>chip </a:t>
            </a:r>
            <a:r>
              <a:rPr lang="th-TH" dirty="0" smtClean="0"/>
              <a:t>จะทำให้ลดการใช้งาน </a:t>
            </a:r>
            <a:r>
              <a:rPr lang="en-US" dirty="0" smtClean="0"/>
              <a:t>bus </a:t>
            </a:r>
            <a:r>
              <a:rPr lang="th-TH" dirty="0" smtClean="0"/>
              <a:t>ภายนอกและเพิ่มความเร็วให้การทำงานของ </a:t>
            </a:r>
            <a:r>
              <a:rPr lang="en-US" dirty="0" smtClean="0"/>
              <a:t>processor</a:t>
            </a:r>
          </a:p>
          <a:p>
            <a:pPr lvl="1"/>
            <a:r>
              <a:rPr lang="th-TH" dirty="0" smtClean="0"/>
              <a:t>ถ้าพบชุดคำสั่งใน </a:t>
            </a:r>
            <a:r>
              <a:rPr lang="en-US" dirty="0" smtClean="0"/>
              <a:t>cache </a:t>
            </a:r>
            <a:r>
              <a:rPr lang="th-TH" dirty="0" smtClean="0"/>
              <a:t>จะทำให้ไม่จำเป็นต้องใช้งาน </a:t>
            </a:r>
            <a:r>
              <a:rPr lang="en-US" dirty="0" smtClean="0"/>
              <a:t>bus </a:t>
            </a:r>
            <a:r>
              <a:rPr lang="th-TH" dirty="0" smtClean="0"/>
              <a:t>เพื่อดึงชุดคำสั่งจากหน่วยความจำหลัก</a:t>
            </a:r>
          </a:p>
          <a:p>
            <a:pPr lvl="1"/>
            <a:r>
              <a:rPr lang="th-TH" dirty="0" smtClean="0"/>
              <a:t>การดึงข้อมูลจาก </a:t>
            </a:r>
            <a:r>
              <a:rPr lang="en-US" dirty="0" smtClean="0"/>
              <a:t>cache </a:t>
            </a:r>
            <a:r>
              <a:rPr lang="th-TH" dirty="0" smtClean="0"/>
              <a:t>ภายใน </a:t>
            </a:r>
            <a:r>
              <a:rPr lang="en-US" dirty="0" smtClean="0"/>
              <a:t>processor </a:t>
            </a:r>
            <a:r>
              <a:rPr lang="th-TH" dirty="0" smtClean="0"/>
              <a:t>จะเร็วมากแทบจะไม่ต้องรอสัญญาณ </a:t>
            </a:r>
            <a:r>
              <a:rPr lang="en-US" dirty="0" smtClean="0"/>
              <a:t>clock </a:t>
            </a:r>
            <a:r>
              <a:rPr lang="th-TH" dirty="0" smtClean="0"/>
              <a:t>เลย</a:t>
            </a:r>
          </a:p>
          <a:p>
            <a:pPr lvl="1"/>
            <a:r>
              <a:rPr lang="th-TH" dirty="0" smtClean="0"/>
              <a:t>เมื่อ </a:t>
            </a:r>
            <a:r>
              <a:rPr lang="en-US" dirty="0" smtClean="0"/>
              <a:t>bus </a:t>
            </a:r>
            <a:r>
              <a:rPr lang="th-TH" dirty="0" smtClean="0"/>
              <a:t>ไม่ได้ถูกใช้งานจะทำให้ </a:t>
            </a:r>
            <a:r>
              <a:rPr lang="en-US" dirty="0" smtClean="0"/>
              <a:t>bus </a:t>
            </a:r>
            <a:r>
              <a:rPr lang="th-TH" dirty="0" smtClean="0"/>
              <a:t>สามารถให้บริการกับอุปกรณ์อื่นแทนได้</a:t>
            </a:r>
          </a:p>
          <a:p>
            <a:r>
              <a:rPr lang="en-US" dirty="0" smtClean="0"/>
              <a:t>Two-level cache :</a:t>
            </a:r>
          </a:p>
          <a:p>
            <a:pPr lvl="1"/>
            <a:r>
              <a:rPr lang="en-US" dirty="0" smtClean="0"/>
              <a:t>Internal cache </a:t>
            </a:r>
            <a:r>
              <a:rPr lang="th-TH" dirty="0" smtClean="0"/>
              <a:t>ออกแบบมาอาจจะเรียกว่า </a:t>
            </a:r>
            <a:r>
              <a:rPr lang="en-US" dirty="0" smtClean="0"/>
              <a:t>level 1 (L1)</a:t>
            </a:r>
          </a:p>
          <a:p>
            <a:pPr lvl="1"/>
            <a:r>
              <a:rPr lang="en-US" dirty="0" smtClean="0"/>
              <a:t>External cache </a:t>
            </a:r>
            <a:r>
              <a:rPr lang="th-TH" dirty="0" smtClean="0"/>
              <a:t>ออกแบบมาทำงานถัดจาก </a:t>
            </a:r>
            <a:r>
              <a:rPr lang="en-US" dirty="0" smtClean="0"/>
              <a:t>level 1 </a:t>
            </a:r>
            <a:r>
              <a:rPr lang="th-TH" dirty="0" smtClean="0"/>
              <a:t>เรียกว่า </a:t>
            </a:r>
            <a:r>
              <a:rPr lang="en-US" dirty="0" smtClean="0"/>
              <a:t>level 2 (L2)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96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 Ratio (8KB </a:t>
            </a:r>
            <a:r>
              <a:rPr lang="th-TH" dirty="0" smtClean="0"/>
              <a:t>และ </a:t>
            </a:r>
            <a:r>
              <a:rPr lang="en-US" dirty="0" smtClean="0"/>
              <a:t>16KB L1)</a:t>
            </a:r>
            <a:endParaRPr lang="en-US" dirty="0"/>
          </a:p>
        </p:txBody>
      </p:sp>
      <p:pic>
        <p:nvPicPr>
          <p:cNvPr id="4" name="Picture 3" descr="f17.pdf"/>
          <p:cNvPicPr>
            <a:picLocks noChangeAspect="1"/>
          </p:cNvPicPr>
          <p:nvPr/>
        </p:nvPicPr>
        <p:blipFill rotWithShape="1">
          <a:blip r:embed="rId2"/>
          <a:srcRect t="17171" b="24120"/>
          <a:stretch/>
        </p:blipFill>
        <p:spPr>
          <a:xfrm>
            <a:off x="1187624" y="1412776"/>
            <a:ext cx="6696744" cy="50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03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Cache </a:t>
            </a:r>
            <a:r>
              <a:rPr lang="th-TH" dirty="0" smtClean="0"/>
              <a:t>กับ </a:t>
            </a:r>
            <a:r>
              <a:rPr lang="en-US" dirty="0" smtClean="0"/>
              <a:t>Split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h-TH" dirty="0" smtClean="0"/>
              <a:t>ข้อดีของ </a:t>
            </a:r>
            <a:r>
              <a:rPr lang="en-US" dirty="0" smtClean="0"/>
              <a:t>Unified cache</a:t>
            </a:r>
          </a:p>
          <a:p>
            <a:pPr lvl="1"/>
            <a:r>
              <a:rPr lang="th-TH" dirty="0" smtClean="0"/>
              <a:t>มีอัตราการ </a:t>
            </a:r>
            <a:r>
              <a:rPr lang="en-US" dirty="0" smtClean="0"/>
              <a:t>hit </a:t>
            </a:r>
            <a:r>
              <a:rPr lang="th-TH" dirty="0" smtClean="0"/>
              <a:t>ที่สูง</a:t>
            </a:r>
          </a:p>
          <a:p>
            <a:pPr lvl="2"/>
            <a:r>
              <a:rPr lang="th-TH" dirty="0" smtClean="0"/>
              <a:t>เนื่องจากเป็นการรวมกันระหว่างชุดคำสั่งและชุดข้อมูลที่ต้องการจะใช้งาน</a:t>
            </a:r>
          </a:p>
          <a:p>
            <a:pPr lvl="2"/>
            <a:r>
              <a:rPr lang="th-TH" dirty="0" smtClean="0"/>
              <a:t>การออกแบบและพัฒนาทำกับ </a:t>
            </a:r>
            <a:r>
              <a:rPr lang="en-US" dirty="0" smtClean="0"/>
              <a:t>cache </a:t>
            </a:r>
            <a:r>
              <a:rPr lang="th-TH" dirty="0" smtClean="0"/>
              <a:t>เพียงแค่ตัวเดียว</a:t>
            </a:r>
          </a:p>
          <a:p>
            <a:r>
              <a:rPr lang="en-US" dirty="0" smtClean="0"/>
              <a:t>Split </a:t>
            </a:r>
            <a:r>
              <a:rPr lang="en-US" dirty="0"/>
              <a:t>cache </a:t>
            </a:r>
            <a:r>
              <a:rPr lang="th-TH" dirty="0"/>
              <a:t>จะมี</a:t>
            </a:r>
            <a:endParaRPr lang="en-US" dirty="0"/>
          </a:p>
          <a:p>
            <a:pPr lvl="1"/>
            <a:r>
              <a:rPr lang="en-US" dirty="0"/>
              <a:t>Instruction cache </a:t>
            </a:r>
            <a:r>
              <a:rPr lang="th-TH" dirty="0"/>
              <a:t>สำหรับเก็บชุดคำสั่ง</a:t>
            </a:r>
          </a:p>
          <a:p>
            <a:pPr lvl="1"/>
            <a:r>
              <a:rPr lang="en-US" dirty="0"/>
              <a:t>Data cache </a:t>
            </a:r>
            <a:r>
              <a:rPr lang="th-TH" dirty="0"/>
              <a:t>สำหรับเก็บชุดข้อมูล</a:t>
            </a:r>
          </a:p>
          <a:p>
            <a:pPr lvl="1"/>
            <a:r>
              <a:rPr lang="th-TH" dirty="0"/>
              <a:t>โดยทั้ง 2 </a:t>
            </a:r>
            <a:r>
              <a:rPr lang="en-US" dirty="0"/>
              <a:t>cache </a:t>
            </a:r>
            <a:r>
              <a:rPr lang="th-TH" dirty="0"/>
              <a:t>นี้จะอยู่ในระดับเดียวกัน ปกติจะเป็น </a:t>
            </a:r>
            <a:r>
              <a:rPr lang="en-US" dirty="0"/>
              <a:t>L1 </a:t>
            </a:r>
            <a:r>
              <a:rPr lang="th-TH" dirty="0"/>
              <a:t>ทั้งคู่</a:t>
            </a:r>
          </a:p>
          <a:p>
            <a:r>
              <a:rPr lang="th-TH" dirty="0" smtClean="0"/>
              <a:t>ข้อดีของ </a:t>
            </a:r>
            <a:r>
              <a:rPr lang="en-US" dirty="0" smtClean="0"/>
              <a:t>Split cache</a:t>
            </a:r>
          </a:p>
          <a:p>
            <a:pPr lvl="1"/>
            <a:r>
              <a:rPr lang="th-TH" dirty="0" smtClean="0"/>
              <a:t>ลดความหนาแน่นของการใช้งาน </a:t>
            </a:r>
            <a:r>
              <a:rPr lang="en-US" dirty="0" smtClean="0"/>
              <a:t>cache </a:t>
            </a:r>
            <a:r>
              <a:rPr lang="th-TH" dirty="0" smtClean="0"/>
              <a:t>ระหว่าง </a:t>
            </a:r>
            <a:r>
              <a:rPr lang="en-US" dirty="0" smtClean="0"/>
              <a:t>fetch, decode </a:t>
            </a:r>
            <a:r>
              <a:rPr lang="th-TH" dirty="0" smtClean="0"/>
              <a:t>และ </a:t>
            </a:r>
            <a:r>
              <a:rPr lang="en-US" dirty="0" smtClean="0"/>
              <a:t>execute</a:t>
            </a:r>
          </a:p>
          <a:p>
            <a:pPr lvl="2"/>
            <a:r>
              <a:rPr lang="th-TH" dirty="0" smtClean="0"/>
              <a:t>ซึ่งจะสำคัญมากกับการทาง </a:t>
            </a:r>
            <a:r>
              <a:rPr lang="en-US" dirty="0" smtClean="0"/>
              <a:t>Pipelining</a:t>
            </a:r>
            <a:endParaRPr lang="th-TH" dirty="0" smtClean="0"/>
          </a:p>
          <a:p>
            <a:r>
              <a:rPr lang="th-TH" dirty="0"/>
              <a:t>แนวโน้มการออกแบบจะใช้ </a:t>
            </a:r>
            <a:r>
              <a:rPr lang="en-US" dirty="0"/>
              <a:t>Split cache </a:t>
            </a:r>
            <a:r>
              <a:rPr lang="th-TH" dirty="0"/>
              <a:t>สำหรับ </a:t>
            </a:r>
            <a:r>
              <a:rPr lang="en-US" dirty="0"/>
              <a:t>L1 </a:t>
            </a:r>
            <a:r>
              <a:rPr lang="th-TH" dirty="0"/>
              <a:t>และ </a:t>
            </a:r>
            <a:r>
              <a:rPr lang="en-US" dirty="0"/>
              <a:t>Unified cache</a:t>
            </a:r>
            <a:r>
              <a:rPr lang="th-TH" dirty="0"/>
              <a:t> สำหรับ </a:t>
            </a:r>
            <a:r>
              <a:rPr lang="en-US" dirty="0"/>
              <a:t>level </a:t>
            </a:r>
            <a:r>
              <a:rPr lang="th-TH" dirty="0"/>
              <a:t>ที่สูงกว่า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45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Pentium Cache 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47664" y="1553800"/>
            <a:ext cx="5623520" cy="52595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6835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การเข้าถึงข้อมูลในหน่วยความจำ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593" y="1597496"/>
            <a:ext cx="4319392" cy="21195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dirty="0" smtClean="0"/>
              <a:t>Sequential access</a:t>
            </a:r>
          </a:p>
          <a:p>
            <a:pPr lvl="1"/>
            <a:r>
              <a:rPr lang="en-US" sz="2000" dirty="0" smtClean="0"/>
              <a:t>Memory </a:t>
            </a:r>
            <a:r>
              <a:rPr lang="th-TH" sz="2000" dirty="0" smtClean="0"/>
              <a:t>มีการจัดรูปแบบของข้อมูลเรียกว่า </a:t>
            </a:r>
            <a:r>
              <a:rPr lang="en-US" sz="2000" dirty="0" smtClean="0"/>
              <a:t>records</a:t>
            </a:r>
          </a:p>
          <a:p>
            <a:pPr lvl="1"/>
            <a:r>
              <a:rPr lang="th-TH" sz="2000" dirty="0" smtClean="0"/>
              <a:t>การเข้าถึงข้อมูลจะเข้าถึงในรูปแบบของลำดับ</a:t>
            </a:r>
          </a:p>
          <a:p>
            <a:pPr lvl="1"/>
            <a:r>
              <a:rPr lang="th-TH" sz="2000" dirty="0" smtClean="0"/>
              <a:t>เวลาในการเข้าถึงข้อมูลไม่แน่นอน</a:t>
            </a:r>
          </a:p>
          <a:p>
            <a:pPr lvl="1"/>
            <a:r>
              <a:rPr lang="th-TH" sz="2000" dirty="0" smtClean="0"/>
              <a:t>หน่วยความจำประเภท </a:t>
            </a:r>
            <a:r>
              <a:rPr lang="en-US" sz="2000" dirty="0" smtClean="0"/>
              <a:t>Tape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89348" y="1588241"/>
            <a:ext cx="4275140" cy="21257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Direct access</a:t>
            </a:r>
          </a:p>
          <a:p>
            <a:pPr lvl="1"/>
            <a:r>
              <a:rPr lang="th-TH" sz="2000" dirty="0" smtClean="0"/>
              <a:t>เกี่ยวข้องกับกลไกการเขียน-อ่าน</a:t>
            </a:r>
          </a:p>
          <a:p>
            <a:pPr lvl="1"/>
            <a:r>
              <a:rPr lang="th-TH" sz="2000" dirty="0" smtClean="0"/>
              <a:t>แต่ละ </a:t>
            </a:r>
            <a:r>
              <a:rPr lang="en-US" sz="2000" dirty="0" smtClean="0"/>
              <a:t>block </a:t>
            </a:r>
            <a:r>
              <a:rPr lang="th-TH" sz="2000" dirty="0" smtClean="0"/>
              <a:t>หรือ </a:t>
            </a:r>
            <a:r>
              <a:rPr lang="en-US" sz="2000" dirty="0" smtClean="0"/>
              <a:t>record </a:t>
            </a:r>
            <a:r>
              <a:rPr lang="th-TH" sz="2000" dirty="0" smtClean="0"/>
              <a:t>จะมีหมายเลขแอดเดรสเฉพาะในการเข้าถึงข้อมูล</a:t>
            </a:r>
          </a:p>
          <a:p>
            <a:pPr lvl="1"/>
            <a:r>
              <a:rPr lang="th-TH" sz="2000" dirty="0" smtClean="0"/>
              <a:t>เวลาในการเข้าถึงข้อมูลไม่แน่นอน</a:t>
            </a:r>
            <a:endParaRPr lang="en-US" sz="2000" dirty="0" smtClean="0"/>
          </a:p>
          <a:p>
            <a:pPr lvl="1"/>
            <a:r>
              <a:rPr lang="th-TH" sz="2000" dirty="0" smtClean="0"/>
              <a:t>ใช้ในหน่วยความจำประเภท </a:t>
            </a:r>
            <a:r>
              <a:rPr lang="en-US" sz="2000" dirty="0" smtClean="0"/>
              <a:t>Disk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0308" y="3933056"/>
            <a:ext cx="4297677" cy="26867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Random access</a:t>
            </a:r>
          </a:p>
          <a:p>
            <a:pPr lvl="1"/>
            <a:r>
              <a:rPr lang="th-TH" sz="2000" dirty="0" smtClean="0"/>
              <a:t>แต่ละตำแหน่งของหน่วยความจำจะมีแอดเดรสไม่ซ้ำกัน</a:t>
            </a:r>
          </a:p>
          <a:p>
            <a:pPr lvl="1"/>
            <a:r>
              <a:rPr lang="th-TH" sz="2000" dirty="0" smtClean="0"/>
              <a:t>เวลาในการเข้าถึงหน่วยความจำจะมีค่าแน่นอน</a:t>
            </a:r>
          </a:p>
          <a:p>
            <a:pPr lvl="1"/>
            <a:r>
              <a:rPr lang="th-TH" sz="2000" dirty="0" smtClean="0"/>
              <a:t>ไม่ว่าจะเป็นตำแหน่งไหนสามารถเข้าถึงข้อมูลได้โดยตรง</a:t>
            </a:r>
          </a:p>
          <a:p>
            <a:pPr lvl="1"/>
            <a:r>
              <a:rPr lang="th-TH" sz="2000" dirty="0" smtClean="0"/>
              <a:t>จะใช้สำหรับหน่วยความจำหลักและแคช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89348" y="3933056"/>
            <a:ext cx="4275140" cy="26867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Associative</a:t>
            </a:r>
          </a:p>
          <a:p>
            <a:pPr lvl="1"/>
            <a:r>
              <a:rPr lang="th-TH" sz="2000" dirty="0" smtClean="0"/>
              <a:t>ข้อมูลจะถูกดึงมาเป็นก้อนๆ มากกว่าอ้างถึงแอดเดรส</a:t>
            </a:r>
          </a:p>
          <a:p>
            <a:pPr lvl="1"/>
            <a:r>
              <a:rPr lang="th-TH" sz="2000" dirty="0" smtClean="0"/>
              <a:t>แต่ละตำแหน่งข้อมูลจะมีกลไลของแอดเดรสและรูปแบบการเข้าถึงที่แน่นอน</a:t>
            </a:r>
          </a:p>
          <a:p>
            <a:pPr lvl="1"/>
            <a:r>
              <a:rPr lang="th-TH" sz="2000" dirty="0" smtClean="0"/>
              <a:t>แคชส่วนใหญ่จะใช้วิธีการนี้ในการเข้าถึงข้อมูล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99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Pentium 4 Block Diagram</a:t>
            </a:r>
            <a:endParaRPr lang="en-US" dirty="0"/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p:blipFill rotWithShape="1">
          <a:blip r:embed="rId2"/>
          <a:srcRect l="5730" t="15669" r="8615" b="26641"/>
          <a:stretch/>
        </p:blipFill>
        <p:spPr>
          <a:xfrm>
            <a:off x="208805" y="1772816"/>
            <a:ext cx="861166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92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39552" y="1772816"/>
            <a:ext cx="8023181" cy="49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1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ประสิทธิภาพของหน่วยความจำ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 fontScale="92500" lnSpcReduction="10000"/>
          </a:bodyPr>
          <a:lstStyle/>
          <a:p>
            <a:r>
              <a:rPr lang="th-TH" dirty="0" smtClean="0"/>
              <a:t>ความจุ และ ประสิทธิภาพ</a:t>
            </a:r>
          </a:p>
          <a:p>
            <a:r>
              <a:rPr lang="th-TH" dirty="0" smtClean="0"/>
              <a:t>ในการวัดประสิทธิภาพของหน่วยความจำจะมีข้อมูล </a:t>
            </a:r>
            <a:r>
              <a:rPr lang="en-US" dirty="0" smtClean="0"/>
              <a:t>3 </a:t>
            </a:r>
            <a:r>
              <a:rPr lang="th-TH" dirty="0" smtClean="0"/>
              <a:t>อย่างที่ต้องพิจารณา</a:t>
            </a:r>
          </a:p>
          <a:p>
            <a:pPr lvl="1"/>
            <a:r>
              <a:rPr lang="en-US" dirty="0" smtClean="0"/>
              <a:t>Access time (latency)</a:t>
            </a:r>
            <a:endParaRPr lang="th-TH" dirty="0" smtClean="0"/>
          </a:p>
          <a:p>
            <a:pPr lvl="2"/>
            <a:r>
              <a:rPr lang="th-TH" dirty="0" smtClean="0"/>
              <a:t>สำหรับ </a:t>
            </a:r>
            <a:r>
              <a:rPr lang="en-US" dirty="0" smtClean="0"/>
              <a:t>random-access memory </a:t>
            </a:r>
            <a:r>
              <a:rPr lang="th-TH" dirty="0" smtClean="0"/>
              <a:t>คือเวลาที่ใช้ในการอ่านหรือเขียน</a:t>
            </a:r>
          </a:p>
          <a:p>
            <a:pPr lvl="2"/>
            <a:r>
              <a:rPr lang="th-TH" dirty="0" smtClean="0"/>
              <a:t>สำหรับ ประเภทอื่นคือเวลาที่ใช้ในการเลื่อนหัวอ่านไปยังตำแหน่งที่ต้องการอ่านหรือเขียน</a:t>
            </a:r>
            <a:endParaRPr lang="en-US" dirty="0" smtClean="0"/>
          </a:p>
          <a:p>
            <a:pPr lvl="1"/>
            <a:r>
              <a:rPr lang="en-US" dirty="0" smtClean="0"/>
              <a:t>Memory cycle time</a:t>
            </a:r>
          </a:p>
          <a:p>
            <a:pPr lvl="2"/>
            <a:r>
              <a:rPr lang="th-TH" dirty="0" smtClean="0"/>
              <a:t>เวลาในการเข้าถึงข้อมูลบวกกับเวลาเพิ่มเติมที่ต้องใช้ก่อนที่การเข้าถึงข้อมูลถัดไปจะใช้ได้</a:t>
            </a:r>
          </a:p>
          <a:p>
            <a:pPr lvl="2"/>
            <a:r>
              <a:rPr lang="th-TH" dirty="0" smtClean="0"/>
              <a:t>เวลาเพิ่มเติมที่กล่าวถึงคือเวลาที่ให้สัญญาณที่ค้างอยู่ในสายสัญญาณหมดไปก่อน</a:t>
            </a:r>
          </a:p>
          <a:p>
            <a:pPr lvl="2"/>
            <a:r>
              <a:rPr lang="th-TH" dirty="0" smtClean="0"/>
              <a:t>เวลานี้จะเกี่ยวกับ </a:t>
            </a:r>
            <a:r>
              <a:rPr lang="en-US" dirty="0" smtClean="0"/>
              <a:t>System bus </a:t>
            </a:r>
            <a:r>
              <a:rPr lang="th-TH" dirty="0" smtClean="0"/>
              <a:t>ไม่เกี่ยวข้องกับ</a:t>
            </a:r>
            <a:r>
              <a:rPr lang="en-US" dirty="0" smtClean="0"/>
              <a:t> Processor</a:t>
            </a:r>
          </a:p>
          <a:p>
            <a:pPr lvl="1"/>
            <a:r>
              <a:rPr lang="en-US" dirty="0" smtClean="0"/>
              <a:t>Transfer rate</a:t>
            </a:r>
          </a:p>
          <a:p>
            <a:pPr lvl="2"/>
            <a:r>
              <a:rPr lang="th-TH" dirty="0" smtClean="0"/>
              <a:t>อัตราที่ข้อมูลสามารถโอนย้ายเข้า</a:t>
            </a:r>
            <a:r>
              <a:rPr lang="en-US" dirty="0" smtClean="0"/>
              <a:t>-</a:t>
            </a:r>
            <a:r>
              <a:rPr lang="th-TH" dirty="0" smtClean="0"/>
              <a:t>ออกหน่วยความจำ</a:t>
            </a:r>
          </a:p>
          <a:p>
            <a:pPr lvl="2"/>
            <a:r>
              <a:rPr lang="th-TH" dirty="0" smtClean="0"/>
              <a:t>สำหรับ </a:t>
            </a:r>
            <a:r>
              <a:rPr lang="en-US" dirty="0" smtClean="0"/>
              <a:t>random-access memory </a:t>
            </a:r>
            <a:r>
              <a:rPr lang="th-TH" dirty="0" smtClean="0"/>
              <a:t>จะมีค่าเท่ากับ </a:t>
            </a:r>
            <a:r>
              <a:rPr lang="en-US" dirty="0" smtClean="0"/>
              <a:t>1/(cycle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2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หน่วยความจำ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92500" lnSpcReduction="10000"/>
          </a:bodyPr>
          <a:lstStyle/>
          <a:p>
            <a:r>
              <a:rPr lang="th-TH" dirty="0" smtClean="0"/>
              <a:t>รูปแบบของหน่วยความจำทั่วๆไป</a:t>
            </a:r>
          </a:p>
          <a:p>
            <a:pPr lvl="1"/>
            <a:r>
              <a:rPr lang="th-TH" dirty="0" smtClean="0"/>
              <a:t>หน่วยความจำที่ทำจาก </a:t>
            </a:r>
            <a:r>
              <a:rPr lang="en-US" dirty="0" smtClean="0"/>
              <a:t>Semiconductor</a:t>
            </a:r>
            <a:endParaRPr lang="th-TH" dirty="0" smtClean="0"/>
          </a:p>
          <a:p>
            <a:pPr lvl="1"/>
            <a:r>
              <a:rPr lang="en-US" dirty="0" smtClean="0"/>
              <a:t>Magnetic surface</a:t>
            </a:r>
          </a:p>
          <a:p>
            <a:pPr lvl="1"/>
            <a:r>
              <a:rPr lang="en-US" dirty="0" smtClean="0"/>
              <a:t>Optical</a:t>
            </a:r>
          </a:p>
          <a:p>
            <a:pPr lvl="1"/>
            <a:r>
              <a:rPr lang="en-US" dirty="0" smtClean="0"/>
              <a:t>Magneto-optical</a:t>
            </a:r>
          </a:p>
          <a:p>
            <a:r>
              <a:rPr lang="th-TH" dirty="0" smtClean="0"/>
              <a:t>คุณลักษณะทางกายภาพที่สำคัญในการเก็บข้อมูล</a:t>
            </a:r>
          </a:p>
          <a:p>
            <a:pPr lvl="1"/>
            <a:r>
              <a:rPr lang="en-US" dirty="0" smtClean="0"/>
              <a:t>Volatile memory</a:t>
            </a:r>
          </a:p>
          <a:p>
            <a:pPr lvl="2"/>
            <a:r>
              <a:rPr lang="th-TH" dirty="0" smtClean="0"/>
              <a:t>ข้อมูลที่เก็บจะสูญหายถ้าไม่มีไฟฟ้ามาเลี้ยงหน่วยความจำ</a:t>
            </a:r>
          </a:p>
          <a:p>
            <a:pPr lvl="1"/>
            <a:r>
              <a:rPr lang="en-US" dirty="0" smtClean="0"/>
              <a:t>Nonvolatile memory</a:t>
            </a:r>
          </a:p>
          <a:p>
            <a:pPr lvl="2"/>
            <a:r>
              <a:rPr lang="th-TH" dirty="0" smtClean="0"/>
              <a:t>เมื่อบันทึกข้อมูลแล้ว ข้อมูลจะไม่สูญหายแม้ไม่มีไฟฟ้ามาเลี้ยง</a:t>
            </a:r>
            <a:r>
              <a:rPr lang="en-US" dirty="0" smtClean="0"/>
              <a:t> </a:t>
            </a:r>
            <a:r>
              <a:rPr lang="th-TH" dirty="0" smtClean="0"/>
              <a:t>แต่สามารถเปลี่ยนข้อมูลได้</a:t>
            </a:r>
          </a:p>
          <a:p>
            <a:pPr lvl="1"/>
            <a:r>
              <a:rPr lang="en-US" dirty="0" err="1" smtClean="0"/>
              <a:t>Nonerasble</a:t>
            </a:r>
            <a:r>
              <a:rPr lang="en-US" dirty="0" smtClean="0"/>
              <a:t> memory</a:t>
            </a:r>
          </a:p>
          <a:p>
            <a:pPr lvl="2"/>
            <a:r>
              <a:rPr lang="th-TH" dirty="0" smtClean="0"/>
              <a:t>เป็นหน่วยความจำที่ไม่สามารถเปลี่ยนข้อมูลได้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3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ลำดับชั้นของหน่วยความจำ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5328592" cy="2980928"/>
          </a:xfrm>
        </p:spPr>
        <p:txBody>
          <a:bodyPr>
            <a:normAutofit fontScale="85000" lnSpcReduction="20000"/>
          </a:bodyPr>
          <a:lstStyle/>
          <a:p>
            <a:r>
              <a:rPr lang="th-TH" dirty="0" smtClean="0"/>
              <a:t>การออกแบบหน่วยความจำสามารถ จะต้องพิจารณา </a:t>
            </a:r>
            <a:r>
              <a:rPr lang="en-US" dirty="0" smtClean="0"/>
              <a:t>3 </a:t>
            </a:r>
            <a:r>
              <a:rPr lang="th-TH" dirty="0" smtClean="0"/>
              <a:t>ส่วน คือ</a:t>
            </a:r>
          </a:p>
          <a:p>
            <a:pPr lvl="1"/>
            <a:r>
              <a:rPr lang="th-TH" dirty="0" smtClean="0"/>
              <a:t>ความจุ</a:t>
            </a:r>
          </a:p>
          <a:p>
            <a:pPr lvl="1"/>
            <a:r>
              <a:rPr lang="th-TH" dirty="0" smtClean="0"/>
              <a:t>ความเร็ว</a:t>
            </a:r>
          </a:p>
          <a:p>
            <a:pPr lvl="1"/>
            <a:r>
              <a:rPr lang="th-TH" dirty="0" smtClean="0"/>
              <a:t>ราคา</a:t>
            </a:r>
          </a:p>
          <a:p>
            <a:r>
              <a:rPr lang="th-TH" dirty="0" smtClean="0"/>
              <a:t>ปกติการออกแบบจะมี </a:t>
            </a:r>
            <a:r>
              <a:rPr lang="en-US" dirty="0" smtClean="0"/>
              <a:t>trade-off</a:t>
            </a:r>
          </a:p>
          <a:p>
            <a:pPr lvl="1"/>
            <a:r>
              <a:rPr lang="th-TH" dirty="0" smtClean="0"/>
              <a:t>มีความเร็วสูง แต่มีราคาสูง</a:t>
            </a:r>
          </a:p>
          <a:p>
            <a:pPr lvl="1"/>
            <a:r>
              <a:rPr lang="th-TH" dirty="0" smtClean="0"/>
              <a:t>มีความจุสูง  มีราคาต่ำ แต่มีการความเร็วต่ำ</a:t>
            </a:r>
            <a:endParaRPr lang="en-US" dirty="0"/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p:blipFill rotWithShape="1">
          <a:blip r:embed="rId2"/>
          <a:srcRect l="5960" t="17526" r="6501" b="20468"/>
          <a:stretch/>
        </p:blipFill>
        <p:spPr>
          <a:xfrm>
            <a:off x="3419872" y="1598797"/>
            <a:ext cx="5688632" cy="521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9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r>
              <a:rPr lang="th-TH" dirty="0" smtClean="0"/>
              <a:t>และหน่วยความจำหลัก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68144" y="1600200"/>
            <a:ext cx="2897904" cy="2836912"/>
          </a:xfrm>
        </p:spPr>
        <p:txBody>
          <a:bodyPr/>
          <a:lstStyle/>
          <a:p>
            <a:r>
              <a:rPr lang="en-US" dirty="0" smtClean="0"/>
              <a:t>Cache </a:t>
            </a:r>
            <a:r>
              <a:rPr lang="th-TH" dirty="0" smtClean="0"/>
              <a:t>ถูกออกแบบมาให้มีความเร็วสูง และทำงานคู่กับหน่วยความจำหลักที่มีขนาดใหญ่กว่าแต่ราคาถูกกว่า</a:t>
            </a:r>
            <a:endParaRPr lang="en-US" dirty="0"/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p:blipFill rotWithShape="1">
          <a:blip r:embed="rId2"/>
          <a:srcRect l="4106" t="3451" r="8069" b="37383"/>
          <a:stretch/>
        </p:blipFill>
        <p:spPr>
          <a:xfrm>
            <a:off x="107504" y="1556792"/>
            <a:ext cx="561662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3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โครงสร้างของ </a:t>
            </a:r>
            <a:r>
              <a:rPr lang="en-US" dirty="0" smtClean="0"/>
              <a:t>Cache </a:t>
            </a:r>
            <a:r>
              <a:rPr lang="th-TH" dirty="0" smtClean="0"/>
              <a:t>และหน่วยความจำหลัก</a:t>
            </a:r>
            <a:endParaRPr lang="en-US" dirty="0"/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p:blipFill rotWithShape="1">
          <a:blip r:embed="rId2"/>
          <a:srcRect l="6237" t="9412" r="10192" b="12832"/>
          <a:stretch/>
        </p:blipFill>
        <p:spPr>
          <a:xfrm>
            <a:off x="899591" y="1520954"/>
            <a:ext cx="7416825" cy="53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6356</TotalTime>
  <Words>2235</Words>
  <Application>Microsoft Office PowerPoint</Application>
  <PresentationFormat>On-screen Show (4:3)</PresentationFormat>
  <Paragraphs>237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Cordia New</vt:lpstr>
      <vt:lpstr>FreesiaUPC</vt:lpstr>
      <vt:lpstr>Tw Cen MT</vt:lpstr>
      <vt:lpstr>Wingdings</vt:lpstr>
      <vt:lpstr>Wingdings 2</vt:lpstr>
      <vt:lpstr>Median</vt:lpstr>
      <vt:lpstr>cache</vt:lpstr>
      <vt:lpstr>คุณลักษณะของหน่วยความจำในระบบคอมพิวเตอร์ (1)</vt:lpstr>
      <vt:lpstr>คุณลักษณะของหน่วยความจำในระบบคอมพิวเตอร์ (2)</vt:lpstr>
      <vt:lpstr>การเข้าถึงข้อมูลในหน่วยความจำ</vt:lpstr>
      <vt:lpstr>ประสิทธิภาพของหน่วยความจำ</vt:lpstr>
      <vt:lpstr>หน่วยความจำ</vt:lpstr>
      <vt:lpstr>ลำดับชั้นของหน่วยความจำ</vt:lpstr>
      <vt:lpstr>Cache และหน่วยความจำหลัก</vt:lpstr>
      <vt:lpstr>โครงสร้างของ Cache และหน่วยความจำหลัก</vt:lpstr>
      <vt:lpstr>การวางตำแหน่ง Cache ในรูปแบบทั่วๆไป</vt:lpstr>
      <vt:lpstr>Flowchart การอ่านข้อมูลจากเมื่อมี cache</vt:lpstr>
      <vt:lpstr>องค์ประกอบของ Cache</vt:lpstr>
      <vt:lpstr>Cache Address</vt:lpstr>
      <vt:lpstr>ตำแหน่งการวาง Cache ที่นิยมใช้กัน</vt:lpstr>
      <vt:lpstr>Cache Size</vt:lpstr>
      <vt:lpstr>Mapping Function</vt:lpstr>
      <vt:lpstr>Direct Mapping</vt:lpstr>
      <vt:lpstr>การทำงานภายในของเทคนิค Direct Cache</vt:lpstr>
      <vt:lpstr>ตัวอย่างการใช้งาน Direct Cache</vt:lpstr>
      <vt:lpstr>สรุป Direct Mapping</vt:lpstr>
      <vt:lpstr>Victim Cache</vt:lpstr>
      <vt:lpstr>Fully Associative Cache</vt:lpstr>
      <vt:lpstr>ตัวอย่างของ Fully Associative Cache</vt:lpstr>
      <vt:lpstr>สรุป Fully Associative Cache</vt:lpstr>
      <vt:lpstr>Set Associative Mapping</vt:lpstr>
      <vt:lpstr>การทำงานของ Set Associative Cache</vt:lpstr>
      <vt:lpstr>ตัวอย่าง การทำงานของ Set Associative Cache</vt:lpstr>
      <vt:lpstr>สรุป Set Associative Cache</vt:lpstr>
      <vt:lpstr>ประสิทธิภาพการทำงานของ Cache</vt:lpstr>
      <vt:lpstr>Replacement Algorithm</vt:lpstr>
      <vt:lpstr>Replace Algorithm ที่นิยมใช้งาน</vt:lpstr>
      <vt:lpstr>Write Policy</vt:lpstr>
      <vt:lpstr>Write Through และ Write Back</vt:lpstr>
      <vt:lpstr>การจัดการ Cache สำหรับ Processor หลายตัว</vt:lpstr>
      <vt:lpstr>Line Size</vt:lpstr>
      <vt:lpstr>Multilevel Caches</vt:lpstr>
      <vt:lpstr>Hit Ratio (8KB และ 16KB L1)</vt:lpstr>
      <vt:lpstr>Unified Cache กับ Split Cache</vt:lpstr>
      <vt:lpstr>Pentium Cache History</vt:lpstr>
      <vt:lpstr>Pentium 4 Block Diagram</vt:lpstr>
      <vt:lpstr>ARM Cache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choopan</dc:creator>
  <cp:lastModifiedBy>ICIT</cp:lastModifiedBy>
  <cp:revision>67</cp:revision>
  <dcterms:created xsi:type="dcterms:W3CDTF">2014-04-13T04:46:35Z</dcterms:created>
  <dcterms:modified xsi:type="dcterms:W3CDTF">2014-09-15T08:40:59Z</dcterms:modified>
</cp:coreProperties>
</file>