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F773E-CBF3-326F-AE6C-6236D6C6A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885DBD-62B3-AF9D-088D-E75D524FAA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6FCFE0-3CFE-8F69-12A2-8D9806CF6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5D6E-F91A-387E-CE4A-081809214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72FA6-3B3A-24E5-C8D7-3D78CF99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3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2E906-89D0-3348-DA60-A96629B5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FE12C3-915B-11DD-723B-24332BD51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569F3-01D3-D0D6-1136-C2A4639D7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1A329-7B37-3E0F-D95D-1BA056EE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7641-4F60-45EC-25FB-C325AC9BE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246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8DA85C-320C-3BA1-83BD-D1EADE7FC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A6999C-9E4A-68F5-B830-35811B448E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8AD96-B7CB-E3D1-1768-8D061DC7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23063-A2BF-0FE6-44A0-7FEE8E8C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7F6A3-38DD-3BE5-3603-8E378667D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53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9272-E89C-F326-48EE-D62FF3D4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4326B-846C-D124-B4C4-50F9CF619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BDEB5-79AC-535A-ED27-DE45E7A37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B77AE-B44D-D6D4-2B7A-7A289DE7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138F8-D141-4AD7-19A7-CD5AD72A4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0A482-4EF1-1180-B9F1-4BFFC3AF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D0879-C96D-7366-F072-42D8CDB501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30ADE-227D-5560-B68C-EE53FA5E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B9FDF-6C4F-D691-F7ED-06A974DF8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D0F87-0F2E-BFE7-81F2-B25075F4F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750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3147-F744-790D-76C5-65E279135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AD4C-E73B-790F-5EC2-603D8610A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9E98-45A3-AAEC-2C0D-4A8F3637A3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113889-09FE-B80B-F4A5-2AACDA212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C7428-1806-1D96-1D1B-E96CD6766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0D24D-D409-4A3B-1FF7-ABCB6FF6D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90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000C-CD21-2B00-8A22-E7D6DCBDE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3B326-DAE0-8E14-70F7-67E1D8C2A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4D92B-A277-4F40-395E-0868A1969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DC3A86-185F-CBDD-ABAC-AAD82FE58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43EE2-2C4B-720E-3ECB-2E845B5AB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94C405-5F60-873C-3EF7-1BDD86306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9C9A83-2B70-B3E4-3533-4D06F11F2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23C78-A280-D8DF-ADED-C683FA86D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84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9A6DE-50FB-CF3F-F3F9-39D307ADB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69FCDA-8FAB-A4EA-0FD7-22787304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6A7EB-4320-935E-0DDB-3017B9E4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A5B9B0-9033-43DF-02C5-2E842D971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08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F07393-D654-C54E-817C-E7B412632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312AD5-B661-F67D-FFE0-C6DC936C7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98A31B-713C-75F5-1153-12D07CCC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06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BC2E0-DCAB-109C-559A-E45903B8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D6DA9-B115-3E0E-7442-D867BA7A2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234714-B475-61EC-CD61-CD1360068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0DF60-5AE5-8433-29C0-81EB8225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9C4715-9E4F-AAF5-5BC3-5507BA524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57B96-4434-FBDA-958C-01CAA3EB3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6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2675-7E36-B7BF-5310-1F9F8B8F2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98DD7C-CA94-6055-D39B-3CE3B48D3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8990A-B5B0-55DA-CBBE-7C284B19D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CAFAB-7C21-5E29-9ED1-58E461236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F6278-41CA-0A37-D1CE-16430B4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1D0D1-5CC6-D5AC-94F2-A4806FD5F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05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613684-F7AF-3D09-5781-5612DADF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3ED9A-3571-29E2-96CC-1BCFD742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3207E-A5B3-AEFC-B5AD-D4E8010E4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EDE53-E29C-4F4E-B66E-5CCB78F24C8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EE73A-B1A4-08AA-D0AE-0D9B34E659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3BC6C-D173-A32C-41C1-7A7FF67D23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CC8135-4696-41CB-8CA8-6F4B49386A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736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87CF-AD84-5871-7718-CD1DF0DEC5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9989F-355E-C6E6-94B6-4A978F37C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 descr="A yellow background with food items and text">
            <a:extLst>
              <a:ext uri="{FF2B5EF4-FFF2-40B4-BE49-F238E27FC236}">
                <a16:creationId xmlns:a16="http://schemas.microsoft.com/office/drawing/2014/main" id="{B2504DF3-F940-132A-C494-DEA71460F4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25" y="997960"/>
            <a:ext cx="11715750" cy="44672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4FAA52-D330-D0E5-CDD8-A70FA6C06416}"/>
              </a:ext>
            </a:extLst>
          </p:cNvPr>
          <p:cNvSpPr txBox="1"/>
          <p:nvPr/>
        </p:nvSpPr>
        <p:spPr>
          <a:xfrm>
            <a:off x="9109364" y="6047510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</p:spTree>
    <p:extLst>
      <p:ext uri="{BB962C8B-B14F-4D97-AF65-F5344CB8AC3E}">
        <p14:creationId xmlns:p14="http://schemas.microsoft.com/office/powerpoint/2010/main" val="225848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E997F-09CA-E832-6DC9-2FB585A5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F8FAA53-6058-F416-1137-ECDE76956E49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8954B-6B0B-510E-F0AC-C58C13BC473D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0895D5-2370-16E6-1A25-3B7B98C6C30C}"/>
              </a:ext>
            </a:extLst>
          </p:cNvPr>
          <p:cNvSpPr txBox="1"/>
          <p:nvPr/>
        </p:nvSpPr>
        <p:spPr>
          <a:xfrm>
            <a:off x="685800" y="1647629"/>
            <a:ext cx="57544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6. Sales by Outlet Location :</a:t>
            </a: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SELECT </a:t>
            </a:r>
            <a:r>
              <a:rPr lang="en-US" dirty="0" err="1"/>
              <a:t>Outlet_Location_Type</a:t>
            </a:r>
            <a:r>
              <a:rPr lang="en-US" dirty="0"/>
              <a:t> , 	</a:t>
            </a:r>
          </a:p>
          <a:p>
            <a:r>
              <a:rPr lang="en-US" dirty="0"/>
              <a:t>	SUM(</a:t>
            </a:r>
            <a:r>
              <a:rPr lang="en-US" dirty="0" err="1"/>
              <a:t>Total_Sales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blinkit_grocery_data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Outlet_Location_Type</a:t>
            </a:r>
            <a:endParaRPr lang="en-US" dirty="0"/>
          </a:p>
          <a:p>
            <a:r>
              <a:rPr lang="en-US" dirty="0"/>
              <a:t>ORDER BY </a:t>
            </a:r>
            <a:r>
              <a:rPr lang="en-US" dirty="0" err="1"/>
              <a:t>Outlet_Location_Type</a:t>
            </a:r>
            <a:r>
              <a:rPr lang="en-US" dirty="0"/>
              <a:t> DESC;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48BF58-EC68-02AF-7015-BA34F34D8D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285" y="2250670"/>
            <a:ext cx="3244042" cy="148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B5081-AC7C-F377-E83E-AB8CEAAA6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A32C0B6-A615-08B3-E6FD-EAB164361C35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1D240-78FC-50AB-24AF-703D0B27967F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40AFEF-F12E-8F04-FA77-7032D59D3FA3}"/>
              </a:ext>
            </a:extLst>
          </p:cNvPr>
          <p:cNvSpPr txBox="1"/>
          <p:nvPr/>
        </p:nvSpPr>
        <p:spPr>
          <a:xfrm>
            <a:off x="789707" y="1681083"/>
            <a:ext cx="112221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7. All Metrics by Outlet Type:</a:t>
            </a: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SELECT </a:t>
            </a:r>
            <a:r>
              <a:rPr lang="en-US" dirty="0" err="1"/>
              <a:t>Outlet_Type</a:t>
            </a:r>
            <a:r>
              <a:rPr lang="en-US" dirty="0"/>
              <a:t> ,	</a:t>
            </a:r>
          </a:p>
          <a:p>
            <a:pPr lvl="1"/>
            <a:r>
              <a:rPr lang="en-US" dirty="0"/>
              <a:t>SUM(</a:t>
            </a:r>
            <a:r>
              <a:rPr lang="en-US" dirty="0" err="1"/>
              <a:t>Total_Sales</a:t>
            </a:r>
            <a:r>
              <a:rPr lang="en-US" dirty="0"/>
              <a:t>) AS </a:t>
            </a:r>
            <a:r>
              <a:rPr lang="en-US" dirty="0" err="1"/>
              <a:t>Total_Sales</a:t>
            </a:r>
            <a:r>
              <a:rPr lang="en-US" dirty="0"/>
              <a:t>,	</a:t>
            </a:r>
          </a:p>
          <a:p>
            <a:pPr lvl="1"/>
            <a:r>
              <a:rPr lang="en-US" dirty="0"/>
              <a:t>AVG(</a:t>
            </a:r>
            <a:r>
              <a:rPr lang="en-US" dirty="0" err="1"/>
              <a:t>Total_Sales</a:t>
            </a:r>
            <a:r>
              <a:rPr lang="en-US" dirty="0"/>
              <a:t>) AS </a:t>
            </a:r>
            <a:r>
              <a:rPr lang="en-US" dirty="0" err="1"/>
              <a:t>Avg_Sales</a:t>
            </a:r>
            <a:r>
              <a:rPr lang="en-US" dirty="0"/>
              <a:t>,	</a:t>
            </a:r>
          </a:p>
          <a:p>
            <a:pPr lvl="1"/>
            <a:r>
              <a:rPr lang="en-US" dirty="0"/>
              <a:t>COUNT(*) AS </a:t>
            </a:r>
            <a:r>
              <a:rPr lang="en-US" dirty="0" err="1"/>
              <a:t>No_Of_Items</a:t>
            </a:r>
            <a:r>
              <a:rPr lang="en-US" dirty="0"/>
              <a:t>,</a:t>
            </a:r>
          </a:p>
          <a:p>
            <a:pPr lvl="1"/>
            <a:r>
              <a:rPr lang="en-US" dirty="0"/>
              <a:t>AVG(Rating) AS </a:t>
            </a:r>
            <a:r>
              <a:rPr lang="en-US" dirty="0" err="1"/>
              <a:t>Avg_Rating</a:t>
            </a:r>
            <a:r>
              <a:rPr lang="en-US" dirty="0"/>
              <a:t>,	CAST(AVG(</a:t>
            </a:r>
            <a:r>
              <a:rPr lang="en-US" dirty="0" err="1"/>
              <a:t>Item_Visibility</a:t>
            </a:r>
            <a:r>
              <a:rPr lang="en-US" dirty="0"/>
              <a:t>) AS DECIMAL(10,2)) AS </a:t>
            </a:r>
            <a:r>
              <a:rPr lang="en-US" dirty="0" err="1"/>
              <a:t>Avg_Item_Visibility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blinkit_grocery_data</a:t>
            </a:r>
            <a:r>
              <a:rPr lang="en-US" dirty="0"/>
              <a:t> </a:t>
            </a:r>
          </a:p>
          <a:p>
            <a:r>
              <a:rPr lang="en-US" dirty="0"/>
              <a:t>GROUP BY </a:t>
            </a:r>
            <a:r>
              <a:rPr lang="en-US" dirty="0" err="1"/>
              <a:t>Outlet_Type</a:t>
            </a:r>
            <a:r>
              <a:rPr lang="en-US" dirty="0"/>
              <a:t> ;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A110A4B-3E7B-1431-4659-947680395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706" y="4534571"/>
            <a:ext cx="7700358" cy="191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2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C69CB-065A-0037-ECEA-39ECE60C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B2E38F-5C4F-6FA1-BA3B-92F70AD41FEF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50184" y="909135"/>
            <a:ext cx="7048789" cy="991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u="sng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C6C0D-9C5C-1FB5-2C95-050D2F4750B6}"/>
              </a:ext>
            </a:extLst>
          </p:cNvPr>
          <p:cNvSpPr txBox="1"/>
          <p:nvPr/>
        </p:nvSpPr>
        <p:spPr>
          <a:xfrm>
            <a:off x="654627" y="2026543"/>
            <a:ext cx="10099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 conduct a comprehensive analysis of </a:t>
            </a:r>
            <a:r>
              <a:rPr lang="en-US" b="1" dirty="0" err="1"/>
              <a:t>Blinkit's</a:t>
            </a:r>
            <a:r>
              <a:rPr lang="en-US" b="1" dirty="0"/>
              <a:t> sales performance, customer satisfaction, and inventory distribution to identify key insights and opportunities for optimization using various KPIs using SQL.</a:t>
            </a:r>
            <a:endParaRPr lang="en-IN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27" y="3909273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D303A8-66CE-DF26-DCBC-F3134D52508D}"/>
              </a:ext>
            </a:extLst>
          </p:cNvPr>
          <p:cNvSpPr txBox="1"/>
          <p:nvPr/>
        </p:nvSpPr>
        <p:spPr>
          <a:xfrm>
            <a:off x="654627" y="3323353"/>
            <a:ext cx="5330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KPI’s REQUIREMENTS :</a:t>
            </a:r>
          </a:p>
        </p:txBody>
      </p:sp>
    </p:spTree>
    <p:extLst>
      <p:ext uri="{BB962C8B-B14F-4D97-AF65-F5344CB8AC3E}">
        <p14:creationId xmlns:p14="http://schemas.microsoft.com/office/powerpoint/2010/main" val="296242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1C820-BD80-313D-5C8F-0716D1DC5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40FAF2B-F9C3-2F37-9CD8-0F931C05B6FA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136BF-802C-30E1-A9B5-DD091DC89A59}"/>
              </a:ext>
            </a:extLst>
          </p:cNvPr>
          <p:cNvSpPr txBox="1"/>
          <p:nvPr/>
        </p:nvSpPr>
        <p:spPr>
          <a:xfrm>
            <a:off x="2431473" y="715234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KPI’s REQUIREMENTS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20036A-2940-3B5B-16E9-661F7D7BF625}"/>
              </a:ext>
            </a:extLst>
          </p:cNvPr>
          <p:cNvSpPr txBox="1"/>
          <p:nvPr/>
        </p:nvSpPr>
        <p:spPr>
          <a:xfrm>
            <a:off x="737755" y="1870364"/>
            <a:ext cx="56630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Total Sales: The overall revenue generated from all items sold.</a:t>
            </a:r>
          </a:p>
          <a:p>
            <a:endParaRPr lang="en-US" dirty="0"/>
          </a:p>
          <a:p>
            <a:r>
              <a:rPr lang="en-US" b="1" dirty="0"/>
              <a:t>SELECT SUM(</a:t>
            </a:r>
            <a:r>
              <a:rPr lang="en-US" b="1" dirty="0" err="1"/>
              <a:t>Total_Sales</a:t>
            </a:r>
            <a:r>
              <a:rPr lang="en-US" b="1" dirty="0"/>
              <a:t>) AS </a:t>
            </a:r>
            <a:r>
              <a:rPr lang="en-US" b="1" dirty="0" err="1"/>
              <a:t>Total_Revenue</a:t>
            </a:r>
            <a:r>
              <a:rPr lang="en-US" b="1" dirty="0"/>
              <a:t> </a:t>
            </a:r>
          </a:p>
          <a:p>
            <a:r>
              <a:rPr lang="en-US" b="1" dirty="0"/>
              <a:t>FROM  </a:t>
            </a:r>
            <a:r>
              <a:rPr lang="en-US" b="1" dirty="0" err="1"/>
              <a:t>blinkit_grocery_data</a:t>
            </a:r>
            <a:r>
              <a:rPr lang="en-US" b="1" dirty="0"/>
              <a:t> ;</a:t>
            </a:r>
            <a:endParaRPr lang="en-IN" b="1" dirty="0"/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4D0787FD-15FB-E292-4C3F-D1B777918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123" y="2222881"/>
            <a:ext cx="2899757" cy="16240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723B28-EB93-65EA-EBFB-4D3FFB1AB33F}"/>
              </a:ext>
            </a:extLst>
          </p:cNvPr>
          <p:cNvSpPr txBox="1"/>
          <p:nvPr/>
        </p:nvSpPr>
        <p:spPr>
          <a:xfrm>
            <a:off x="737755" y="4173409"/>
            <a:ext cx="5663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Average Sales: The average revenue per sale.</a:t>
            </a:r>
          </a:p>
          <a:p>
            <a:endParaRPr lang="en-US" dirty="0"/>
          </a:p>
          <a:p>
            <a:r>
              <a:rPr lang="en-US" b="1" dirty="0"/>
              <a:t>SELECT ROUND( AVG(</a:t>
            </a:r>
            <a:r>
              <a:rPr lang="en-US" b="1" dirty="0" err="1"/>
              <a:t>Total_Sales</a:t>
            </a:r>
            <a:r>
              <a:rPr lang="en-US" b="1" dirty="0"/>
              <a:t>) , 2 ) AS </a:t>
            </a:r>
            <a:r>
              <a:rPr lang="en-US" b="1" dirty="0" err="1"/>
              <a:t>Avg_Revenue</a:t>
            </a:r>
            <a:r>
              <a:rPr lang="en-US" b="1" dirty="0"/>
              <a:t> FROM  </a:t>
            </a:r>
            <a:r>
              <a:rPr lang="en-US" b="1" dirty="0" err="1"/>
              <a:t>blinkit_grocery_data</a:t>
            </a:r>
            <a:r>
              <a:rPr lang="en-US" b="1" dirty="0"/>
              <a:t> ;</a:t>
            </a:r>
          </a:p>
        </p:txBody>
      </p:sp>
      <p:pic>
        <p:nvPicPr>
          <p:cNvPr id="15" name="Picture 14" descr="A screenshot of a computer">
            <a:extLst>
              <a:ext uri="{FF2B5EF4-FFF2-40B4-BE49-F238E27FC236}">
                <a16:creationId xmlns:a16="http://schemas.microsoft.com/office/drawing/2014/main" id="{97586428-9986-25B2-000E-0063BD468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05" y="4173409"/>
            <a:ext cx="2899757" cy="1578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6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21E94-30BE-D7D1-8564-DE277671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B36B136-7931-53F9-99AD-7E402C5AB0EA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547DC4-606B-D517-1829-66DBE2F8BD27}"/>
              </a:ext>
            </a:extLst>
          </p:cNvPr>
          <p:cNvSpPr txBox="1"/>
          <p:nvPr/>
        </p:nvSpPr>
        <p:spPr>
          <a:xfrm>
            <a:off x="2431473" y="715234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KPI’s REQUIREMENTS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3D2C92-2625-AE76-B402-9100E7F7157E}"/>
              </a:ext>
            </a:extLst>
          </p:cNvPr>
          <p:cNvSpPr txBox="1"/>
          <p:nvPr/>
        </p:nvSpPr>
        <p:spPr>
          <a:xfrm>
            <a:off x="737755" y="1870364"/>
            <a:ext cx="6889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Number of Items: The total count of different items sold.</a:t>
            </a:r>
          </a:p>
          <a:p>
            <a:endParaRPr lang="en-US" dirty="0"/>
          </a:p>
          <a:p>
            <a:r>
              <a:rPr lang="en-US" b="1" dirty="0"/>
              <a:t>SELECT 	COUNT(*) AS </a:t>
            </a:r>
            <a:r>
              <a:rPr lang="en-US" b="1" dirty="0" err="1"/>
              <a:t>Count_Of_Items</a:t>
            </a:r>
            <a:endParaRPr lang="en-US" b="1" dirty="0"/>
          </a:p>
          <a:p>
            <a:r>
              <a:rPr lang="en-US" b="1" dirty="0"/>
              <a:t>FROM  </a:t>
            </a:r>
            <a:r>
              <a:rPr lang="en-US" b="1" dirty="0" err="1"/>
              <a:t>blinkit_grocery_data</a:t>
            </a:r>
            <a:r>
              <a:rPr lang="en-US" b="1" dirty="0"/>
              <a:t>  ;</a:t>
            </a:r>
            <a:endParaRPr lang="en-IN" b="1" dirty="0"/>
          </a:p>
        </p:txBody>
      </p:sp>
      <p:pic>
        <p:nvPicPr>
          <p:cNvPr id="10" name="Picture 9" descr="A screenshot of a computer">
            <a:extLst>
              <a:ext uri="{FF2B5EF4-FFF2-40B4-BE49-F238E27FC236}">
                <a16:creationId xmlns:a16="http://schemas.microsoft.com/office/drawing/2014/main" id="{9FCCDF91-C155-3D9D-DF69-A006D84E8E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060" y="2452933"/>
            <a:ext cx="2925734" cy="11881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F987CE6-26FC-D56B-0114-347A1E467819}"/>
              </a:ext>
            </a:extLst>
          </p:cNvPr>
          <p:cNvSpPr txBox="1"/>
          <p:nvPr/>
        </p:nvSpPr>
        <p:spPr>
          <a:xfrm>
            <a:off x="737755" y="4193807"/>
            <a:ext cx="68891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Average Rating: The average customer rating for items sold.</a:t>
            </a:r>
          </a:p>
          <a:p>
            <a:endParaRPr lang="en-US" dirty="0"/>
          </a:p>
          <a:p>
            <a:r>
              <a:rPr lang="en-US" b="1" dirty="0"/>
              <a:t>SELECT ROUND( AVG(Rating) , 2 ) AS </a:t>
            </a:r>
            <a:r>
              <a:rPr lang="en-US" b="1" dirty="0" err="1"/>
              <a:t>Avg_Rating</a:t>
            </a:r>
            <a:r>
              <a:rPr lang="en-US" b="1" dirty="0"/>
              <a:t> FROM </a:t>
            </a:r>
            <a:r>
              <a:rPr lang="en-US" b="1" dirty="0" err="1"/>
              <a:t>blinkit_grocery_data</a:t>
            </a:r>
            <a:r>
              <a:rPr lang="en-US" b="1" dirty="0"/>
              <a:t> ;</a:t>
            </a:r>
            <a:endParaRPr lang="en-IN" b="1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E681A5-734E-D071-CF4B-10EE2AEE9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21" y="4529195"/>
            <a:ext cx="2925734" cy="127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881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3CFC5-335B-5BBA-3653-CAD2A760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AC70BCB-7258-5D36-EAD1-8296F9353CF1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FE5CD-FA1D-DA36-6EDA-9A39C6F6449B}"/>
              </a:ext>
            </a:extLst>
          </p:cNvPr>
          <p:cNvSpPr txBox="1"/>
          <p:nvPr/>
        </p:nvSpPr>
        <p:spPr>
          <a:xfrm>
            <a:off x="698909" y="1109669"/>
            <a:ext cx="67333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Granular Requirements</a:t>
            </a:r>
            <a:r>
              <a:rPr lang="en-IN" sz="3200" b="1" dirty="0"/>
              <a:t> :</a:t>
            </a: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46E9582C-211E-9559-A24A-74495445F42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862551" y="129818"/>
            <a:ext cx="7048789" cy="99132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rmAutofit/>
          </a:bodyPr>
          <a:lstStyle>
            <a:defPPr>
              <a:defRPr lang="en-US"/>
            </a:defPPr>
            <a:lvl1pPr marL="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defRPr sz="11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b="1" u="sng" dirty="0">
                <a:solidFill>
                  <a:schemeClr val="tx1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744AC78-8F43-4E5F-D85D-FA0C9B00C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5086" y="1936685"/>
            <a:ext cx="1062371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155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19A9F-C715-D991-36CD-390C37A9C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66D59BE-53DE-9D9A-C62F-469E26C91BBE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945F1-3B4F-6C92-5BA2-9BEE6F1F2091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CE4824-53F9-778F-0378-0116865BE8F6}"/>
              </a:ext>
            </a:extLst>
          </p:cNvPr>
          <p:cNvSpPr txBox="1"/>
          <p:nvPr/>
        </p:nvSpPr>
        <p:spPr>
          <a:xfrm>
            <a:off x="581891" y="1672936"/>
            <a:ext cx="56630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Total Sales by Fat Content</a:t>
            </a:r>
          </a:p>
          <a:p>
            <a:endParaRPr lang="en-US" dirty="0"/>
          </a:p>
          <a:p>
            <a:r>
              <a:rPr lang="en-US" b="1" dirty="0"/>
              <a:t>SELECT  </a:t>
            </a:r>
            <a:r>
              <a:rPr lang="en-US" b="1" dirty="0" err="1"/>
              <a:t>Fat_Content</a:t>
            </a:r>
            <a:r>
              <a:rPr lang="en-US" b="1" dirty="0"/>
              <a:t> ,	</a:t>
            </a:r>
          </a:p>
          <a:p>
            <a:r>
              <a:rPr lang="en-US" b="1" dirty="0"/>
              <a:t>	SUM(</a:t>
            </a:r>
            <a:r>
              <a:rPr lang="en-US" b="1" dirty="0" err="1"/>
              <a:t>Total_Sales</a:t>
            </a:r>
            <a:r>
              <a:rPr lang="en-US" b="1" dirty="0"/>
              <a:t>) AS </a:t>
            </a:r>
            <a:r>
              <a:rPr lang="en-US" b="1" dirty="0" err="1"/>
              <a:t>Total_Sales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blinkit_grocery_data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Fat_Content</a:t>
            </a:r>
            <a:r>
              <a:rPr lang="en-US" b="1" dirty="0"/>
              <a:t> 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Total_Sales</a:t>
            </a:r>
            <a:r>
              <a:rPr lang="en-US" b="1" dirty="0"/>
              <a:t> DESC ;</a:t>
            </a:r>
            <a:endParaRPr lang="en-IN" b="1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E9FDFD-F0F2-6A3A-613D-B2264F48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360" y="1960488"/>
            <a:ext cx="3520788" cy="168445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2DA212C-2EFD-A863-E6A2-2A7ABD213F1C}"/>
              </a:ext>
            </a:extLst>
          </p:cNvPr>
          <p:cNvSpPr txBox="1"/>
          <p:nvPr/>
        </p:nvSpPr>
        <p:spPr>
          <a:xfrm>
            <a:off x="581890" y="4132223"/>
            <a:ext cx="82399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2. Total Sales by Item Type: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Item_Type</a:t>
            </a:r>
            <a:r>
              <a:rPr lang="en-US" b="1" dirty="0"/>
              <a:t> ,	</a:t>
            </a:r>
          </a:p>
          <a:p>
            <a:r>
              <a:rPr lang="en-US" b="1" dirty="0"/>
              <a:t>	CAST(SUM(</a:t>
            </a:r>
            <a:r>
              <a:rPr lang="en-US" b="1" dirty="0" err="1"/>
              <a:t>Total_Sales</a:t>
            </a:r>
            <a:r>
              <a:rPr lang="en-US" b="1" dirty="0"/>
              <a:t>) AS DECIMAL(10 , 2) ) AS </a:t>
            </a:r>
            <a:r>
              <a:rPr lang="en-US" b="1" dirty="0" err="1"/>
              <a:t>Total_Sales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blinkit_grocery_data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Item_Type</a:t>
            </a:r>
            <a:r>
              <a:rPr lang="en-US" b="1" dirty="0"/>
              <a:t> 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Total_Sales</a:t>
            </a:r>
            <a:r>
              <a:rPr lang="en-US" b="1" dirty="0"/>
              <a:t> DESC ;</a:t>
            </a:r>
            <a:endParaRPr lang="en-IN" b="1" dirty="0"/>
          </a:p>
        </p:txBody>
      </p:sp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E9C548-A3DC-F28F-2FA0-969F941934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336" y="3858925"/>
            <a:ext cx="2927812" cy="299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16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AE093-D22D-0EB6-30BF-2D54DAE67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C481046-DE69-7B36-8714-31AB5555E29E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B3D0F0-4D09-9DE3-C871-37A5B7882F12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0A651-474F-798B-E779-134BDADCE4E5}"/>
              </a:ext>
            </a:extLst>
          </p:cNvPr>
          <p:cNvSpPr txBox="1"/>
          <p:nvPr/>
        </p:nvSpPr>
        <p:spPr>
          <a:xfrm>
            <a:off x="613421" y="1725488"/>
            <a:ext cx="93306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3. Fat Content by Outlet for Total Sales: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Outlet_Location_Type</a:t>
            </a:r>
            <a:r>
              <a:rPr lang="en-US" b="1" dirty="0"/>
              <a:t>, 	</a:t>
            </a:r>
          </a:p>
          <a:p>
            <a:pPr lvl="1"/>
            <a:r>
              <a:rPr lang="en-US" b="1" dirty="0"/>
              <a:t>SUM( CASE WHEN </a:t>
            </a:r>
            <a:r>
              <a:rPr lang="en-US" b="1" dirty="0" err="1"/>
              <a:t>Fat_Content</a:t>
            </a:r>
            <a:r>
              <a:rPr lang="en-US" b="1" dirty="0"/>
              <a:t> = 'Low Fat' THEN </a:t>
            </a:r>
            <a:r>
              <a:rPr lang="en-US" b="1" dirty="0" err="1"/>
              <a:t>Total_Sales</a:t>
            </a:r>
            <a:r>
              <a:rPr lang="en-US" b="1" dirty="0"/>
              <a:t> END ) AS </a:t>
            </a:r>
            <a:r>
              <a:rPr lang="en-US" b="1" dirty="0" err="1"/>
              <a:t>Low_Fat</a:t>
            </a:r>
            <a:r>
              <a:rPr lang="en-US" b="1" dirty="0"/>
              <a:t> ,    SUM( CASE WHEN </a:t>
            </a:r>
            <a:r>
              <a:rPr lang="en-US" b="1" dirty="0" err="1"/>
              <a:t>Fat_Content</a:t>
            </a:r>
            <a:r>
              <a:rPr lang="en-US" b="1" dirty="0"/>
              <a:t> = 'Regular' THEN </a:t>
            </a:r>
            <a:r>
              <a:rPr lang="en-US" b="1" dirty="0" err="1"/>
              <a:t>Total_Sales</a:t>
            </a:r>
            <a:r>
              <a:rPr lang="en-US" b="1" dirty="0"/>
              <a:t> END ) AS Regular</a:t>
            </a:r>
          </a:p>
          <a:p>
            <a:r>
              <a:rPr lang="en-US" b="1" dirty="0"/>
              <a:t>FROM </a:t>
            </a:r>
            <a:r>
              <a:rPr lang="en-US" b="1" dirty="0" err="1"/>
              <a:t>blinkit_grocery_data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Outlet_Location_Type</a:t>
            </a:r>
            <a:r>
              <a:rPr lang="en-US" b="1" dirty="0"/>
              <a:t> </a:t>
            </a:r>
          </a:p>
          <a:p>
            <a:r>
              <a:rPr lang="en-US" b="1" dirty="0"/>
              <a:t>ORDER BY </a:t>
            </a:r>
            <a:r>
              <a:rPr lang="en-US" b="1" dirty="0" err="1"/>
              <a:t>Outlet_Location_Type</a:t>
            </a:r>
            <a:r>
              <a:rPr lang="en-US" b="1" dirty="0"/>
              <a:t> ;</a:t>
            </a:r>
            <a:endParaRPr lang="en-IN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969DEBB-DD3D-ABA9-BF68-52C0643FD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1" y="4480073"/>
            <a:ext cx="5287015" cy="1777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75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E5ABE-F9EA-6B6E-1A9D-B55571D38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5179EA-975C-7F7C-CCDB-EA4B86A2ECA6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A85335-F8F2-7BB0-8F8F-3B45B66AAADE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106268-0AF3-BD7F-2C2D-8C65D871D343}"/>
              </a:ext>
            </a:extLst>
          </p:cNvPr>
          <p:cNvSpPr txBox="1"/>
          <p:nvPr/>
        </p:nvSpPr>
        <p:spPr>
          <a:xfrm>
            <a:off x="550718" y="2265217"/>
            <a:ext cx="75126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4. Total Sales by Outlet Establishment:</a:t>
            </a:r>
          </a:p>
          <a:p>
            <a:endParaRPr lang="en-US" dirty="0"/>
          </a:p>
          <a:p>
            <a:r>
              <a:rPr lang="en-US" b="1" dirty="0"/>
              <a:t>SELECT </a:t>
            </a:r>
            <a:r>
              <a:rPr lang="en-US" b="1" dirty="0" err="1"/>
              <a:t>Outlet_Establishment_Year</a:t>
            </a:r>
            <a:r>
              <a:rPr lang="en-US" b="1" dirty="0"/>
              <a:t> ,	</a:t>
            </a:r>
          </a:p>
          <a:p>
            <a:r>
              <a:rPr lang="en-US" b="1" dirty="0"/>
              <a:t>	SUM(</a:t>
            </a:r>
            <a:r>
              <a:rPr lang="en-US" b="1" dirty="0" err="1"/>
              <a:t>Total_Sales</a:t>
            </a:r>
            <a:r>
              <a:rPr lang="en-US" b="1" dirty="0"/>
              <a:t>) AS </a:t>
            </a:r>
            <a:r>
              <a:rPr lang="en-US" b="1" dirty="0" err="1"/>
              <a:t>Total_Sales</a:t>
            </a:r>
            <a:endParaRPr lang="en-US" b="1" dirty="0"/>
          </a:p>
          <a:p>
            <a:r>
              <a:rPr lang="en-US" b="1" dirty="0"/>
              <a:t>FROM </a:t>
            </a:r>
            <a:r>
              <a:rPr lang="en-US" b="1" dirty="0" err="1"/>
              <a:t>blinkit_grocery_data</a:t>
            </a:r>
            <a:r>
              <a:rPr lang="en-US" b="1" dirty="0"/>
              <a:t> </a:t>
            </a:r>
          </a:p>
          <a:p>
            <a:r>
              <a:rPr lang="en-US" b="1" dirty="0"/>
              <a:t>GROUP BY </a:t>
            </a:r>
            <a:r>
              <a:rPr lang="en-US" b="1" dirty="0" err="1"/>
              <a:t>Outlet_Establishment_Year</a:t>
            </a:r>
            <a:endParaRPr lang="en-US" b="1" dirty="0"/>
          </a:p>
          <a:p>
            <a:r>
              <a:rPr lang="en-US" b="1" dirty="0"/>
              <a:t>ORDER BY </a:t>
            </a:r>
            <a:r>
              <a:rPr lang="en-US" b="1" dirty="0" err="1"/>
              <a:t>Outlet_Establishment_Year</a:t>
            </a:r>
            <a:r>
              <a:rPr lang="en-US" b="1" dirty="0"/>
              <a:t> ;</a:t>
            </a:r>
            <a:endParaRPr lang="en-IN" b="1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D255E357-48BF-0699-12BA-250A88FD9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795" y="2129230"/>
            <a:ext cx="3948666" cy="3855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7B593-FC8C-FA1A-62F1-A89B79F45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450678-6EF8-4AE7-BDFF-C2057EDACD5F}"/>
              </a:ext>
            </a:extLst>
          </p:cNvPr>
          <p:cNvSpPr txBox="1"/>
          <p:nvPr/>
        </p:nvSpPr>
        <p:spPr>
          <a:xfrm>
            <a:off x="8995064" y="6078682"/>
            <a:ext cx="334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Presented by :  Bankim 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89697-D5E7-A568-A513-FE6BFD74D020}"/>
              </a:ext>
            </a:extLst>
          </p:cNvPr>
          <p:cNvSpPr txBox="1"/>
          <p:nvPr/>
        </p:nvSpPr>
        <p:spPr>
          <a:xfrm>
            <a:off x="2639291" y="694452"/>
            <a:ext cx="71177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u="sng" dirty="0"/>
              <a:t>Solution of Granular Requirements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CC767-8A36-3421-BD58-1533D0C00928}"/>
              </a:ext>
            </a:extLst>
          </p:cNvPr>
          <p:cNvSpPr txBox="1"/>
          <p:nvPr/>
        </p:nvSpPr>
        <p:spPr>
          <a:xfrm>
            <a:off x="488373" y="1618886"/>
            <a:ext cx="783474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90000"/>
                    <a:lumOff val="10000"/>
                  </a:schemeClr>
                </a:solidFill>
              </a:rPr>
              <a:t>5. Percentage of Sales by Outlet Size:</a:t>
            </a: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dirty="0"/>
              <a:t>WITH </a:t>
            </a:r>
            <a:r>
              <a:rPr lang="en-US" dirty="0" err="1"/>
              <a:t>cte</a:t>
            </a:r>
            <a:r>
              <a:rPr lang="en-US" dirty="0"/>
              <a:t> AS (	</a:t>
            </a:r>
          </a:p>
          <a:p>
            <a:r>
              <a:rPr lang="en-US" dirty="0"/>
              <a:t>	SELECT </a:t>
            </a:r>
            <a:r>
              <a:rPr lang="en-US" dirty="0" err="1"/>
              <a:t>Outlet_Size</a:t>
            </a:r>
            <a:r>
              <a:rPr lang="en-US" dirty="0"/>
              <a:t> , 		</a:t>
            </a:r>
          </a:p>
          <a:p>
            <a:r>
              <a:rPr lang="en-US" dirty="0"/>
              <a:t>	SUM( </a:t>
            </a:r>
            <a:r>
              <a:rPr lang="en-US" dirty="0" err="1"/>
              <a:t>Total_Sales</a:t>
            </a:r>
            <a:r>
              <a:rPr lang="en-US" dirty="0"/>
              <a:t> ) AS </a:t>
            </a:r>
            <a:r>
              <a:rPr lang="en-US" dirty="0" err="1"/>
              <a:t>Total_Sales</a:t>
            </a:r>
            <a:r>
              <a:rPr lang="en-US" dirty="0"/>
              <a:t> 	</a:t>
            </a:r>
          </a:p>
          <a:p>
            <a:r>
              <a:rPr lang="en-US" dirty="0"/>
              <a:t>	FROM </a:t>
            </a:r>
            <a:r>
              <a:rPr lang="en-US" dirty="0" err="1"/>
              <a:t>blinkit_grocery_data</a:t>
            </a:r>
            <a:r>
              <a:rPr lang="en-US" dirty="0"/>
              <a:t>  </a:t>
            </a:r>
          </a:p>
          <a:p>
            <a:r>
              <a:rPr lang="en-US" dirty="0"/>
              <a:t>	GROUP BY </a:t>
            </a:r>
            <a:r>
              <a:rPr lang="en-US" dirty="0" err="1"/>
              <a:t>Outlet_Size</a:t>
            </a:r>
            <a:r>
              <a:rPr lang="en-US" dirty="0"/>
              <a:t>  )</a:t>
            </a:r>
          </a:p>
          <a:p>
            <a:r>
              <a:rPr lang="en-US" dirty="0"/>
              <a:t>SELECT </a:t>
            </a:r>
            <a:r>
              <a:rPr lang="en-US" dirty="0" err="1"/>
              <a:t>Outlet_Size</a:t>
            </a:r>
            <a:r>
              <a:rPr lang="en-US" dirty="0"/>
              <a:t> , </a:t>
            </a:r>
          </a:p>
          <a:p>
            <a:r>
              <a:rPr lang="en-US" dirty="0"/>
              <a:t>	</a:t>
            </a:r>
            <a:r>
              <a:rPr lang="en-US" dirty="0" err="1"/>
              <a:t>Total_Sales</a:t>
            </a:r>
            <a:r>
              <a:rPr lang="en-US" dirty="0"/>
              <a:t> ,	</a:t>
            </a:r>
          </a:p>
          <a:p>
            <a:r>
              <a:rPr lang="en-US" dirty="0"/>
              <a:t>	(100*</a:t>
            </a:r>
            <a:r>
              <a:rPr lang="en-US" dirty="0" err="1"/>
              <a:t>Total_Sales</a:t>
            </a:r>
            <a:r>
              <a:rPr lang="en-US" dirty="0"/>
              <a:t> / SUM( </a:t>
            </a:r>
            <a:r>
              <a:rPr lang="en-US" dirty="0" err="1"/>
              <a:t>Total_Sales</a:t>
            </a:r>
            <a:r>
              <a:rPr lang="en-US" dirty="0"/>
              <a:t> ) OVER() ) AS </a:t>
            </a:r>
            <a:r>
              <a:rPr lang="en-US" dirty="0" err="1"/>
              <a:t>Percentage_Sales</a:t>
            </a:r>
            <a:endParaRPr lang="en-US" dirty="0"/>
          </a:p>
          <a:p>
            <a:r>
              <a:rPr lang="en-US" dirty="0"/>
              <a:t>FROM </a:t>
            </a:r>
            <a:r>
              <a:rPr lang="en-US" dirty="0" err="1"/>
              <a:t>cte</a:t>
            </a:r>
            <a:r>
              <a:rPr lang="en-US" dirty="0"/>
              <a:t> ;</a:t>
            </a:r>
          </a:p>
          <a:p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C9266E2-1983-7D8C-CDEA-5037318979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954" y="2041372"/>
            <a:ext cx="5112673" cy="185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9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917</Words>
  <Application>Microsoft Office PowerPoint</Application>
  <PresentationFormat>Widescreen</PresentationFormat>
  <Paragraphs>111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Arial Rounded MT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Bankim Das</dc:creator>
  <cp:lastModifiedBy>Bankim Das</cp:lastModifiedBy>
  <cp:revision>7</cp:revision>
  <dcterms:created xsi:type="dcterms:W3CDTF">2025-02-16T13:52:17Z</dcterms:created>
  <dcterms:modified xsi:type="dcterms:W3CDTF">2025-02-16T14:49:21Z</dcterms:modified>
</cp:coreProperties>
</file>