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3236DC97-F597-4D85-96C1-81FF3E7F2381}"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236DC97-F597-4D85-96C1-81FF3E7F23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236DC97-F597-4D85-96C1-81FF3E7F238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236DC97-F597-4D85-96C1-81FF3E7F238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236DC97-F597-4D85-96C1-81FF3E7F2381}"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236DC97-F597-4D85-96C1-81FF3E7F23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236DC97-F597-4D85-96C1-81FF3E7F2381}"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236DC97-F597-4D85-96C1-81FF3E7F23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236DC97-F597-4D85-96C1-81FF3E7F2381}"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236DC97-F597-4D85-96C1-81FF3E7F238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12AA2F6-AB7F-4848-8B9C-488907389F40}" type="datetimeFigureOut">
              <a:rPr lang="en-US" smtClean="0"/>
              <a:t>12/15/2021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236DC97-F597-4D85-96C1-81FF3E7F2381}"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12AA2F6-AB7F-4848-8B9C-488907389F40}" type="datetimeFigureOut">
              <a:rPr lang="en-US" smtClean="0"/>
              <a:t>12/15/2021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236DC97-F597-4D85-96C1-81FF3E7F2381}"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2607048"/>
            <a:ext cx="7196336" cy="317896"/>
          </a:xfrm>
        </p:spPr>
        <p:txBody>
          <a:bodyPr>
            <a:noAutofit/>
          </a:bodyPr>
          <a:lstStyle/>
          <a:p>
            <a:pPr algn="ctr"/>
            <a:r>
              <a:rPr lang="en-US" sz="3200" dirty="0" smtClean="0">
                <a:solidFill>
                  <a:schemeClr val="tx1"/>
                </a:solidFill>
                <a:latin typeface="Gill Sans MT" pitchFamily="34" charset="0"/>
              </a:rPr>
              <a:t>FINAL PROJECT – DATA 1200</a:t>
            </a:r>
            <a:endParaRPr lang="en-US" sz="3200" dirty="0">
              <a:solidFill>
                <a:schemeClr val="tx1"/>
              </a:solidFill>
              <a:latin typeface="Gill Sans MT" pitchFamily="34" charset="0"/>
            </a:endParaRPr>
          </a:p>
        </p:txBody>
      </p:sp>
      <p:sp>
        <p:nvSpPr>
          <p:cNvPr id="3" name="Subtitle 2"/>
          <p:cNvSpPr>
            <a:spLocks noGrp="1"/>
          </p:cNvSpPr>
          <p:nvPr>
            <p:ph type="subTitle" idx="1"/>
          </p:nvPr>
        </p:nvSpPr>
        <p:spPr>
          <a:xfrm>
            <a:off x="2275656" y="4077072"/>
            <a:ext cx="6400800" cy="1224136"/>
          </a:xfrm>
        </p:spPr>
        <p:txBody>
          <a:bodyPr>
            <a:noAutofit/>
          </a:bodyPr>
          <a:lstStyle/>
          <a:p>
            <a:pPr algn="ctr"/>
            <a:r>
              <a:rPr lang="en-US" sz="3600" dirty="0" smtClean="0">
                <a:solidFill>
                  <a:schemeClr val="tx1"/>
                </a:solidFill>
                <a:latin typeface="Gill Sans MT" pitchFamily="34" charset="0"/>
              </a:rPr>
              <a:t>AROWOLO BANKOLE</a:t>
            </a:r>
          </a:p>
          <a:p>
            <a:pPr algn="ctr"/>
            <a:r>
              <a:rPr lang="en-US" sz="3600" dirty="0" smtClean="0">
                <a:solidFill>
                  <a:schemeClr val="tx1"/>
                </a:solidFill>
                <a:latin typeface="Gill Sans MT" pitchFamily="34" charset="0"/>
              </a:rPr>
              <a:t>STUDENT NO: 100833830</a:t>
            </a:r>
          </a:p>
        </p:txBody>
      </p:sp>
    </p:spTree>
    <p:extLst>
      <p:ext uri="{BB962C8B-B14F-4D97-AF65-F5344CB8AC3E}">
        <p14:creationId xmlns:p14="http://schemas.microsoft.com/office/powerpoint/2010/main" val="3013663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980728"/>
            <a:ext cx="7848872" cy="5688632"/>
          </a:xfrm>
        </p:spPr>
        <p:txBody>
          <a:bodyPr>
            <a:normAutofit/>
          </a:bodyPr>
          <a:lstStyle/>
          <a:p>
            <a:pPr>
              <a:lnSpc>
                <a:spcPct val="150000"/>
              </a:lnSpc>
              <a:buClr>
                <a:srgbClr val="FF0000"/>
              </a:buClr>
              <a:buSzPct val="100000"/>
              <a:buFont typeface="Wingdings" pitchFamily="2" charset="2"/>
              <a:buChar char="v"/>
            </a:pPr>
            <a:r>
              <a:rPr lang="en-US" sz="1600" b="1" dirty="0" smtClean="0">
                <a:latin typeface="Gill Sans MT" pitchFamily="34" charset="0"/>
              </a:rPr>
              <a:t>DECISION TREE CONT’D</a:t>
            </a:r>
            <a:endParaRPr lang="en-US" sz="1600" b="1" dirty="0">
              <a:latin typeface="Gill Sans MT" pitchFamily="34" charset="0"/>
            </a:endParaRPr>
          </a:p>
          <a:p>
            <a:pPr marL="82296" indent="0">
              <a:lnSpc>
                <a:spcPct val="150000"/>
              </a:lnSpc>
              <a:buClr>
                <a:srgbClr val="FF0000"/>
              </a:buClr>
              <a:buSzPct val="100000"/>
              <a:buNone/>
            </a:pPr>
            <a:r>
              <a:rPr lang="en-US" sz="1400" dirty="0"/>
              <a:t>The </a:t>
            </a:r>
            <a:r>
              <a:rPr lang="en-US" sz="1400" b="1" dirty="0"/>
              <a:t>f1-score</a:t>
            </a:r>
            <a:r>
              <a:rPr lang="en-US" sz="1400" dirty="0"/>
              <a:t> finds a good balance between precision and recall.  For the non-diabetic patient, the F1 Score is </a:t>
            </a:r>
            <a:r>
              <a:rPr lang="en-US" sz="1400" dirty="0" smtClean="0"/>
              <a:t>78% </a:t>
            </a:r>
            <a:r>
              <a:rPr lang="en-US" sz="1400" dirty="0"/>
              <a:t>while for the diabetic patient, the F1 Score is </a:t>
            </a:r>
            <a:r>
              <a:rPr lang="en-US" sz="1400" dirty="0" smtClean="0"/>
              <a:t>64%.</a:t>
            </a:r>
          </a:p>
          <a:p>
            <a:pPr marL="82296" indent="0">
              <a:lnSpc>
                <a:spcPct val="150000"/>
              </a:lnSpc>
              <a:buClr>
                <a:srgbClr val="FF0000"/>
              </a:buClr>
              <a:buSzPct val="100000"/>
              <a:buNone/>
            </a:pPr>
            <a:endParaRPr lang="en-US" sz="1400" dirty="0"/>
          </a:p>
          <a:p>
            <a:pPr>
              <a:lnSpc>
                <a:spcPct val="150000"/>
              </a:lnSpc>
              <a:buClr>
                <a:srgbClr val="FF0000"/>
              </a:buClr>
              <a:buSzPct val="100000"/>
              <a:buFont typeface="Wingdings" pitchFamily="2" charset="2"/>
              <a:buChar char="v"/>
            </a:pPr>
            <a:r>
              <a:rPr lang="en-US" sz="1600" b="1" dirty="0">
                <a:latin typeface="Gill Sans MT" pitchFamily="34" charset="0"/>
              </a:rPr>
              <a:t>Support Vector Machine (SVM) </a:t>
            </a:r>
            <a:endParaRPr lang="en-US" sz="1600" b="1" dirty="0" smtClean="0">
              <a:latin typeface="Gill Sans MT" pitchFamily="34" charset="0"/>
            </a:endParaRPr>
          </a:p>
          <a:p>
            <a:pPr marL="82296" indent="0">
              <a:lnSpc>
                <a:spcPct val="150000"/>
              </a:lnSpc>
              <a:buClr>
                <a:srgbClr val="FF0000"/>
              </a:buClr>
              <a:buSzPct val="100000"/>
              <a:buNone/>
            </a:pPr>
            <a:r>
              <a:rPr lang="en-US" sz="1400" b="1" dirty="0"/>
              <a:t>Precision</a:t>
            </a:r>
            <a:r>
              <a:rPr lang="en-US" sz="1400" dirty="0"/>
              <a:t> tells us what fraction has diabetes from all the patients our model predicted to have diabetes.  The Logistical Regression predicts non-diabetes to be 79% and diabetes to be </a:t>
            </a:r>
            <a:r>
              <a:rPr lang="en-US" sz="1400" dirty="0" smtClean="0"/>
              <a:t>75%.</a:t>
            </a:r>
            <a:endParaRPr lang="en-US" sz="1400" dirty="0"/>
          </a:p>
          <a:p>
            <a:pPr marL="82296" indent="0">
              <a:lnSpc>
                <a:spcPct val="150000"/>
              </a:lnSpc>
              <a:buClr>
                <a:srgbClr val="FF0000"/>
              </a:buClr>
              <a:buSzPct val="100000"/>
              <a:buNone/>
            </a:pPr>
            <a:r>
              <a:rPr lang="en-US" sz="1400" b="1" dirty="0"/>
              <a:t>Recall</a:t>
            </a:r>
            <a:r>
              <a:rPr lang="en-US" sz="1400" dirty="0"/>
              <a:t> gives us the fraction our model correctly detected as having diabetes out of all the diabetic patients. Here, it predicts non-diabetes to be </a:t>
            </a:r>
            <a:r>
              <a:rPr lang="en-US" sz="1400" dirty="0" smtClean="0"/>
              <a:t>90% </a:t>
            </a:r>
            <a:r>
              <a:rPr lang="en-US" sz="1400" dirty="0"/>
              <a:t>and diabetes to be 56%.</a:t>
            </a:r>
          </a:p>
          <a:p>
            <a:pPr marL="82296" indent="0">
              <a:lnSpc>
                <a:spcPct val="150000"/>
              </a:lnSpc>
              <a:buClr>
                <a:srgbClr val="FF0000"/>
              </a:buClr>
              <a:buSzPct val="100000"/>
              <a:buNone/>
            </a:pPr>
            <a:r>
              <a:rPr lang="en-US" sz="1400" dirty="0"/>
              <a:t>The </a:t>
            </a:r>
            <a:r>
              <a:rPr lang="en-US" sz="1400" b="1" dirty="0"/>
              <a:t>f1-score</a:t>
            </a:r>
            <a:r>
              <a:rPr lang="en-US" sz="1400" dirty="0"/>
              <a:t> finds a good balance between precision and recall.  For the non-diabetic patient, the F1 Score is </a:t>
            </a:r>
            <a:r>
              <a:rPr lang="en-US" sz="1400" dirty="0" smtClean="0"/>
              <a:t>84% </a:t>
            </a:r>
            <a:r>
              <a:rPr lang="en-US" sz="1400" dirty="0"/>
              <a:t>while for the diabetic patient, the F1 Score is </a:t>
            </a:r>
            <a:r>
              <a:rPr lang="en-US" sz="1400" dirty="0" smtClean="0"/>
              <a:t>64%.</a:t>
            </a:r>
            <a:endParaRPr lang="en-US" sz="1400" dirty="0"/>
          </a:p>
          <a:p>
            <a:pPr>
              <a:lnSpc>
                <a:spcPct val="200000"/>
              </a:lnSpc>
              <a:buClr>
                <a:srgbClr val="FF0000"/>
              </a:buClr>
              <a:buSzPct val="100000"/>
              <a:buFont typeface="Wingdings" pitchFamily="2" charset="2"/>
              <a:buChar char="v"/>
            </a:pPr>
            <a:endParaRPr lang="en-US" sz="1600" b="1" dirty="0" smtClean="0">
              <a:latin typeface="Gill Sans MT" pitchFamily="34" charset="0"/>
            </a:endParaRPr>
          </a:p>
        </p:txBody>
      </p:sp>
      <p:sp>
        <p:nvSpPr>
          <p:cNvPr id="5" name="Title 1"/>
          <p:cNvSpPr txBox="1">
            <a:spLocks/>
          </p:cNvSpPr>
          <p:nvPr/>
        </p:nvSpPr>
        <p:spPr>
          <a:xfrm>
            <a:off x="1619672" y="332656"/>
            <a:ext cx="6840760" cy="447328"/>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2000" dirty="0" smtClean="0">
                <a:solidFill>
                  <a:srgbClr val="FF0000"/>
                </a:solidFill>
                <a:latin typeface="Gill Sans MT" pitchFamily="34" charset="0"/>
              </a:rPr>
              <a:t>d)	Key Insight </a:t>
            </a:r>
            <a:r>
              <a:rPr lang="fr-FR" sz="2000" dirty="0" smtClean="0">
                <a:solidFill>
                  <a:srgbClr val="FF0000"/>
                </a:solidFill>
                <a:latin typeface="Gill Sans MT" pitchFamily="34" charset="0"/>
              </a:rPr>
              <a:t>Confusion Matrix and Classification Report </a:t>
            </a:r>
            <a:endParaRPr lang="en-US" sz="2000" dirty="0">
              <a:solidFill>
                <a:srgbClr val="FF0000"/>
              </a:solidFill>
              <a:latin typeface="Gill Sans MT" pitchFamily="34" charset="0"/>
            </a:endParaRPr>
          </a:p>
        </p:txBody>
      </p:sp>
    </p:spTree>
    <p:extLst>
      <p:ext uri="{BB962C8B-B14F-4D97-AF65-F5344CB8AC3E}">
        <p14:creationId xmlns:p14="http://schemas.microsoft.com/office/powerpoint/2010/main" val="1933238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19672" y="332656"/>
            <a:ext cx="6840760" cy="447328"/>
          </a:xfrm>
        </p:spPr>
        <p:txBody>
          <a:bodyPr>
            <a:normAutofit fontScale="90000"/>
          </a:bodyPr>
          <a:lstStyle/>
          <a:p>
            <a:pPr algn="ctr"/>
            <a:r>
              <a:rPr lang="en-US" sz="2300" dirty="0">
                <a:solidFill>
                  <a:srgbClr val="FF0000"/>
                </a:solidFill>
                <a:latin typeface="Gill Sans MT" pitchFamily="34" charset="0"/>
              </a:rPr>
              <a:t>e</a:t>
            </a:r>
            <a:r>
              <a:rPr lang="en-US" sz="2300" dirty="0" smtClean="0">
                <a:solidFill>
                  <a:srgbClr val="FF0000"/>
                </a:solidFill>
                <a:latin typeface="Gill Sans MT" pitchFamily="34" charset="0"/>
              </a:rPr>
              <a:t>)</a:t>
            </a:r>
            <a:r>
              <a:rPr lang="en-US" sz="2300" dirty="0">
                <a:solidFill>
                  <a:srgbClr val="FF0000"/>
                </a:solidFill>
                <a:latin typeface="Gill Sans MT" pitchFamily="34" charset="0"/>
              </a:rPr>
              <a:t>	</a:t>
            </a:r>
            <a:r>
              <a:rPr lang="en-US" sz="2300" dirty="0" smtClean="0">
                <a:solidFill>
                  <a:srgbClr val="FF0000"/>
                </a:solidFill>
                <a:latin typeface="Gill Sans MT" pitchFamily="34" charset="0"/>
              </a:rPr>
              <a:t>Recommend </a:t>
            </a:r>
            <a:r>
              <a:rPr lang="en-US" sz="2300" dirty="0">
                <a:solidFill>
                  <a:srgbClr val="FF0000"/>
                </a:solidFill>
                <a:latin typeface="Gill Sans MT" pitchFamily="34" charset="0"/>
              </a:rPr>
              <a:t>one (1) model that should be utilized</a:t>
            </a:r>
          </a:p>
        </p:txBody>
      </p:sp>
      <p:sp>
        <p:nvSpPr>
          <p:cNvPr id="3" name="Content Placeholder 2"/>
          <p:cNvSpPr>
            <a:spLocks noGrp="1"/>
          </p:cNvSpPr>
          <p:nvPr>
            <p:ph idx="1"/>
          </p:nvPr>
        </p:nvSpPr>
        <p:spPr>
          <a:xfrm>
            <a:off x="1115616" y="980728"/>
            <a:ext cx="7848872" cy="5688632"/>
          </a:xfrm>
        </p:spPr>
        <p:txBody>
          <a:bodyPr>
            <a:normAutofit/>
          </a:bodyPr>
          <a:lstStyle/>
          <a:p>
            <a:pPr>
              <a:lnSpc>
                <a:spcPct val="200000"/>
              </a:lnSpc>
              <a:buClr>
                <a:srgbClr val="FF0000"/>
              </a:buClr>
              <a:buSzPct val="100000"/>
              <a:buFont typeface="Wingdings" pitchFamily="2" charset="2"/>
              <a:buChar char="v"/>
            </a:pPr>
            <a:r>
              <a:rPr lang="en-US" sz="1400" dirty="0">
                <a:latin typeface="+mj-lt"/>
              </a:rPr>
              <a:t>The performance of the </a:t>
            </a:r>
            <a:r>
              <a:rPr lang="en-US" sz="1400" dirty="0" smtClean="0">
                <a:latin typeface="+mj-lt"/>
              </a:rPr>
              <a:t>proposed algorithm shows </a:t>
            </a:r>
            <a:r>
              <a:rPr lang="en-US" sz="1400" dirty="0">
                <a:latin typeface="+mj-lt"/>
              </a:rPr>
              <a:t>us the prediction result where we </a:t>
            </a:r>
            <a:r>
              <a:rPr lang="en-US" sz="1400" dirty="0" smtClean="0">
                <a:latin typeface="+mj-lt"/>
              </a:rPr>
              <a:t>used the following algorithm: </a:t>
            </a:r>
            <a:r>
              <a:rPr lang="en-US" sz="1400" b="1" dirty="0" smtClean="0">
                <a:latin typeface="+mj-lt"/>
              </a:rPr>
              <a:t>Logistic Regression</a:t>
            </a:r>
            <a:r>
              <a:rPr lang="en-US" sz="1400" dirty="0" smtClean="0">
                <a:latin typeface="+mj-lt"/>
              </a:rPr>
              <a:t>,  </a:t>
            </a:r>
            <a:r>
              <a:rPr lang="en-US" sz="1400" b="1" dirty="0" smtClean="0">
                <a:latin typeface="+mj-lt"/>
              </a:rPr>
              <a:t>Decision Tree</a:t>
            </a:r>
            <a:r>
              <a:rPr lang="en-US" sz="1400" dirty="0" smtClean="0">
                <a:latin typeface="+mj-lt"/>
              </a:rPr>
              <a:t>,  </a:t>
            </a:r>
            <a:r>
              <a:rPr lang="en-US" sz="1400" b="1" dirty="0" smtClean="0">
                <a:latin typeface="+mj-lt"/>
              </a:rPr>
              <a:t>SVM</a:t>
            </a:r>
            <a:r>
              <a:rPr lang="en-US" sz="1400" dirty="0" smtClean="0">
                <a:latin typeface="+mj-lt"/>
              </a:rPr>
              <a:t> . </a:t>
            </a:r>
          </a:p>
          <a:p>
            <a:pPr>
              <a:lnSpc>
                <a:spcPct val="200000"/>
              </a:lnSpc>
              <a:buClr>
                <a:srgbClr val="FF0000"/>
              </a:buClr>
              <a:buSzPct val="100000"/>
              <a:buFont typeface="Wingdings" pitchFamily="2" charset="2"/>
              <a:buChar char="v"/>
            </a:pPr>
            <a:r>
              <a:rPr lang="en-US" sz="1400" dirty="0" smtClean="0">
                <a:latin typeface="+mj-lt"/>
              </a:rPr>
              <a:t>Here </a:t>
            </a:r>
            <a:r>
              <a:rPr lang="en-US" sz="1400" dirty="0">
                <a:latin typeface="+mj-lt"/>
              </a:rPr>
              <a:t>we see that </a:t>
            </a:r>
            <a:r>
              <a:rPr lang="en-US" sz="1400" b="1" dirty="0">
                <a:latin typeface="+mj-lt"/>
              </a:rPr>
              <a:t>logistic regression </a:t>
            </a:r>
            <a:r>
              <a:rPr lang="en-US" sz="1400" b="1" dirty="0" smtClean="0">
                <a:latin typeface="+mj-lt"/>
              </a:rPr>
              <a:t>algorithm </a:t>
            </a:r>
            <a:r>
              <a:rPr lang="en-US" sz="1400" dirty="0" smtClean="0">
                <a:latin typeface="+mj-lt"/>
              </a:rPr>
              <a:t>shows </a:t>
            </a:r>
            <a:r>
              <a:rPr lang="en-US" sz="1400" dirty="0">
                <a:latin typeface="+mj-lt"/>
              </a:rPr>
              <a:t>the better results than other </a:t>
            </a:r>
            <a:r>
              <a:rPr lang="en-US" sz="1400" dirty="0" smtClean="0">
                <a:latin typeface="+mj-lt"/>
              </a:rPr>
              <a:t>algorithms to </a:t>
            </a:r>
            <a:r>
              <a:rPr lang="en-US" sz="1400" dirty="0">
                <a:latin typeface="+mj-lt"/>
              </a:rPr>
              <a:t>predict diabetes. According to the figure logistic regression shows </a:t>
            </a:r>
            <a:r>
              <a:rPr lang="en-US" sz="1400" b="1" dirty="0">
                <a:latin typeface="+mj-lt"/>
              </a:rPr>
              <a:t>78% accuracy </a:t>
            </a:r>
            <a:r>
              <a:rPr lang="en-US" sz="1400" dirty="0">
                <a:latin typeface="+mj-lt"/>
              </a:rPr>
              <a:t>on this dataset, which is greater than all other </a:t>
            </a:r>
            <a:r>
              <a:rPr lang="en-US" sz="1400" dirty="0" smtClean="0">
                <a:latin typeface="+mj-lt"/>
              </a:rPr>
              <a:t>algorithms. </a:t>
            </a:r>
            <a:r>
              <a:rPr lang="en-US" sz="1400" dirty="0">
                <a:latin typeface="+mj-lt"/>
              </a:rPr>
              <a:t>This it shows that </a:t>
            </a:r>
            <a:r>
              <a:rPr lang="en-US" sz="1400" b="1" dirty="0">
                <a:latin typeface="+mj-lt"/>
              </a:rPr>
              <a:t>logistic regression </a:t>
            </a:r>
            <a:r>
              <a:rPr lang="en-US" sz="1400" dirty="0">
                <a:latin typeface="+mj-lt"/>
              </a:rPr>
              <a:t>performs well on this </a:t>
            </a:r>
            <a:r>
              <a:rPr lang="en-US" sz="1400" dirty="0" smtClean="0">
                <a:latin typeface="+mj-lt"/>
              </a:rPr>
              <a:t>medical dataset </a:t>
            </a:r>
            <a:r>
              <a:rPr lang="en-US" sz="1400" dirty="0">
                <a:latin typeface="+mj-lt"/>
              </a:rPr>
              <a:t>for predicting </a:t>
            </a:r>
            <a:r>
              <a:rPr lang="en-US" sz="1400" dirty="0" smtClean="0">
                <a:latin typeface="+mj-lt"/>
              </a:rPr>
              <a:t>diabetes. </a:t>
            </a:r>
            <a:endParaRPr lang="en-US" sz="1400" dirty="0">
              <a:latin typeface="+mj-lt"/>
            </a:endParaRPr>
          </a:p>
        </p:txBody>
      </p:sp>
    </p:spTree>
    <p:extLst>
      <p:ext uri="{BB962C8B-B14F-4D97-AF65-F5344CB8AC3E}">
        <p14:creationId xmlns:p14="http://schemas.microsoft.com/office/powerpoint/2010/main" val="2912798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19672" y="332656"/>
            <a:ext cx="6840760" cy="447328"/>
          </a:xfrm>
        </p:spPr>
        <p:txBody>
          <a:bodyPr>
            <a:normAutofit fontScale="90000"/>
          </a:bodyPr>
          <a:lstStyle/>
          <a:p>
            <a:pPr algn="ctr"/>
            <a:r>
              <a:rPr lang="en-US" sz="2300" dirty="0">
                <a:solidFill>
                  <a:srgbClr val="FF0000"/>
                </a:solidFill>
                <a:latin typeface="Gill Sans MT" pitchFamily="34" charset="0"/>
              </a:rPr>
              <a:t>e</a:t>
            </a:r>
            <a:r>
              <a:rPr lang="en-US" sz="2300" dirty="0" smtClean="0">
                <a:solidFill>
                  <a:srgbClr val="FF0000"/>
                </a:solidFill>
                <a:latin typeface="Gill Sans MT" pitchFamily="34" charset="0"/>
              </a:rPr>
              <a:t>)</a:t>
            </a:r>
            <a:r>
              <a:rPr lang="en-US" sz="2300" dirty="0">
                <a:solidFill>
                  <a:srgbClr val="FF0000"/>
                </a:solidFill>
                <a:latin typeface="Gill Sans MT" pitchFamily="34" charset="0"/>
              </a:rPr>
              <a:t>	</a:t>
            </a:r>
            <a:r>
              <a:rPr lang="en-US" sz="2300" dirty="0" smtClean="0">
                <a:solidFill>
                  <a:srgbClr val="FF0000"/>
                </a:solidFill>
                <a:latin typeface="Gill Sans MT" pitchFamily="34" charset="0"/>
              </a:rPr>
              <a:t>Possible </a:t>
            </a:r>
            <a:r>
              <a:rPr lang="en-US" sz="2300" dirty="0">
                <a:solidFill>
                  <a:srgbClr val="FF0000"/>
                </a:solidFill>
                <a:latin typeface="Gill Sans MT" pitchFamily="34" charset="0"/>
              </a:rPr>
              <a:t>improvements that can be made to increase the effectiveness of the model</a:t>
            </a:r>
          </a:p>
        </p:txBody>
      </p:sp>
      <p:sp>
        <p:nvSpPr>
          <p:cNvPr id="3" name="Content Placeholder 2"/>
          <p:cNvSpPr>
            <a:spLocks noGrp="1"/>
          </p:cNvSpPr>
          <p:nvPr>
            <p:ph idx="1"/>
          </p:nvPr>
        </p:nvSpPr>
        <p:spPr>
          <a:xfrm>
            <a:off x="1115616" y="1124744"/>
            <a:ext cx="7848872" cy="3168352"/>
          </a:xfrm>
        </p:spPr>
        <p:txBody>
          <a:bodyPr>
            <a:normAutofit/>
          </a:bodyPr>
          <a:lstStyle/>
          <a:p>
            <a:pPr>
              <a:lnSpc>
                <a:spcPct val="150000"/>
              </a:lnSpc>
            </a:pPr>
            <a:r>
              <a:rPr lang="en-US" sz="1400" dirty="0"/>
              <a:t>C</a:t>
            </a:r>
            <a:r>
              <a:rPr lang="en-US" sz="1400" dirty="0" smtClean="0"/>
              <a:t>reating new variables for blood pressure in a particular range, glucose levels in a particular range, and other missing value.</a:t>
            </a:r>
          </a:p>
          <a:p>
            <a:pPr>
              <a:lnSpc>
                <a:spcPct val="150000"/>
              </a:lnSpc>
            </a:pPr>
            <a:r>
              <a:rPr lang="en-US" sz="1400" dirty="0" smtClean="0"/>
              <a:t>The effectiveness can be improved through the data cleaning, by replacing 0 values with either the mean or median value.</a:t>
            </a:r>
          </a:p>
          <a:p>
            <a:pPr>
              <a:lnSpc>
                <a:spcPct val="150000"/>
              </a:lnSpc>
            </a:pPr>
            <a:r>
              <a:rPr lang="en-US" sz="1400" dirty="0" smtClean="0"/>
              <a:t>The model performance can be improved </a:t>
            </a:r>
            <a:r>
              <a:rPr lang="en-US" sz="1400" dirty="0"/>
              <a:t>by collecting more data.</a:t>
            </a:r>
          </a:p>
        </p:txBody>
      </p:sp>
    </p:spTree>
    <p:extLst>
      <p:ext uri="{BB962C8B-B14F-4D97-AF65-F5344CB8AC3E}">
        <p14:creationId xmlns:p14="http://schemas.microsoft.com/office/powerpoint/2010/main" val="3909755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404664"/>
            <a:ext cx="6552728" cy="447328"/>
          </a:xfrm>
        </p:spPr>
        <p:txBody>
          <a:bodyPr>
            <a:normAutofit/>
          </a:bodyPr>
          <a:lstStyle/>
          <a:p>
            <a:r>
              <a:rPr lang="en-US" sz="2300" dirty="0">
                <a:solidFill>
                  <a:srgbClr val="FF0000"/>
                </a:solidFill>
                <a:latin typeface="Gill Sans MT" pitchFamily="34" charset="0"/>
              </a:rPr>
              <a:t>a</a:t>
            </a:r>
            <a:r>
              <a:rPr lang="en-US" sz="2300" dirty="0" smtClean="0">
                <a:solidFill>
                  <a:srgbClr val="FF0000"/>
                </a:solidFill>
                <a:latin typeface="Gill Sans MT" pitchFamily="34" charset="0"/>
              </a:rPr>
              <a:t>)</a:t>
            </a:r>
            <a:r>
              <a:rPr lang="en-US" sz="2300" dirty="0">
                <a:solidFill>
                  <a:srgbClr val="FF0000"/>
                </a:solidFill>
                <a:latin typeface="Gill Sans MT" pitchFamily="34" charset="0"/>
              </a:rPr>
              <a:t>	</a:t>
            </a:r>
            <a:r>
              <a:rPr lang="en-US" sz="2300" dirty="0" smtClean="0">
                <a:solidFill>
                  <a:srgbClr val="FF0000"/>
                </a:solidFill>
                <a:latin typeface="Gill Sans MT" pitchFamily="34" charset="0"/>
              </a:rPr>
              <a:t>Description </a:t>
            </a:r>
            <a:r>
              <a:rPr lang="en-US" sz="2300" dirty="0">
                <a:solidFill>
                  <a:srgbClr val="FF0000"/>
                </a:solidFill>
                <a:latin typeface="Gill Sans MT" pitchFamily="34" charset="0"/>
              </a:rPr>
              <a:t>of the problem </a:t>
            </a:r>
          </a:p>
        </p:txBody>
      </p:sp>
      <p:sp>
        <p:nvSpPr>
          <p:cNvPr id="3" name="Content Placeholder 2"/>
          <p:cNvSpPr>
            <a:spLocks noGrp="1"/>
          </p:cNvSpPr>
          <p:nvPr>
            <p:ph idx="1"/>
          </p:nvPr>
        </p:nvSpPr>
        <p:spPr>
          <a:xfrm>
            <a:off x="1115616" y="908720"/>
            <a:ext cx="7848872" cy="5760640"/>
          </a:xfrm>
        </p:spPr>
        <p:txBody>
          <a:bodyPr>
            <a:normAutofit/>
          </a:bodyPr>
          <a:lstStyle/>
          <a:p>
            <a:pPr marL="342900" indent="-342900">
              <a:lnSpc>
                <a:spcPct val="200000"/>
              </a:lnSpc>
              <a:buClr>
                <a:srgbClr val="FF0000"/>
              </a:buClr>
              <a:buSzPct val="100000"/>
              <a:buFont typeface="Wingdings" pitchFamily="2" charset="2"/>
              <a:buChar char="v"/>
            </a:pPr>
            <a:r>
              <a:rPr lang="en-US" sz="1400" b="1" dirty="0" smtClean="0">
                <a:latin typeface="Gill Sans MT" pitchFamily="34" charset="0"/>
              </a:rPr>
              <a:t>Diabetes</a:t>
            </a:r>
            <a:r>
              <a:rPr lang="en-US" sz="1400" dirty="0" smtClean="0">
                <a:latin typeface="Gill Sans MT" pitchFamily="34" charset="0"/>
              </a:rPr>
              <a:t> </a:t>
            </a:r>
            <a:r>
              <a:rPr lang="en-US" sz="1400" dirty="0">
                <a:latin typeface="Gill Sans MT" pitchFamily="34" charset="0"/>
              </a:rPr>
              <a:t>is a chronic illness affecting many people and is characterized by the presence of high blood sugar levels. Early detection is important since diabetes detected in early stages can be controlled by lifestyle changes and/or minimal medication. Diabetes prediction serves as a useful reference for doctors because they can order further tests to detect diabetes early. </a:t>
            </a:r>
            <a:endParaRPr lang="en-US" sz="1400" dirty="0" smtClean="0">
              <a:latin typeface="Gill Sans MT" pitchFamily="34" charset="0"/>
            </a:endParaRPr>
          </a:p>
          <a:p>
            <a:pPr marL="342900" indent="-342900">
              <a:lnSpc>
                <a:spcPct val="200000"/>
              </a:lnSpc>
              <a:buClr>
                <a:srgbClr val="FF0000"/>
              </a:buClr>
              <a:buSzPct val="100000"/>
              <a:buFont typeface="Wingdings" pitchFamily="2" charset="2"/>
              <a:buChar char="v"/>
            </a:pPr>
            <a:r>
              <a:rPr lang="en-US" sz="1400" dirty="0" smtClean="0">
                <a:latin typeface="Gill Sans MT" pitchFamily="34" charset="0"/>
              </a:rPr>
              <a:t>To achieve this </a:t>
            </a:r>
            <a:r>
              <a:rPr lang="en-US" sz="1400" dirty="0">
                <a:latin typeface="Gill Sans MT" pitchFamily="34" charset="0"/>
              </a:rPr>
              <a:t>goal Mr. John Hughes </a:t>
            </a:r>
            <a:r>
              <a:rPr lang="en-US" sz="1400" dirty="0" smtClean="0">
                <a:latin typeface="Gill Sans MT" pitchFamily="34" charset="0"/>
              </a:rPr>
              <a:t>has given the instruction to perform </a:t>
            </a:r>
            <a:r>
              <a:rPr lang="en-US" sz="1400" dirty="0">
                <a:latin typeface="Gill Sans MT" pitchFamily="34" charset="0"/>
              </a:rPr>
              <a:t>early prediction of </a:t>
            </a:r>
            <a:r>
              <a:rPr lang="en-US" sz="1400" dirty="0" smtClean="0">
                <a:latin typeface="Gill Sans MT" pitchFamily="34" charset="0"/>
              </a:rPr>
              <a:t>Diabetes in </a:t>
            </a:r>
            <a:r>
              <a:rPr lang="en-US" sz="1400" dirty="0">
                <a:latin typeface="Gill Sans MT" pitchFamily="34" charset="0"/>
              </a:rPr>
              <a:t>a human </a:t>
            </a:r>
            <a:r>
              <a:rPr lang="en-US" sz="1400" dirty="0"/>
              <a:t>or a patient for a higher </a:t>
            </a:r>
            <a:r>
              <a:rPr lang="en-US" sz="1400" dirty="0" smtClean="0"/>
              <a:t>accuracy </a:t>
            </a:r>
            <a:r>
              <a:rPr lang="en-US" sz="1400" dirty="0" smtClean="0">
                <a:latin typeface="Gill Sans MT" pitchFamily="34" charset="0"/>
              </a:rPr>
              <a:t>through applying various algorithms. The algorithms will provide </a:t>
            </a:r>
            <a:r>
              <a:rPr lang="en-US" sz="1400" dirty="0">
                <a:latin typeface="Gill Sans MT" pitchFamily="34" charset="0"/>
              </a:rPr>
              <a:t>better result for prediction by constructing models from datasets collected from patients. </a:t>
            </a:r>
            <a:r>
              <a:rPr lang="en-US" sz="1400" dirty="0"/>
              <a:t>In this </a:t>
            </a:r>
            <a:r>
              <a:rPr lang="en-US" sz="1400" dirty="0" smtClean="0"/>
              <a:t>project various algorithm will be used </a:t>
            </a:r>
            <a:r>
              <a:rPr lang="en-US" sz="1400" dirty="0"/>
              <a:t>on a dataset to predict diabetes. </a:t>
            </a:r>
            <a:endParaRPr lang="en-US" sz="1400" dirty="0" smtClean="0">
              <a:latin typeface="Gill Sans MT" pitchFamily="34" charset="0"/>
            </a:endParaRPr>
          </a:p>
        </p:txBody>
      </p:sp>
    </p:spTree>
    <p:extLst>
      <p:ext uri="{BB962C8B-B14F-4D97-AF65-F5344CB8AC3E}">
        <p14:creationId xmlns:p14="http://schemas.microsoft.com/office/powerpoint/2010/main" val="676294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19672" y="461392"/>
            <a:ext cx="6840760" cy="447328"/>
          </a:xfrm>
        </p:spPr>
        <p:txBody>
          <a:bodyPr>
            <a:normAutofit/>
          </a:bodyPr>
          <a:lstStyle/>
          <a:p>
            <a:r>
              <a:rPr lang="en-US" sz="2300" dirty="0">
                <a:solidFill>
                  <a:srgbClr val="FF0000"/>
                </a:solidFill>
                <a:latin typeface="Gill Sans MT" pitchFamily="34" charset="0"/>
              </a:rPr>
              <a:t>b</a:t>
            </a:r>
            <a:r>
              <a:rPr lang="en-US" sz="2300" dirty="0" smtClean="0">
                <a:solidFill>
                  <a:srgbClr val="FF0000"/>
                </a:solidFill>
                <a:latin typeface="Gill Sans MT" pitchFamily="34" charset="0"/>
              </a:rPr>
              <a:t>)</a:t>
            </a:r>
            <a:r>
              <a:rPr lang="en-US" sz="2300" dirty="0">
                <a:solidFill>
                  <a:srgbClr val="FF0000"/>
                </a:solidFill>
                <a:latin typeface="Gill Sans MT" pitchFamily="34" charset="0"/>
              </a:rPr>
              <a:t>	methodology </a:t>
            </a:r>
            <a:r>
              <a:rPr lang="en-US" sz="2300" dirty="0" smtClean="0">
                <a:solidFill>
                  <a:srgbClr val="FF0000"/>
                </a:solidFill>
                <a:latin typeface="Gill Sans MT" pitchFamily="34" charset="0"/>
              </a:rPr>
              <a:t>used </a:t>
            </a:r>
            <a:r>
              <a:rPr lang="en-US" sz="2300" dirty="0">
                <a:solidFill>
                  <a:srgbClr val="FF0000"/>
                </a:solidFill>
                <a:latin typeface="Gill Sans MT" pitchFamily="34" charset="0"/>
              </a:rPr>
              <a:t>in tackling the problem</a:t>
            </a:r>
          </a:p>
        </p:txBody>
      </p:sp>
      <p:sp>
        <p:nvSpPr>
          <p:cNvPr id="3" name="Content Placeholder 2"/>
          <p:cNvSpPr>
            <a:spLocks noGrp="1"/>
          </p:cNvSpPr>
          <p:nvPr>
            <p:ph idx="1"/>
          </p:nvPr>
        </p:nvSpPr>
        <p:spPr>
          <a:xfrm>
            <a:off x="1115616" y="908720"/>
            <a:ext cx="7848872" cy="5688632"/>
          </a:xfrm>
        </p:spPr>
        <p:txBody>
          <a:bodyPr>
            <a:normAutofit/>
          </a:bodyPr>
          <a:lstStyle/>
          <a:p>
            <a:pPr marL="342900" indent="-342900">
              <a:lnSpc>
                <a:spcPct val="200000"/>
              </a:lnSpc>
              <a:buClr>
                <a:srgbClr val="FF0000"/>
              </a:buClr>
              <a:buSzPct val="100000"/>
              <a:buFont typeface="Wingdings" pitchFamily="2" charset="2"/>
              <a:buChar char="v"/>
            </a:pPr>
            <a:r>
              <a:rPr lang="en-US" sz="1400" dirty="0">
                <a:latin typeface="Gill Sans MT" pitchFamily="34" charset="0"/>
              </a:rPr>
              <a:t>In this project we will use </a:t>
            </a:r>
            <a:r>
              <a:rPr lang="en-US" sz="1400" b="1" dirty="0">
                <a:latin typeface="Gill Sans MT" pitchFamily="34" charset="0"/>
              </a:rPr>
              <a:t>3 different algorithms </a:t>
            </a:r>
            <a:r>
              <a:rPr lang="en-US" sz="1400" dirty="0">
                <a:latin typeface="Gill Sans MT" pitchFamily="34" charset="0"/>
              </a:rPr>
              <a:t>on the </a:t>
            </a:r>
            <a:r>
              <a:rPr lang="en-US" sz="1400" b="1" dirty="0">
                <a:latin typeface="Gill Sans MT" pitchFamily="34" charset="0"/>
              </a:rPr>
              <a:t>diabetes dataset </a:t>
            </a:r>
            <a:r>
              <a:rPr lang="en-US" sz="1400" dirty="0">
                <a:latin typeface="Gill Sans MT" pitchFamily="34" charset="0"/>
              </a:rPr>
              <a:t>to predict diabetes. </a:t>
            </a:r>
            <a:r>
              <a:rPr lang="en-US" sz="1400" dirty="0" smtClean="0">
                <a:latin typeface="Gill Sans MT" pitchFamily="34" charset="0"/>
              </a:rPr>
              <a:t> </a:t>
            </a:r>
          </a:p>
          <a:p>
            <a:pPr marL="692658" lvl="2" indent="-171450">
              <a:lnSpc>
                <a:spcPct val="200000"/>
              </a:lnSpc>
              <a:buClr>
                <a:srgbClr val="FF0000"/>
              </a:buClr>
              <a:buSzPct val="100000"/>
              <a:buFont typeface="Courier New" pitchFamily="49" charset="0"/>
              <a:buChar char="o"/>
            </a:pPr>
            <a:r>
              <a:rPr lang="en-US" sz="1400" b="1" dirty="0" smtClean="0"/>
              <a:t>Logistic Regression (LR) -</a:t>
            </a:r>
            <a:r>
              <a:rPr lang="en-US" sz="1400" dirty="0"/>
              <a:t>Logistic regression is also a supervised learning classification algorithm. </a:t>
            </a:r>
            <a:r>
              <a:rPr lang="en-US" sz="1400" dirty="0" smtClean="0"/>
              <a:t> It </a:t>
            </a:r>
            <a:r>
              <a:rPr lang="en-US" sz="1400" dirty="0"/>
              <a:t>is used to estimate the probability of a binary response based on one or more predictors. </a:t>
            </a:r>
            <a:r>
              <a:rPr lang="en-US" sz="1400" dirty="0" smtClean="0"/>
              <a:t> They </a:t>
            </a:r>
            <a:r>
              <a:rPr lang="en-US" sz="1400" dirty="0"/>
              <a:t>can be continuous or discrete. </a:t>
            </a:r>
            <a:r>
              <a:rPr lang="en-US" sz="1400" dirty="0" smtClean="0"/>
              <a:t> It </a:t>
            </a:r>
            <a:r>
              <a:rPr lang="en-US" sz="1400" dirty="0"/>
              <a:t>classify the data in binary form means only in 0 and 1 which refer case to classify patient that is positive or negative for diabetes. </a:t>
            </a:r>
            <a:endParaRPr lang="en-US" sz="1400" dirty="0" smtClean="0"/>
          </a:p>
          <a:p>
            <a:pPr marL="692658" lvl="2" indent="-171450">
              <a:lnSpc>
                <a:spcPct val="200000"/>
              </a:lnSpc>
              <a:buClr>
                <a:srgbClr val="FF0000"/>
              </a:buClr>
              <a:buSzPct val="100000"/>
              <a:buFont typeface="Courier New" pitchFamily="49" charset="0"/>
              <a:buChar char="o"/>
            </a:pPr>
            <a:r>
              <a:rPr lang="en-US" sz="1400" b="1" dirty="0" smtClean="0"/>
              <a:t>Decision </a:t>
            </a:r>
            <a:r>
              <a:rPr lang="en-US" sz="1400" b="1" dirty="0"/>
              <a:t>Tree (DT</a:t>
            </a:r>
            <a:r>
              <a:rPr lang="en-US" sz="1400" b="1" dirty="0" smtClean="0"/>
              <a:t>) - </a:t>
            </a:r>
            <a:r>
              <a:rPr lang="en-US" sz="1400" dirty="0"/>
              <a:t>Decision tree is a basic classification method. It is supervised learning method. Decision tree used when response variable is categorical. Decision tree has tree like structure based model which describes classification process based on input feature. Input variables are any types like graph, text, discrete, continuous etc. </a:t>
            </a:r>
            <a:endParaRPr lang="en-US" sz="1400" dirty="0" smtClean="0"/>
          </a:p>
          <a:p>
            <a:pPr marL="692658" lvl="2" indent="-171450">
              <a:lnSpc>
                <a:spcPct val="200000"/>
              </a:lnSpc>
              <a:buClr>
                <a:srgbClr val="FF0000"/>
              </a:buClr>
              <a:buSzPct val="100000"/>
              <a:buFont typeface="Courier New" pitchFamily="49" charset="0"/>
              <a:buChar char="o"/>
            </a:pPr>
            <a:r>
              <a:rPr lang="en-US" sz="1400" b="1" dirty="0" smtClean="0"/>
              <a:t>Support </a:t>
            </a:r>
            <a:r>
              <a:rPr lang="en-US" sz="1400" b="1" dirty="0"/>
              <a:t>Vector Machine (SVM</a:t>
            </a:r>
            <a:r>
              <a:rPr lang="en-US" sz="1400" b="1" dirty="0" smtClean="0"/>
              <a:t>) - </a:t>
            </a:r>
            <a:r>
              <a:rPr lang="en-US" sz="1400" dirty="0"/>
              <a:t>Support Vector Machine also known as svm is a supervised machine learning algorithm. Svm is most popular classification technique. Svm creates a hyperplane that separate two classes. </a:t>
            </a:r>
            <a:endParaRPr lang="en-US" sz="1400" dirty="0">
              <a:latin typeface="Gill Sans MT" pitchFamily="34" charset="0"/>
            </a:endParaRPr>
          </a:p>
        </p:txBody>
      </p:sp>
    </p:spTree>
    <p:extLst>
      <p:ext uri="{BB962C8B-B14F-4D97-AF65-F5344CB8AC3E}">
        <p14:creationId xmlns:p14="http://schemas.microsoft.com/office/powerpoint/2010/main" val="2884816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19672" y="188640"/>
            <a:ext cx="6840760" cy="447328"/>
          </a:xfrm>
        </p:spPr>
        <p:txBody>
          <a:bodyPr>
            <a:normAutofit/>
          </a:bodyPr>
          <a:lstStyle/>
          <a:p>
            <a:pPr algn="ctr"/>
            <a:r>
              <a:rPr lang="en-US" sz="2300" dirty="0">
                <a:solidFill>
                  <a:srgbClr val="FF0000"/>
                </a:solidFill>
                <a:latin typeface="Gill Sans MT" pitchFamily="34" charset="0"/>
              </a:rPr>
              <a:t>c</a:t>
            </a:r>
            <a:r>
              <a:rPr lang="en-US" sz="2300" dirty="0" smtClean="0">
                <a:solidFill>
                  <a:srgbClr val="FF0000"/>
                </a:solidFill>
                <a:latin typeface="Gill Sans MT" pitchFamily="34" charset="0"/>
              </a:rPr>
              <a:t>)</a:t>
            </a:r>
            <a:r>
              <a:rPr lang="en-US" sz="2300" dirty="0">
                <a:solidFill>
                  <a:srgbClr val="FF0000"/>
                </a:solidFill>
                <a:latin typeface="Gill Sans MT" pitchFamily="34" charset="0"/>
              </a:rPr>
              <a:t>	basic statistics of the dataset </a:t>
            </a:r>
          </a:p>
        </p:txBody>
      </p:sp>
      <p:sp>
        <p:nvSpPr>
          <p:cNvPr id="5" name="Content Placeholder 4"/>
          <p:cNvSpPr>
            <a:spLocks noGrp="1"/>
          </p:cNvSpPr>
          <p:nvPr>
            <p:ph idx="1"/>
          </p:nvPr>
        </p:nvSpPr>
        <p:spPr>
          <a:xfrm>
            <a:off x="1115616" y="764704"/>
            <a:ext cx="7920880" cy="5976664"/>
          </a:xfrm>
        </p:spPr>
        <p:txBody>
          <a:bodyPr>
            <a:normAutofit fontScale="92500" lnSpcReduction="20000"/>
          </a:bodyPr>
          <a:lstStyle/>
          <a:p>
            <a:pPr>
              <a:lnSpc>
                <a:spcPct val="170000"/>
              </a:lnSpc>
            </a:pPr>
            <a:r>
              <a:rPr lang="en-US" sz="1500" b="1" dirty="0" smtClean="0"/>
              <a:t>dt.describe</a:t>
            </a:r>
            <a:r>
              <a:rPr lang="en-US" sz="1500" b="1" dirty="0"/>
              <a:t>() </a:t>
            </a:r>
            <a:r>
              <a:rPr lang="en-US" sz="1500" dirty="0"/>
              <a:t>method generates descriptive statistics that summarize the central tendency, dispersion and shape of </a:t>
            </a:r>
            <a:r>
              <a:rPr lang="en-US" sz="1500" dirty="0" smtClean="0"/>
              <a:t>the diabetes dataset’s </a:t>
            </a:r>
            <a:r>
              <a:rPr lang="en-US" sz="1500" dirty="0"/>
              <a:t>distribution, excluding NaN values. This method tells us a lot of things about a </a:t>
            </a:r>
            <a:r>
              <a:rPr lang="en-US" sz="1500" dirty="0" smtClean="0"/>
              <a:t>dataset and only deals with </a:t>
            </a:r>
            <a:r>
              <a:rPr lang="en-US" sz="1500" dirty="0"/>
              <a:t>numeric values. It doesn't work with any categorical values.</a:t>
            </a:r>
          </a:p>
          <a:p>
            <a:endParaRPr lang="en-US" sz="1700" dirty="0" smtClean="0"/>
          </a:p>
          <a:p>
            <a:endParaRPr lang="en-US" sz="1700" dirty="0"/>
          </a:p>
          <a:p>
            <a:endParaRPr lang="en-US" sz="1700" dirty="0" smtClean="0"/>
          </a:p>
          <a:p>
            <a:endParaRPr lang="en-US" sz="1700" dirty="0"/>
          </a:p>
          <a:p>
            <a:endParaRPr lang="en-US" sz="1700" dirty="0" smtClean="0"/>
          </a:p>
          <a:p>
            <a:endParaRPr lang="en-US" sz="1700" dirty="0"/>
          </a:p>
          <a:p>
            <a:pPr marL="82296" indent="0">
              <a:buNone/>
            </a:pPr>
            <a:endParaRPr lang="en-US" sz="1700" dirty="0" smtClean="0"/>
          </a:p>
          <a:p>
            <a:pPr>
              <a:lnSpc>
                <a:spcPct val="170000"/>
              </a:lnSpc>
            </a:pPr>
            <a:r>
              <a:rPr lang="en-US" sz="1400" b="1" dirty="0" smtClean="0"/>
              <a:t>COUNT</a:t>
            </a:r>
            <a:r>
              <a:rPr lang="en-US" sz="1400" dirty="0" smtClean="0"/>
              <a:t> shows the number of non-empty rows in a feature.</a:t>
            </a:r>
          </a:p>
          <a:p>
            <a:pPr>
              <a:lnSpc>
                <a:spcPct val="170000"/>
              </a:lnSpc>
            </a:pPr>
            <a:r>
              <a:rPr lang="en-US" sz="1400" b="1" dirty="0" smtClean="0"/>
              <a:t>MEAN</a:t>
            </a:r>
            <a:r>
              <a:rPr lang="en-US" sz="1400" dirty="0" smtClean="0"/>
              <a:t> shows the mean value of that feature.</a:t>
            </a:r>
          </a:p>
          <a:p>
            <a:pPr>
              <a:lnSpc>
                <a:spcPct val="170000"/>
              </a:lnSpc>
            </a:pPr>
            <a:r>
              <a:rPr lang="en-US" sz="1400" b="1" dirty="0" smtClean="0"/>
              <a:t>STD</a:t>
            </a:r>
            <a:r>
              <a:rPr lang="en-US" sz="1400" dirty="0" smtClean="0"/>
              <a:t> shows the Standard Deviation Value of that feature.</a:t>
            </a:r>
          </a:p>
          <a:p>
            <a:pPr>
              <a:lnSpc>
                <a:spcPct val="170000"/>
              </a:lnSpc>
            </a:pPr>
            <a:r>
              <a:rPr lang="en-US" sz="1400" b="1" dirty="0" smtClean="0"/>
              <a:t>MIN</a:t>
            </a:r>
            <a:r>
              <a:rPr lang="en-US" sz="1400" dirty="0" smtClean="0"/>
              <a:t> shows the minimum value of that feature.</a:t>
            </a:r>
          </a:p>
          <a:p>
            <a:pPr>
              <a:lnSpc>
                <a:spcPct val="170000"/>
              </a:lnSpc>
            </a:pPr>
            <a:r>
              <a:rPr lang="en-US" sz="1400" b="1" dirty="0"/>
              <a:t>25%</a:t>
            </a:r>
            <a:r>
              <a:rPr lang="en-US" sz="1400" dirty="0"/>
              <a:t>, </a:t>
            </a:r>
            <a:r>
              <a:rPr lang="en-US" sz="1400" b="1" dirty="0"/>
              <a:t>50%</a:t>
            </a:r>
            <a:r>
              <a:rPr lang="en-US" sz="1400" dirty="0"/>
              <a:t>, and </a:t>
            </a:r>
            <a:r>
              <a:rPr lang="en-US" sz="1400" b="1" dirty="0"/>
              <a:t>75%</a:t>
            </a:r>
            <a:r>
              <a:rPr lang="en-US" sz="1400" dirty="0"/>
              <a:t> are the percentile/quartile of each features. This quartile information helps us to detect Outliers.</a:t>
            </a:r>
            <a:endParaRPr lang="en-US" sz="1400" dirty="0" smtClean="0"/>
          </a:p>
          <a:p>
            <a:pPr>
              <a:lnSpc>
                <a:spcPct val="170000"/>
              </a:lnSpc>
            </a:pPr>
            <a:r>
              <a:rPr lang="en-US" sz="1400" b="1" dirty="0" smtClean="0"/>
              <a:t>MAX</a:t>
            </a:r>
            <a:r>
              <a:rPr lang="en-US" sz="1400" dirty="0" smtClean="0"/>
              <a:t> shows the maximum value of that feature.</a:t>
            </a:r>
            <a:endParaRPr lang="en-US" sz="1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120" y="1988840"/>
            <a:ext cx="6361328" cy="1944061"/>
          </a:xfrm>
          <a:prstGeom prst="rect">
            <a:avLst/>
          </a:prstGeom>
        </p:spPr>
      </p:pic>
    </p:spTree>
    <p:extLst>
      <p:ext uri="{BB962C8B-B14F-4D97-AF65-F5344CB8AC3E}">
        <p14:creationId xmlns:p14="http://schemas.microsoft.com/office/powerpoint/2010/main" val="3223361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19672" y="332656"/>
            <a:ext cx="6840760" cy="447328"/>
          </a:xfrm>
        </p:spPr>
        <p:txBody>
          <a:bodyPr>
            <a:normAutofit/>
          </a:bodyPr>
          <a:lstStyle/>
          <a:p>
            <a:pPr algn="ctr"/>
            <a:r>
              <a:rPr lang="en-US" sz="2300" dirty="0">
                <a:solidFill>
                  <a:srgbClr val="FF0000"/>
                </a:solidFill>
                <a:latin typeface="Gill Sans MT" pitchFamily="34" charset="0"/>
              </a:rPr>
              <a:t>c</a:t>
            </a:r>
            <a:r>
              <a:rPr lang="en-US" sz="2300" dirty="0" smtClean="0">
                <a:solidFill>
                  <a:srgbClr val="FF0000"/>
                </a:solidFill>
                <a:latin typeface="Gill Sans MT" pitchFamily="34" charset="0"/>
              </a:rPr>
              <a:t>)</a:t>
            </a:r>
            <a:r>
              <a:rPr lang="en-US" sz="2300" dirty="0">
                <a:solidFill>
                  <a:srgbClr val="FF0000"/>
                </a:solidFill>
                <a:latin typeface="Gill Sans MT" pitchFamily="34" charset="0"/>
              </a:rPr>
              <a:t>	key insights gained from the basic statistics </a:t>
            </a:r>
          </a:p>
        </p:txBody>
      </p:sp>
      <p:sp>
        <p:nvSpPr>
          <p:cNvPr id="3" name="Content Placeholder 2"/>
          <p:cNvSpPr>
            <a:spLocks noGrp="1"/>
          </p:cNvSpPr>
          <p:nvPr>
            <p:ph idx="1"/>
          </p:nvPr>
        </p:nvSpPr>
        <p:spPr>
          <a:xfrm>
            <a:off x="1115616" y="836712"/>
            <a:ext cx="7848872" cy="5688632"/>
          </a:xfrm>
        </p:spPr>
        <p:txBody>
          <a:bodyPr>
            <a:normAutofit/>
          </a:bodyPr>
          <a:lstStyle/>
          <a:p>
            <a:pPr>
              <a:lnSpc>
                <a:spcPct val="200000"/>
              </a:lnSpc>
              <a:buClr>
                <a:srgbClr val="FF0000"/>
              </a:buClr>
              <a:buSzPct val="100000"/>
              <a:buFont typeface="Wingdings" pitchFamily="2" charset="2"/>
              <a:buChar char="v"/>
            </a:pPr>
            <a:r>
              <a:rPr lang="en-US" sz="1200" dirty="0" smtClean="0">
                <a:latin typeface="Gill Sans MT" pitchFamily="34" charset="0"/>
              </a:rPr>
              <a:t> </a:t>
            </a:r>
            <a:r>
              <a:rPr lang="en-US" sz="1400" dirty="0" smtClean="0"/>
              <a:t>The dataset has about 34.8% i.e.</a:t>
            </a:r>
            <a:r>
              <a:rPr lang="en-US" sz="1400" b="1" dirty="0" smtClean="0"/>
              <a:t> 35%</a:t>
            </a:r>
            <a:r>
              <a:rPr lang="en-US" sz="1400" dirty="0" smtClean="0"/>
              <a:t> entries with a likelihood of getting diabetes.</a:t>
            </a:r>
          </a:p>
          <a:p>
            <a:pPr>
              <a:lnSpc>
                <a:spcPct val="200000"/>
              </a:lnSpc>
              <a:buClr>
                <a:srgbClr val="FF0000"/>
              </a:buClr>
              <a:buSzPct val="100000"/>
              <a:buFont typeface="Wingdings" pitchFamily="2" charset="2"/>
              <a:buChar char="v"/>
            </a:pPr>
            <a:endParaRPr lang="en-US" sz="1400" dirty="0"/>
          </a:p>
          <a:p>
            <a:pPr>
              <a:lnSpc>
                <a:spcPct val="200000"/>
              </a:lnSpc>
              <a:buClr>
                <a:srgbClr val="FF0000"/>
              </a:buClr>
              <a:buSzPct val="100000"/>
              <a:buFont typeface="Wingdings" pitchFamily="2" charset="2"/>
              <a:buChar char="v"/>
            </a:pPr>
            <a:endParaRPr lang="en-US" sz="1400" dirty="0" smtClean="0"/>
          </a:p>
          <a:p>
            <a:pPr>
              <a:lnSpc>
                <a:spcPct val="200000"/>
              </a:lnSpc>
              <a:buClr>
                <a:srgbClr val="FF0000"/>
              </a:buClr>
              <a:buSzPct val="100000"/>
              <a:buFont typeface="Wingdings" pitchFamily="2" charset="2"/>
              <a:buChar char="v"/>
            </a:pPr>
            <a:endParaRPr lang="en-US" sz="1400" dirty="0"/>
          </a:p>
          <a:p>
            <a:pPr>
              <a:lnSpc>
                <a:spcPct val="200000"/>
              </a:lnSpc>
              <a:buClr>
                <a:srgbClr val="FF0000"/>
              </a:buClr>
              <a:buSzPct val="100000"/>
              <a:buFont typeface="Wingdings" pitchFamily="2" charset="2"/>
              <a:buChar char="v"/>
            </a:pPr>
            <a:endParaRPr lang="en-US" sz="1400" dirty="0" smtClean="0"/>
          </a:p>
          <a:p>
            <a:pPr>
              <a:lnSpc>
                <a:spcPct val="200000"/>
              </a:lnSpc>
              <a:buClr>
                <a:srgbClr val="FF0000"/>
              </a:buClr>
              <a:buSzPct val="100000"/>
              <a:buFont typeface="Wingdings" pitchFamily="2" charset="2"/>
              <a:buChar char="v"/>
            </a:pPr>
            <a:endParaRPr lang="en-US" sz="1400" dirty="0"/>
          </a:p>
          <a:p>
            <a:pPr>
              <a:lnSpc>
                <a:spcPct val="200000"/>
              </a:lnSpc>
              <a:buClr>
                <a:srgbClr val="FF0000"/>
              </a:buClr>
              <a:buSzPct val="100000"/>
              <a:buFont typeface="Wingdings" pitchFamily="2" charset="2"/>
              <a:buChar char="v"/>
            </a:pPr>
            <a:endParaRPr lang="en-US" sz="1400" dirty="0" smtClean="0"/>
          </a:p>
          <a:p>
            <a:pPr>
              <a:lnSpc>
                <a:spcPct val="200000"/>
              </a:lnSpc>
              <a:buClr>
                <a:srgbClr val="FF0000"/>
              </a:buClr>
              <a:buSzPct val="100000"/>
              <a:buFont typeface="Wingdings" pitchFamily="2" charset="2"/>
              <a:buChar char="v"/>
            </a:pPr>
            <a:r>
              <a:rPr lang="en-US" sz="1400" b="1" dirty="0" smtClean="0"/>
              <a:t>MISSING VALUES</a:t>
            </a:r>
            <a:r>
              <a:rPr lang="en-US" sz="1400" dirty="0" smtClean="0"/>
              <a:t>:  From the describe function output above, we can see that the diabetes </a:t>
            </a:r>
            <a:r>
              <a:rPr lang="en-US" sz="1400" dirty="0"/>
              <a:t>dataset contains </a:t>
            </a:r>
            <a:r>
              <a:rPr lang="en-US" sz="1400" dirty="0" smtClean="0"/>
              <a:t>some missing values which appear to be 0 </a:t>
            </a:r>
            <a:r>
              <a:rPr lang="en-US" sz="1400" dirty="0"/>
              <a:t>i.e., values </a:t>
            </a:r>
            <a:r>
              <a:rPr lang="en-US" sz="1400" dirty="0" smtClean="0"/>
              <a:t>that can clearly not be zero like the glucose</a:t>
            </a:r>
            <a:r>
              <a:rPr lang="en-US" sz="1400" dirty="0"/>
              <a:t>, insulin, BMI, or blood </a:t>
            </a:r>
            <a:r>
              <a:rPr lang="en-US" sz="1400" dirty="0" smtClean="0"/>
              <a:t>pressure.</a:t>
            </a:r>
            <a:endParaRPr lang="en-US" sz="1400" dirty="0"/>
          </a:p>
          <a:p>
            <a:pPr>
              <a:lnSpc>
                <a:spcPct val="200000"/>
              </a:lnSpc>
              <a:buClr>
                <a:srgbClr val="FF0000"/>
              </a:buClr>
              <a:buSzPct val="100000"/>
              <a:buFont typeface="Wingdings" pitchFamily="2" charset="2"/>
              <a:buChar char="v"/>
            </a:pPr>
            <a:endParaRPr lang="en-US" sz="1400" dirty="0" smtClean="0"/>
          </a:p>
          <a:p>
            <a:pPr>
              <a:lnSpc>
                <a:spcPct val="200000"/>
              </a:lnSpc>
              <a:buClr>
                <a:srgbClr val="FF0000"/>
              </a:buClr>
              <a:buSzPct val="100000"/>
              <a:buFont typeface="Wingdings" pitchFamily="2" charset="2"/>
              <a:buChar char="v"/>
            </a:pPr>
            <a:endParaRPr lang="en-US" sz="1400" dirty="0" smtClean="0">
              <a:latin typeface="Gill Sans MT" pitchFamily="34" charset="0"/>
            </a:endParaRPr>
          </a:p>
          <a:p>
            <a:pPr>
              <a:lnSpc>
                <a:spcPct val="200000"/>
              </a:lnSpc>
              <a:buClr>
                <a:srgbClr val="FF0000"/>
              </a:buClr>
              <a:buSzPct val="100000"/>
              <a:buFont typeface="Wingdings" pitchFamily="2" charset="2"/>
              <a:buChar char="v"/>
            </a:pPr>
            <a:endParaRPr lang="en-US" sz="1400" dirty="0" smtClean="0">
              <a:latin typeface="Gill Sans MT" pitchFamily="34" charset="0"/>
            </a:endParaRPr>
          </a:p>
          <a:p>
            <a:pPr>
              <a:lnSpc>
                <a:spcPct val="200000"/>
              </a:lnSpc>
              <a:buClr>
                <a:srgbClr val="FF0000"/>
              </a:buClr>
              <a:buSzPct val="100000"/>
              <a:buFont typeface="Wingdings" pitchFamily="2" charset="2"/>
              <a:buChar char="v"/>
            </a:pPr>
            <a:endParaRPr lang="en-US" sz="1400" dirty="0">
              <a:latin typeface="Gill Sans MT" pitchFamily="34" charset="0"/>
            </a:endParaRPr>
          </a:p>
          <a:p>
            <a:pPr>
              <a:lnSpc>
                <a:spcPct val="200000"/>
              </a:lnSpc>
              <a:buClr>
                <a:srgbClr val="FF0000"/>
              </a:buClr>
              <a:buSzPct val="100000"/>
              <a:buFont typeface="Wingdings" pitchFamily="2" charset="2"/>
              <a:buChar char="v"/>
            </a:pPr>
            <a:endParaRPr lang="en-US" sz="1400" dirty="0" smtClean="0">
              <a:latin typeface="Gill Sans MT" pitchFamily="34" charset="0"/>
            </a:endParaRPr>
          </a:p>
          <a:p>
            <a:pPr>
              <a:lnSpc>
                <a:spcPct val="200000"/>
              </a:lnSpc>
              <a:buClr>
                <a:srgbClr val="FF0000"/>
              </a:buClr>
              <a:buSzPct val="100000"/>
              <a:buFont typeface="Wingdings" pitchFamily="2" charset="2"/>
              <a:buChar char="v"/>
            </a:pPr>
            <a:endParaRPr lang="en-US" sz="1400" dirty="0">
              <a:latin typeface="Gill Sans MT" pitchFamily="34" charset="0"/>
            </a:endParaRPr>
          </a:p>
          <a:p>
            <a:pPr>
              <a:lnSpc>
                <a:spcPct val="200000"/>
              </a:lnSpc>
              <a:buClr>
                <a:srgbClr val="FF0000"/>
              </a:buClr>
              <a:buSzPct val="100000"/>
              <a:buFont typeface="Wingdings" pitchFamily="2" charset="2"/>
              <a:buChar char="v"/>
            </a:pPr>
            <a:endParaRPr lang="en-US" sz="1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452660"/>
            <a:ext cx="6493504" cy="19844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669" y="1412776"/>
            <a:ext cx="3010614" cy="877776"/>
          </a:xfrm>
          <a:prstGeom prst="rect">
            <a:avLst/>
          </a:prstGeom>
        </p:spPr>
      </p:pic>
      <p:sp>
        <p:nvSpPr>
          <p:cNvPr id="6" name="Rectangle 5"/>
          <p:cNvSpPr/>
          <p:nvPr/>
        </p:nvSpPr>
        <p:spPr>
          <a:xfrm>
            <a:off x="1979712" y="3444886"/>
            <a:ext cx="3816424" cy="2001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402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19672" y="245368"/>
            <a:ext cx="6840760" cy="447328"/>
          </a:xfrm>
        </p:spPr>
        <p:txBody>
          <a:bodyPr>
            <a:normAutofit/>
          </a:bodyPr>
          <a:lstStyle/>
          <a:p>
            <a:pPr algn="ctr"/>
            <a:r>
              <a:rPr lang="en-US" sz="2300" dirty="0">
                <a:solidFill>
                  <a:srgbClr val="FF0000"/>
                </a:solidFill>
                <a:latin typeface="Gill Sans MT" pitchFamily="34" charset="0"/>
              </a:rPr>
              <a:t>d</a:t>
            </a:r>
            <a:r>
              <a:rPr lang="en-US" sz="2300" dirty="0" smtClean="0">
                <a:solidFill>
                  <a:srgbClr val="FF0000"/>
                </a:solidFill>
                <a:latin typeface="Gill Sans MT" pitchFamily="34" charset="0"/>
              </a:rPr>
              <a:t>)</a:t>
            </a:r>
            <a:r>
              <a:rPr lang="en-US" sz="2300" dirty="0">
                <a:solidFill>
                  <a:srgbClr val="FF0000"/>
                </a:solidFill>
                <a:latin typeface="Gill Sans MT" pitchFamily="34" charset="0"/>
              </a:rPr>
              <a:t>	</a:t>
            </a:r>
            <a:r>
              <a:rPr lang="fr-FR" sz="2300" dirty="0">
                <a:solidFill>
                  <a:srgbClr val="FF0000"/>
                </a:solidFill>
                <a:latin typeface="Gill Sans MT" pitchFamily="34" charset="0"/>
              </a:rPr>
              <a:t>Confusion Matrix and Classification Report </a:t>
            </a:r>
            <a:endParaRPr lang="en-US" sz="2300" dirty="0">
              <a:solidFill>
                <a:srgbClr val="FF0000"/>
              </a:solidFill>
              <a:latin typeface="Gill Sans MT" pitchFamily="34" charset="0"/>
            </a:endParaRPr>
          </a:p>
        </p:txBody>
      </p:sp>
      <p:sp>
        <p:nvSpPr>
          <p:cNvPr id="3" name="Content Placeholder 2"/>
          <p:cNvSpPr>
            <a:spLocks noGrp="1"/>
          </p:cNvSpPr>
          <p:nvPr>
            <p:ph idx="1"/>
          </p:nvPr>
        </p:nvSpPr>
        <p:spPr>
          <a:xfrm>
            <a:off x="1115616" y="836712"/>
            <a:ext cx="7848872" cy="5688632"/>
          </a:xfrm>
        </p:spPr>
        <p:txBody>
          <a:bodyPr>
            <a:normAutofit/>
          </a:bodyPr>
          <a:lstStyle/>
          <a:p>
            <a:pPr>
              <a:lnSpc>
                <a:spcPct val="200000"/>
              </a:lnSpc>
              <a:buClr>
                <a:srgbClr val="FF0000"/>
              </a:buClr>
              <a:buSzPct val="100000"/>
              <a:buFont typeface="Wingdings" pitchFamily="2" charset="2"/>
              <a:buChar char="v"/>
            </a:pPr>
            <a:r>
              <a:rPr lang="en-US" sz="1200" b="1" dirty="0" smtClean="0">
                <a:latin typeface="Gill Sans MT" pitchFamily="34" charset="0"/>
              </a:rPr>
              <a:t>LOGISTICAL REGRESSION</a:t>
            </a:r>
          </a:p>
          <a:p>
            <a:pPr>
              <a:lnSpc>
                <a:spcPct val="200000"/>
              </a:lnSpc>
              <a:buClr>
                <a:srgbClr val="FF0000"/>
              </a:buClr>
              <a:buSzPct val="100000"/>
              <a:buFont typeface="Wingdings" pitchFamily="2" charset="2"/>
              <a:buChar char="v"/>
            </a:pPr>
            <a:endParaRPr lang="en-US" sz="1200" b="1" dirty="0">
              <a:latin typeface="Gill Sans MT" pitchFamily="34" charset="0"/>
            </a:endParaRPr>
          </a:p>
          <a:p>
            <a:pPr>
              <a:lnSpc>
                <a:spcPct val="200000"/>
              </a:lnSpc>
              <a:buClr>
                <a:srgbClr val="FF0000"/>
              </a:buClr>
              <a:buSzPct val="100000"/>
              <a:buFont typeface="Wingdings" pitchFamily="2" charset="2"/>
              <a:buChar char="v"/>
            </a:pPr>
            <a:endParaRPr lang="en-US" sz="1200" b="1" dirty="0" smtClean="0">
              <a:latin typeface="Gill Sans MT" pitchFamily="34" charset="0"/>
            </a:endParaRPr>
          </a:p>
          <a:p>
            <a:pPr>
              <a:lnSpc>
                <a:spcPct val="200000"/>
              </a:lnSpc>
              <a:buClr>
                <a:srgbClr val="FF0000"/>
              </a:buClr>
              <a:buSzPct val="100000"/>
              <a:buFont typeface="Wingdings" pitchFamily="2" charset="2"/>
              <a:buChar char="v"/>
            </a:pPr>
            <a:endParaRPr lang="en-US" sz="1200" b="1" dirty="0">
              <a:latin typeface="Gill Sans MT" pitchFamily="34" charset="0"/>
            </a:endParaRPr>
          </a:p>
          <a:p>
            <a:pPr>
              <a:lnSpc>
                <a:spcPct val="200000"/>
              </a:lnSpc>
              <a:buClr>
                <a:srgbClr val="FF0000"/>
              </a:buClr>
              <a:buSzPct val="100000"/>
              <a:buFont typeface="Wingdings" pitchFamily="2" charset="2"/>
              <a:buChar char="v"/>
            </a:pPr>
            <a:endParaRPr lang="en-US" sz="1200" b="1" dirty="0" smtClean="0">
              <a:latin typeface="Gill Sans MT" pitchFamily="34" charset="0"/>
            </a:endParaRPr>
          </a:p>
          <a:p>
            <a:pPr marL="82296" indent="0">
              <a:lnSpc>
                <a:spcPct val="200000"/>
              </a:lnSpc>
              <a:buClr>
                <a:srgbClr val="FF0000"/>
              </a:buClr>
              <a:buSzPct val="100000"/>
              <a:buNone/>
            </a:pPr>
            <a:endParaRPr lang="en-US" sz="1200" b="1" dirty="0" smtClean="0">
              <a:latin typeface="Gill Sans MT" pitchFamily="34" charset="0"/>
            </a:endParaRPr>
          </a:p>
          <a:p>
            <a:pPr marL="82296" indent="0">
              <a:lnSpc>
                <a:spcPct val="200000"/>
              </a:lnSpc>
              <a:buClr>
                <a:srgbClr val="FF0000"/>
              </a:buClr>
              <a:buSzPct val="100000"/>
              <a:buNone/>
            </a:pPr>
            <a:endParaRPr lang="en-US" sz="1200" b="1" dirty="0">
              <a:latin typeface="Gill Sans MT" pitchFamily="34" charset="0"/>
            </a:endParaRPr>
          </a:p>
          <a:p>
            <a:pPr marL="82296" indent="0">
              <a:lnSpc>
                <a:spcPct val="200000"/>
              </a:lnSpc>
              <a:buClr>
                <a:srgbClr val="FF0000"/>
              </a:buClr>
              <a:buSzPct val="100000"/>
              <a:buNone/>
            </a:pPr>
            <a:endParaRPr lang="en-US" sz="1200" b="1" dirty="0">
              <a:latin typeface="Gill Sans MT" pitchFamily="34" charset="0"/>
            </a:endParaRPr>
          </a:p>
          <a:p>
            <a:pPr>
              <a:lnSpc>
                <a:spcPct val="200000"/>
              </a:lnSpc>
              <a:buClr>
                <a:srgbClr val="FF0000"/>
              </a:buClr>
              <a:buSzPct val="100000"/>
              <a:buFont typeface="Wingdings" pitchFamily="2" charset="2"/>
              <a:buChar char="v"/>
            </a:pPr>
            <a:r>
              <a:rPr lang="en-US" sz="1200" b="1" dirty="0" smtClean="0">
                <a:latin typeface="Gill Sans MT" pitchFamily="34" charset="0"/>
              </a:rPr>
              <a:t>DECISION TREE</a:t>
            </a:r>
            <a:endParaRPr lang="en-US" sz="1200" b="1" dirty="0">
              <a:latin typeface="Gill Sans MT"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709" y="2842851"/>
            <a:ext cx="3057160" cy="1451856"/>
          </a:xfrm>
          <a:prstGeom prst="rect">
            <a:avLst/>
          </a:prstGeom>
          <a:ln w="19050">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984" y="1373561"/>
            <a:ext cx="5472610" cy="1332651"/>
          </a:xfrm>
          <a:prstGeom prst="rect">
            <a:avLst/>
          </a:prstGeom>
          <a:ln w="19050">
            <a:solidFill>
              <a:schemeClr val="tx1"/>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898" y="4838272"/>
            <a:ext cx="5139739" cy="1567486"/>
          </a:xfrm>
          <a:prstGeom prst="rect">
            <a:avLst/>
          </a:prstGeom>
          <a:ln w="19050">
            <a:solidFill>
              <a:schemeClr val="tx1"/>
            </a:solidFill>
          </a:ln>
        </p:spPr>
      </p:pic>
    </p:spTree>
    <p:extLst>
      <p:ext uri="{BB962C8B-B14F-4D97-AF65-F5344CB8AC3E}">
        <p14:creationId xmlns:p14="http://schemas.microsoft.com/office/powerpoint/2010/main" val="2418285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19672" y="332656"/>
            <a:ext cx="6840760" cy="447328"/>
          </a:xfrm>
        </p:spPr>
        <p:txBody>
          <a:bodyPr>
            <a:normAutofit/>
          </a:bodyPr>
          <a:lstStyle/>
          <a:p>
            <a:pPr algn="ctr"/>
            <a:r>
              <a:rPr lang="en-US" sz="2300" dirty="0">
                <a:solidFill>
                  <a:srgbClr val="FF0000"/>
                </a:solidFill>
                <a:latin typeface="Gill Sans MT" pitchFamily="34" charset="0"/>
              </a:rPr>
              <a:t>d</a:t>
            </a:r>
            <a:r>
              <a:rPr lang="en-US" sz="2300" dirty="0" smtClean="0">
                <a:solidFill>
                  <a:srgbClr val="FF0000"/>
                </a:solidFill>
                <a:latin typeface="Gill Sans MT" pitchFamily="34" charset="0"/>
              </a:rPr>
              <a:t>)</a:t>
            </a:r>
            <a:r>
              <a:rPr lang="en-US" sz="2300" dirty="0">
                <a:solidFill>
                  <a:srgbClr val="FF0000"/>
                </a:solidFill>
                <a:latin typeface="Gill Sans MT" pitchFamily="34" charset="0"/>
              </a:rPr>
              <a:t>	</a:t>
            </a:r>
            <a:r>
              <a:rPr lang="fr-FR" sz="2300" dirty="0">
                <a:solidFill>
                  <a:srgbClr val="FF0000"/>
                </a:solidFill>
                <a:latin typeface="Gill Sans MT" pitchFamily="34" charset="0"/>
              </a:rPr>
              <a:t>Confusion Matrix and Classification Report </a:t>
            </a:r>
            <a:endParaRPr lang="en-US" sz="2300" dirty="0">
              <a:solidFill>
                <a:srgbClr val="FF0000"/>
              </a:solidFill>
              <a:latin typeface="Gill Sans MT" pitchFamily="34" charset="0"/>
            </a:endParaRPr>
          </a:p>
        </p:txBody>
      </p:sp>
      <p:sp>
        <p:nvSpPr>
          <p:cNvPr id="3" name="Content Placeholder 2"/>
          <p:cNvSpPr>
            <a:spLocks noGrp="1"/>
          </p:cNvSpPr>
          <p:nvPr>
            <p:ph idx="1"/>
          </p:nvPr>
        </p:nvSpPr>
        <p:spPr>
          <a:xfrm>
            <a:off x="1115616" y="764704"/>
            <a:ext cx="7848872" cy="5904656"/>
          </a:xfrm>
        </p:spPr>
        <p:txBody>
          <a:bodyPr>
            <a:normAutofit/>
          </a:bodyPr>
          <a:lstStyle/>
          <a:p>
            <a:pPr>
              <a:lnSpc>
                <a:spcPct val="200000"/>
              </a:lnSpc>
              <a:buClr>
                <a:srgbClr val="FF0000"/>
              </a:buClr>
              <a:buSzPct val="100000"/>
              <a:buFont typeface="Wingdings" pitchFamily="2" charset="2"/>
              <a:buChar char="v"/>
            </a:pPr>
            <a:r>
              <a:rPr lang="en-US" sz="1200" b="1" dirty="0" smtClean="0">
                <a:latin typeface="Gill Sans MT" pitchFamily="34" charset="0"/>
              </a:rPr>
              <a:t>DECISION TREE</a:t>
            </a:r>
          </a:p>
          <a:p>
            <a:pPr>
              <a:lnSpc>
                <a:spcPct val="200000"/>
              </a:lnSpc>
              <a:buClr>
                <a:srgbClr val="FF0000"/>
              </a:buClr>
              <a:buSzPct val="100000"/>
              <a:buFont typeface="Wingdings" pitchFamily="2" charset="2"/>
              <a:buChar char="v"/>
            </a:pPr>
            <a:endParaRPr lang="en-US" sz="1200" b="1" dirty="0">
              <a:latin typeface="Gill Sans MT" pitchFamily="34" charset="0"/>
            </a:endParaRPr>
          </a:p>
          <a:p>
            <a:pPr>
              <a:lnSpc>
                <a:spcPct val="200000"/>
              </a:lnSpc>
              <a:buClr>
                <a:srgbClr val="FF0000"/>
              </a:buClr>
              <a:buSzPct val="100000"/>
              <a:buFont typeface="Wingdings" pitchFamily="2" charset="2"/>
              <a:buChar char="v"/>
            </a:pPr>
            <a:endParaRPr lang="en-US" sz="1200" b="1" dirty="0" smtClean="0">
              <a:latin typeface="Gill Sans MT" pitchFamily="34" charset="0"/>
            </a:endParaRPr>
          </a:p>
          <a:p>
            <a:pPr marL="82296" indent="0">
              <a:lnSpc>
                <a:spcPct val="200000"/>
              </a:lnSpc>
              <a:buClr>
                <a:srgbClr val="FF0000"/>
              </a:buClr>
              <a:buSzPct val="100000"/>
              <a:buNone/>
            </a:pPr>
            <a:endParaRPr lang="en-US" sz="1200" b="1" dirty="0" smtClean="0">
              <a:latin typeface="Gill Sans MT" pitchFamily="34" charset="0"/>
            </a:endParaRPr>
          </a:p>
          <a:p>
            <a:pPr marL="82296" indent="0">
              <a:lnSpc>
                <a:spcPct val="200000"/>
              </a:lnSpc>
              <a:buClr>
                <a:srgbClr val="FF0000"/>
              </a:buClr>
              <a:buSzPct val="100000"/>
              <a:buNone/>
            </a:pPr>
            <a:endParaRPr lang="en-US" sz="1200" b="1" dirty="0" smtClean="0">
              <a:latin typeface="Gill Sans MT" pitchFamily="34" charset="0"/>
            </a:endParaRPr>
          </a:p>
          <a:p>
            <a:pPr>
              <a:lnSpc>
                <a:spcPct val="200000"/>
              </a:lnSpc>
              <a:buClr>
                <a:srgbClr val="FF0000"/>
              </a:buClr>
              <a:buSzPct val="100000"/>
              <a:buFont typeface="Wingdings" pitchFamily="2" charset="2"/>
              <a:buChar char="v"/>
            </a:pPr>
            <a:r>
              <a:rPr lang="en-US" sz="1200" b="1" dirty="0" smtClean="0">
                <a:latin typeface="Gill Sans MT" pitchFamily="34" charset="0"/>
              </a:rPr>
              <a:t>SVM</a:t>
            </a:r>
          </a:p>
          <a:p>
            <a:pPr>
              <a:lnSpc>
                <a:spcPct val="200000"/>
              </a:lnSpc>
              <a:buClr>
                <a:srgbClr val="FF0000"/>
              </a:buClr>
              <a:buSzPct val="100000"/>
              <a:buFont typeface="Wingdings" pitchFamily="2" charset="2"/>
              <a:buChar char="v"/>
            </a:pPr>
            <a:endParaRPr lang="en-US" sz="1200" b="1" dirty="0">
              <a:latin typeface="Gill Sans MT" pitchFamily="34" charset="0"/>
            </a:endParaRPr>
          </a:p>
          <a:p>
            <a:pPr>
              <a:lnSpc>
                <a:spcPct val="200000"/>
              </a:lnSpc>
              <a:buClr>
                <a:srgbClr val="FF0000"/>
              </a:buClr>
              <a:buSzPct val="100000"/>
              <a:buFont typeface="Wingdings" pitchFamily="2" charset="2"/>
              <a:buChar char="v"/>
            </a:pPr>
            <a:endParaRPr lang="en-US" sz="1200" b="1" dirty="0" smtClean="0">
              <a:latin typeface="Gill Sans MT" pitchFamily="34" charset="0"/>
            </a:endParaRPr>
          </a:p>
          <a:p>
            <a:pPr marL="82296" indent="0">
              <a:lnSpc>
                <a:spcPct val="200000"/>
              </a:lnSpc>
              <a:buClr>
                <a:srgbClr val="FF0000"/>
              </a:buClr>
              <a:buSzPct val="100000"/>
              <a:buNone/>
            </a:pPr>
            <a:endParaRPr lang="en-US" sz="1200" b="1" dirty="0" smtClean="0">
              <a:latin typeface="Gill Sans MT" pitchFamily="34" charset="0"/>
            </a:endParaRPr>
          </a:p>
          <a:p>
            <a:pPr marL="82296" indent="0">
              <a:lnSpc>
                <a:spcPct val="200000"/>
              </a:lnSpc>
              <a:buClr>
                <a:srgbClr val="FF0000"/>
              </a:buClr>
              <a:buSzPct val="100000"/>
              <a:buNone/>
            </a:pPr>
            <a:endParaRPr lang="en-US" sz="1200" b="1" dirty="0" smtClean="0">
              <a:latin typeface="Gill Sans MT" pitchFamily="34" charset="0"/>
            </a:endParaRPr>
          </a:p>
          <a:p>
            <a:pPr marL="82296" indent="0">
              <a:lnSpc>
                <a:spcPct val="200000"/>
              </a:lnSpc>
              <a:buClr>
                <a:srgbClr val="FF0000"/>
              </a:buClr>
              <a:buSzPct val="100000"/>
              <a:buNone/>
            </a:pPr>
            <a:endParaRPr lang="en-US" sz="1200" b="1" dirty="0">
              <a:latin typeface="Gill Sans MT"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573" y="5013682"/>
            <a:ext cx="2975524" cy="1511662"/>
          </a:xfrm>
          <a:prstGeom prst="rect">
            <a:avLst/>
          </a:prstGeom>
          <a:ln w="19050">
            <a:solidFill>
              <a:schemeClr val="tx1"/>
            </a:solidFill>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527" y="1124744"/>
            <a:ext cx="3296512" cy="1631674"/>
          </a:xfrm>
          <a:prstGeom prst="rect">
            <a:avLst/>
          </a:prstGeom>
          <a:ln w="19050">
            <a:solidFill>
              <a:schemeClr val="tx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8502" y="3103962"/>
            <a:ext cx="5040561" cy="1766583"/>
          </a:xfrm>
          <a:prstGeom prst="rect">
            <a:avLst/>
          </a:prstGeom>
          <a:ln w="19050">
            <a:solidFill>
              <a:schemeClr val="tx1"/>
            </a:solidFill>
          </a:ln>
        </p:spPr>
      </p:pic>
    </p:spTree>
    <p:extLst>
      <p:ext uri="{BB962C8B-B14F-4D97-AF65-F5344CB8AC3E}">
        <p14:creationId xmlns:p14="http://schemas.microsoft.com/office/powerpoint/2010/main" val="4169261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19672" y="332656"/>
            <a:ext cx="6840760" cy="447328"/>
          </a:xfrm>
        </p:spPr>
        <p:txBody>
          <a:bodyPr>
            <a:normAutofit/>
          </a:bodyPr>
          <a:lstStyle/>
          <a:p>
            <a:pPr algn="ctr"/>
            <a:r>
              <a:rPr lang="en-US" sz="2000" dirty="0">
                <a:solidFill>
                  <a:srgbClr val="FF0000"/>
                </a:solidFill>
                <a:latin typeface="Gill Sans MT" pitchFamily="34" charset="0"/>
              </a:rPr>
              <a:t>d</a:t>
            </a:r>
            <a:r>
              <a:rPr lang="en-US" sz="2000" dirty="0" smtClean="0">
                <a:solidFill>
                  <a:srgbClr val="FF0000"/>
                </a:solidFill>
                <a:latin typeface="Gill Sans MT" pitchFamily="34" charset="0"/>
              </a:rPr>
              <a:t>)</a:t>
            </a:r>
            <a:r>
              <a:rPr lang="en-US" sz="2000" dirty="0">
                <a:solidFill>
                  <a:srgbClr val="FF0000"/>
                </a:solidFill>
                <a:latin typeface="Gill Sans MT" pitchFamily="34" charset="0"/>
              </a:rPr>
              <a:t>	</a:t>
            </a:r>
            <a:r>
              <a:rPr lang="fr-FR" sz="2000" dirty="0" smtClean="0">
                <a:solidFill>
                  <a:srgbClr val="FF0000"/>
                </a:solidFill>
                <a:latin typeface="Gill Sans MT" pitchFamily="34" charset="0"/>
              </a:rPr>
              <a:t>Confusion </a:t>
            </a:r>
            <a:r>
              <a:rPr lang="fr-FR" sz="2000" dirty="0">
                <a:solidFill>
                  <a:srgbClr val="FF0000"/>
                </a:solidFill>
                <a:latin typeface="Gill Sans MT" pitchFamily="34" charset="0"/>
              </a:rPr>
              <a:t>Matrix and Classification Report </a:t>
            </a:r>
            <a:endParaRPr lang="en-US" sz="2000" dirty="0">
              <a:solidFill>
                <a:srgbClr val="FF0000"/>
              </a:solidFill>
              <a:latin typeface="Gill Sans MT" pitchFamily="34" charset="0"/>
            </a:endParaRPr>
          </a:p>
        </p:txBody>
      </p:sp>
      <p:sp>
        <p:nvSpPr>
          <p:cNvPr id="3" name="Content Placeholder 2"/>
          <p:cNvSpPr>
            <a:spLocks noGrp="1"/>
          </p:cNvSpPr>
          <p:nvPr>
            <p:ph idx="1"/>
          </p:nvPr>
        </p:nvSpPr>
        <p:spPr>
          <a:xfrm>
            <a:off x="1115616" y="980728"/>
            <a:ext cx="7848872" cy="5688632"/>
          </a:xfrm>
        </p:spPr>
        <p:txBody>
          <a:bodyPr>
            <a:normAutofit/>
          </a:bodyPr>
          <a:lstStyle/>
          <a:p>
            <a:pPr>
              <a:lnSpc>
                <a:spcPct val="150000"/>
              </a:lnSpc>
              <a:buClr>
                <a:srgbClr val="FF0000"/>
              </a:buClr>
              <a:buSzPct val="100000"/>
              <a:buFont typeface="Wingdings" pitchFamily="2" charset="2"/>
              <a:buChar char="v"/>
            </a:pPr>
            <a:r>
              <a:rPr lang="en-US" sz="1400" dirty="0"/>
              <a:t>The confusion matrix is a technique used for summarizing the performance of a classification algorithm i.e. it has binary outputs.</a:t>
            </a:r>
            <a:endParaRPr lang="en-US" sz="1400" dirty="0" smtClean="0">
              <a:latin typeface="Gill Sans MT" pitchFamily="34" charset="0"/>
            </a:endParaRPr>
          </a:p>
          <a:p>
            <a:pPr>
              <a:lnSpc>
                <a:spcPct val="150000"/>
              </a:lnSpc>
              <a:buClr>
                <a:srgbClr val="FF0000"/>
              </a:buClr>
              <a:buSzPct val="100000"/>
              <a:buFont typeface="Wingdings" pitchFamily="2" charset="2"/>
              <a:buChar char="v"/>
            </a:pPr>
            <a:r>
              <a:rPr lang="en-US" sz="1400" dirty="0" smtClean="0">
                <a:latin typeface="Gill Sans MT" pitchFamily="34" charset="0"/>
              </a:rPr>
              <a:t>The classification Report </a:t>
            </a:r>
            <a:r>
              <a:rPr lang="en-US" sz="1400" dirty="0">
                <a:latin typeface="Gill Sans MT" pitchFamily="34" charset="0"/>
              </a:rPr>
              <a:t>which includes Precision, Recall and F1-Score.</a:t>
            </a:r>
          </a:p>
          <a:p>
            <a:pPr lvl="1">
              <a:lnSpc>
                <a:spcPct val="150000"/>
              </a:lnSpc>
            </a:pPr>
            <a:r>
              <a:rPr lang="en-US" sz="1400" b="1" dirty="0"/>
              <a:t>Precision Score</a:t>
            </a:r>
          </a:p>
          <a:p>
            <a:pPr marL="603504" lvl="2" indent="0">
              <a:lnSpc>
                <a:spcPct val="150000"/>
              </a:lnSpc>
              <a:buNone/>
            </a:pPr>
            <a:r>
              <a:rPr lang="en-US" sz="1400" dirty="0"/>
              <a:t>TP – True Positives FP – False Positives Precision – Accuracy of positive predictions. Precision = TP/(TP + FP)</a:t>
            </a:r>
            <a:endParaRPr lang="en-US" sz="1400" dirty="0" smtClean="0"/>
          </a:p>
          <a:p>
            <a:pPr marL="603504" lvl="2" indent="0">
              <a:lnSpc>
                <a:spcPct val="150000"/>
              </a:lnSpc>
              <a:buNone/>
            </a:pPr>
            <a:r>
              <a:rPr lang="en-US" sz="1400" b="1" dirty="0" smtClean="0"/>
              <a:t>Recall </a:t>
            </a:r>
            <a:r>
              <a:rPr lang="en-US" sz="1400" b="1" dirty="0"/>
              <a:t>Score</a:t>
            </a:r>
          </a:p>
          <a:p>
            <a:pPr marL="603504" lvl="2" indent="0">
              <a:lnSpc>
                <a:spcPct val="150000"/>
              </a:lnSpc>
              <a:buNone/>
            </a:pPr>
            <a:r>
              <a:rPr lang="en-US" sz="1400" dirty="0"/>
              <a:t>FN – False Negatives Recall(sensitivity or true positive rate): Fraction of positives that were correctly identified. Recall = TP/(TP+FN</a:t>
            </a:r>
            <a:r>
              <a:rPr lang="en-US" sz="1400" dirty="0" smtClean="0"/>
              <a:t>)</a:t>
            </a:r>
          </a:p>
          <a:p>
            <a:pPr marL="603504" lvl="2" indent="0">
              <a:lnSpc>
                <a:spcPct val="150000"/>
              </a:lnSpc>
              <a:buNone/>
            </a:pPr>
            <a:r>
              <a:rPr lang="en-US" sz="1400" b="1" dirty="0" smtClean="0"/>
              <a:t>F1 </a:t>
            </a:r>
            <a:r>
              <a:rPr lang="en-US" sz="1400" b="1" dirty="0"/>
              <a:t>Score</a:t>
            </a:r>
          </a:p>
          <a:p>
            <a:pPr marL="603504" lvl="2" indent="0">
              <a:lnSpc>
                <a:spcPct val="150000"/>
              </a:lnSpc>
              <a:buNone/>
            </a:pPr>
            <a:r>
              <a:rPr lang="en-US" sz="1400" dirty="0" smtClean="0"/>
              <a:t>A helpful metric for comparing two classifiers. F1 Score takes into account precision and the recall. </a:t>
            </a:r>
            <a:r>
              <a:rPr lang="en-US" sz="1400" dirty="0"/>
              <a:t>It is created by finding the </a:t>
            </a:r>
            <a:r>
              <a:rPr lang="en-US" sz="1400" dirty="0" smtClean="0"/>
              <a:t>harmonic </a:t>
            </a:r>
            <a:r>
              <a:rPr lang="en-US" sz="1400" dirty="0"/>
              <a:t>mean of precision and recall</a:t>
            </a:r>
            <a:r>
              <a:rPr lang="en-US" sz="1400" dirty="0" smtClean="0"/>
              <a:t>.</a:t>
            </a:r>
          </a:p>
          <a:p>
            <a:pPr marL="603504" lvl="2" indent="0">
              <a:lnSpc>
                <a:spcPct val="150000"/>
              </a:lnSpc>
              <a:buNone/>
            </a:pPr>
            <a:r>
              <a:rPr lang="en-US" sz="1400" dirty="0" smtClean="0"/>
              <a:t>F1 = 2 x (precision x recall)/(precision + recall)</a:t>
            </a:r>
          </a:p>
          <a:p>
            <a:pPr>
              <a:lnSpc>
                <a:spcPct val="200000"/>
              </a:lnSpc>
              <a:buClr>
                <a:srgbClr val="FF0000"/>
              </a:buClr>
              <a:buSzPct val="100000"/>
              <a:buFont typeface="Wingdings" pitchFamily="2" charset="2"/>
              <a:buChar char="v"/>
            </a:pPr>
            <a:endParaRPr lang="en-US" sz="1400" dirty="0">
              <a:latin typeface="Gill Sans MT" pitchFamily="34" charset="0"/>
            </a:endParaRPr>
          </a:p>
        </p:txBody>
      </p:sp>
    </p:spTree>
    <p:extLst>
      <p:ext uri="{BB962C8B-B14F-4D97-AF65-F5344CB8AC3E}">
        <p14:creationId xmlns:p14="http://schemas.microsoft.com/office/powerpoint/2010/main" val="3056968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980728"/>
            <a:ext cx="7848872" cy="5688632"/>
          </a:xfrm>
        </p:spPr>
        <p:txBody>
          <a:bodyPr>
            <a:normAutofit/>
          </a:bodyPr>
          <a:lstStyle/>
          <a:p>
            <a:pPr>
              <a:lnSpc>
                <a:spcPct val="150000"/>
              </a:lnSpc>
              <a:buClr>
                <a:srgbClr val="FF0000"/>
              </a:buClr>
              <a:buSzPct val="100000"/>
              <a:buFont typeface="Wingdings" pitchFamily="2" charset="2"/>
              <a:buChar char="v"/>
            </a:pPr>
            <a:r>
              <a:rPr lang="en-US" sz="1600" b="1" dirty="0" smtClean="0">
                <a:latin typeface="Gill Sans MT" pitchFamily="34" charset="0"/>
              </a:rPr>
              <a:t>LOGISTICAL REGRESSION</a:t>
            </a:r>
          </a:p>
          <a:p>
            <a:pPr marL="82296" indent="0">
              <a:lnSpc>
                <a:spcPct val="150000"/>
              </a:lnSpc>
              <a:buClr>
                <a:srgbClr val="FF0000"/>
              </a:buClr>
              <a:buSzPct val="100000"/>
              <a:buNone/>
            </a:pPr>
            <a:r>
              <a:rPr lang="en-US" sz="1400" b="1" dirty="0"/>
              <a:t>Precision</a:t>
            </a:r>
            <a:r>
              <a:rPr lang="en-US" sz="1400" dirty="0"/>
              <a:t> tells us what fraction has diabetes from all the patients our model predicted to have diabetes. </a:t>
            </a:r>
            <a:r>
              <a:rPr lang="en-US" sz="1400" dirty="0" smtClean="0"/>
              <a:t> The Logistical Regression predicts non-diabetes to be 79% and diabetes to be 77%.</a:t>
            </a:r>
          </a:p>
          <a:p>
            <a:pPr marL="82296" indent="0">
              <a:lnSpc>
                <a:spcPct val="150000"/>
              </a:lnSpc>
              <a:buClr>
                <a:srgbClr val="FF0000"/>
              </a:buClr>
              <a:buSzPct val="100000"/>
              <a:buNone/>
            </a:pPr>
            <a:r>
              <a:rPr lang="en-US" sz="1400" b="1" dirty="0"/>
              <a:t>Recall</a:t>
            </a:r>
            <a:r>
              <a:rPr lang="en-US" sz="1400" dirty="0"/>
              <a:t> gives us the fraction our model correctly detected as having diabetes out of all the diabetic patients</a:t>
            </a:r>
            <a:r>
              <a:rPr lang="en-US" sz="1400" dirty="0" smtClean="0"/>
              <a:t>. Here, it predicts </a:t>
            </a:r>
            <a:r>
              <a:rPr lang="en-US" sz="1400" dirty="0"/>
              <a:t>non-diabetes to be </a:t>
            </a:r>
            <a:r>
              <a:rPr lang="en-US" sz="1400" dirty="0" smtClean="0"/>
              <a:t>91% </a:t>
            </a:r>
            <a:r>
              <a:rPr lang="en-US" sz="1400" dirty="0"/>
              <a:t>and diabetes to be </a:t>
            </a:r>
            <a:r>
              <a:rPr lang="en-US" sz="1400" dirty="0" smtClean="0"/>
              <a:t>56%.</a:t>
            </a:r>
            <a:endParaRPr lang="en-US" sz="1400" dirty="0"/>
          </a:p>
          <a:p>
            <a:pPr marL="82296" indent="0">
              <a:lnSpc>
                <a:spcPct val="150000"/>
              </a:lnSpc>
              <a:buClr>
                <a:srgbClr val="FF0000"/>
              </a:buClr>
              <a:buSzPct val="100000"/>
              <a:buNone/>
            </a:pPr>
            <a:r>
              <a:rPr lang="en-US" sz="1400" dirty="0"/>
              <a:t>The </a:t>
            </a:r>
            <a:r>
              <a:rPr lang="en-US" sz="1400" b="1" dirty="0"/>
              <a:t>f1-score</a:t>
            </a:r>
            <a:r>
              <a:rPr lang="en-US" sz="1400" dirty="0"/>
              <a:t> finds a good balance between precision and recall</a:t>
            </a:r>
            <a:r>
              <a:rPr lang="en-US" sz="1400" dirty="0" smtClean="0"/>
              <a:t>.  For the non-diabetic patient, the F1 Score is 85% while for the diabetic patient, the F1 Score is 65%.</a:t>
            </a:r>
          </a:p>
          <a:p>
            <a:pPr marL="82296" indent="0">
              <a:lnSpc>
                <a:spcPct val="150000"/>
              </a:lnSpc>
              <a:buClr>
                <a:srgbClr val="FF0000"/>
              </a:buClr>
              <a:buSzPct val="100000"/>
              <a:buNone/>
            </a:pPr>
            <a:endParaRPr lang="en-US" sz="1400" dirty="0" smtClean="0"/>
          </a:p>
          <a:p>
            <a:pPr>
              <a:lnSpc>
                <a:spcPct val="150000"/>
              </a:lnSpc>
              <a:buClr>
                <a:srgbClr val="FF0000"/>
              </a:buClr>
              <a:buSzPct val="100000"/>
              <a:buFont typeface="Wingdings" pitchFamily="2" charset="2"/>
              <a:buChar char="v"/>
            </a:pPr>
            <a:r>
              <a:rPr lang="en-US" sz="1600" b="1" dirty="0" smtClean="0">
                <a:latin typeface="Gill Sans MT" pitchFamily="34" charset="0"/>
              </a:rPr>
              <a:t>DECISION TREE</a:t>
            </a:r>
          </a:p>
          <a:p>
            <a:pPr marL="82296" indent="0">
              <a:lnSpc>
                <a:spcPct val="200000"/>
              </a:lnSpc>
              <a:buClr>
                <a:srgbClr val="FF0000"/>
              </a:buClr>
              <a:buSzPct val="100000"/>
              <a:buNone/>
            </a:pPr>
            <a:r>
              <a:rPr lang="en-US" sz="1400" b="1" dirty="0"/>
              <a:t>Precision</a:t>
            </a:r>
            <a:r>
              <a:rPr lang="en-US" sz="1400" dirty="0"/>
              <a:t> tells us what fraction has diabetes from all the patients our model predicted to have diabetes.  The Logistical Regression predicts non-diabetes to be </a:t>
            </a:r>
            <a:r>
              <a:rPr lang="en-US" sz="1400" dirty="0" smtClean="0"/>
              <a:t>82% </a:t>
            </a:r>
            <a:r>
              <a:rPr lang="en-US" sz="1400" dirty="0"/>
              <a:t>and diabetes to be </a:t>
            </a:r>
            <a:r>
              <a:rPr lang="en-US" sz="1400" dirty="0" smtClean="0"/>
              <a:t>59%.</a:t>
            </a:r>
            <a:endParaRPr lang="en-US" sz="1400" dirty="0"/>
          </a:p>
          <a:p>
            <a:pPr marL="82296" indent="0">
              <a:lnSpc>
                <a:spcPct val="200000"/>
              </a:lnSpc>
              <a:buClr>
                <a:srgbClr val="FF0000"/>
              </a:buClr>
              <a:buSzPct val="100000"/>
              <a:buNone/>
            </a:pPr>
            <a:r>
              <a:rPr lang="en-US" sz="1400" b="1" dirty="0"/>
              <a:t>Recall</a:t>
            </a:r>
            <a:r>
              <a:rPr lang="en-US" sz="1400" dirty="0"/>
              <a:t> gives us the fraction our model correctly detected as having diabetes out of all the diabetic patients. Here, it predicts non-diabetes to be </a:t>
            </a:r>
            <a:r>
              <a:rPr lang="en-US" sz="1400" dirty="0" smtClean="0"/>
              <a:t>74% </a:t>
            </a:r>
            <a:r>
              <a:rPr lang="en-US" sz="1400" dirty="0"/>
              <a:t>and diabetes to be </a:t>
            </a:r>
            <a:r>
              <a:rPr lang="en-US" sz="1400" dirty="0" smtClean="0"/>
              <a:t>70%.</a:t>
            </a:r>
            <a:endParaRPr lang="en-US" sz="1400" dirty="0"/>
          </a:p>
        </p:txBody>
      </p:sp>
      <p:sp>
        <p:nvSpPr>
          <p:cNvPr id="5" name="Title 1"/>
          <p:cNvSpPr txBox="1">
            <a:spLocks/>
          </p:cNvSpPr>
          <p:nvPr/>
        </p:nvSpPr>
        <p:spPr>
          <a:xfrm>
            <a:off x="1619672" y="332656"/>
            <a:ext cx="6840760" cy="447328"/>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2000" dirty="0" smtClean="0">
                <a:solidFill>
                  <a:srgbClr val="FF0000"/>
                </a:solidFill>
                <a:latin typeface="Gill Sans MT" pitchFamily="34" charset="0"/>
              </a:rPr>
              <a:t>d)	Key Insight </a:t>
            </a:r>
            <a:r>
              <a:rPr lang="fr-FR" sz="2000" dirty="0" smtClean="0">
                <a:solidFill>
                  <a:srgbClr val="FF0000"/>
                </a:solidFill>
                <a:latin typeface="Gill Sans MT" pitchFamily="34" charset="0"/>
              </a:rPr>
              <a:t>Confusion Matrix and Classification Report </a:t>
            </a:r>
            <a:endParaRPr lang="en-US" sz="2000" dirty="0">
              <a:solidFill>
                <a:srgbClr val="FF0000"/>
              </a:solidFill>
              <a:latin typeface="Gill Sans MT" pitchFamily="34" charset="0"/>
            </a:endParaRPr>
          </a:p>
        </p:txBody>
      </p:sp>
    </p:spTree>
    <p:extLst>
      <p:ext uri="{BB962C8B-B14F-4D97-AF65-F5344CB8AC3E}">
        <p14:creationId xmlns:p14="http://schemas.microsoft.com/office/powerpoint/2010/main" val="1000416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4839</TotalTime>
  <Words>708</Words>
  <Application>Microsoft Office PowerPoint</Application>
  <PresentationFormat>On-screen Show (4:3)</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FINAL PROJECT – DATA 1200</vt:lpstr>
      <vt:lpstr>a) Description of the problem </vt:lpstr>
      <vt:lpstr>b) methodology used in tackling the problem</vt:lpstr>
      <vt:lpstr>c) basic statistics of the dataset </vt:lpstr>
      <vt:lpstr>c) key insights gained from the basic statistics </vt:lpstr>
      <vt:lpstr>d) Confusion Matrix and Classification Report </vt:lpstr>
      <vt:lpstr>d) Confusion Matrix and Classification Report </vt:lpstr>
      <vt:lpstr>d) Confusion Matrix and Classification Report </vt:lpstr>
      <vt:lpstr>PowerPoint Presentation</vt:lpstr>
      <vt:lpstr>PowerPoint Presentation</vt:lpstr>
      <vt:lpstr>e) Recommend one (1) model that should be utilized</vt:lpstr>
      <vt:lpstr>e) Possible improvements that can be made to increase the effectiveness of the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Regression Algorithm</dc:title>
  <dc:creator>BANKY</dc:creator>
  <cp:lastModifiedBy>BANKY</cp:lastModifiedBy>
  <cp:revision>182</cp:revision>
  <dcterms:created xsi:type="dcterms:W3CDTF">2021-10-13T23:46:30Z</dcterms:created>
  <dcterms:modified xsi:type="dcterms:W3CDTF">2021-12-15T20:28:49Z</dcterms:modified>
</cp:coreProperties>
</file>