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F8"/>
    <a:srgbClr val="F3F7FB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934" autoAdjust="0"/>
    <p:restoredTop sz="86457" autoAdjust="0"/>
  </p:normalViewPr>
  <p:slideViewPr>
    <p:cSldViewPr>
      <p:cViewPr>
        <p:scale>
          <a:sx n="86" d="100"/>
          <a:sy n="86" d="100"/>
        </p:scale>
        <p:origin x="-1661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196A-6E3F-4114-9944-25875C21381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2673-52F9-4CD9-84F1-1FB13E37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2673-52F9-4CD9-84F1-1FB13E374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8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D54E-1492-44CF-A34E-49725FB4FED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7677" y="2348880"/>
            <a:ext cx="480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ill Sans MT" pitchFamily="34" charset="0"/>
              </a:rPr>
              <a:t>TechMe Corp.</a:t>
            </a:r>
            <a:endParaRPr lang="en-US" sz="36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68760"/>
            <a:ext cx="1152128" cy="11802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1370" y="2908975"/>
            <a:ext cx="3421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ill Sans MT" pitchFamily="34" charset="0"/>
              </a:rPr>
              <a:t>TECHNOLOGIES</a:t>
            </a:r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69" y="64886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ill Sans MT" pitchFamily="34" charset="0"/>
              </a:rPr>
              <a:t>Arowolo Bankole</a:t>
            </a:r>
            <a:endParaRPr lang="en-US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5874" y="6488668"/>
            <a:ext cx="16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ill Sans MT" pitchFamily="34" charset="0"/>
              </a:rPr>
              <a:t>100833830</a:t>
            </a:r>
            <a:endParaRPr lang="en-US" b="1" dirty="0">
              <a:solidFill>
                <a:schemeClr val="bg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548680"/>
            <a:ext cx="5832648" cy="26642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512" y="1073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Gill Sans MT" pitchFamily="34" charset="0"/>
              </a:rPr>
              <a:t>Executive Summary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548680"/>
            <a:ext cx="2808312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Gill Sans MT" pitchFamily="34" charset="0"/>
              </a:rPr>
              <a:t>Overview</a:t>
            </a:r>
          </a:p>
          <a:p>
            <a:r>
              <a:rPr lang="en-US" sz="1400" dirty="0" smtClean="0">
                <a:latin typeface="Gill Sans MT" pitchFamily="34" charset="0"/>
              </a:rPr>
              <a:t>Multiple companies in the Tech world are fighting to hire the best and qualified candidates. </a:t>
            </a:r>
          </a:p>
          <a:p>
            <a:r>
              <a:rPr lang="en-US" sz="1400" dirty="0" smtClean="0">
                <a:latin typeface="Gill Sans MT" pitchFamily="34" charset="0"/>
              </a:rPr>
              <a:t>Here are the top </a:t>
            </a:r>
            <a:r>
              <a:rPr lang="en-US" sz="1400" b="1" dirty="0" smtClean="0">
                <a:latin typeface="Gill Sans MT" pitchFamily="34" charset="0"/>
              </a:rPr>
              <a:t>5</a:t>
            </a:r>
            <a:r>
              <a:rPr lang="en-US" sz="1400" dirty="0" smtClean="0">
                <a:latin typeface="Gill Sans MT" pitchFamily="34" charset="0"/>
              </a:rPr>
              <a:t> Job titles in demand in the Tech Industry: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865459"/>
            <a:ext cx="3384376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400" dirty="0" smtClean="0">
                <a:latin typeface="Gill Sans MT" pitchFamily="34" charset="0"/>
              </a:rPr>
              <a:t>Data Analyst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 smtClean="0">
                <a:latin typeface="Gill Sans MT" pitchFamily="34" charset="0"/>
              </a:rPr>
              <a:t>Data Scientist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 smtClean="0">
                <a:latin typeface="Gill Sans MT" pitchFamily="34" charset="0"/>
              </a:rPr>
              <a:t>Business Analyst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 smtClean="0">
                <a:latin typeface="Gill Sans MT" pitchFamily="34" charset="0"/>
              </a:rPr>
              <a:t>Machine Learning Engineer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400" dirty="0" smtClean="0">
                <a:latin typeface="Gill Sans MT" pitchFamily="34" charset="0"/>
              </a:rPr>
              <a:t>Senior Machine Learning Engineer</a:t>
            </a:r>
            <a:endParaRPr lang="en-US" sz="1400" dirty="0">
              <a:latin typeface="Gill Sans MT" pitchFamily="34" charset="0"/>
            </a:endParaRPr>
          </a:p>
        </p:txBody>
      </p:sp>
      <p:pic>
        <p:nvPicPr>
          <p:cNvPr id="11" name="slide2" descr="Sheet 4">
            <a:extLst>
              <a:ext uri="{FF2B5EF4-FFF2-40B4-BE49-F238E27FC236}">
                <a16:creationId xmlns:a16="http://schemas.microsoft.com/office/drawing/2014/main" xmlns="" id="{17CC2801-DB38-49CA-AC44-45CAFFF270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9" r="24142" b="11968"/>
          <a:stretch/>
        </p:blipFill>
        <p:spPr>
          <a:xfrm>
            <a:off x="3131840" y="653081"/>
            <a:ext cx="2550671" cy="219985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77793"/>
              </p:ext>
            </p:extLst>
          </p:nvPr>
        </p:nvGraphicFramePr>
        <p:xfrm>
          <a:off x="107504" y="3501008"/>
          <a:ext cx="3096344" cy="31683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4037"/>
                <a:gridCol w="2752307"/>
              </a:tblGrid>
              <a:tr h="6490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itchFamily="34" charset="0"/>
                        </a:rPr>
                        <a:t>#</a:t>
                      </a:r>
                      <a:endParaRPr lang="en-US" sz="1400" dirty="0">
                        <a:latin typeface="Gill Sans M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itchFamily="34" charset="0"/>
                        </a:rPr>
                        <a:t>Finding skilled &amp; qualified candidates</a:t>
                      </a:r>
                      <a:endParaRPr lang="en-US" sz="1400" dirty="0">
                        <a:latin typeface="Gill Sans MT" pitchFamily="34" charset="0"/>
                      </a:endParaRPr>
                    </a:p>
                  </a:txBody>
                  <a:tcPr anchor="ctr"/>
                </a:tc>
              </a:tr>
              <a:tr h="5705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itchFamily="34" charset="0"/>
                        </a:rPr>
                        <a:t>1</a:t>
                      </a:r>
                      <a:endParaRPr lang="en-US" sz="1400" dirty="0">
                        <a:latin typeface="Gill Sans M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itchFamily="34" charset="0"/>
                        </a:rPr>
                        <a:t>Remote work benefit &amp; flexible</a:t>
                      </a:r>
                      <a:r>
                        <a:rPr lang="en-US" sz="1400" baseline="0" dirty="0" smtClean="0">
                          <a:latin typeface="Gill Sans MT" pitchFamily="34" charset="0"/>
                        </a:rPr>
                        <a:t> schedule.</a:t>
                      </a:r>
                      <a:endParaRPr lang="en-US" sz="1400" dirty="0">
                        <a:latin typeface="Gill Sans MT" pitchFamily="34" charset="0"/>
                      </a:endParaRPr>
                    </a:p>
                  </a:txBody>
                  <a:tcPr anchor="ctr"/>
                </a:tc>
              </a:tr>
              <a:tr h="7096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itchFamily="34" charset="0"/>
                        </a:rPr>
                        <a:t>2</a:t>
                      </a:r>
                      <a:endParaRPr lang="en-US" sz="1400" dirty="0">
                        <a:latin typeface="Gill Sans M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itchFamily="34" charset="0"/>
                        </a:rPr>
                        <a:t>Regular employee</a:t>
                      </a:r>
                      <a:r>
                        <a:rPr lang="en-US" sz="1400" baseline="0" dirty="0" smtClean="0">
                          <a:latin typeface="Gill Sans MT" pitchFamily="34" charset="0"/>
                        </a:rPr>
                        <a:t> benefits (Insurance, vacation, healthcare)</a:t>
                      </a:r>
                      <a:endParaRPr lang="en-US" sz="1400" dirty="0">
                        <a:latin typeface="Gill Sans MT" pitchFamily="34" charset="0"/>
                      </a:endParaRPr>
                    </a:p>
                  </a:txBody>
                  <a:tcPr anchor="ctr"/>
                </a:tc>
              </a:tr>
              <a:tr h="12390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itchFamily="34" charset="0"/>
                        </a:rPr>
                        <a:t>3</a:t>
                      </a:r>
                      <a:endParaRPr lang="en-US" sz="1400" dirty="0">
                        <a:latin typeface="Gill Sans M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itchFamily="34" charset="0"/>
                        </a:rPr>
                        <a:t>Broaden Recruitment method – Remote recruitment is a great way to attract top professionals.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76256" y="4012322"/>
            <a:ext cx="2160240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latin typeface="Gill Sans MT" pitchFamily="34" charset="0"/>
              </a:rPr>
              <a:t>Improve/Maintain a positive company brand and job flexibility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latin typeface="Gill Sans MT" pitchFamily="34" charset="0"/>
              </a:rPr>
              <a:t>Continue to seek employee referrals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latin typeface="Gill Sans MT" pitchFamily="34" charset="0"/>
              </a:rPr>
              <a:t>Host meetups, workshops, and invite outside techies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6362" y="4797152"/>
            <a:ext cx="346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4" name="slide2" descr="Sheet 3">
            <a:extLst>
              <a:ext uri="{FF2B5EF4-FFF2-40B4-BE49-F238E27FC236}">
                <a16:creationId xmlns:a16="http://schemas.microsoft.com/office/drawing/2014/main" xmlns="" id="{76D0D117-73F7-4BDA-A527-3958DF433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00" r="22099" b="11176"/>
          <a:stretch/>
        </p:blipFill>
        <p:spPr>
          <a:xfrm>
            <a:off x="3338423" y="3501009"/>
            <a:ext cx="3249801" cy="1516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slide2" descr="Sheet 3">
            <a:extLst>
              <a:ext uri="{FF2B5EF4-FFF2-40B4-BE49-F238E27FC236}">
                <a16:creationId xmlns:a16="http://schemas.microsoft.com/office/drawing/2014/main" xmlns="" id="{0728DD66-5BDF-4BDF-9073-E149499D7B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530" r="23656" b="11606"/>
          <a:stretch/>
        </p:blipFill>
        <p:spPr>
          <a:xfrm>
            <a:off x="3336363" y="5217588"/>
            <a:ext cx="2819814" cy="1451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6876256" y="3501009"/>
            <a:ext cx="216024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ill Sans MT" pitchFamily="34" charset="0"/>
              </a:rPr>
              <a:t>Recommendations</a:t>
            </a:r>
            <a:endParaRPr lang="en-US" sz="1600" b="1" dirty="0">
              <a:latin typeface="Gill Sans MT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34" y="1718586"/>
            <a:ext cx="1373198" cy="9183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9"/>
          <a:stretch/>
        </p:blipFill>
        <p:spPr>
          <a:xfrm>
            <a:off x="7457679" y="1499651"/>
            <a:ext cx="1650825" cy="1615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40152" y="653080"/>
            <a:ext cx="3096344" cy="255989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40152" y="4431596"/>
            <a:ext cx="5760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ill Sans MT" pitchFamily="34" charset="0"/>
              </a:rPr>
              <a:t>CMO</a:t>
            </a:r>
            <a:endParaRPr lang="en-US" sz="1200" b="1" dirty="0">
              <a:latin typeface="Gill Sans M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6096" y="6008182"/>
            <a:ext cx="5760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ill Sans MT" pitchFamily="34" charset="0"/>
              </a:rPr>
              <a:t>FMO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4168" y="818128"/>
            <a:ext cx="2808312" cy="738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itchFamily="34" charset="0"/>
              </a:rPr>
              <a:t>Standing Out From Competitors When Recruiting Tech Talent, flexible hours can be a great option</a:t>
            </a:r>
            <a:endParaRPr lang="en-US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136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BANKY</dc:creator>
  <cp:lastModifiedBy>BANKY</cp:lastModifiedBy>
  <cp:revision>31</cp:revision>
  <dcterms:created xsi:type="dcterms:W3CDTF">2021-10-21T03:43:20Z</dcterms:created>
  <dcterms:modified xsi:type="dcterms:W3CDTF">2021-10-21T11:36:38Z</dcterms:modified>
</cp:coreProperties>
</file>