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8" r:id="rId3"/>
    <p:sldId id="271" r:id="rId4"/>
    <p:sldId id="273" r:id="rId5"/>
    <p:sldId id="274" r:id="rId6"/>
    <p:sldId id="272" r:id="rId7"/>
    <p:sldId id="276" r:id="rId8"/>
    <p:sldId id="281" r:id="rId9"/>
    <p:sldId id="280" r:id="rId10"/>
    <p:sldId id="277" r:id="rId11"/>
    <p:sldId id="279" r:id="rId12"/>
    <p:sldId id="278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2AA2F6-AB7F-4848-8B9C-488907389F4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36DC97-F597-4D85-96C1-81FF3E7F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82911"/>
            <a:ext cx="7772400" cy="74994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Gill Sans MT" pitchFamily="34" charset="0"/>
              </a:rPr>
              <a:t>FINAL PROJECT</a:t>
            </a:r>
            <a:endParaRPr lang="en-US" sz="3600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20" y="3861048"/>
            <a:ext cx="6400800" cy="165618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Gill Sans MT" pitchFamily="34" charset="0"/>
              </a:rPr>
              <a:t>AROWOLO BANKOLE</a:t>
            </a:r>
          </a:p>
          <a:p>
            <a:endParaRPr lang="en-US" sz="36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Gill Sans MT" pitchFamily="34" charset="0"/>
              </a:rPr>
              <a:t>STUDENT NO: 100833830</a:t>
            </a:r>
          </a:p>
        </p:txBody>
      </p:sp>
    </p:spTree>
    <p:extLst>
      <p:ext uri="{BB962C8B-B14F-4D97-AF65-F5344CB8AC3E}">
        <p14:creationId xmlns:p14="http://schemas.microsoft.com/office/powerpoint/2010/main" val="30136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multiple linear regression on all variables and report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endParaRPr lang="en-US" sz="1400" b="1" dirty="0"/>
          </a:p>
          <a:p>
            <a:r>
              <a:rPr lang="en-US" sz="1400" b="1" dirty="0" smtClean="0"/>
              <a:t>Null </a:t>
            </a:r>
            <a:r>
              <a:rPr lang="en-US" sz="1400" b="1" dirty="0"/>
              <a:t>hypothesis</a:t>
            </a:r>
            <a:r>
              <a:rPr lang="en-US" sz="1400" dirty="0"/>
              <a:t>: A relationship between expenses and </a:t>
            </a:r>
            <a:r>
              <a:rPr lang="en-US" sz="1400" dirty="0" smtClean="0"/>
              <a:t>the other variables </a:t>
            </a:r>
            <a:r>
              <a:rPr lang="en-US" sz="1400" dirty="0"/>
              <a:t>doesn’t exist.</a:t>
            </a:r>
          </a:p>
          <a:p>
            <a:r>
              <a:rPr lang="en-US" sz="1400" b="1" dirty="0"/>
              <a:t>Alternative hypothesis</a:t>
            </a:r>
            <a:r>
              <a:rPr lang="en-US" sz="1400" dirty="0"/>
              <a:t>: that </a:t>
            </a:r>
            <a:r>
              <a:rPr lang="en-US" sz="1400" dirty="0" smtClean="0"/>
              <a:t>relationship </a:t>
            </a:r>
            <a:r>
              <a:rPr lang="en-US" sz="1400" dirty="0"/>
              <a:t>does exist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b="1" dirty="0" smtClean="0">
              <a:latin typeface="Gill Sans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28" y="2487776"/>
            <a:ext cx="3962743" cy="33226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90628" y="4298216"/>
            <a:ext cx="37815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628" y="4730264"/>
            <a:ext cx="37815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multiple linear regression on all variables and report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Adjusted R-squared takes into account the number of independent variables used for predicting the target variable.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highlighted independent variables are not of significance in predicting the outcome because the p value is not less than 0.05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58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Gill Sans MT" pitchFamily="34" charset="0"/>
              </a:rPr>
              <a:t>CONCLUSION</a:t>
            </a:r>
            <a:endParaRPr lang="en-US" sz="28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performance of the proposed model shows us the prediction result where we used the following algorithm: </a:t>
            </a:r>
            <a:r>
              <a:rPr lang="en-US" sz="1400" b="1" dirty="0" smtClean="0"/>
              <a:t>Simple linear regression </a:t>
            </a:r>
            <a:r>
              <a:rPr lang="en-US" sz="1400" dirty="0" smtClean="0"/>
              <a:t>and </a:t>
            </a:r>
            <a:r>
              <a:rPr lang="en-US" sz="1400" b="1" dirty="0" smtClean="0"/>
              <a:t>Multiple regression model</a:t>
            </a:r>
            <a:r>
              <a:rPr lang="en-US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We can tell that Smoking have an effect on the amount of expenses of a person and using the regression model, it has shown that a smoker spends more money than a non-smoker.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Furthermore, other variable like, </a:t>
            </a:r>
            <a:r>
              <a:rPr lang="en-US" sz="1400" b="1" dirty="0" smtClean="0"/>
              <a:t>Age</a:t>
            </a:r>
            <a:r>
              <a:rPr lang="en-US" sz="1400" dirty="0" smtClean="0"/>
              <a:t>, </a:t>
            </a:r>
            <a:r>
              <a:rPr lang="en-US" sz="1400" b="1" dirty="0" smtClean="0"/>
              <a:t>BMI</a:t>
            </a:r>
            <a:r>
              <a:rPr lang="en-US" sz="1400" dirty="0" smtClean="0"/>
              <a:t>, </a:t>
            </a:r>
            <a:r>
              <a:rPr lang="en-US" sz="1400" b="1" dirty="0"/>
              <a:t>C</a:t>
            </a:r>
            <a:r>
              <a:rPr lang="en-US" sz="1400" b="1" dirty="0" smtClean="0"/>
              <a:t>hildren</a:t>
            </a:r>
            <a:r>
              <a:rPr lang="en-US" sz="1400" dirty="0" smtClean="0"/>
              <a:t> and a particular location also have an effect on the expenses. The mentioned variables all have a part in a persons expenses.</a:t>
            </a:r>
          </a:p>
          <a:p>
            <a:pPr>
              <a:lnSpc>
                <a:spcPct val="150000"/>
              </a:lnSpc>
            </a:pPr>
            <a:endParaRPr lang="en-US" sz="1400" b="1" dirty="0" smtClean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itchFamily="34" charset="0"/>
              </a:rPr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184576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#Load Libraries</a:t>
            </a:r>
          </a:p>
          <a:p>
            <a:r>
              <a:rPr lang="en-US" sz="1400" dirty="0">
                <a:latin typeface="Gill Sans MT" pitchFamily="34" charset="0"/>
              </a:rPr>
              <a:t>library(lattice)</a:t>
            </a:r>
          </a:p>
          <a:p>
            <a:r>
              <a:rPr lang="en-US" sz="1400" dirty="0">
                <a:latin typeface="Gill Sans MT" pitchFamily="34" charset="0"/>
              </a:rPr>
              <a:t>library(psych)</a:t>
            </a:r>
          </a:p>
          <a:p>
            <a:r>
              <a:rPr lang="en-US" sz="1400" dirty="0">
                <a:latin typeface="Gill Sans MT" pitchFamily="34" charset="0"/>
              </a:rPr>
              <a:t>library(gmodels</a:t>
            </a:r>
            <a:r>
              <a:rPr lang="en-US" sz="1400" dirty="0" smtClean="0">
                <a:latin typeface="Gill Sans MT" pitchFamily="34" charset="0"/>
              </a:rPr>
              <a:t>)</a:t>
            </a:r>
          </a:p>
          <a:p>
            <a:endParaRPr lang="en-US" sz="1400" dirty="0">
              <a:latin typeface="Gill Sans MT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#View </a:t>
            </a:r>
            <a:r>
              <a:rPr lang="en-US" sz="1400" dirty="0" smtClean="0">
                <a:solidFill>
                  <a:srgbClr val="FF0000"/>
                </a:solidFill>
                <a:latin typeface="Gill Sans MT" pitchFamily="34" charset="0"/>
              </a:rPr>
              <a:t>Dataset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>
                <a:latin typeface="Gill Sans MT" pitchFamily="34" charset="0"/>
              </a:rPr>
              <a:t>summary(</a:t>
            </a:r>
            <a:r>
              <a:rPr lang="en-US" sz="1400" dirty="0" err="1">
                <a:latin typeface="Gill Sans MT" pitchFamily="34" charset="0"/>
              </a:rPr>
              <a:t>MultiRegDataset</a:t>
            </a:r>
            <a:r>
              <a:rPr lang="en-US" sz="1400" dirty="0">
                <a:latin typeface="Gill Sans MT" pitchFamily="34" charset="0"/>
              </a:rPr>
              <a:t>)</a:t>
            </a:r>
          </a:p>
          <a:p>
            <a:r>
              <a:rPr lang="en-US" sz="1400" dirty="0">
                <a:latin typeface="Gill Sans MT" pitchFamily="34" charset="0"/>
              </a:rPr>
              <a:t>describe(</a:t>
            </a:r>
            <a:r>
              <a:rPr lang="en-US" sz="1400" dirty="0" err="1">
                <a:latin typeface="Gill Sans MT" pitchFamily="34" charset="0"/>
              </a:rPr>
              <a:t>MultiRegDataset</a:t>
            </a:r>
            <a:r>
              <a:rPr lang="en-US" sz="1400" dirty="0" smtClean="0">
                <a:latin typeface="Gill Sans MT" pitchFamily="34" charset="0"/>
              </a:rPr>
              <a:t>)</a:t>
            </a:r>
          </a:p>
          <a:p>
            <a:endParaRPr lang="en-US" sz="1400" dirty="0">
              <a:latin typeface="Gill Sans MT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</a:t>
            </a:r>
            <a:r>
              <a:rPr lang="en-US" sz="1400" dirty="0" smtClean="0">
                <a:solidFill>
                  <a:srgbClr val="FF0000"/>
                </a:solidFill>
                <a:latin typeface="Gill Sans MT" pitchFamily="34" charset="0"/>
              </a:rPr>
              <a:t>histogram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 smtClean="0">
                <a:latin typeface="Gill Sans MT" pitchFamily="34" charset="0"/>
              </a:rPr>
              <a:t>x=</a:t>
            </a:r>
            <a:r>
              <a:rPr lang="en-US" sz="1400" dirty="0" err="1" smtClean="0">
                <a:latin typeface="Gill Sans MT" pitchFamily="34" charset="0"/>
              </a:rPr>
              <a:t>MultiRegDataset$expenses</a:t>
            </a:r>
            <a:endParaRPr lang="en-US" sz="1400" dirty="0" smtClean="0">
              <a:latin typeface="Gill Sans MT" pitchFamily="34" charset="0"/>
            </a:endParaRPr>
          </a:p>
          <a:p>
            <a:endParaRPr lang="en-US" sz="1400" dirty="0">
              <a:latin typeface="Gill Sans MT" pitchFamily="34" charset="0"/>
            </a:endParaRPr>
          </a:p>
          <a:p>
            <a:r>
              <a:rPr lang="en-US" sz="1400" dirty="0" err="1">
                <a:latin typeface="Gill Sans MT" pitchFamily="34" charset="0"/>
              </a:rPr>
              <a:t>hist</a:t>
            </a:r>
            <a:r>
              <a:rPr lang="en-US" sz="1400" dirty="0">
                <a:latin typeface="Gill Sans MT" pitchFamily="34" charset="0"/>
              </a:rPr>
              <a:t>(x, col='</a:t>
            </a:r>
            <a:r>
              <a:rPr lang="en-US" sz="1400" dirty="0" err="1">
                <a:latin typeface="Gill Sans MT" pitchFamily="34" charset="0"/>
              </a:rPr>
              <a:t>yellow',main</a:t>
            </a:r>
            <a:r>
              <a:rPr lang="en-US" sz="1400" dirty="0">
                <a:latin typeface="Gill Sans MT" pitchFamily="34" charset="0"/>
              </a:rPr>
              <a:t>="Mean of Expenses", </a:t>
            </a:r>
          </a:p>
          <a:p>
            <a:r>
              <a:rPr lang="en-US" sz="1400" dirty="0">
                <a:latin typeface="Gill Sans MT" pitchFamily="34" charset="0"/>
              </a:rPr>
              <a:t>     </a:t>
            </a:r>
            <a:r>
              <a:rPr lang="en-US" sz="1400" dirty="0" err="1">
                <a:latin typeface="Gill Sans MT" pitchFamily="34" charset="0"/>
              </a:rPr>
              <a:t>xlab</a:t>
            </a:r>
            <a:r>
              <a:rPr lang="en-US" sz="1400" dirty="0">
                <a:latin typeface="Gill Sans MT" pitchFamily="34" charset="0"/>
              </a:rPr>
              <a:t>='Expenses',</a:t>
            </a:r>
            <a:r>
              <a:rPr lang="en-US" sz="1400" dirty="0" err="1">
                <a:latin typeface="Gill Sans MT" pitchFamily="34" charset="0"/>
              </a:rPr>
              <a:t>ylab</a:t>
            </a:r>
            <a:r>
              <a:rPr lang="en-US" sz="1400" dirty="0">
                <a:latin typeface="Gill Sans MT" pitchFamily="34" charset="0"/>
              </a:rPr>
              <a:t>='frequency</a:t>
            </a:r>
            <a:r>
              <a:rPr lang="en-US" sz="1400" dirty="0" smtClean="0">
                <a:latin typeface="Gill Sans MT" pitchFamily="34" charset="0"/>
              </a:rPr>
              <a:t>')</a:t>
            </a:r>
            <a:endParaRPr lang="en-US" sz="1400" dirty="0">
              <a:latin typeface="Gill Sans MT" pitchFamily="34" charset="0"/>
            </a:endParaRPr>
          </a:p>
          <a:p>
            <a:r>
              <a:rPr lang="en-US" sz="1400" dirty="0">
                <a:latin typeface="Gill Sans MT" pitchFamily="34" charset="0"/>
              </a:rPr>
              <a:t>lines(</a:t>
            </a:r>
            <a:r>
              <a:rPr lang="en-US" sz="1400" dirty="0" err="1">
                <a:latin typeface="Gill Sans MT" pitchFamily="34" charset="0"/>
              </a:rPr>
              <a:t>xfit</a:t>
            </a:r>
            <a:r>
              <a:rPr lang="en-US" sz="1400" dirty="0">
                <a:latin typeface="Gill Sans MT" pitchFamily="34" charset="0"/>
              </a:rPr>
              <a:t>, </a:t>
            </a:r>
            <a:r>
              <a:rPr lang="en-US" sz="1400" dirty="0" err="1">
                <a:latin typeface="Gill Sans MT" pitchFamily="34" charset="0"/>
              </a:rPr>
              <a:t>yfit</a:t>
            </a:r>
            <a:r>
              <a:rPr lang="en-US" sz="1400" dirty="0">
                <a:latin typeface="Gill Sans MT" pitchFamily="34" charset="0"/>
              </a:rPr>
              <a:t>, col="red", </a:t>
            </a:r>
            <a:r>
              <a:rPr lang="en-US" sz="1400" dirty="0" err="1">
                <a:latin typeface="Gill Sans MT" pitchFamily="34" charset="0"/>
              </a:rPr>
              <a:t>lwd</a:t>
            </a:r>
            <a:r>
              <a:rPr lang="en-US" sz="1400" dirty="0">
                <a:latin typeface="Gill Sans MT" pitchFamily="34" charset="0"/>
              </a:rPr>
              <a:t>=2</a:t>
            </a:r>
            <a:r>
              <a:rPr lang="en-US" sz="1400" dirty="0" smtClean="0">
                <a:latin typeface="Gill Sans MT" pitchFamily="34" charset="0"/>
              </a:rPr>
              <a:t>)</a:t>
            </a:r>
            <a:endParaRPr lang="en-US" sz="1400" dirty="0">
              <a:latin typeface="Gill Sans MT" pitchFamily="34" charset="0"/>
            </a:endParaRPr>
          </a:p>
          <a:p>
            <a:endParaRPr lang="en-US" sz="1400" dirty="0" smtClean="0">
              <a:latin typeface="Gill Sans MT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endParaRPr lang="en-US" sz="1400" b="1" dirty="0" smtClean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itchFamily="34" charset="0"/>
              </a:rPr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</a:t>
            </a:r>
            <a:r>
              <a:rPr lang="en-US" sz="1400" dirty="0" err="1">
                <a:solidFill>
                  <a:srgbClr val="FF0000"/>
                </a:solidFill>
                <a:latin typeface="Gill Sans MT" pitchFamily="34" charset="0"/>
              </a:rPr>
              <a:t>ttest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>
                <a:latin typeface="Gill Sans MT" pitchFamily="34" charset="0"/>
              </a:rPr>
              <a:t>t.test(x, mu=10000</a:t>
            </a:r>
            <a:r>
              <a:rPr lang="en-US" sz="1400" dirty="0" smtClean="0">
                <a:latin typeface="Gill Sans MT" pitchFamily="34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Gill Sans MT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Gill Sans MT" pitchFamily="34" charset="0"/>
              </a:rPr>
              <a:t>#</a:t>
            </a:r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Linear Regression Model</a:t>
            </a:r>
          </a:p>
          <a:p>
            <a:r>
              <a:rPr lang="en-US" sz="1400" dirty="0" err="1">
                <a:latin typeface="Gill Sans MT" pitchFamily="34" charset="0"/>
              </a:rPr>
              <a:t>linearmodel</a:t>
            </a:r>
            <a:r>
              <a:rPr lang="en-US" sz="1400" dirty="0">
                <a:latin typeface="Gill Sans MT" pitchFamily="34" charset="0"/>
              </a:rPr>
              <a:t> &lt;- lm(expenses ~ smoker, data=</a:t>
            </a:r>
            <a:r>
              <a:rPr lang="en-US" sz="1400" dirty="0" err="1">
                <a:latin typeface="Gill Sans MT" pitchFamily="34" charset="0"/>
              </a:rPr>
              <a:t>MultiRegDataset</a:t>
            </a:r>
            <a:r>
              <a:rPr lang="en-US" sz="1400" dirty="0" smtClean="0">
                <a:latin typeface="Gill Sans MT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#Summary of Key Statistics of the Model</a:t>
            </a:r>
          </a:p>
          <a:p>
            <a:r>
              <a:rPr lang="en-US" sz="1400" dirty="0">
                <a:latin typeface="Gill Sans MT" pitchFamily="34" charset="0"/>
              </a:rPr>
              <a:t>summary(</a:t>
            </a:r>
            <a:r>
              <a:rPr lang="en-US" sz="1400" dirty="0" err="1">
                <a:latin typeface="Gill Sans MT" pitchFamily="34" charset="0"/>
              </a:rPr>
              <a:t>linearmodel</a:t>
            </a:r>
            <a:r>
              <a:rPr lang="en-US" sz="1400" dirty="0" smtClean="0">
                <a:latin typeface="Gill Sans MT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#Multiple Regression</a:t>
            </a:r>
          </a:p>
          <a:p>
            <a:r>
              <a:rPr lang="en-US" sz="1400" dirty="0" err="1">
                <a:latin typeface="Gill Sans MT" pitchFamily="34" charset="0"/>
              </a:rPr>
              <a:t>mrmodel</a:t>
            </a:r>
            <a:r>
              <a:rPr lang="en-US" sz="1400" dirty="0">
                <a:latin typeface="Gill Sans MT" pitchFamily="34" charset="0"/>
              </a:rPr>
              <a:t> &lt;- lm(expenses~., data = </a:t>
            </a:r>
            <a:r>
              <a:rPr lang="en-US" sz="1400" dirty="0" err="1">
                <a:latin typeface="Gill Sans MT" pitchFamily="34" charset="0"/>
              </a:rPr>
              <a:t>MultiRegDataset</a:t>
            </a:r>
            <a:r>
              <a:rPr lang="en-US" sz="1400" dirty="0">
                <a:latin typeface="Gill Sans MT" pitchFamily="34" charset="0"/>
              </a:rPr>
              <a:t>)</a:t>
            </a:r>
          </a:p>
          <a:p>
            <a:r>
              <a:rPr lang="en-US" sz="1400" dirty="0">
                <a:latin typeface="Gill Sans MT" pitchFamily="34" charset="0"/>
              </a:rPr>
              <a:t>summary(</a:t>
            </a:r>
            <a:r>
              <a:rPr lang="en-US" sz="1400" dirty="0" err="1">
                <a:latin typeface="Gill Sans MT" pitchFamily="34" charset="0"/>
              </a:rPr>
              <a:t>mrmodel</a:t>
            </a:r>
            <a:r>
              <a:rPr lang="en-US" sz="1400" dirty="0">
                <a:latin typeface="Gill Sans MT" pitchFamily="34" charset="0"/>
              </a:rPr>
              <a:t>)</a:t>
            </a:r>
          </a:p>
          <a:p>
            <a:endParaRPr lang="en-US" sz="1400" b="1" dirty="0" smtClean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404664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itchFamily="34" charset="0"/>
              </a:rPr>
              <a:t>Description of the research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Mr. John Hughes has been collecting data on the effect of personal attributes on </a:t>
            </a:r>
            <a:r>
              <a:rPr lang="en-US" sz="1400" dirty="0" smtClean="0">
                <a:solidFill>
                  <a:schemeClr val="tx1"/>
                </a:solidFill>
              </a:rPr>
              <a:t>household expenses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</a:rPr>
              <a:t>He would like to know the effect of Smoking, Age, BMI, Region etc. on expenses. To achieve this goal, he put </a:t>
            </a:r>
            <a:r>
              <a:rPr lang="en-US" sz="1400" dirty="0">
                <a:solidFill>
                  <a:schemeClr val="tx1"/>
                </a:solidFill>
              </a:rPr>
              <a:t>together a dataset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contains </a:t>
            </a:r>
            <a:r>
              <a:rPr lang="en-US" sz="1400" dirty="0" smtClean="0">
                <a:solidFill>
                  <a:schemeClr val="tx1"/>
                </a:solidFill>
              </a:rPr>
              <a:t>1338 observations and </a:t>
            </a: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smtClean="0">
                <a:solidFill>
                  <a:schemeClr val="tx1"/>
                </a:solidFill>
              </a:rPr>
              <a:t>features and has given the instruction to perform prediction by creating a linear regression model and multivariate regression model.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itchFamily="34" charset="0"/>
              </a:rPr>
              <a:t>Compute and state the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describe</a:t>
            </a:r>
            <a:r>
              <a:rPr lang="en-US" sz="1400" b="1" dirty="0"/>
              <a:t>() </a:t>
            </a:r>
            <a:r>
              <a:rPr lang="en-US" sz="1400" dirty="0"/>
              <a:t>method generates descriptive statistics that summarize the central tendency, dispersion and shape of the M</a:t>
            </a:r>
            <a:r>
              <a:rPr lang="en-US" sz="1400" dirty="0" smtClean="0"/>
              <a:t>ultiReg dataset’s distribution. </a:t>
            </a:r>
            <a:r>
              <a:rPr lang="en-US" sz="1400" dirty="0"/>
              <a:t>This method tells us a lot of things about a dataset and only deals with numeric values. It doesn't work with any categorical values.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N – </a:t>
            </a:r>
            <a:r>
              <a:rPr lang="en-US" sz="1400" dirty="0"/>
              <a:t>shows the number of non-empty rows in a </a:t>
            </a:r>
            <a:r>
              <a:rPr lang="en-US" sz="1400" dirty="0" smtClean="0"/>
              <a:t>feature</a:t>
            </a: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smtClean="0">
                <a:latin typeface="Gill Sans MT" pitchFamily="34" charset="0"/>
              </a:rPr>
              <a:t>(1338).</a:t>
            </a: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Gill Sans MT" pitchFamily="34" charset="0"/>
              </a:rPr>
              <a:t>Mean - </a:t>
            </a:r>
            <a:r>
              <a:rPr lang="en-US" sz="1400" dirty="0"/>
              <a:t>shows the mean value of that </a:t>
            </a:r>
            <a:r>
              <a:rPr lang="en-US" sz="1400" dirty="0" smtClean="0"/>
              <a:t>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Sd - </a:t>
            </a:r>
            <a:r>
              <a:rPr lang="en-US" sz="1400" dirty="0"/>
              <a:t>shows the Standard Deviation Value of that 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Median – T</a:t>
            </a:r>
            <a:r>
              <a:rPr lang="en-US" sz="1400" dirty="0" smtClean="0"/>
              <a:t>he </a:t>
            </a:r>
            <a:r>
              <a:rPr lang="en-US" sz="1400" dirty="0"/>
              <a:t>middle value in a set of observations is the median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6" y="2467380"/>
            <a:ext cx="8024680" cy="13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17376"/>
            <a:ext cx="8229600" cy="44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itchFamily="34" charset="0"/>
              </a:rPr>
              <a:t>Compute and state the basic </a:t>
            </a:r>
            <a:r>
              <a:rPr lang="en-US" sz="2800" dirty="0" smtClean="0">
                <a:solidFill>
                  <a:srgbClr val="FF0000"/>
                </a:solidFill>
                <a:latin typeface="Gill Sans MT" pitchFamily="34" charset="0"/>
              </a:rPr>
              <a:t>statistics cont’d</a:t>
            </a:r>
            <a:endParaRPr lang="en-US" sz="28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MT" pitchFamily="34" charset="0"/>
              </a:rPr>
              <a:t>Trimmed Mean – This is computed. </a:t>
            </a:r>
            <a:r>
              <a:rPr lang="en-US" sz="1400" dirty="0"/>
              <a:t>The lower and upper a% of the data are removed and the mean is calculated using the rest of the data.</a:t>
            </a: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MT" pitchFamily="34" charset="0"/>
              </a:rPr>
              <a:t>Mad – It</a:t>
            </a:r>
            <a:r>
              <a:rPr lang="en-US" sz="1400" dirty="0"/>
              <a:t> is the </a:t>
            </a:r>
            <a:r>
              <a:rPr lang="en-US" sz="1400" b="1" dirty="0"/>
              <a:t>median absolute deviation</a:t>
            </a:r>
            <a:r>
              <a:rPr lang="en-US" sz="1400" dirty="0"/>
              <a:t> from the median.</a:t>
            </a: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MT" pitchFamily="34" charset="0"/>
              </a:rPr>
              <a:t> Min – </a:t>
            </a:r>
            <a:r>
              <a:rPr lang="en-US" sz="1400" dirty="0"/>
              <a:t>shows the minimum value of that feature.</a:t>
            </a: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MT" pitchFamily="34" charset="0"/>
              </a:rPr>
              <a:t>Max – </a:t>
            </a:r>
            <a:r>
              <a:rPr lang="en-US" sz="1400" dirty="0"/>
              <a:t>shows the maximum value of that feature.</a:t>
            </a: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MT" pitchFamily="34" charset="0"/>
              </a:rPr>
              <a:t>Range - </a:t>
            </a:r>
            <a:r>
              <a:rPr lang="en-US" sz="1400" dirty="0"/>
              <a:t>The range of a variable is the largest value minus the smallest value.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89384"/>
            <a:ext cx="8712968" cy="44732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Gill Sans MT" pitchFamily="34" charset="0"/>
              </a:rPr>
              <a:t>Create and show a fully labeled Histogram of the dependent variable(expenses).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544616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From the plot above, we can see that the value </a:t>
            </a:r>
            <a:r>
              <a:rPr lang="en-US" sz="1400" dirty="0"/>
              <a:t>of expenses vary from 0 to </a:t>
            </a:r>
            <a:r>
              <a:rPr lang="en-US" sz="1400" dirty="0" smtClean="0"/>
              <a:t>60,000</a:t>
            </a:r>
            <a:r>
              <a:rPr lang="en-US" sz="1400" dirty="0"/>
              <a:t>+, but </a:t>
            </a:r>
            <a:r>
              <a:rPr lang="en-US" sz="1400" dirty="0" smtClean="0"/>
              <a:t>looking at it, the most </a:t>
            </a:r>
            <a:r>
              <a:rPr lang="en-US" sz="1400" dirty="0"/>
              <a:t>of the values are in </a:t>
            </a:r>
            <a:r>
              <a:rPr lang="en-US" sz="1400" dirty="0" smtClean="0"/>
              <a:t>a range </a:t>
            </a:r>
            <a:r>
              <a:rPr lang="en-US" sz="1400" dirty="0"/>
              <a:t>from 0 to </a:t>
            </a:r>
            <a:r>
              <a:rPr lang="en-US" sz="1400" dirty="0" smtClean="0"/>
              <a:t>15,000</a:t>
            </a:r>
            <a:r>
              <a:rPr lang="en-US" sz="1400" dirty="0"/>
              <a:t>.</a:t>
            </a:r>
            <a:endParaRPr lang="en-US" sz="1400" dirty="0">
              <a:latin typeface="Gill Sans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71" y="1243824"/>
            <a:ext cx="5616626" cy="36253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67744" y="1556792"/>
            <a:ext cx="1296144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400" b="1" dirty="0">
                <a:latin typeface="Gill Sans MT" pitchFamily="34" charset="0"/>
              </a:rPr>
              <a:t>Null Hypothesis (H0): </a:t>
            </a:r>
            <a:r>
              <a:rPr lang="el-GR" sz="1400" b="1" dirty="0"/>
              <a:t>β</a:t>
            </a:r>
            <a:r>
              <a:rPr lang="en-US" sz="1400" b="1" dirty="0">
                <a:latin typeface="Gill Sans MT" pitchFamily="34" charset="0"/>
              </a:rPr>
              <a:t> = </a:t>
            </a:r>
            <a:r>
              <a:rPr lang="en-US" sz="1400" b="1" dirty="0" smtClean="0">
                <a:latin typeface="Gill Sans MT" pitchFamily="34" charset="0"/>
              </a:rPr>
              <a:t>10,000</a:t>
            </a:r>
            <a:r>
              <a:rPr lang="en-US" sz="1400" dirty="0" smtClean="0">
                <a:latin typeface="Gill Sans MT" pitchFamily="34" charset="0"/>
              </a:rPr>
              <a:t>, </a:t>
            </a:r>
            <a:r>
              <a:rPr lang="en-US" sz="1400" dirty="0">
                <a:latin typeface="Gill Sans MT" pitchFamily="34" charset="0"/>
              </a:rPr>
              <a:t>is that the coefficients associated with the variables is equal to </a:t>
            </a:r>
            <a:r>
              <a:rPr lang="en-US" sz="1400" dirty="0" smtClean="0">
                <a:latin typeface="Gill Sans MT" pitchFamily="34" charset="0"/>
              </a:rPr>
              <a:t>10,000. </a:t>
            </a:r>
            <a:r>
              <a:rPr lang="en-US" sz="1400" dirty="0">
                <a:latin typeface="Gill Sans MT" pitchFamily="34" charset="0"/>
              </a:rPr>
              <a:t>In other words, there is no statistically significant relationship between the predictor variable, x, and the response variable, y. </a:t>
            </a:r>
            <a:r>
              <a:rPr lang="en-US" sz="1400" dirty="0" smtClean="0">
                <a:latin typeface="Gill Sans MT" pitchFamily="34" charset="0"/>
              </a:rPr>
              <a:t>i.e. </a:t>
            </a:r>
            <a:r>
              <a:rPr lang="en-US" sz="1400" b="1" dirty="0">
                <a:latin typeface="Gill Sans MT" pitchFamily="34" charset="0"/>
              </a:rPr>
              <a:t>mean of the expenses column is </a:t>
            </a:r>
            <a:r>
              <a:rPr lang="en-US" sz="1400" b="1" dirty="0" smtClean="0">
                <a:latin typeface="Gill Sans MT" pitchFamily="34" charset="0"/>
              </a:rPr>
              <a:t>10,000</a:t>
            </a:r>
            <a:r>
              <a:rPr lang="en-US" sz="1400" b="1" dirty="0">
                <a:latin typeface="Gill Sans MT" pitchFamily="34" charset="0"/>
              </a:rPr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400" dirty="0">
              <a:latin typeface="Gill Sans MT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b="1" dirty="0">
                <a:latin typeface="Gill Sans MT" pitchFamily="34" charset="0"/>
              </a:rPr>
              <a:t>Alternative Hypothesis (Ha): </a:t>
            </a:r>
            <a:r>
              <a:rPr lang="el-GR" sz="1400" b="1" dirty="0"/>
              <a:t>β ≠</a:t>
            </a:r>
            <a:r>
              <a:rPr lang="en-US" sz="1400" b="1" dirty="0">
                <a:latin typeface="Gill Sans MT" pitchFamily="34" charset="0"/>
              </a:rPr>
              <a:t> </a:t>
            </a:r>
            <a:r>
              <a:rPr lang="el-GR" sz="1400" b="1" dirty="0"/>
              <a:t>0</a:t>
            </a:r>
            <a:r>
              <a:rPr lang="en-US" sz="1400" dirty="0">
                <a:latin typeface="Gill Sans MT" pitchFamily="34" charset="0"/>
              </a:rPr>
              <a:t>, hypothesis is that the coefficients are not equal to </a:t>
            </a:r>
            <a:r>
              <a:rPr lang="en-US" sz="1400" dirty="0" smtClean="0">
                <a:latin typeface="Gill Sans MT" pitchFamily="34" charset="0"/>
              </a:rPr>
              <a:t>10,000 (i.e</a:t>
            </a:r>
            <a:r>
              <a:rPr lang="en-US" sz="1400" dirty="0">
                <a:latin typeface="Gill Sans MT" pitchFamily="34" charset="0"/>
              </a:rPr>
              <a:t>. there exists a relationship between the predictor variable and the response variable</a:t>
            </a:r>
            <a:r>
              <a:rPr lang="en-US" sz="1400" dirty="0" smtClean="0">
                <a:latin typeface="Gill Sans MT" pitchFamily="34" charset="0"/>
              </a:rPr>
              <a:t>). </a:t>
            </a:r>
            <a:r>
              <a:rPr lang="en-US" sz="1400" b="1" dirty="0" smtClean="0">
                <a:latin typeface="Gill Sans MT" pitchFamily="34" charset="0"/>
              </a:rPr>
              <a:t>True </a:t>
            </a:r>
            <a:r>
              <a:rPr lang="en-US" sz="1400" b="1" dirty="0">
                <a:latin typeface="Gill Sans MT" pitchFamily="34" charset="0"/>
              </a:rPr>
              <a:t>mean is not equal to </a:t>
            </a:r>
            <a:r>
              <a:rPr lang="en-US" sz="1400" b="1" dirty="0" smtClean="0">
                <a:latin typeface="Gill Sans MT" pitchFamily="34" charset="0"/>
              </a:rPr>
              <a:t>10,000</a:t>
            </a:r>
            <a:r>
              <a:rPr lang="en-US" sz="1400" b="1" dirty="0">
                <a:latin typeface="Gill Sans MT" pitchFamily="34" charset="0"/>
              </a:rPr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4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 smtClean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latin typeface="Gill Sans MT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 dirty="0">
              <a:latin typeface="Gill Sans MT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89384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Conduct a T-test that the mean for expenses is equal to 10,000</a:t>
            </a:r>
          </a:p>
        </p:txBody>
      </p:sp>
    </p:spTree>
    <p:extLst>
      <p:ext uri="{BB962C8B-B14F-4D97-AF65-F5344CB8AC3E}">
        <p14:creationId xmlns:p14="http://schemas.microsoft.com/office/powerpoint/2010/main" val="11386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2880" y="389384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Conduct a T-test that the mean for expenses is equal to 10,000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293096"/>
            <a:ext cx="7488832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P-Value is less than</a:t>
            </a:r>
            <a:r>
              <a:rPr lang="en-US" sz="1400" b="1" dirty="0" smtClean="0">
                <a:latin typeface="Gill Sans MT" pitchFamily="34" charset="0"/>
              </a:rPr>
              <a:t> 0.05 </a:t>
            </a:r>
            <a:r>
              <a:rPr lang="en-US" sz="1400" dirty="0" smtClean="0">
                <a:latin typeface="Gill Sans MT" pitchFamily="34" charset="0"/>
              </a:rPr>
              <a:t>so we </a:t>
            </a:r>
            <a:r>
              <a:rPr lang="en-US" sz="1400" b="1" dirty="0" smtClean="0">
                <a:latin typeface="Gill Sans MT" pitchFamily="34" charset="0"/>
              </a:rPr>
              <a:t>reject </a:t>
            </a:r>
            <a:r>
              <a:rPr lang="en-US" sz="1400" dirty="0" smtClean="0">
                <a:latin typeface="Gill Sans MT" pitchFamily="34" charset="0"/>
              </a:rPr>
              <a:t>the null hypothesis that </a:t>
            </a:r>
            <a:r>
              <a:rPr lang="en-US" sz="1400" b="1" dirty="0" smtClean="0">
                <a:latin typeface="Gill Sans MT" pitchFamily="34" charset="0"/>
              </a:rPr>
              <a:t>“The coefficient of the prediction is zero and not statistically significant”. </a:t>
            </a:r>
            <a:r>
              <a:rPr lang="en-US" sz="1400" dirty="0"/>
              <a:t>Mean is </a:t>
            </a:r>
            <a:r>
              <a:rPr lang="en-US" sz="1400" b="1" dirty="0" smtClean="0"/>
              <a:t>13,270</a:t>
            </a:r>
            <a:r>
              <a:rPr lang="en-US" sz="1400" dirty="0" smtClean="0"/>
              <a:t>.</a:t>
            </a:r>
            <a:endParaRPr lang="en-US" sz="1400" b="1" dirty="0">
              <a:latin typeface="Gill Sans MT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40" y="1756715"/>
            <a:ext cx="3960440" cy="17215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8773" y="2817419"/>
            <a:ext cx="106491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3888" y="2169347"/>
            <a:ext cx="1440160" cy="2160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89384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Gill Sans MT" pitchFamily="34" charset="0"/>
              </a:rPr>
              <a:t>linear regression using smoker as your independent variable and</a:t>
            </a:r>
            <a:br>
              <a:rPr lang="en-US" sz="2000" dirty="0">
                <a:solidFill>
                  <a:srgbClr val="FF0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Gill Sans MT" pitchFamily="34" charset="0"/>
              </a:rPr>
              <a:t>expenses as your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Null </a:t>
            </a:r>
            <a:r>
              <a:rPr lang="en-US" sz="1400" b="1" dirty="0"/>
              <a:t>hypothesis</a:t>
            </a:r>
            <a:r>
              <a:rPr lang="en-US" sz="1400" dirty="0"/>
              <a:t>: A relationship between these values doesn’t exist</a:t>
            </a:r>
            <a:r>
              <a:rPr lang="en-US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Alternate hypothesis</a:t>
            </a:r>
            <a:r>
              <a:rPr lang="en-US" sz="1400" dirty="0" smtClean="0"/>
              <a:t>: A relationship exists between the values.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In the first row, it shows the results for the Y 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intercept (</a:t>
            </a:r>
            <a:r>
              <a:rPr lang="en-US" sz="1400" b="1" dirty="0" smtClean="0">
                <a:solidFill>
                  <a:schemeClr val="tx1"/>
                </a:solidFill>
                <a:latin typeface="Gill Sans MT" pitchFamily="34" charset="0"/>
              </a:rPr>
              <a:t>expenses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). </a:t>
            </a: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This is the point where the regression line crosses the Y axis when the value of </a:t>
            </a:r>
            <a:r>
              <a:rPr lang="en-US" sz="1400" b="1" dirty="0">
                <a:solidFill>
                  <a:schemeClr val="tx1"/>
                </a:solidFill>
                <a:latin typeface="Gill Sans MT" pitchFamily="34" charset="0"/>
              </a:rPr>
              <a:t>X = 0</a:t>
            </a: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. So,  In this analysis, this occurs when </a:t>
            </a:r>
            <a:r>
              <a:rPr lang="en-US" sz="1400" b="1" dirty="0">
                <a:solidFill>
                  <a:schemeClr val="tx1"/>
                </a:solidFill>
                <a:latin typeface="Gill Sans MT" pitchFamily="34" charset="0"/>
              </a:rPr>
              <a:t>Y = </a:t>
            </a:r>
            <a:r>
              <a:rPr lang="en-US" sz="1400" b="1" dirty="0" smtClean="0">
                <a:solidFill>
                  <a:schemeClr val="tx1"/>
                </a:solidFill>
                <a:latin typeface="Gill Sans MT" pitchFamily="34" charset="0"/>
              </a:rPr>
              <a:t>8434.3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.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In the second row, you will find the slope coefficient value for the independent variable. In this analysis, this is </a:t>
            </a:r>
            <a:r>
              <a:rPr lang="en-US" sz="1400" b="1" dirty="0" smtClean="0">
                <a:solidFill>
                  <a:schemeClr val="tx1"/>
                </a:solidFill>
                <a:latin typeface="Gill Sans MT" pitchFamily="34" charset="0"/>
              </a:rPr>
              <a:t>smokers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which had a slope of</a:t>
            </a:r>
            <a:r>
              <a:rPr lang="en-US" sz="1400" b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Gill Sans MT" pitchFamily="34" charset="0"/>
              </a:rPr>
              <a:t>23.616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Gill Sans MT" pitchFamily="34" charset="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sz="1400" dirty="0" smtClean="0"/>
          </a:p>
          <a:p>
            <a:endParaRPr lang="en-US" sz="1400" b="1" dirty="0">
              <a:latin typeface="Gill Sans MT" pitchFamily="34" charset="0"/>
            </a:endParaRPr>
          </a:p>
          <a:p>
            <a:endParaRPr lang="en-US" sz="1400" b="1" dirty="0" smtClean="0">
              <a:latin typeface="Gill Sans M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24630"/>
            <a:ext cx="4038950" cy="22404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1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389384"/>
            <a:ext cx="8229600" cy="44732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Gill Sans MT" pitchFamily="34" charset="0"/>
              </a:rPr>
              <a:t>linear regression using smoker as your independent variable and</a:t>
            </a:r>
            <a:br>
              <a:rPr lang="en-US" sz="2000" dirty="0">
                <a:solidFill>
                  <a:srgbClr val="FF0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Gill Sans MT" pitchFamily="34" charset="0"/>
              </a:rPr>
              <a:t>expenses as your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616624"/>
          </a:xfrm>
        </p:spPr>
        <p:txBody>
          <a:bodyPr>
            <a:normAutofit/>
          </a:bodyPr>
          <a:lstStyle/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400" dirty="0">
              <a:solidFill>
                <a:schemeClr val="tx1"/>
              </a:solidFill>
              <a:latin typeface="Gill Sans MT" pitchFamily="34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400" dirty="0" smtClean="0">
              <a:solidFill>
                <a:schemeClr val="tx1"/>
              </a:solidFill>
              <a:latin typeface="Gill Sans MT" pitchFamily="34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The multiple R-squared value tells you how much variance the dependent variable can be accounted for by the values of the independent variable.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this analysis, we can say that </a:t>
            </a:r>
            <a:r>
              <a:rPr lang="en-US" sz="1400" b="1" dirty="0" smtClean="0">
                <a:solidFill>
                  <a:schemeClr val="tx1"/>
                </a:solidFill>
                <a:latin typeface="Gill Sans MT" pitchFamily="34" charset="0"/>
              </a:rPr>
              <a:t>62%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of </a:t>
            </a:r>
            <a:r>
              <a:rPr lang="en-US" sz="1400" dirty="0">
                <a:solidFill>
                  <a:schemeClr val="tx1"/>
                </a:solidFill>
                <a:latin typeface="Gill Sans MT" pitchFamily="34" charset="0"/>
              </a:rPr>
              <a:t>the variability of the data can be accounted for by the </a:t>
            </a:r>
            <a:r>
              <a:rPr lang="en-US" sz="1400" dirty="0" smtClean="0">
                <a:solidFill>
                  <a:schemeClr val="tx1"/>
                </a:solidFill>
                <a:latin typeface="Gill Sans MT" pitchFamily="34" charset="0"/>
              </a:rPr>
              <a:t>smokers. 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b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464" y="4005064"/>
            <a:ext cx="7488832" cy="954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P-Value is less than</a:t>
            </a:r>
            <a:r>
              <a:rPr lang="en-US" sz="1400" b="1" dirty="0" smtClean="0">
                <a:latin typeface="Gill Sans MT" pitchFamily="34" charset="0"/>
              </a:rPr>
              <a:t> 0.05 level </a:t>
            </a:r>
            <a:r>
              <a:rPr lang="en-US" sz="1400" dirty="0" smtClean="0">
                <a:latin typeface="Gill Sans MT" pitchFamily="34" charset="0"/>
              </a:rPr>
              <a:t>so we </a:t>
            </a:r>
            <a:r>
              <a:rPr lang="en-US" sz="1400" b="1" dirty="0" smtClean="0">
                <a:latin typeface="Gill Sans MT" pitchFamily="34" charset="0"/>
              </a:rPr>
              <a:t>reject </a:t>
            </a:r>
            <a:r>
              <a:rPr lang="en-US" sz="1400" dirty="0" smtClean="0">
                <a:latin typeface="Gill Sans MT" pitchFamily="34" charset="0"/>
              </a:rPr>
              <a:t>the null hypothesis </a:t>
            </a:r>
            <a:r>
              <a:rPr lang="en-US" sz="1400" dirty="0"/>
              <a:t>and accept the hypothesis that there is a relationship between </a:t>
            </a:r>
            <a:r>
              <a:rPr lang="en-US" sz="1400" dirty="0" smtClean="0"/>
              <a:t>smokers and expenses.</a:t>
            </a:r>
          </a:p>
          <a:p>
            <a:endParaRPr lang="en-US" sz="1400" b="1" dirty="0" smtClean="0">
              <a:latin typeface="Gill Sans MT" pitchFamily="34" charset="0"/>
            </a:endParaRPr>
          </a:p>
          <a:p>
            <a:r>
              <a:rPr lang="en-US" sz="1400" b="1" dirty="0" smtClean="0">
                <a:latin typeface="Gill Sans MT" pitchFamily="34" charset="0"/>
              </a:rPr>
              <a:t>Smokers are more likely to spend more money than a non-smoking person.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5"/>
          <a:stretch/>
        </p:blipFill>
        <p:spPr>
          <a:xfrm>
            <a:off x="1438596" y="1556792"/>
            <a:ext cx="5710362" cy="6919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238958" y="1821430"/>
            <a:ext cx="856269" cy="203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4545</TotalTime>
  <Words>771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FINAL PROJECT</vt:lpstr>
      <vt:lpstr>Description of the research requirements</vt:lpstr>
      <vt:lpstr>Compute and state the basic statistics</vt:lpstr>
      <vt:lpstr>Compute and state the basic statistics cont’d</vt:lpstr>
      <vt:lpstr>Create and show a fully labeled Histogram of the dependent variable(expenses).</vt:lpstr>
      <vt:lpstr>Conduct a T-test that the mean for expenses is equal to 10,000</vt:lpstr>
      <vt:lpstr>Conduct a T-test that the mean for expenses is equal to 10,000</vt:lpstr>
      <vt:lpstr>linear regression using smoker as your independent variable and expenses as your dependent variable</vt:lpstr>
      <vt:lpstr>linear regression using smoker as your independent variable and expenses as your dependent variable</vt:lpstr>
      <vt:lpstr>multiple linear regression on all variables and report the results</vt:lpstr>
      <vt:lpstr>multiple linear regression on all variables and report the results</vt:lpstr>
      <vt:lpstr>CONCLUSION</vt:lpstr>
      <vt:lpstr>R-CODE</vt:lpstr>
      <vt:lpstr>R-CODE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Algorithm</dc:title>
  <dc:creator>BANKY</dc:creator>
  <cp:lastModifiedBy>BANKY</cp:lastModifiedBy>
  <cp:revision>155</cp:revision>
  <dcterms:created xsi:type="dcterms:W3CDTF">2021-10-13T23:46:30Z</dcterms:created>
  <dcterms:modified xsi:type="dcterms:W3CDTF">2021-12-16T04:31:35Z</dcterms:modified>
</cp:coreProperties>
</file>