
<file path=[Content_Types].xml><?xml version="1.0" encoding="utf-8"?>
<Types xmlns="http://schemas.openxmlformats.org/package/2006/content-types">
  <Default Extension="png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.PNG" ContentType="image/png"/>
  <Override PartName="/ppt/media/image3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1.PN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10.png" ContentType="image/png"/>
  <Override PartName="/ppt/media/image20.PNG" ContentType="image/png"/>
  <Override PartName="/ppt/media/image30.png" ContentType="image/png"/>
  <Override PartName="/ppt/media/image4.png" ContentType="image/png"/>
  <Override PartName="/ppt/media/image5.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9"/>
  </p:notesMasterIdLst>
  <p:sldIdLst>
    <p:sldId id="256" r:id="rId2"/>
    <p:sldId id="274" r:id="rId3"/>
    <p:sldId id="265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7" r:id="rId12"/>
    <p:sldId id="268" r:id="rId13"/>
    <p:sldId id="276" r:id="rId14"/>
    <p:sldId id="275" r:id="rId15"/>
    <p:sldId id="271" r:id="rId16"/>
    <p:sldId id="27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08E86-B70E-429D-B99F-2F1879EFDC74}">
          <p14:sldIdLst>
            <p14:sldId id="256"/>
            <p14:sldId id="274"/>
            <p14:sldId id="265"/>
            <p14:sldId id="272"/>
            <p14:sldId id="273"/>
            <p14:sldId id="257"/>
            <p14:sldId id="258"/>
            <p14:sldId id="259"/>
            <p14:sldId id="260"/>
            <p14:sldId id="261"/>
            <p14:sldId id="267"/>
            <p14:sldId id="268"/>
            <p14:sldId id="276"/>
            <p14:sldId id="275"/>
            <p14:sldId id="271"/>
            <p14:sldId id="27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332C1-42A8-44E6-956A-FB2B8ADE735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5F090D1-B7B0-4059-AC54-4EF8564A8ED6}">
      <dgm:prSet/>
      <dgm:spPr/>
      <dgm:t>
        <a:bodyPr/>
        <a:lstStyle/>
        <a:p>
          <a:r>
            <a:rPr lang="en-US"/>
            <a:t>$289 billion market ($110 billion from US alone)</a:t>
          </a:r>
        </a:p>
      </dgm:t>
    </dgm:pt>
    <dgm:pt modelId="{19105FA4-2353-4B83-8360-CBE7D63A8489}" type="parTrans" cxnId="{CA17693A-867B-448C-858F-05E3A6FB1508}">
      <dgm:prSet/>
      <dgm:spPr/>
      <dgm:t>
        <a:bodyPr/>
        <a:lstStyle/>
        <a:p>
          <a:endParaRPr lang="en-US"/>
        </a:p>
      </dgm:t>
    </dgm:pt>
    <dgm:pt modelId="{EF520AC8-3D01-44E6-B509-0607FDFB7C03}" type="sibTrans" cxnId="{CA17693A-867B-448C-858F-05E3A6FB1508}">
      <dgm:prSet/>
      <dgm:spPr/>
      <dgm:t>
        <a:bodyPr/>
        <a:lstStyle/>
        <a:p>
          <a:endParaRPr lang="en-US"/>
        </a:p>
      </dgm:t>
    </dgm:pt>
    <dgm:pt modelId="{71639C2E-E913-4ABF-AC95-CCEFF870F9DD}">
      <dgm:prSet/>
      <dgm:spPr/>
      <dgm:t>
        <a:bodyPr/>
        <a:lstStyle/>
        <a:p>
          <a:r>
            <a:rPr lang="en-US"/>
            <a:t>Closed-loop medical devices of specific interest</a:t>
          </a:r>
        </a:p>
      </dgm:t>
    </dgm:pt>
    <dgm:pt modelId="{3479BE02-A51B-4B5E-8E79-669A69296B7C}" type="parTrans" cxnId="{FCB6B369-8CD4-4756-8384-4F207492F7B8}">
      <dgm:prSet/>
      <dgm:spPr/>
      <dgm:t>
        <a:bodyPr/>
        <a:lstStyle/>
        <a:p>
          <a:endParaRPr lang="en-US"/>
        </a:p>
      </dgm:t>
    </dgm:pt>
    <dgm:pt modelId="{902B2486-0290-4FA0-AFD9-B4BA493F4150}" type="sibTrans" cxnId="{FCB6B369-8CD4-4756-8384-4F207492F7B8}">
      <dgm:prSet/>
      <dgm:spPr/>
      <dgm:t>
        <a:bodyPr/>
        <a:lstStyle/>
        <a:p>
          <a:endParaRPr lang="en-US"/>
        </a:p>
      </dgm:t>
    </dgm:pt>
    <dgm:pt modelId="{28BEAA2D-6959-4A4A-92D7-A8D2A19D39E5}">
      <dgm:prSet/>
      <dgm:spPr/>
      <dgm:t>
        <a:bodyPr/>
        <a:lstStyle/>
        <a:p>
          <a:r>
            <a:rPr lang="en-US"/>
            <a:t>Interact with patient and make decisisions via their own diagnosis </a:t>
          </a:r>
        </a:p>
      </dgm:t>
    </dgm:pt>
    <dgm:pt modelId="{725C85D1-9109-4932-8398-6F45F89E26F9}" type="parTrans" cxnId="{806408D3-E94B-4C5F-BF34-203B5C1B55F4}">
      <dgm:prSet/>
      <dgm:spPr/>
      <dgm:t>
        <a:bodyPr/>
        <a:lstStyle/>
        <a:p>
          <a:endParaRPr lang="en-US"/>
        </a:p>
      </dgm:t>
    </dgm:pt>
    <dgm:pt modelId="{43E32698-6D56-470B-8758-FA2545DDB059}" type="sibTrans" cxnId="{806408D3-E94B-4C5F-BF34-203B5C1B55F4}">
      <dgm:prSet/>
      <dgm:spPr/>
      <dgm:t>
        <a:bodyPr/>
        <a:lstStyle/>
        <a:p>
          <a:endParaRPr lang="en-US"/>
        </a:p>
      </dgm:t>
    </dgm:pt>
    <dgm:pt modelId="{E3CAAD27-82A2-4803-8830-EE142A85391A}">
      <dgm:prSet/>
      <dgm:spPr/>
      <dgm:t>
        <a:bodyPr/>
        <a:lstStyle/>
        <a:p>
          <a:r>
            <a:rPr lang="en-US" dirty="0"/>
            <a:t>No direct feedback from patient to device </a:t>
          </a:r>
        </a:p>
      </dgm:t>
    </dgm:pt>
    <dgm:pt modelId="{D512404C-1B79-4031-BC39-B5B3D212E4FE}" type="parTrans" cxnId="{FF423034-9AC9-49CA-B3D7-8E579C444B3B}">
      <dgm:prSet/>
      <dgm:spPr/>
      <dgm:t>
        <a:bodyPr/>
        <a:lstStyle/>
        <a:p>
          <a:endParaRPr lang="en-US"/>
        </a:p>
      </dgm:t>
    </dgm:pt>
    <dgm:pt modelId="{E1CCC312-8340-4AF4-A934-3EBC473E9358}" type="sibTrans" cxnId="{FF423034-9AC9-49CA-B3D7-8E579C444B3B}">
      <dgm:prSet/>
      <dgm:spPr/>
      <dgm:t>
        <a:bodyPr/>
        <a:lstStyle/>
        <a:p>
          <a:endParaRPr lang="en-US"/>
        </a:p>
      </dgm:t>
    </dgm:pt>
    <dgm:pt modelId="{B9430DD2-8001-4A34-9618-A8E4A9BB9AB7}">
      <dgm:prSet/>
      <dgm:spPr/>
      <dgm:t>
        <a:bodyPr/>
        <a:lstStyle/>
        <a:p>
          <a:r>
            <a:rPr lang="en-US"/>
            <a:t>Example: Pacemaker needs to determine when it paces</a:t>
          </a:r>
        </a:p>
      </dgm:t>
    </dgm:pt>
    <dgm:pt modelId="{7EB68786-6DD8-46B2-A987-A089FDBC9348}" type="parTrans" cxnId="{103AC308-71B8-45A0-80BD-BF9C1C228C24}">
      <dgm:prSet/>
      <dgm:spPr/>
      <dgm:t>
        <a:bodyPr/>
        <a:lstStyle/>
        <a:p>
          <a:endParaRPr lang="en-US"/>
        </a:p>
      </dgm:t>
    </dgm:pt>
    <dgm:pt modelId="{56C602BF-C3D8-4738-8F1D-05377FA5AB79}" type="sibTrans" cxnId="{103AC308-71B8-45A0-80BD-BF9C1C228C24}">
      <dgm:prSet/>
      <dgm:spPr/>
      <dgm:t>
        <a:bodyPr/>
        <a:lstStyle/>
        <a:p>
          <a:endParaRPr lang="en-US"/>
        </a:p>
      </dgm:t>
    </dgm:pt>
    <dgm:pt modelId="{40D20E0A-E893-4D05-876A-4B215319A6AF}">
      <dgm:prSet/>
      <dgm:spPr/>
      <dgm:t>
        <a:bodyPr/>
        <a:lstStyle/>
        <a:p>
          <a:r>
            <a:rPr lang="en-US"/>
            <a:t>Safety is a critical aspect </a:t>
          </a:r>
        </a:p>
      </dgm:t>
    </dgm:pt>
    <dgm:pt modelId="{1354DB6A-BF99-4A51-8180-4C3BB652F3B6}" type="parTrans" cxnId="{7CFC0124-45B2-475E-A058-D877EF2FF968}">
      <dgm:prSet/>
      <dgm:spPr/>
      <dgm:t>
        <a:bodyPr/>
        <a:lstStyle/>
        <a:p>
          <a:endParaRPr lang="en-US"/>
        </a:p>
      </dgm:t>
    </dgm:pt>
    <dgm:pt modelId="{D728D86A-62CC-41D7-BE28-560105C94CC1}" type="sibTrans" cxnId="{7CFC0124-45B2-475E-A058-D877EF2FF968}">
      <dgm:prSet/>
      <dgm:spPr/>
      <dgm:t>
        <a:bodyPr/>
        <a:lstStyle/>
        <a:p>
          <a:endParaRPr lang="en-US"/>
        </a:p>
      </dgm:t>
    </dgm:pt>
    <dgm:pt modelId="{6CCA5EB0-0FF3-426C-AFDC-B1EB0F8B53C6}">
      <dgm:prSet/>
      <dgm:spPr/>
      <dgm:t>
        <a:bodyPr/>
        <a:lstStyle/>
        <a:p>
          <a:r>
            <a:rPr lang="en-US"/>
            <a:t>How accurately it provides information </a:t>
          </a:r>
        </a:p>
      </dgm:t>
    </dgm:pt>
    <dgm:pt modelId="{010AA53F-EEA2-4364-B19C-2004F2B1CBF7}" type="parTrans" cxnId="{7E052AD2-813B-4D48-B1C0-A29079E69A80}">
      <dgm:prSet/>
      <dgm:spPr/>
      <dgm:t>
        <a:bodyPr/>
        <a:lstStyle/>
        <a:p>
          <a:endParaRPr lang="en-US"/>
        </a:p>
      </dgm:t>
    </dgm:pt>
    <dgm:pt modelId="{9F0E66A0-8895-4116-82BA-1BF2EAAAC539}" type="sibTrans" cxnId="{7E052AD2-813B-4D48-B1C0-A29079E69A80}">
      <dgm:prSet/>
      <dgm:spPr/>
      <dgm:t>
        <a:bodyPr/>
        <a:lstStyle/>
        <a:p>
          <a:endParaRPr lang="en-US"/>
        </a:p>
      </dgm:t>
    </dgm:pt>
    <dgm:pt modelId="{120C56E9-CB06-4B62-9701-CA9907FF1B10}">
      <dgm:prSet/>
      <dgm:spPr/>
      <dgm:t>
        <a:bodyPr/>
        <a:lstStyle/>
        <a:p>
          <a:r>
            <a:rPr lang="en-US"/>
            <a:t>How precisely it operates as designed</a:t>
          </a:r>
        </a:p>
      </dgm:t>
    </dgm:pt>
    <dgm:pt modelId="{860DF186-E197-42DE-8A08-1D1707FB2F0A}" type="parTrans" cxnId="{158B94DF-FF0B-467E-85CB-D1B84538A3EA}">
      <dgm:prSet/>
      <dgm:spPr/>
      <dgm:t>
        <a:bodyPr/>
        <a:lstStyle/>
        <a:p>
          <a:endParaRPr lang="en-US"/>
        </a:p>
      </dgm:t>
    </dgm:pt>
    <dgm:pt modelId="{3E377E8C-99BF-4B11-99F4-08B832F8462A}" type="sibTrans" cxnId="{158B94DF-FF0B-467E-85CB-D1B84538A3EA}">
      <dgm:prSet/>
      <dgm:spPr/>
      <dgm:t>
        <a:bodyPr/>
        <a:lstStyle/>
        <a:p>
          <a:endParaRPr lang="en-US"/>
        </a:p>
      </dgm:t>
    </dgm:pt>
    <dgm:pt modelId="{71B4EC77-B61C-4367-8465-1614DA879F82}" type="pres">
      <dgm:prSet presAssocID="{291332C1-42A8-44E6-956A-FB2B8ADE735C}" presName="linear" presStyleCnt="0">
        <dgm:presLayoutVars>
          <dgm:animLvl val="lvl"/>
          <dgm:resizeHandles val="exact"/>
        </dgm:presLayoutVars>
      </dgm:prSet>
      <dgm:spPr/>
    </dgm:pt>
    <dgm:pt modelId="{32E3D5F0-5F6F-4019-9FF3-857F9257E307}" type="pres">
      <dgm:prSet presAssocID="{25F090D1-B7B0-4059-AC54-4EF8564A8E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39BBA-279A-4C8F-8806-500BC4D7C331}" type="pres">
      <dgm:prSet presAssocID="{EF520AC8-3D01-44E6-B509-0607FDFB7C03}" presName="spacer" presStyleCnt="0"/>
      <dgm:spPr/>
    </dgm:pt>
    <dgm:pt modelId="{E5427414-9459-43C0-B6CF-F294D7995690}" type="pres">
      <dgm:prSet presAssocID="{71639C2E-E913-4ABF-AC95-CCEFF870F9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41C9D6-399C-4EA8-ACBE-AE9C201E0CC8}" type="pres">
      <dgm:prSet presAssocID="{71639C2E-E913-4ABF-AC95-CCEFF870F9D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95D405-44D6-400C-B4B7-528E182C8537}" type="presOf" srcId="{E3CAAD27-82A2-4803-8830-EE142A85391A}" destId="{3041C9D6-399C-4EA8-ACBE-AE9C201E0CC8}" srcOrd="0" destOrd="1" presId="urn:microsoft.com/office/officeart/2005/8/layout/vList2"/>
    <dgm:cxn modelId="{103AC308-71B8-45A0-80BD-BF9C1C228C24}" srcId="{71639C2E-E913-4ABF-AC95-CCEFF870F9DD}" destId="{B9430DD2-8001-4A34-9618-A8E4A9BB9AB7}" srcOrd="2" destOrd="0" parTransId="{7EB68786-6DD8-46B2-A987-A089FDBC9348}" sibTransId="{56C602BF-C3D8-4738-8F1D-05377FA5AB79}"/>
    <dgm:cxn modelId="{7CFC0124-45B2-475E-A058-D877EF2FF968}" srcId="{71639C2E-E913-4ABF-AC95-CCEFF870F9DD}" destId="{40D20E0A-E893-4D05-876A-4B215319A6AF}" srcOrd="3" destOrd="0" parTransId="{1354DB6A-BF99-4A51-8180-4C3BB652F3B6}" sibTransId="{D728D86A-62CC-41D7-BE28-560105C94CC1}"/>
    <dgm:cxn modelId="{FF423034-9AC9-49CA-B3D7-8E579C444B3B}" srcId="{71639C2E-E913-4ABF-AC95-CCEFF870F9DD}" destId="{E3CAAD27-82A2-4803-8830-EE142A85391A}" srcOrd="1" destOrd="0" parTransId="{D512404C-1B79-4031-BC39-B5B3D212E4FE}" sibTransId="{E1CCC312-8340-4AF4-A934-3EBC473E9358}"/>
    <dgm:cxn modelId="{CA17693A-867B-448C-858F-05E3A6FB1508}" srcId="{291332C1-42A8-44E6-956A-FB2B8ADE735C}" destId="{25F090D1-B7B0-4059-AC54-4EF8564A8ED6}" srcOrd="0" destOrd="0" parTransId="{19105FA4-2353-4B83-8360-CBE7D63A8489}" sibTransId="{EF520AC8-3D01-44E6-B509-0607FDFB7C03}"/>
    <dgm:cxn modelId="{43A4255E-9656-4D65-990A-AFF0E7FEA2AC}" type="presOf" srcId="{28BEAA2D-6959-4A4A-92D7-A8D2A19D39E5}" destId="{3041C9D6-399C-4EA8-ACBE-AE9C201E0CC8}" srcOrd="0" destOrd="0" presId="urn:microsoft.com/office/officeart/2005/8/layout/vList2"/>
    <dgm:cxn modelId="{FCB6B369-8CD4-4756-8384-4F207492F7B8}" srcId="{291332C1-42A8-44E6-956A-FB2B8ADE735C}" destId="{71639C2E-E913-4ABF-AC95-CCEFF870F9DD}" srcOrd="1" destOrd="0" parTransId="{3479BE02-A51B-4B5E-8E79-669A69296B7C}" sibTransId="{902B2486-0290-4FA0-AFD9-B4BA493F4150}"/>
    <dgm:cxn modelId="{30A3346C-6874-4B60-9235-C31947286498}" type="presOf" srcId="{25F090D1-B7B0-4059-AC54-4EF8564A8ED6}" destId="{32E3D5F0-5F6F-4019-9FF3-857F9257E307}" srcOrd="0" destOrd="0" presId="urn:microsoft.com/office/officeart/2005/8/layout/vList2"/>
    <dgm:cxn modelId="{0AA6AB55-B3A3-4CAE-B43F-4874709D9E8F}" type="presOf" srcId="{120C56E9-CB06-4B62-9701-CA9907FF1B10}" destId="{3041C9D6-399C-4EA8-ACBE-AE9C201E0CC8}" srcOrd="0" destOrd="5" presId="urn:microsoft.com/office/officeart/2005/8/layout/vList2"/>
    <dgm:cxn modelId="{7D961B57-8997-4022-98C6-1C2EA77D9D87}" type="presOf" srcId="{71639C2E-E913-4ABF-AC95-CCEFF870F9DD}" destId="{E5427414-9459-43C0-B6CF-F294D7995690}" srcOrd="0" destOrd="0" presId="urn:microsoft.com/office/officeart/2005/8/layout/vList2"/>
    <dgm:cxn modelId="{8DA096C4-8242-4179-942E-21699A385812}" type="presOf" srcId="{B9430DD2-8001-4A34-9618-A8E4A9BB9AB7}" destId="{3041C9D6-399C-4EA8-ACBE-AE9C201E0CC8}" srcOrd="0" destOrd="2" presId="urn:microsoft.com/office/officeart/2005/8/layout/vList2"/>
    <dgm:cxn modelId="{E73D16D2-7436-4CCD-BF85-B02263E9EFFC}" type="presOf" srcId="{291332C1-42A8-44E6-956A-FB2B8ADE735C}" destId="{71B4EC77-B61C-4367-8465-1614DA879F82}" srcOrd="0" destOrd="0" presId="urn:microsoft.com/office/officeart/2005/8/layout/vList2"/>
    <dgm:cxn modelId="{7E052AD2-813B-4D48-B1C0-A29079E69A80}" srcId="{40D20E0A-E893-4D05-876A-4B215319A6AF}" destId="{6CCA5EB0-0FF3-426C-AFDC-B1EB0F8B53C6}" srcOrd="0" destOrd="0" parTransId="{010AA53F-EEA2-4364-B19C-2004F2B1CBF7}" sibTransId="{9F0E66A0-8895-4116-82BA-1BF2EAAAC539}"/>
    <dgm:cxn modelId="{806408D3-E94B-4C5F-BF34-203B5C1B55F4}" srcId="{71639C2E-E913-4ABF-AC95-CCEFF870F9DD}" destId="{28BEAA2D-6959-4A4A-92D7-A8D2A19D39E5}" srcOrd="0" destOrd="0" parTransId="{725C85D1-9109-4932-8398-6F45F89E26F9}" sibTransId="{43E32698-6D56-470B-8758-FA2545DDB059}"/>
    <dgm:cxn modelId="{158B94DF-FF0B-467E-85CB-D1B84538A3EA}" srcId="{40D20E0A-E893-4D05-876A-4B215319A6AF}" destId="{120C56E9-CB06-4B62-9701-CA9907FF1B10}" srcOrd="1" destOrd="0" parTransId="{860DF186-E197-42DE-8A08-1D1707FB2F0A}" sibTransId="{3E377E8C-99BF-4B11-99F4-08B832F8462A}"/>
    <dgm:cxn modelId="{4C6FABEC-EEF4-4DC3-8E59-806DC9514E64}" type="presOf" srcId="{6CCA5EB0-0FF3-426C-AFDC-B1EB0F8B53C6}" destId="{3041C9D6-399C-4EA8-ACBE-AE9C201E0CC8}" srcOrd="0" destOrd="4" presId="urn:microsoft.com/office/officeart/2005/8/layout/vList2"/>
    <dgm:cxn modelId="{974930F6-06EF-47C7-9B6A-EE97FC0C740E}" type="presOf" srcId="{40D20E0A-E893-4D05-876A-4B215319A6AF}" destId="{3041C9D6-399C-4EA8-ACBE-AE9C201E0CC8}" srcOrd="0" destOrd="3" presId="urn:microsoft.com/office/officeart/2005/8/layout/vList2"/>
    <dgm:cxn modelId="{0F59D1AC-3BCF-465C-90C8-656EF47FFE9D}" type="presParOf" srcId="{71B4EC77-B61C-4367-8465-1614DA879F82}" destId="{32E3D5F0-5F6F-4019-9FF3-857F9257E307}" srcOrd="0" destOrd="0" presId="urn:microsoft.com/office/officeart/2005/8/layout/vList2"/>
    <dgm:cxn modelId="{05870C48-9EC6-4A16-A4D0-94EABD1A4D93}" type="presParOf" srcId="{71B4EC77-B61C-4367-8465-1614DA879F82}" destId="{78C39BBA-279A-4C8F-8806-500BC4D7C331}" srcOrd="1" destOrd="0" presId="urn:microsoft.com/office/officeart/2005/8/layout/vList2"/>
    <dgm:cxn modelId="{5586EED5-338A-4A5D-AF87-0CFFF2933AEA}" type="presParOf" srcId="{71B4EC77-B61C-4367-8465-1614DA879F82}" destId="{E5427414-9459-43C0-B6CF-F294D7995690}" srcOrd="2" destOrd="0" presId="urn:microsoft.com/office/officeart/2005/8/layout/vList2"/>
    <dgm:cxn modelId="{693169AC-1A66-4BA8-9C90-FCED5AD4EF7F}" type="presParOf" srcId="{71B4EC77-B61C-4367-8465-1614DA879F82}" destId="{3041C9D6-399C-4EA8-ACBE-AE9C201E0C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D5F0-5F6F-4019-9FF3-857F9257E307}">
      <dsp:nvSpPr>
        <dsp:cNvPr id="0" name=""/>
        <dsp:cNvSpPr/>
      </dsp:nvSpPr>
      <dsp:spPr>
        <a:xfrm>
          <a:off x="0" y="236073"/>
          <a:ext cx="8596312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$289 billion market ($110 billion from US alone)</a:t>
          </a:r>
        </a:p>
      </dsp:txBody>
      <dsp:txXfrm>
        <a:off x="30842" y="266915"/>
        <a:ext cx="8534628" cy="570116"/>
      </dsp:txXfrm>
    </dsp:sp>
    <dsp:sp modelId="{E5427414-9459-43C0-B6CF-F294D7995690}">
      <dsp:nvSpPr>
        <dsp:cNvPr id="0" name=""/>
        <dsp:cNvSpPr/>
      </dsp:nvSpPr>
      <dsp:spPr>
        <a:xfrm>
          <a:off x="0" y="945633"/>
          <a:ext cx="8596312" cy="631800"/>
        </a:xfrm>
        <a:prstGeom prst="round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Closed-loop medical devices of specific interest</a:t>
          </a:r>
        </a:p>
      </dsp:txBody>
      <dsp:txXfrm>
        <a:off x="30842" y="976475"/>
        <a:ext cx="8534628" cy="570116"/>
      </dsp:txXfrm>
    </dsp:sp>
    <dsp:sp modelId="{3041C9D6-399C-4EA8-ACBE-AE9C201E0CC8}">
      <dsp:nvSpPr>
        <dsp:cNvPr id="0" name=""/>
        <dsp:cNvSpPr/>
      </dsp:nvSpPr>
      <dsp:spPr>
        <a:xfrm>
          <a:off x="0" y="1577433"/>
          <a:ext cx="8596312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Interact with patient and make decisisions via their own diagnosis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No direct feedback from patient to device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Example: Pacemaker needs to determine when it paces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Safety is a critical aspect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How accurately it provides information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How precisely it operates as designed</a:t>
          </a:r>
        </a:p>
      </dsp:txBody>
      <dsp:txXfrm>
        <a:off x="0" y="1577433"/>
        <a:ext cx="8596312" cy="206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014E-9EC4-4AA0-B53E-C6CB8D71513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7D15-F553-4551-AC15-4D5B49D3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0267-7372-4D30-AD80-C58BC81E18D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49CB-6BC8-4AB2-B5F0-365F51EC6E09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2CF8-F6B5-4A5F-9037-3F72FE8B6406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62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2A4D-DC76-4847-BEB3-12630D241970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6EAD-4106-48A0-9295-895FA23B9221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32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827F-8C5E-4D44-83EE-E339E7CB23D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9766-CE69-43F1-B271-64E64B0FE5A4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11D8-FF62-4000-8F69-F4435B98289B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C4BFF-B283-4732-9FC1-2ECDDF212D4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F11-111B-464B-AD67-FFC21DD6F2A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F225-BDB5-40CA-91B4-79141368B34B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DD4C-E417-4C5C-9B53-5E822155B50B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497D-9053-40DB-AC10-4DFC589A7098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B55A-ECC1-4753-9827-EC53CBC9B571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4A70-7079-4B87-8BF0-94B67BAA5831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35C4-0B3B-4849-BA82-DF0B3751AA53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EA3B-AB01-45D1-9536-A8E6585A5745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0BEB3C-C02D-4AB1-A4D2-AAB08758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9A570-ADB0-4AF5-922D-ECF802F2B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Model-Based Design for Medical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06CD-A093-4C14-A47D-C0D55EDC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William Banks</a:t>
            </a:r>
          </a:p>
        </p:txBody>
      </p:sp>
    </p:spTree>
    <p:extLst>
      <p:ext uri="{BB962C8B-B14F-4D97-AF65-F5344CB8AC3E}">
        <p14:creationId xmlns:p14="http://schemas.microsoft.com/office/powerpoint/2010/main" val="60398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ED74C81-0DB8-48C1-93CC-E4B36CA0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15" y="1828592"/>
            <a:ext cx="4611811" cy="3749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26D8F-D033-4998-8135-091E7F5A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WebGME Approach: initial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67FA9-104D-4151-B166-462DCBA289BF}"/>
              </a:ext>
            </a:extLst>
          </p:cNvPr>
          <p:cNvSpPr txBox="1"/>
          <p:nvPr/>
        </p:nvSpPr>
        <p:spPr>
          <a:xfrm>
            <a:off x="677334" y="2160589"/>
            <a:ext cx="3957349" cy="37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Goal: create a common framework to connect electrical and mechanical compoents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Challenge: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uncooperative Modelica translator plugin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 in incorporating ‘saftety’ checking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Scope too broad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Refine for proof of concept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0E79E-BA3B-463D-BFBA-46C53653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D913DF-0B23-4FFD-8591-90A831BF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WebGME Approach: challenges and 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CA1F-32B4-4FCE-BB54-93FBCF9D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Bit off more than could chew</a:t>
            </a:r>
          </a:p>
          <a:p>
            <a:r>
              <a:rPr lang="en-US" dirty="0"/>
              <a:t>Interfacing electrical and mechanical domains non-trivial</a:t>
            </a:r>
          </a:p>
          <a:p>
            <a:r>
              <a:rPr lang="en-US" dirty="0"/>
              <a:t>Invoking quantitative safety factors non-trivial</a:t>
            </a:r>
          </a:p>
          <a:p>
            <a:r>
              <a:rPr lang="en-US" dirty="0"/>
              <a:t>Simplification!</a:t>
            </a:r>
          </a:p>
          <a:p>
            <a:pPr lvl="1"/>
            <a:r>
              <a:rPr lang="en-US" dirty="0"/>
              <a:t>Focus on electrical domain to design abstracted BME systems</a:t>
            </a:r>
          </a:p>
          <a:p>
            <a:pPr lvl="1"/>
            <a:r>
              <a:rPr lang="en-US" dirty="0"/>
              <a:t>Proof of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81D7-782A-49E0-9E1B-8091BFA0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F311F8-9F2B-4EE3-BB0D-CA528EEF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39" y="1930399"/>
            <a:ext cx="6015736" cy="2782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4CBE6-51E7-4010-88AD-17B918B4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WebGME Approach:  new design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C8DD9-47B0-44E5-85D8-A75362BCD230}"/>
              </a:ext>
            </a:extLst>
          </p:cNvPr>
          <p:cNvSpPr txBox="1"/>
          <p:nvPr/>
        </p:nvSpPr>
        <p:spPr>
          <a:xfrm>
            <a:off x="685167" y="2160589"/>
            <a:ext cx="372907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Removed mechanical components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Troubleshoot with online WebGME help wiki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plugin!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 now narrow for effective proof-of-concept case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on implementing catheter-transducer system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7290F3-9B36-41AC-AB9E-669B768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43E8-755B-4750-94CD-81F4D0D0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Example (revisited): </a:t>
            </a:r>
            <a:br>
              <a:rPr lang="en-US" dirty="0"/>
            </a:br>
            <a:r>
              <a:rPr lang="en-US" dirty="0"/>
              <a:t>catheter-transducer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D232C-D380-4C25-9CFB-725AE7363E4D}"/>
              </a:ext>
            </a:extLst>
          </p:cNvPr>
          <p:cNvSpPr txBox="1"/>
          <p:nvPr/>
        </p:nvSpPr>
        <p:spPr>
          <a:xfrm>
            <a:off x="162555" y="3494696"/>
            <a:ext cx="22424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Physiological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RCL abstraction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300F-5315-4A0F-873C-290865CD5C0F}"/>
              </a:ext>
            </a:extLst>
          </p:cNvPr>
          <p:cNvSpPr txBox="1"/>
          <p:nvPr/>
        </p:nvSpPr>
        <p:spPr>
          <a:xfrm>
            <a:off x="2639620" y="3080939"/>
            <a:ext cx="2474277" cy="1481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Hydraulics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Transducer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NPC-100/120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F667-971F-445C-AA59-12E8DFC6252E}"/>
              </a:ext>
            </a:extLst>
          </p:cNvPr>
          <p:cNvSpPr txBox="1"/>
          <p:nvPr/>
        </p:nvSpPr>
        <p:spPr>
          <a:xfrm>
            <a:off x="5352420" y="3216863"/>
            <a:ext cx="19315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A111-8C23-4FE0-9ACF-28346DF03EC9}"/>
              </a:ext>
            </a:extLst>
          </p:cNvPr>
          <p:cNvSpPr txBox="1"/>
          <p:nvPr/>
        </p:nvSpPr>
        <p:spPr>
          <a:xfrm>
            <a:off x="7758060" y="3487779"/>
            <a:ext cx="1796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Readout</a:t>
            </a:r>
          </a:p>
          <a:p>
            <a:r>
              <a:rPr lang="en-US" dirty="0"/>
              <a:t>Electronics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92B8BA-FAA6-47BC-9BBE-0E8B74D9B1E5}"/>
              </a:ext>
            </a:extLst>
          </p:cNvPr>
          <p:cNvSpPr/>
          <p:nvPr/>
        </p:nvSpPr>
        <p:spPr>
          <a:xfrm rot="16200000">
            <a:off x="4348220" y="-516450"/>
            <a:ext cx="316932" cy="6429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9A90D57-BC25-405E-9F8E-FBF862B535EB}"/>
              </a:ext>
            </a:extLst>
          </p:cNvPr>
          <p:cNvSpPr/>
          <p:nvPr/>
        </p:nvSpPr>
        <p:spPr>
          <a:xfrm rot="16200000">
            <a:off x="8338918" y="2222347"/>
            <a:ext cx="316934" cy="979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2D09-F605-461D-8BF5-A09F91ADAF76}"/>
              </a:ext>
            </a:extLst>
          </p:cNvPr>
          <p:cNvSpPr txBox="1"/>
          <p:nvPr/>
        </p:nvSpPr>
        <p:spPr>
          <a:xfrm>
            <a:off x="3940462" y="2009911"/>
            <a:ext cx="1132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Modelica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B64D31-D108-43B6-95D9-A8A1DC2C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r="9211" b="22727"/>
          <a:stretch/>
        </p:blipFill>
        <p:spPr>
          <a:xfrm>
            <a:off x="771965" y="5101957"/>
            <a:ext cx="2805437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A55A8-4607-45E0-90AD-B2214E843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97" t="839" r="14521" b="52501"/>
          <a:stretch/>
        </p:blipFill>
        <p:spPr>
          <a:xfrm>
            <a:off x="4579978" y="4721828"/>
            <a:ext cx="2003702" cy="193460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8CCD0-1B91-4B3A-91FB-26C941FC548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405012" y="3817862"/>
            <a:ext cx="234608" cy="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8C5D3-32CC-4E65-8FFC-B9AD0EC861E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113897" y="3817028"/>
            <a:ext cx="238523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7BE4BB-3F26-4E5A-BA38-BEF324AEFF3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83987" y="3810945"/>
            <a:ext cx="474073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F27BD9-9261-4D65-AE19-F78F9AC38412}"/>
              </a:ext>
            </a:extLst>
          </p:cNvPr>
          <p:cNvSpPr txBox="1"/>
          <p:nvPr/>
        </p:nvSpPr>
        <p:spPr>
          <a:xfrm>
            <a:off x="7972149" y="2009911"/>
            <a:ext cx="1050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LT-Spice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B1D5A0-C507-40F5-99F4-CBD8169D92B2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 flipH="1">
            <a:off x="771964" y="4141027"/>
            <a:ext cx="511819" cy="1738170"/>
          </a:xfrm>
          <a:prstGeom prst="bentConnector4">
            <a:avLst>
              <a:gd name="adj1" fmla="val -44664"/>
              <a:gd name="adj2" fmla="val 7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F1E4996-17AD-4B85-AA1B-AEFA87C71C2B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rot="10800000">
            <a:off x="3876760" y="4562169"/>
            <a:ext cx="703219" cy="1126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07C6A7-23DA-4E53-AB57-1BE35A5F9174}"/>
              </a:ext>
            </a:extLst>
          </p:cNvPr>
          <p:cNvSpPr/>
          <p:nvPr/>
        </p:nvSpPr>
        <p:spPr>
          <a:xfrm>
            <a:off x="100867" y="1688123"/>
            <a:ext cx="5385710" cy="5205046"/>
          </a:xfrm>
          <a:custGeom>
            <a:avLst/>
            <a:gdLst>
              <a:gd name="connsiteX0" fmla="*/ 3029195 w 5385710"/>
              <a:gd name="connsiteY0" fmla="*/ 3604846 h 5205046"/>
              <a:gd name="connsiteX1" fmla="*/ 3345718 w 5385710"/>
              <a:gd name="connsiteY1" fmla="*/ 3622431 h 5205046"/>
              <a:gd name="connsiteX2" fmla="*/ 3521564 w 5385710"/>
              <a:gd name="connsiteY2" fmla="*/ 3780692 h 5205046"/>
              <a:gd name="connsiteX3" fmla="*/ 3556733 w 5385710"/>
              <a:gd name="connsiteY3" fmla="*/ 3815862 h 5205046"/>
              <a:gd name="connsiteX4" fmla="*/ 3591902 w 5385710"/>
              <a:gd name="connsiteY4" fmla="*/ 4044462 h 5205046"/>
              <a:gd name="connsiteX5" fmla="*/ 3609487 w 5385710"/>
              <a:gd name="connsiteY5" fmla="*/ 4149969 h 5205046"/>
              <a:gd name="connsiteX6" fmla="*/ 3591902 w 5385710"/>
              <a:gd name="connsiteY6" fmla="*/ 5029200 h 5205046"/>
              <a:gd name="connsiteX7" fmla="*/ 3451225 w 5385710"/>
              <a:gd name="connsiteY7" fmla="*/ 5117123 h 5205046"/>
              <a:gd name="connsiteX8" fmla="*/ 2835764 w 5385710"/>
              <a:gd name="connsiteY8" fmla="*/ 5134708 h 5205046"/>
              <a:gd name="connsiteX9" fmla="*/ 2677502 w 5385710"/>
              <a:gd name="connsiteY9" fmla="*/ 5152292 h 5205046"/>
              <a:gd name="connsiteX10" fmla="*/ 2607164 w 5385710"/>
              <a:gd name="connsiteY10" fmla="*/ 5187462 h 5205046"/>
              <a:gd name="connsiteX11" fmla="*/ 2343395 w 5385710"/>
              <a:gd name="connsiteY11" fmla="*/ 5205046 h 5205046"/>
              <a:gd name="connsiteX12" fmla="*/ 1130056 w 5385710"/>
              <a:gd name="connsiteY12" fmla="*/ 5169877 h 5205046"/>
              <a:gd name="connsiteX13" fmla="*/ 1077302 w 5385710"/>
              <a:gd name="connsiteY13" fmla="*/ 5152292 h 5205046"/>
              <a:gd name="connsiteX14" fmla="*/ 971795 w 5385710"/>
              <a:gd name="connsiteY14" fmla="*/ 5134708 h 5205046"/>
              <a:gd name="connsiteX15" fmla="*/ 919041 w 5385710"/>
              <a:gd name="connsiteY15" fmla="*/ 5099539 h 5205046"/>
              <a:gd name="connsiteX16" fmla="*/ 672856 w 5385710"/>
              <a:gd name="connsiteY16" fmla="*/ 5046785 h 5205046"/>
              <a:gd name="connsiteX17" fmla="*/ 620102 w 5385710"/>
              <a:gd name="connsiteY17" fmla="*/ 4941277 h 5205046"/>
              <a:gd name="connsiteX18" fmla="*/ 602518 w 5385710"/>
              <a:gd name="connsiteY18" fmla="*/ 4870939 h 5205046"/>
              <a:gd name="connsiteX19" fmla="*/ 567348 w 5385710"/>
              <a:gd name="connsiteY19" fmla="*/ 4835769 h 5205046"/>
              <a:gd name="connsiteX20" fmla="*/ 532179 w 5385710"/>
              <a:gd name="connsiteY20" fmla="*/ 4783015 h 5205046"/>
              <a:gd name="connsiteX21" fmla="*/ 497010 w 5385710"/>
              <a:gd name="connsiteY21" fmla="*/ 4677508 h 5205046"/>
              <a:gd name="connsiteX22" fmla="*/ 479425 w 5385710"/>
              <a:gd name="connsiteY22" fmla="*/ 4607169 h 5205046"/>
              <a:gd name="connsiteX23" fmla="*/ 444256 w 5385710"/>
              <a:gd name="connsiteY23" fmla="*/ 4554415 h 5205046"/>
              <a:gd name="connsiteX24" fmla="*/ 391502 w 5385710"/>
              <a:gd name="connsiteY24" fmla="*/ 4431323 h 5205046"/>
              <a:gd name="connsiteX25" fmla="*/ 321164 w 5385710"/>
              <a:gd name="connsiteY25" fmla="*/ 4325815 h 5205046"/>
              <a:gd name="connsiteX26" fmla="*/ 233241 w 5385710"/>
              <a:gd name="connsiteY26" fmla="*/ 4149969 h 5205046"/>
              <a:gd name="connsiteX27" fmla="*/ 215656 w 5385710"/>
              <a:gd name="connsiteY27" fmla="*/ 4044462 h 5205046"/>
              <a:gd name="connsiteX28" fmla="*/ 198071 w 5385710"/>
              <a:gd name="connsiteY28" fmla="*/ 3991708 h 5205046"/>
              <a:gd name="connsiteX29" fmla="*/ 180487 w 5385710"/>
              <a:gd name="connsiteY29" fmla="*/ 3886200 h 5205046"/>
              <a:gd name="connsiteX30" fmla="*/ 127733 w 5385710"/>
              <a:gd name="connsiteY30" fmla="*/ 3727939 h 5205046"/>
              <a:gd name="connsiteX31" fmla="*/ 92564 w 5385710"/>
              <a:gd name="connsiteY31" fmla="*/ 3516923 h 5205046"/>
              <a:gd name="connsiteX32" fmla="*/ 74979 w 5385710"/>
              <a:gd name="connsiteY32" fmla="*/ 2620108 h 5205046"/>
              <a:gd name="connsiteX33" fmla="*/ 39810 w 5385710"/>
              <a:gd name="connsiteY33" fmla="*/ 2549769 h 5205046"/>
              <a:gd name="connsiteX34" fmla="*/ 22225 w 5385710"/>
              <a:gd name="connsiteY34" fmla="*/ 2479431 h 5205046"/>
              <a:gd name="connsiteX35" fmla="*/ 22225 w 5385710"/>
              <a:gd name="connsiteY35" fmla="*/ 1389185 h 5205046"/>
              <a:gd name="connsiteX36" fmla="*/ 57395 w 5385710"/>
              <a:gd name="connsiteY36" fmla="*/ 1336431 h 5205046"/>
              <a:gd name="connsiteX37" fmla="*/ 92564 w 5385710"/>
              <a:gd name="connsiteY37" fmla="*/ 1266092 h 5205046"/>
              <a:gd name="connsiteX38" fmla="*/ 110148 w 5385710"/>
              <a:gd name="connsiteY38" fmla="*/ 1195754 h 5205046"/>
              <a:gd name="connsiteX39" fmla="*/ 198071 w 5385710"/>
              <a:gd name="connsiteY39" fmla="*/ 1107831 h 5205046"/>
              <a:gd name="connsiteX40" fmla="*/ 303579 w 5385710"/>
              <a:gd name="connsiteY40" fmla="*/ 1055077 h 5205046"/>
              <a:gd name="connsiteX41" fmla="*/ 356333 w 5385710"/>
              <a:gd name="connsiteY41" fmla="*/ 1019908 h 5205046"/>
              <a:gd name="connsiteX42" fmla="*/ 409087 w 5385710"/>
              <a:gd name="connsiteY42" fmla="*/ 1002323 h 5205046"/>
              <a:gd name="connsiteX43" fmla="*/ 479425 w 5385710"/>
              <a:gd name="connsiteY43" fmla="*/ 967154 h 5205046"/>
              <a:gd name="connsiteX44" fmla="*/ 584933 w 5385710"/>
              <a:gd name="connsiteY44" fmla="*/ 879231 h 5205046"/>
              <a:gd name="connsiteX45" fmla="*/ 620102 w 5385710"/>
              <a:gd name="connsiteY45" fmla="*/ 826477 h 5205046"/>
              <a:gd name="connsiteX46" fmla="*/ 760779 w 5385710"/>
              <a:gd name="connsiteY46" fmla="*/ 773723 h 5205046"/>
              <a:gd name="connsiteX47" fmla="*/ 795948 w 5385710"/>
              <a:gd name="connsiteY47" fmla="*/ 720969 h 5205046"/>
              <a:gd name="connsiteX48" fmla="*/ 919041 w 5385710"/>
              <a:gd name="connsiteY48" fmla="*/ 633046 h 5205046"/>
              <a:gd name="connsiteX49" fmla="*/ 971795 w 5385710"/>
              <a:gd name="connsiteY49" fmla="*/ 615462 h 5205046"/>
              <a:gd name="connsiteX50" fmla="*/ 1077302 w 5385710"/>
              <a:gd name="connsiteY50" fmla="*/ 527539 h 5205046"/>
              <a:gd name="connsiteX51" fmla="*/ 1130056 w 5385710"/>
              <a:gd name="connsiteY51" fmla="*/ 492369 h 5205046"/>
              <a:gd name="connsiteX52" fmla="*/ 1200395 w 5385710"/>
              <a:gd name="connsiteY52" fmla="*/ 474785 h 5205046"/>
              <a:gd name="connsiteX53" fmla="*/ 1516918 w 5385710"/>
              <a:gd name="connsiteY53" fmla="*/ 404446 h 5205046"/>
              <a:gd name="connsiteX54" fmla="*/ 1587256 w 5385710"/>
              <a:gd name="connsiteY54" fmla="*/ 351692 h 5205046"/>
              <a:gd name="connsiteX55" fmla="*/ 1780687 w 5385710"/>
              <a:gd name="connsiteY55" fmla="*/ 298939 h 5205046"/>
              <a:gd name="connsiteX56" fmla="*/ 1974118 w 5385710"/>
              <a:gd name="connsiteY56" fmla="*/ 263769 h 5205046"/>
              <a:gd name="connsiteX57" fmla="*/ 2026871 w 5385710"/>
              <a:gd name="connsiteY57" fmla="*/ 228600 h 5205046"/>
              <a:gd name="connsiteX58" fmla="*/ 2220302 w 5385710"/>
              <a:gd name="connsiteY58" fmla="*/ 211015 h 5205046"/>
              <a:gd name="connsiteX59" fmla="*/ 2554410 w 5385710"/>
              <a:gd name="connsiteY59" fmla="*/ 193431 h 5205046"/>
              <a:gd name="connsiteX60" fmla="*/ 2695087 w 5385710"/>
              <a:gd name="connsiteY60" fmla="*/ 175846 h 5205046"/>
              <a:gd name="connsiteX61" fmla="*/ 2747841 w 5385710"/>
              <a:gd name="connsiteY61" fmla="*/ 140677 h 5205046"/>
              <a:gd name="connsiteX62" fmla="*/ 2800595 w 5385710"/>
              <a:gd name="connsiteY62" fmla="*/ 123092 h 5205046"/>
              <a:gd name="connsiteX63" fmla="*/ 2888518 w 5385710"/>
              <a:gd name="connsiteY63" fmla="*/ 70339 h 5205046"/>
              <a:gd name="connsiteX64" fmla="*/ 2958856 w 5385710"/>
              <a:gd name="connsiteY64" fmla="*/ 52754 h 5205046"/>
              <a:gd name="connsiteX65" fmla="*/ 3064364 w 5385710"/>
              <a:gd name="connsiteY65" fmla="*/ 17585 h 5205046"/>
              <a:gd name="connsiteX66" fmla="*/ 3117118 w 5385710"/>
              <a:gd name="connsiteY66" fmla="*/ 0 h 5205046"/>
              <a:gd name="connsiteX67" fmla="*/ 5244856 w 5385710"/>
              <a:gd name="connsiteY67" fmla="*/ 17585 h 5205046"/>
              <a:gd name="connsiteX68" fmla="*/ 5297610 w 5385710"/>
              <a:gd name="connsiteY68" fmla="*/ 35169 h 5205046"/>
              <a:gd name="connsiteX69" fmla="*/ 5350364 w 5385710"/>
              <a:gd name="connsiteY69" fmla="*/ 158262 h 5205046"/>
              <a:gd name="connsiteX70" fmla="*/ 5367948 w 5385710"/>
              <a:gd name="connsiteY70" fmla="*/ 246185 h 5205046"/>
              <a:gd name="connsiteX71" fmla="*/ 5385533 w 5385710"/>
              <a:gd name="connsiteY71" fmla="*/ 316523 h 5205046"/>
              <a:gd name="connsiteX72" fmla="*/ 5332779 w 5385710"/>
              <a:gd name="connsiteY72" fmla="*/ 685800 h 5205046"/>
              <a:gd name="connsiteX73" fmla="*/ 5227271 w 5385710"/>
              <a:gd name="connsiteY73" fmla="*/ 738554 h 5205046"/>
              <a:gd name="connsiteX74" fmla="*/ 5016256 w 5385710"/>
              <a:gd name="connsiteY74" fmla="*/ 756139 h 5205046"/>
              <a:gd name="connsiteX75" fmla="*/ 4910748 w 5385710"/>
              <a:gd name="connsiteY75" fmla="*/ 791308 h 5205046"/>
              <a:gd name="connsiteX76" fmla="*/ 4857995 w 5385710"/>
              <a:gd name="connsiteY76" fmla="*/ 808892 h 5205046"/>
              <a:gd name="connsiteX77" fmla="*/ 4822825 w 5385710"/>
              <a:gd name="connsiteY77" fmla="*/ 844062 h 5205046"/>
              <a:gd name="connsiteX78" fmla="*/ 4770071 w 5385710"/>
              <a:gd name="connsiteY78" fmla="*/ 914400 h 5205046"/>
              <a:gd name="connsiteX79" fmla="*/ 4699733 w 5385710"/>
              <a:gd name="connsiteY79" fmla="*/ 967154 h 5205046"/>
              <a:gd name="connsiteX80" fmla="*/ 4594225 w 5385710"/>
              <a:gd name="connsiteY80" fmla="*/ 1090246 h 5205046"/>
              <a:gd name="connsiteX81" fmla="*/ 4488718 w 5385710"/>
              <a:gd name="connsiteY81" fmla="*/ 1125415 h 5205046"/>
              <a:gd name="connsiteX82" fmla="*/ 4435964 w 5385710"/>
              <a:gd name="connsiteY82" fmla="*/ 1178169 h 5205046"/>
              <a:gd name="connsiteX83" fmla="*/ 4365625 w 5385710"/>
              <a:gd name="connsiteY83" fmla="*/ 1195754 h 5205046"/>
              <a:gd name="connsiteX84" fmla="*/ 4207364 w 5385710"/>
              <a:gd name="connsiteY84" fmla="*/ 1213339 h 5205046"/>
              <a:gd name="connsiteX85" fmla="*/ 4084271 w 5385710"/>
              <a:gd name="connsiteY85" fmla="*/ 1248508 h 5205046"/>
              <a:gd name="connsiteX86" fmla="*/ 3890841 w 5385710"/>
              <a:gd name="connsiteY86" fmla="*/ 1266092 h 5205046"/>
              <a:gd name="connsiteX87" fmla="*/ 3292964 w 5385710"/>
              <a:gd name="connsiteY87" fmla="*/ 1283677 h 5205046"/>
              <a:gd name="connsiteX88" fmla="*/ 3187456 w 5385710"/>
              <a:gd name="connsiteY88" fmla="*/ 1301262 h 5205046"/>
              <a:gd name="connsiteX89" fmla="*/ 2501656 w 5385710"/>
              <a:gd name="connsiteY89" fmla="*/ 1336431 h 5205046"/>
              <a:gd name="connsiteX90" fmla="*/ 2484071 w 5385710"/>
              <a:gd name="connsiteY90" fmla="*/ 1424354 h 5205046"/>
              <a:gd name="connsiteX91" fmla="*/ 2448902 w 5385710"/>
              <a:gd name="connsiteY91" fmla="*/ 1547446 h 5205046"/>
              <a:gd name="connsiteX92" fmla="*/ 2413733 w 5385710"/>
              <a:gd name="connsiteY92" fmla="*/ 2074985 h 5205046"/>
              <a:gd name="connsiteX93" fmla="*/ 2378564 w 5385710"/>
              <a:gd name="connsiteY93" fmla="*/ 2215662 h 5205046"/>
              <a:gd name="connsiteX94" fmla="*/ 2396148 w 5385710"/>
              <a:gd name="connsiteY94" fmla="*/ 3024554 h 5205046"/>
              <a:gd name="connsiteX95" fmla="*/ 2413733 w 5385710"/>
              <a:gd name="connsiteY95" fmla="*/ 3077308 h 5205046"/>
              <a:gd name="connsiteX96" fmla="*/ 2448902 w 5385710"/>
              <a:gd name="connsiteY96" fmla="*/ 3130062 h 5205046"/>
              <a:gd name="connsiteX97" fmla="*/ 2484071 w 5385710"/>
              <a:gd name="connsiteY97" fmla="*/ 3200400 h 5205046"/>
              <a:gd name="connsiteX98" fmla="*/ 2501656 w 5385710"/>
              <a:gd name="connsiteY98" fmla="*/ 3253154 h 5205046"/>
              <a:gd name="connsiteX99" fmla="*/ 2554410 w 5385710"/>
              <a:gd name="connsiteY99" fmla="*/ 3288323 h 5205046"/>
              <a:gd name="connsiteX100" fmla="*/ 2642333 w 5385710"/>
              <a:gd name="connsiteY100" fmla="*/ 3411415 h 5205046"/>
              <a:gd name="connsiteX101" fmla="*/ 2712671 w 5385710"/>
              <a:gd name="connsiteY101" fmla="*/ 3429000 h 5205046"/>
              <a:gd name="connsiteX102" fmla="*/ 2994025 w 5385710"/>
              <a:gd name="connsiteY102" fmla="*/ 3464169 h 5205046"/>
              <a:gd name="connsiteX103" fmla="*/ 3029195 w 5385710"/>
              <a:gd name="connsiteY103" fmla="*/ 3499339 h 5205046"/>
              <a:gd name="connsiteX104" fmla="*/ 3064364 w 5385710"/>
              <a:gd name="connsiteY104" fmla="*/ 3552092 h 5205046"/>
              <a:gd name="connsiteX105" fmla="*/ 3099533 w 5385710"/>
              <a:gd name="connsiteY105" fmla="*/ 3569677 h 520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385710" h="5205046">
                <a:moveTo>
                  <a:pt x="3029195" y="3604846"/>
                </a:moveTo>
                <a:lnTo>
                  <a:pt x="3345718" y="3622431"/>
                </a:lnTo>
                <a:cubicBezTo>
                  <a:pt x="3473902" y="3656942"/>
                  <a:pt x="3464481" y="3709338"/>
                  <a:pt x="3521564" y="3780692"/>
                </a:cubicBezTo>
                <a:cubicBezTo>
                  <a:pt x="3531921" y="3793638"/>
                  <a:pt x="3545010" y="3804139"/>
                  <a:pt x="3556733" y="3815862"/>
                </a:cubicBezTo>
                <a:cubicBezTo>
                  <a:pt x="3595393" y="3931836"/>
                  <a:pt x="3564701" y="3826855"/>
                  <a:pt x="3591902" y="4044462"/>
                </a:cubicBezTo>
                <a:cubicBezTo>
                  <a:pt x="3596324" y="4079841"/>
                  <a:pt x="3603625" y="4114800"/>
                  <a:pt x="3609487" y="4149969"/>
                </a:cubicBezTo>
                <a:cubicBezTo>
                  <a:pt x="3603625" y="4443046"/>
                  <a:pt x="3608468" y="4736533"/>
                  <a:pt x="3591902" y="5029200"/>
                </a:cubicBezTo>
                <a:cubicBezTo>
                  <a:pt x="3588489" y="5089491"/>
                  <a:pt x="3485007" y="5116158"/>
                  <a:pt x="3451225" y="5117123"/>
                </a:cubicBezTo>
                <a:lnTo>
                  <a:pt x="2835764" y="5134708"/>
                </a:lnTo>
                <a:cubicBezTo>
                  <a:pt x="2783010" y="5140569"/>
                  <a:pt x="2729221" y="5140357"/>
                  <a:pt x="2677502" y="5152292"/>
                </a:cubicBezTo>
                <a:cubicBezTo>
                  <a:pt x="2651960" y="5158186"/>
                  <a:pt x="2633057" y="5183374"/>
                  <a:pt x="2607164" y="5187462"/>
                </a:cubicBezTo>
                <a:cubicBezTo>
                  <a:pt x="2520124" y="5201205"/>
                  <a:pt x="2431318" y="5199185"/>
                  <a:pt x="2343395" y="5205046"/>
                </a:cubicBezTo>
                <a:lnTo>
                  <a:pt x="1130056" y="5169877"/>
                </a:lnTo>
                <a:cubicBezTo>
                  <a:pt x="1111536" y="5169105"/>
                  <a:pt x="1095397" y="5156313"/>
                  <a:pt x="1077302" y="5152292"/>
                </a:cubicBezTo>
                <a:cubicBezTo>
                  <a:pt x="1042497" y="5144558"/>
                  <a:pt x="1006964" y="5140569"/>
                  <a:pt x="971795" y="5134708"/>
                </a:cubicBezTo>
                <a:cubicBezTo>
                  <a:pt x="954210" y="5122985"/>
                  <a:pt x="938903" y="5106761"/>
                  <a:pt x="919041" y="5099539"/>
                </a:cubicBezTo>
                <a:cubicBezTo>
                  <a:pt x="844883" y="5072572"/>
                  <a:pt x="751460" y="5059885"/>
                  <a:pt x="672856" y="5046785"/>
                </a:cubicBezTo>
                <a:cubicBezTo>
                  <a:pt x="634324" y="4988986"/>
                  <a:pt x="638302" y="5004979"/>
                  <a:pt x="620102" y="4941277"/>
                </a:cubicBezTo>
                <a:cubicBezTo>
                  <a:pt x="613463" y="4918039"/>
                  <a:pt x="613326" y="4892555"/>
                  <a:pt x="602518" y="4870939"/>
                </a:cubicBezTo>
                <a:cubicBezTo>
                  <a:pt x="595104" y="4856110"/>
                  <a:pt x="577705" y="4848715"/>
                  <a:pt x="567348" y="4835769"/>
                </a:cubicBezTo>
                <a:cubicBezTo>
                  <a:pt x="554146" y="4819266"/>
                  <a:pt x="543902" y="4800600"/>
                  <a:pt x="532179" y="4783015"/>
                </a:cubicBezTo>
                <a:cubicBezTo>
                  <a:pt x="520456" y="4747846"/>
                  <a:pt x="506001" y="4713472"/>
                  <a:pt x="497010" y="4677508"/>
                </a:cubicBezTo>
                <a:cubicBezTo>
                  <a:pt x="491148" y="4654062"/>
                  <a:pt x="488945" y="4629383"/>
                  <a:pt x="479425" y="4607169"/>
                </a:cubicBezTo>
                <a:cubicBezTo>
                  <a:pt x="471100" y="4587744"/>
                  <a:pt x="453708" y="4573318"/>
                  <a:pt x="444256" y="4554415"/>
                </a:cubicBezTo>
                <a:cubicBezTo>
                  <a:pt x="371489" y="4408882"/>
                  <a:pt x="501277" y="4614284"/>
                  <a:pt x="391502" y="4431323"/>
                </a:cubicBezTo>
                <a:cubicBezTo>
                  <a:pt x="369755" y="4395078"/>
                  <a:pt x="334530" y="4365914"/>
                  <a:pt x="321164" y="4325815"/>
                </a:cubicBezTo>
                <a:cubicBezTo>
                  <a:pt x="276727" y="4192504"/>
                  <a:pt x="308238" y="4249965"/>
                  <a:pt x="233241" y="4149969"/>
                </a:cubicBezTo>
                <a:cubicBezTo>
                  <a:pt x="227379" y="4114800"/>
                  <a:pt x="223391" y="4079267"/>
                  <a:pt x="215656" y="4044462"/>
                </a:cubicBezTo>
                <a:cubicBezTo>
                  <a:pt x="211635" y="4026368"/>
                  <a:pt x="202092" y="4009803"/>
                  <a:pt x="198071" y="3991708"/>
                </a:cubicBezTo>
                <a:cubicBezTo>
                  <a:pt x="190337" y="3956903"/>
                  <a:pt x="189868" y="3920598"/>
                  <a:pt x="180487" y="3886200"/>
                </a:cubicBezTo>
                <a:cubicBezTo>
                  <a:pt x="131815" y="3707734"/>
                  <a:pt x="156440" y="3881043"/>
                  <a:pt x="127733" y="3727939"/>
                </a:cubicBezTo>
                <a:cubicBezTo>
                  <a:pt x="114592" y="3657851"/>
                  <a:pt x="104287" y="3587262"/>
                  <a:pt x="92564" y="3516923"/>
                </a:cubicBezTo>
                <a:cubicBezTo>
                  <a:pt x="86702" y="3217985"/>
                  <a:pt x="91264" y="2918660"/>
                  <a:pt x="74979" y="2620108"/>
                </a:cubicBezTo>
                <a:cubicBezTo>
                  <a:pt x="73551" y="2593933"/>
                  <a:pt x="49014" y="2574314"/>
                  <a:pt x="39810" y="2549769"/>
                </a:cubicBezTo>
                <a:cubicBezTo>
                  <a:pt x="31324" y="2527140"/>
                  <a:pt x="28087" y="2502877"/>
                  <a:pt x="22225" y="2479431"/>
                </a:cubicBezTo>
                <a:cubicBezTo>
                  <a:pt x="-163" y="2031661"/>
                  <a:pt x="-13873" y="1930660"/>
                  <a:pt x="22225" y="1389185"/>
                </a:cubicBezTo>
                <a:cubicBezTo>
                  <a:pt x="23631" y="1368098"/>
                  <a:pt x="46909" y="1354781"/>
                  <a:pt x="57395" y="1336431"/>
                </a:cubicBezTo>
                <a:cubicBezTo>
                  <a:pt x="70401" y="1313671"/>
                  <a:pt x="80841" y="1289538"/>
                  <a:pt x="92564" y="1266092"/>
                </a:cubicBezTo>
                <a:cubicBezTo>
                  <a:pt x="98425" y="1242646"/>
                  <a:pt x="96742" y="1215863"/>
                  <a:pt x="110148" y="1195754"/>
                </a:cubicBezTo>
                <a:cubicBezTo>
                  <a:pt x="133139" y="1161268"/>
                  <a:pt x="168763" y="1137139"/>
                  <a:pt x="198071" y="1107831"/>
                </a:cubicBezTo>
                <a:cubicBezTo>
                  <a:pt x="250329" y="1055574"/>
                  <a:pt x="217159" y="1076683"/>
                  <a:pt x="303579" y="1055077"/>
                </a:cubicBezTo>
                <a:cubicBezTo>
                  <a:pt x="321164" y="1043354"/>
                  <a:pt x="337430" y="1029359"/>
                  <a:pt x="356333" y="1019908"/>
                </a:cubicBezTo>
                <a:cubicBezTo>
                  <a:pt x="372912" y="1011618"/>
                  <a:pt x="392050" y="1009625"/>
                  <a:pt x="409087" y="1002323"/>
                </a:cubicBezTo>
                <a:cubicBezTo>
                  <a:pt x="433181" y="991997"/>
                  <a:pt x="455979" y="978877"/>
                  <a:pt x="479425" y="967154"/>
                </a:cubicBezTo>
                <a:cubicBezTo>
                  <a:pt x="565113" y="838625"/>
                  <a:pt x="451069" y="990785"/>
                  <a:pt x="584933" y="879231"/>
                </a:cubicBezTo>
                <a:cubicBezTo>
                  <a:pt x="601169" y="865701"/>
                  <a:pt x="603866" y="840007"/>
                  <a:pt x="620102" y="826477"/>
                </a:cubicBezTo>
                <a:cubicBezTo>
                  <a:pt x="659510" y="793637"/>
                  <a:pt x="713456" y="785554"/>
                  <a:pt x="760779" y="773723"/>
                </a:cubicBezTo>
                <a:cubicBezTo>
                  <a:pt x="772502" y="756138"/>
                  <a:pt x="782746" y="737472"/>
                  <a:pt x="795948" y="720969"/>
                </a:cubicBezTo>
                <a:cubicBezTo>
                  <a:pt x="828899" y="679781"/>
                  <a:pt x="871300" y="656916"/>
                  <a:pt x="919041" y="633046"/>
                </a:cubicBezTo>
                <a:cubicBezTo>
                  <a:pt x="935620" y="624757"/>
                  <a:pt x="954210" y="621323"/>
                  <a:pt x="971795" y="615462"/>
                </a:cubicBezTo>
                <a:cubicBezTo>
                  <a:pt x="1021777" y="565478"/>
                  <a:pt x="1004147" y="579792"/>
                  <a:pt x="1077302" y="527539"/>
                </a:cubicBezTo>
                <a:cubicBezTo>
                  <a:pt x="1094500" y="515255"/>
                  <a:pt x="1110631" y="500694"/>
                  <a:pt x="1130056" y="492369"/>
                </a:cubicBezTo>
                <a:cubicBezTo>
                  <a:pt x="1152270" y="482849"/>
                  <a:pt x="1177246" y="481730"/>
                  <a:pt x="1200395" y="474785"/>
                </a:cubicBezTo>
                <a:cubicBezTo>
                  <a:pt x="1416850" y="409848"/>
                  <a:pt x="1186047" y="459591"/>
                  <a:pt x="1516918" y="404446"/>
                </a:cubicBezTo>
                <a:cubicBezTo>
                  <a:pt x="1540364" y="386861"/>
                  <a:pt x="1561042" y="364799"/>
                  <a:pt x="1587256" y="351692"/>
                </a:cubicBezTo>
                <a:cubicBezTo>
                  <a:pt x="1662708" y="313966"/>
                  <a:pt x="1703504" y="318235"/>
                  <a:pt x="1780687" y="298939"/>
                </a:cubicBezTo>
                <a:cubicBezTo>
                  <a:pt x="1943339" y="258276"/>
                  <a:pt x="1649162" y="304389"/>
                  <a:pt x="1974118" y="263769"/>
                </a:cubicBezTo>
                <a:cubicBezTo>
                  <a:pt x="1991702" y="252046"/>
                  <a:pt x="2006206" y="233028"/>
                  <a:pt x="2026871" y="228600"/>
                </a:cubicBezTo>
                <a:cubicBezTo>
                  <a:pt x="2090177" y="215034"/>
                  <a:pt x="2155702" y="215322"/>
                  <a:pt x="2220302" y="211015"/>
                </a:cubicBezTo>
                <a:cubicBezTo>
                  <a:pt x="2331578" y="203597"/>
                  <a:pt x="2443041" y="199292"/>
                  <a:pt x="2554410" y="193431"/>
                </a:cubicBezTo>
                <a:cubicBezTo>
                  <a:pt x="2601302" y="187569"/>
                  <a:pt x="2649495" y="188280"/>
                  <a:pt x="2695087" y="175846"/>
                </a:cubicBezTo>
                <a:cubicBezTo>
                  <a:pt x="2715476" y="170285"/>
                  <a:pt x="2728938" y="150128"/>
                  <a:pt x="2747841" y="140677"/>
                </a:cubicBezTo>
                <a:cubicBezTo>
                  <a:pt x="2764420" y="132387"/>
                  <a:pt x="2784016" y="131381"/>
                  <a:pt x="2800595" y="123092"/>
                </a:cubicBezTo>
                <a:cubicBezTo>
                  <a:pt x="2831165" y="107807"/>
                  <a:pt x="2857286" y="84220"/>
                  <a:pt x="2888518" y="70339"/>
                </a:cubicBezTo>
                <a:cubicBezTo>
                  <a:pt x="2910603" y="60524"/>
                  <a:pt x="2935708" y="59699"/>
                  <a:pt x="2958856" y="52754"/>
                </a:cubicBezTo>
                <a:cubicBezTo>
                  <a:pt x="2994364" y="42101"/>
                  <a:pt x="3029195" y="29308"/>
                  <a:pt x="3064364" y="17585"/>
                </a:cubicBezTo>
                <a:lnTo>
                  <a:pt x="3117118" y="0"/>
                </a:lnTo>
                <a:lnTo>
                  <a:pt x="5244856" y="17585"/>
                </a:lnTo>
                <a:cubicBezTo>
                  <a:pt x="5263389" y="17884"/>
                  <a:pt x="5287328" y="19746"/>
                  <a:pt x="5297610" y="35169"/>
                </a:cubicBezTo>
                <a:cubicBezTo>
                  <a:pt x="5464313" y="285219"/>
                  <a:pt x="5213149" y="21043"/>
                  <a:pt x="5350364" y="158262"/>
                </a:cubicBezTo>
                <a:cubicBezTo>
                  <a:pt x="5356225" y="187570"/>
                  <a:pt x="5361464" y="217009"/>
                  <a:pt x="5367948" y="246185"/>
                </a:cubicBezTo>
                <a:cubicBezTo>
                  <a:pt x="5373191" y="269777"/>
                  <a:pt x="5387460" y="292432"/>
                  <a:pt x="5385533" y="316523"/>
                </a:cubicBezTo>
                <a:cubicBezTo>
                  <a:pt x="5375617" y="440469"/>
                  <a:pt x="5364166" y="565485"/>
                  <a:pt x="5332779" y="685800"/>
                </a:cubicBezTo>
                <a:cubicBezTo>
                  <a:pt x="5327439" y="706270"/>
                  <a:pt x="5244963" y="736195"/>
                  <a:pt x="5227271" y="738554"/>
                </a:cubicBezTo>
                <a:cubicBezTo>
                  <a:pt x="5157308" y="747883"/>
                  <a:pt x="5086594" y="750277"/>
                  <a:pt x="5016256" y="756139"/>
                </a:cubicBezTo>
                <a:lnTo>
                  <a:pt x="4910748" y="791308"/>
                </a:lnTo>
                <a:lnTo>
                  <a:pt x="4857995" y="808892"/>
                </a:lnTo>
                <a:cubicBezTo>
                  <a:pt x="4846272" y="820615"/>
                  <a:pt x="4833439" y="831325"/>
                  <a:pt x="4822825" y="844062"/>
                </a:cubicBezTo>
                <a:cubicBezTo>
                  <a:pt x="4804063" y="866577"/>
                  <a:pt x="4790795" y="893676"/>
                  <a:pt x="4770071" y="914400"/>
                </a:cubicBezTo>
                <a:cubicBezTo>
                  <a:pt x="4749347" y="935124"/>
                  <a:pt x="4720457" y="946430"/>
                  <a:pt x="4699733" y="967154"/>
                </a:cubicBezTo>
                <a:cubicBezTo>
                  <a:pt x="4633575" y="1033312"/>
                  <a:pt x="4699271" y="1027219"/>
                  <a:pt x="4594225" y="1090246"/>
                </a:cubicBezTo>
                <a:cubicBezTo>
                  <a:pt x="4562437" y="1109319"/>
                  <a:pt x="4488718" y="1125415"/>
                  <a:pt x="4488718" y="1125415"/>
                </a:cubicBezTo>
                <a:cubicBezTo>
                  <a:pt x="4471133" y="1143000"/>
                  <a:pt x="4457556" y="1165831"/>
                  <a:pt x="4435964" y="1178169"/>
                </a:cubicBezTo>
                <a:cubicBezTo>
                  <a:pt x="4414980" y="1190160"/>
                  <a:pt x="4389512" y="1192079"/>
                  <a:pt x="4365625" y="1195754"/>
                </a:cubicBezTo>
                <a:cubicBezTo>
                  <a:pt x="4313164" y="1203825"/>
                  <a:pt x="4260118" y="1207477"/>
                  <a:pt x="4207364" y="1213339"/>
                </a:cubicBezTo>
                <a:cubicBezTo>
                  <a:pt x="4171200" y="1225393"/>
                  <a:pt x="4121067" y="1243602"/>
                  <a:pt x="4084271" y="1248508"/>
                </a:cubicBezTo>
                <a:cubicBezTo>
                  <a:pt x="4020096" y="1257065"/>
                  <a:pt x="3955520" y="1263217"/>
                  <a:pt x="3890841" y="1266092"/>
                </a:cubicBezTo>
                <a:cubicBezTo>
                  <a:pt x="3691659" y="1274944"/>
                  <a:pt x="3492256" y="1277815"/>
                  <a:pt x="3292964" y="1283677"/>
                </a:cubicBezTo>
                <a:cubicBezTo>
                  <a:pt x="3257795" y="1289539"/>
                  <a:pt x="3223031" y="1298890"/>
                  <a:pt x="3187456" y="1301262"/>
                </a:cubicBezTo>
                <a:cubicBezTo>
                  <a:pt x="2959063" y="1316488"/>
                  <a:pt x="2727130" y="1296973"/>
                  <a:pt x="2501656" y="1336431"/>
                </a:cubicBezTo>
                <a:cubicBezTo>
                  <a:pt x="2472215" y="1341583"/>
                  <a:pt x="2490555" y="1395178"/>
                  <a:pt x="2484071" y="1424354"/>
                </a:cubicBezTo>
                <a:cubicBezTo>
                  <a:pt x="2469350" y="1490601"/>
                  <a:pt x="2468486" y="1488695"/>
                  <a:pt x="2448902" y="1547446"/>
                </a:cubicBezTo>
                <a:cubicBezTo>
                  <a:pt x="2445973" y="1600172"/>
                  <a:pt x="2427690" y="1981940"/>
                  <a:pt x="2413733" y="2074985"/>
                </a:cubicBezTo>
                <a:cubicBezTo>
                  <a:pt x="2406563" y="2122786"/>
                  <a:pt x="2390287" y="2168770"/>
                  <a:pt x="2378564" y="2215662"/>
                </a:cubicBezTo>
                <a:cubicBezTo>
                  <a:pt x="2384425" y="2485293"/>
                  <a:pt x="2385149" y="2755084"/>
                  <a:pt x="2396148" y="3024554"/>
                </a:cubicBezTo>
                <a:cubicBezTo>
                  <a:pt x="2396904" y="3043074"/>
                  <a:pt x="2405443" y="3060729"/>
                  <a:pt x="2413733" y="3077308"/>
                </a:cubicBezTo>
                <a:cubicBezTo>
                  <a:pt x="2423184" y="3096211"/>
                  <a:pt x="2438417" y="3111712"/>
                  <a:pt x="2448902" y="3130062"/>
                </a:cubicBezTo>
                <a:cubicBezTo>
                  <a:pt x="2461907" y="3152822"/>
                  <a:pt x="2473745" y="3176306"/>
                  <a:pt x="2484071" y="3200400"/>
                </a:cubicBezTo>
                <a:cubicBezTo>
                  <a:pt x="2491373" y="3217437"/>
                  <a:pt x="2490077" y="3238680"/>
                  <a:pt x="2501656" y="3253154"/>
                </a:cubicBezTo>
                <a:cubicBezTo>
                  <a:pt x="2514858" y="3269657"/>
                  <a:pt x="2536825" y="3276600"/>
                  <a:pt x="2554410" y="3288323"/>
                </a:cubicBezTo>
                <a:cubicBezTo>
                  <a:pt x="2568661" y="3309699"/>
                  <a:pt x="2628451" y="3401499"/>
                  <a:pt x="2642333" y="3411415"/>
                </a:cubicBezTo>
                <a:cubicBezTo>
                  <a:pt x="2661999" y="3425462"/>
                  <a:pt x="2689433" y="3422360"/>
                  <a:pt x="2712671" y="3429000"/>
                </a:cubicBezTo>
                <a:cubicBezTo>
                  <a:pt x="2866494" y="3472950"/>
                  <a:pt x="2629165" y="3436104"/>
                  <a:pt x="2994025" y="3464169"/>
                </a:cubicBezTo>
                <a:cubicBezTo>
                  <a:pt x="3005748" y="3475892"/>
                  <a:pt x="3018838" y="3486393"/>
                  <a:pt x="3029195" y="3499339"/>
                </a:cubicBezTo>
                <a:cubicBezTo>
                  <a:pt x="3042397" y="3515842"/>
                  <a:pt x="3049420" y="3537148"/>
                  <a:pt x="3064364" y="3552092"/>
                </a:cubicBezTo>
                <a:cubicBezTo>
                  <a:pt x="3073632" y="3561360"/>
                  <a:pt x="3087810" y="3563815"/>
                  <a:pt x="3099533" y="35696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56C5-EDA7-4E64-A342-CDAC4924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FD75-0E71-4302-9A35-C5812498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Example (revisited): catheter-transducer system (2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order)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EF799-0CEB-44EA-B8D7-3D8E8B3672B7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Voltage (Vin): pressure wave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Resistor (R): fluid resistance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Inductor (L): fluid inertance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Capacitor (C): compliance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voltage drop across capacitor and generate a counter signal</a:t>
            </a:r>
          </a:p>
        </p:txBody>
      </p:sp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D6F2D9F-BF50-4C34-AD60-740A4E0F7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7" y="2160600"/>
            <a:ext cx="4010585" cy="23148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BAA932-39C1-4779-B22D-7CE54A7A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0F08-D674-41C7-B5DD-7115419D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Example (revisited): 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order catheter-transducer system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224C9E3-A346-4290-8A7C-9287B457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11" y="1930400"/>
            <a:ext cx="5659570" cy="253400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541BD8-4198-4BDC-862E-390FA14C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C0E2E-AE5A-4580-BFAC-279C5A12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66" y="3798539"/>
            <a:ext cx="328658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A5073-41E4-427B-B9B4-88F1DC8F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6B013-057A-4BBA-AEEB-1ABA484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2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8E67C-9BE3-4A86-B4F1-4299C31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9489-8B68-4547-9DB2-B4664A75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4645-20D6-494D-B45E-415499A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AA783-DBB7-4473-8AF4-7744D2B9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0729-3D24-4ABA-A915-E0CCB3CD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Model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WebGME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Model Implementation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9C978-7E4F-4BD6-9B32-5165A32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349-51F2-40EC-8EDE-6240661F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Domain: medical devices</a:t>
            </a:r>
            <a:endParaRPr lang="en-US" dirty="0"/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47903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D3778-5D37-4B5F-9342-F53FE2B0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1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250ACF-6D71-46FC-8D26-ED57F391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Motivation: existing challenges in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F843-7948-4032-AACA-EA0C383E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348" y="1025727"/>
            <a:ext cx="6341016" cy="3213684"/>
          </a:xfrm>
        </p:spPr>
        <p:txBody>
          <a:bodyPr anchor="ctr">
            <a:normAutofit/>
          </a:bodyPr>
          <a:lstStyle/>
          <a:p>
            <a:r>
              <a:rPr lang="en-US" dirty="0"/>
              <a:t>Medical Device recalls</a:t>
            </a:r>
          </a:p>
          <a:p>
            <a:pPr lvl="1"/>
            <a:r>
              <a:rPr lang="en-US" dirty="0"/>
              <a:t>Electrical/Mechanical parts wear out and are subject to corrosion, fatigue, etc.</a:t>
            </a:r>
          </a:p>
          <a:p>
            <a:pPr lvl="1"/>
            <a:r>
              <a:rPr lang="en-US" dirty="0"/>
              <a:t>Software failure is sourced in design and development of system</a:t>
            </a:r>
          </a:p>
          <a:p>
            <a:pPr lvl="2"/>
            <a:r>
              <a:rPr lang="en-US" dirty="0"/>
              <a:t>15% of device recall due to software failure</a:t>
            </a:r>
          </a:p>
          <a:p>
            <a:r>
              <a:rPr lang="en-US" dirty="0"/>
              <a:t>Safety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43EF09-81F7-4002-8144-81A91C54723A}"/>
              </a:ext>
            </a:extLst>
          </p:cNvPr>
          <p:cNvGrpSpPr/>
          <p:nvPr/>
        </p:nvGrpSpPr>
        <p:grpSpPr>
          <a:xfrm>
            <a:off x="5288630" y="4038276"/>
            <a:ext cx="6608281" cy="2097409"/>
            <a:chOff x="2470004" y="4330303"/>
            <a:chExt cx="6608281" cy="20974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2B711B-3249-4F7C-8B5B-413445D0D4A5}"/>
                </a:ext>
              </a:extLst>
            </p:cNvPr>
            <p:cNvSpPr txBox="1"/>
            <p:nvPr/>
          </p:nvSpPr>
          <p:spPr>
            <a:xfrm>
              <a:off x="2470004" y="4330303"/>
              <a:ext cx="163844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ISO 14971</a:t>
              </a:r>
            </a:p>
            <a:p>
              <a:r>
                <a:rPr lang="en-US" sz="1400" dirty="0"/>
                <a:t>Application of risk management</a:t>
              </a:r>
            </a:p>
            <a:p>
              <a:r>
                <a:rPr lang="en-US" sz="1400" dirty="0"/>
                <a:t>	for medical 	devices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8CCB89-8811-43EA-970E-3C64A4A17732}"/>
                </a:ext>
              </a:extLst>
            </p:cNvPr>
            <p:cNvSpPr txBox="1"/>
            <p:nvPr/>
          </p:nvSpPr>
          <p:spPr>
            <a:xfrm>
              <a:off x="4640826" y="5258161"/>
              <a:ext cx="2034436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IEC 62304</a:t>
              </a:r>
            </a:p>
            <a:p>
              <a:r>
                <a:rPr lang="en-US" sz="1400" dirty="0"/>
                <a:t>Software development life cycle</a:t>
              </a:r>
            </a:p>
            <a:p>
              <a:r>
                <a:rPr lang="en-US" sz="1400" dirty="0"/>
                <a:t>	evoke safety 	practices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59A4CB-6673-43F7-B256-FE0370DE407F}"/>
                </a:ext>
              </a:extLst>
            </p:cNvPr>
            <p:cNvSpPr txBox="1"/>
            <p:nvPr/>
          </p:nvSpPr>
          <p:spPr>
            <a:xfrm>
              <a:off x="6800484" y="4427778"/>
              <a:ext cx="2277801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ISO 800002-1</a:t>
              </a:r>
            </a:p>
            <a:p>
              <a:r>
                <a:rPr lang="en-US" sz="1400" dirty="0"/>
                <a:t>Apply ISO 14971 to medical device software</a:t>
              </a:r>
            </a:p>
            <a:p>
              <a:r>
                <a:rPr lang="en-US" sz="1400" dirty="0"/>
                <a:t>	software guidelines 	to ensure safety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8D6A025-4354-43A8-934A-81E3F718F50F}"/>
                </a:ext>
              </a:extLst>
            </p:cNvPr>
            <p:cNvCxnSpPr>
              <a:cxnSpLocks/>
              <a:stCxn id="35" idx="0"/>
              <a:endCxn id="36" idx="1"/>
            </p:cNvCxnSpPr>
            <p:nvPr/>
          </p:nvCxnSpPr>
          <p:spPr>
            <a:xfrm rot="5400000" flipH="1" flipV="1">
              <a:off x="6106461" y="4564138"/>
              <a:ext cx="245607" cy="1142440"/>
            </a:xfrm>
            <a:prstGeom prst="bentConnector2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9BF0DF0-E5D2-4D8C-AA84-BC38614B9DEE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4108444" y="4915079"/>
              <a:ext cx="532382" cy="9278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560B8B9-1DBC-4FB4-8376-65C87294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0FD715-4DCE-4779-B634-EC78315EA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BA64C8-918F-4A6B-BE94-450B814B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Motivation: benefits of model-based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B919-44D9-42E7-8635-13B0C5DA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Already see benefits of integration within automotive and avionics industries</a:t>
            </a:r>
          </a:p>
          <a:p>
            <a:pPr lvl="1"/>
            <a:r>
              <a:rPr lang="en-US" dirty="0"/>
              <a:t>Works best with well defined systems like automobiles an aircraft</a:t>
            </a:r>
          </a:p>
          <a:p>
            <a:r>
              <a:rPr lang="en-US" dirty="0"/>
              <a:t>Clinical trials are not scalable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Risks found at this junction are expensive to fix</a:t>
            </a:r>
          </a:p>
          <a:p>
            <a:r>
              <a:rPr lang="en-US" dirty="0"/>
              <a:t>Allows verifying design conditions prior to clinical trials</a:t>
            </a:r>
          </a:p>
          <a:p>
            <a:pPr lvl="1"/>
            <a:r>
              <a:rPr lang="en-US" dirty="0"/>
              <a:t>Remove the ‘safety gap’</a:t>
            </a:r>
          </a:p>
          <a:p>
            <a:pPr lvl="1"/>
            <a:r>
              <a:rPr lang="en-US" dirty="0"/>
              <a:t>Cheaper to implement fixes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ECF6-5E71-4401-B2D8-4DB33DB8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239-EDA0-4ADE-9D73-A41A04D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Goal: BME design flow</a:t>
            </a:r>
          </a:p>
        </p:txBody>
      </p:sp>
      <p:pic>
        <p:nvPicPr>
          <p:cNvPr id="4" name="BME MIC Design Process">
            <a:extLst>
              <a:ext uri="{FF2B5EF4-FFF2-40B4-BE49-F238E27FC236}">
                <a16:creationId xmlns:a16="http://schemas.microsoft.com/office/drawing/2014/main" id="{3967C849-95F3-4E02-8A33-1CE7D7E989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5" y="1438536"/>
            <a:ext cx="7325224" cy="49505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1FE73-7E45-49A1-A1F1-66EBAA4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8A70FD-BAAE-4254-9F10-068F58D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Goal: initial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1658-63AC-414E-831D-C1B66C7C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current DSMLs for BME applications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DSML for BME applications that incorporates regulatory and industry requirements as attributes of components.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design space and constraint modeling, safety, risk analysis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attributes and attribute values unique to BME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library of components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components to design application (closed feedback system: insulin pump, data recorder-to-MD, venous pressure monitor, etc.)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modeling can be used to refine the design through recursive requirement updates: 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Sub-Sys.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V&amp;V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 . 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742950" marR="0" lvl="1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Self-documentation of performance progression, safety and regulatory pathway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method to expand component library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EF17-A79B-421B-A53D-60C1B90C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43E8-755B-4750-94CD-81F4D0D0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Example: </a:t>
            </a:r>
            <a:br>
              <a:rPr lang="en-US" dirty="0"/>
            </a:br>
            <a:r>
              <a:rPr lang="en-US" dirty="0"/>
              <a:t>blood pressure 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D232C-D380-4C25-9CFB-725AE7363E4D}"/>
              </a:ext>
            </a:extLst>
          </p:cNvPr>
          <p:cNvSpPr txBox="1"/>
          <p:nvPr/>
        </p:nvSpPr>
        <p:spPr>
          <a:xfrm>
            <a:off x="162555" y="3494696"/>
            <a:ext cx="22424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Physiological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RCL abstraction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B300F-5315-4A0F-873C-290865CD5C0F}"/>
              </a:ext>
            </a:extLst>
          </p:cNvPr>
          <p:cNvSpPr txBox="1"/>
          <p:nvPr/>
        </p:nvSpPr>
        <p:spPr>
          <a:xfrm>
            <a:off x="2639620" y="3080939"/>
            <a:ext cx="2474277" cy="1481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Hydraulics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Transducer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NPC-100/120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F667-971F-445C-AA59-12E8DFC6252E}"/>
              </a:ext>
            </a:extLst>
          </p:cNvPr>
          <p:cNvSpPr txBox="1"/>
          <p:nvPr/>
        </p:nvSpPr>
        <p:spPr>
          <a:xfrm>
            <a:off x="5352420" y="3216863"/>
            <a:ext cx="19315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A111-8C23-4FE0-9ACF-28346DF03EC9}"/>
              </a:ext>
            </a:extLst>
          </p:cNvPr>
          <p:cNvSpPr txBox="1"/>
          <p:nvPr/>
        </p:nvSpPr>
        <p:spPr>
          <a:xfrm>
            <a:off x="7758060" y="3487779"/>
            <a:ext cx="1796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 Readout</a:t>
            </a:r>
          </a:p>
          <a:p>
            <a:r>
              <a:rPr lang="en-US" dirty="0"/>
              <a:t>Electronics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92B8BA-FAA6-47BC-9BBE-0E8B74D9B1E5}"/>
              </a:ext>
            </a:extLst>
          </p:cNvPr>
          <p:cNvSpPr/>
          <p:nvPr/>
        </p:nvSpPr>
        <p:spPr>
          <a:xfrm rot="16200000">
            <a:off x="4348220" y="-516450"/>
            <a:ext cx="316932" cy="6429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9A90D57-BC25-405E-9F8E-FBF862B535EB}"/>
              </a:ext>
            </a:extLst>
          </p:cNvPr>
          <p:cNvSpPr/>
          <p:nvPr/>
        </p:nvSpPr>
        <p:spPr>
          <a:xfrm rot="16200000">
            <a:off x="8338918" y="2222347"/>
            <a:ext cx="316934" cy="9797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2D09-F605-461D-8BF5-A09F91ADAF76}"/>
              </a:ext>
            </a:extLst>
          </p:cNvPr>
          <p:cNvSpPr txBox="1"/>
          <p:nvPr/>
        </p:nvSpPr>
        <p:spPr>
          <a:xfrm>
            <a:off x="3940462" y="2009911"/>
            <a:ext cx="1132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Modelica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B64D31-D108-43B6-95D9-A8A1DC2C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r="9211" b="22727"/>
          <a:stretch/>
        </p:blipFill>
        <p:spPr>
          <a:xfrm>
            <a:off x="771965" y="5101957"/>
            <a:ext cx="2805437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A55A8-4607-45E0-90AD-B2214E843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97" t="839" r="14521" b="52501"/>
          <a:stretch/>
        </p:blipFill>
        <p:spPr>
          <a:xfrm>
            <a:off x="4579978" y="4721828"/>
            <a:ext cx="2003702" cy="193460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8CCD0-1B91-4B3A-91FB-26C941FC548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405012" y="3817862"/>
            <a:ext cx="234608" cy="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8C5D3-32CC-4E65-8FFC-B9AD0EC861E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113897" y="3817028"/>
            <a:ext cx="238523" cy="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7BE4BB-3F26-4E5A-BA38-BEF324AEFF3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83987" y="3810945"/>
            <a:ext cx="474073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F27BD9-9261-4D65-AE19-F78F9AC38412}"/>
              </a:ext>
            </a:extLst>
          </p:cNvPr>
          <p:cNvSpPr txBox="1"/>
          <p:nvPr/>
        </p:nvSpPr>
        <p:spPr>
          <a:xfrm>
            <a:off x="7972149" y="2009911"/>
            <a:ext cx="1050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LT-Spice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B1D5A0-C507-40F5-99F4-CBD8169D92B2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 flipH="1">
            <a:off x="771964" y="4141027"/>
            <a:ext cx="511819" cy="1738170"/>
          </a:xfrm>
          <a:prstGeom prst="bentConnector4">
            <a:avLst>
              <a:gd name="adj1" fmla="val -44664"/>
              <a:gd name="adj2" fmla="val 72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F1E4996-17AD-4B85-AA1B-AEFA87C71C2B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rot="10800000">
            <a:off x="3876760" y="4562169"/>
            <a:ext cx="703219" cy="1126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84765130-856E-4916-B776-735FF5C3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520571AD-DFD1-489A-B74E-10560BF30B6E}"/>
              </a:ext>
            </a:extLst>
          </p:cNvPr>
          <p:cNvGrpSpPr/>
          <p:nvPr/>
        </p:nvGrpSpPr>
        <p:grpSpPr>
          <a:xfrm>
            <a:off x="1903179" y="1848794"/>
            <a:ext cx="8155222" cy="2897377"/>
            <a:chOff x="1479176" y="2514596"/>
            <a:chExt cx="6452780" cy="18317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C0C627-C19F-401B-A2DB-2B66F6D65FB2}"/>
                </a:ext>
              </a:extLst>
            </p:cNvPr>
            <p:cNvSpPr/>
            <p:nvPr/>
          </p:nvSpPr>
          <p:spPr>
            <a:xfrm>
              <a:off x="3109180" y="2524125"/>
              <a:ext cx="248025" cy="1819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70FC8-9552-47D2-A463-EA0F16FBCD76}"/>
                </a:ext>
              </a:extLst>
            </p:cNvPr>
            <p:cNvCxnSpPr>
              <a:cxnSpLocks/>
            </p:cNvCxnSpPr>
            <p:nvPr/>
          </p:nvCxnSpPr>
          <p:spPr>
            <a:xfrm>
              <a:off x="1532965" y="2514597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483A38-BBB6-46B3-BD9E-DBD1E7DF8B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2514596"/>
              <a:ext cx="0" cy="6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F408D6-85E6-49C6-A47F-E972442E58B4}"/>
                </a:ext>
              </a:extLst>
            </p:cNvPr>
            <p:cNvSpPr/>
            <p:nvPr/>
          </p:nvSpPr>
          <p:spPr>
            <a:xfrm rot="5400000">
              <a:off x="2737479" y="3185054"/>
              <a:ext cx="255495" cy="4878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0D77773-FBAB-4A85-A94D-BA466476FEF6}"/>
                </a:ext>
              </a:extLst>
            </p:cNvPr>
            <p:cNvCxnSpPr>
              <a:cxnSpLocks/>
            </p:cNvCxnSpPr>
            <p:nvPr/>
          </p:nvCxnSpPr>
          <p:spPr>
            <a:xfrm>
              <a:off x="1479176" y="4343400"/>
              <a:ext cx="2790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1CD627-D805-4F6D-96E4-E79EE6F8CB3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4102535"/>
              <a:ext cx="2496" cy="240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A109DF-2A37-4262-BCE0-5BC33DAE84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4102535"/>
              <a:ext cx="1828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37170D-AF58-4B41-B98D-1DA2387B55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72" y="3918331"/>
              <a:ext cx="1828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3C7495-D2DB-4C6A-969D-489C385FC70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3122530"/>
              <a:ext cx="182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5AB906-6C8E-471B-8781-F920EE4C2B5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568" y="3428997"/>
              <a:ext cx="18264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D9C506-3BDE-44A0-890C-2C93E12F5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072" y="3428997"/>
              <a:ext cx="2496" cy="489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1F627B-A6C0-4C8E-968D-B2B8EA5150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8997"/>
              <a:ext cx="0" cy="489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C81B5D-5B70-4A14-A2E4-46B974BC578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2524125"/>
              <a:ext cx="2844" cy="598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0E2610-C4D1-4F3E-94E3-54FAC5B2B6C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02535"/>
              <a:ext cx="0" cy="240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AC3262-EED4-4B2E-AA49-C514892792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43399"/>
              <a:ext cx="182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9F256-2934-4E00-9C48-968511219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9084" y="2514596"/>
              <a:ext cx="12872" cy="1828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95266C2-CD6B-40B4-A96F-EC627DAE267A}"/>
                    </a:ext>
                  </a:extLst>
                </p:cNvPr>
                <p:cNvSpPr txBox="1"/>
                <p:nvPr/>
              </p:nvSpPr>
              <p:spPr>
                <a:xfrm>
                  <a:off x="1642940" y="3271003"/>
                  <a:ext cx="722841" cy="161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dirty="0"/>
                    <a:t>t)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95266C2-CD6B-40B4-A96F-EC627DAE2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940" y="3271003"/>
                  <a:ext cx="722841" cy="161434"/>
                </a:xfrm>
                <a:prstGeom prst="rect">
                  <a:avLst/>
                </a:prstGeom>
                <a:blipFill>
                  <a:blip r:embed="rId2"/>
                  <a:stretch>
                    <a:fillRect l="-8442" t="-28261" r="-1558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8B604B9-27A6-418C-9437-BB2215EF36F1}"/>
                    </a:ext>
                  </a:extLst>
                </p:cNvPr>
                <p:cNvSpPr txBox="1"/>
                <p:nvPr/>
              </p:nvSpPr>
              <p:spPr>
                <a:xfrm>
                  <a:off x="4600841" y="3892113"/>
                  <a:ext cx="182595" cy="157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8B604B9-27A6-418C-9437-BB2215EF3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41" y="3892113"/>
                  <a:ext cx="182595" cy="157735"/>
                </a:xfrm>
                <a:prstGeom prst="rect">
                  <a:avLst/>
                </a:prstGeom>
                <a:blipFill>
                  <a:blip r:embed="rId3"/>
                  <a:stretch>
                    <a:fillRect l="-23684" r="-1052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CD7B7C-C097-41F5-A27C-40B483476CE2}"/>
                    </a:ext>
                  </a:extLst>
                </p:cNvPr>
                <p:cNvSpPr txBox="1"/>
                <p:nvPr/>
              </p:nvSpPr>
              <p:spPr>
                <a:xfrm>
                  <a:off x="4607044" y="3196896"/>
                  <a:ext cx="176392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CD7B7C-C097-41F5-A27C-40B483476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044" y="3196896"/>
                  <a:ext cx="176392" cy="157735"/>
                </a:xfrm>
                <a:prstGeom prst="rect">
                  <a:avLst/>
                </a:prstGeom>
                <a:blipFill>
                  <a:blip r:embed="rId4"/>
                  <a:stretch>
                    <a:fillRect l="-27027" r="-10811"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6994B-D9DA-45BC-832E-2221D1561D50}"/>
                    </a:ext>
                  </a:extLst>
                </p:cNvPr>
                <p:cNvSpPr txBox="1"/>
                <p:nvPr/>
              </p:nvSpPr>
              <p:spPr>
                <a:xfrm>
                  <a:off x="5282529" y="4188590"/>
                  <a:ext cx="435432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)2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6994B-D9DA-45BC-832E-2221D1561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529" y="4188590"/>
                  <a:ext cx="435432" cy="157735"/>
                </a:xfrm>
                <a:prstGeom prst="rect">
                  <a:avLst/>
                </a:prstGeom>
                <a:blipFill>
                  <a:blip r:embed="rId5"/>
                  <a:stretch>
                    <a:fillRect l="-13978" r="-8602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F1BDB7-83F8-43E8-BAEA-F93622517A8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6242691" y="3075083"/>
              <a:ext cx="0" cy="327499"/>
            </a:xfrm>
            <a:prstGeom prst="line">
              <a:avLst/>
            </a:prstGeom>
            <a:ln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907D2D-1604-4F68-B1C6-F972712A145A}"/>
                </a:ext>
              </a:extLst>
            </p:cNvPr>
            <p:cNvCxnSpPr>
              <a:cxnSpLocks/>
            </p:cNvCxnSpPr>
            <p:nvPr/>
          </p:nvCxnSpPr>
          <p:spPr>
            <a:xfrm>
              <a:off x="2303581" y="2915926"/>
              <a:ext cx="8055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E7EE73-0E05-4A78-AF09-342630C4310E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45" y="4001154"/>
              <a:ext cx="499560" cy="26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03B293A-CAD5-4972-8AB5-01F5C6989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03581" y="4001154"/>
              <a:ext cx="8055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91ABBC5-9EF6-4419-A659-73687ECA81FB}"/>
                    </a:ext>
                  </a:extLst>
                </p:cNvPr>
                <p:cNvSpPr txBox="1"/>
                <p:nvPr/>
              </p:nvSpPr>
              <p:spPr>
                <a:xfrm>
                  <a:off x="3632415" y="3480221"/>
                  <a:ext cx="401535" cy="157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91ABBC5-9EF6-4419-A659-73687ECA8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415" y="3480221"/>
                  <a:ext cx="401535" cy="157735"/>
                </a:xfrm>
                <a:prstGeom prst="rect">
                  <a:avLst/>
                </a:prstGeom>
                <a:blipFill>
                  <a:blip r:embed="rId6"/>
                  <a:stretch>
                    <a:fillRect l="-15116" r="-3488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930E175-6439-4599-BF37-96DF66DEDB05}"/>
              </a:ext>
            </a:extLst>
          </p:cNvPr>
          <p:cNvSpPr txBox="1"/>
          <p:nvPr/>
        </p:nvSpPr>
        <p:spPr>
          <a:xfrm>
            <a:off x="1168992" y="4888586"/>
            <a:ext cx="7394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model simple fluid system in Modelica to represent a catheter transducer system to measure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piston pump connected to a tank via 2 pipes of different diameters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latch on the top pipe opens outward with positive pressure and closes in equilibrium or negative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P(2)</a:t>
            </a:r>
            <a:r>
              <a:rPr lang="en-US" baseline="-25000" dirty="0"/>
              <a:t>2 </a:t>
            </a:r>
            <a:r>
              <a:rPr lang="en-US" dirty="0"/>
              <a:t>is the pressure as measured in a catheter</a:t>
            </a:r>
          </a:p>
          <a:p>
            <a:endParaRPr lang="en-US" dirty="0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E35AF42F-5C60-4FCD-9F1D-100639BA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 Example:</a:t>
            </a:r>
            <a:br>
              <a:rPr lang="en-US" dirty="0"/>
            </a:br>
            <a:r>
              <a:rPr lang="en-US" dirty="0"/>
              <a:t>venous system sensor interface abstraction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DC5C7-BD63-46C7-8FF0-5D99C915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EB3C-C02D-4AB1-A4D2-AAB08758B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0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660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Model-Based Design for Medical Devices</vt:lpstr>
      <vt:lpstr>Contents</vt:lpstr>
      <vt:lpstr>Domain: medical devices</vt:lpstr>
      <vt:lpstr>Motivation: existing challenges in design process</vt:lpstr>
      <vt:lpstr>Motivation: benefits of model-based design</vt:lpstr>
      <vt:lpstr>Goal: BME design flow</vt:lpstr>
      <vt:lpstr>Goal: initial objectives</vt:lpstr>
      <vt:lpstr>Model Example:  blood pressure measurements</vt:lpstr>
      <vt:lpstr>Model Example: venous system sensor interface abstraction </vt:lpstr>
      <vt:lpstr>WebGME Approach: initial design</vt:lpstr>
      <vt:lpstr>WebGME Approach: challenges and new design</vt:lpstr>
      <vt:lpstr>WebGME Approach:  new design </vt:lpstr>
      <vt:lpstr>Model Example (revisited):  catheter-transducer system</vt:lpstr>
      <vt:lpstr>Model Example (revisited): catheter-transducer system (2nd and 4th order)</vt:lpstr>
      <vt:lpstr>Model Example (revisited): 2nd and 4th order catheter-transducer system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Model-Integrated Computing Design Principles for Biomedical Engineering Applications</dc:title>
  <dc:creator>William Banks</dc:creator>
  <cp:lastModifiedBy>William Banks</cp:lastModifiedBy>
  <cp:revision>27</cp:revision>
  <dcterms:created xsi:type="dcterms:W3CDTF">2017-11-14T19:37:00Z</dcterms:created>
  <dcterms:modified xsi:type="dcterms:W3CDTF">2017-12-07T22:44:44Z</dcterms:modified>
</cp:coreProperties>
</file>