
<file path=[Content_Types].xml><?xml version="1.0" encoding="utf-8"?>
<Types xmlns="http://schemas.openxmlformats.org/package/2006/content-types">
  <Default Extension="png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10.png" ContentType="image/png"/>
  <Override PartName="/ppt/media/image20.PNG" ContentType="image/png"/>
  <Override PartName="/ppt/media/image30.png" ContentType="image/png"/>
  <Override PartName="/ppt/media/image5.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08E86-B70E-429D-B99F-2F1879EFDC74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0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anks" userId="9a23ec4c444c0202" providerId="LiveId" clId="{37655F41-99AB-4175-8076-C4F67F7FB819}"/>
    <pc:docChg chg="custSel modSld">
      <pc:chgData name="William Banks" userId="9a23ec4c444c0202" providerId="LiveId" clId="{37655F41-99AB-4175-8076-C4F67F7FB819}" dt="2017-11-14T22:11:38.789" v="36" actId="313"/>
      <pc:docMkLst>
        <pc:docMk/>
      </pc:docMkLst>
      <pc:sldChg chg="modSp">
        <pc:chgData name="William Banks" userId="9a23ec4c444c0202" providerId="LiveId" clId="{37655F41-99AB-4175-8076-C4F67F7FB819}" dt="2017-11-14T22:09:29.980" v="32" actId="20577"/>
        <pc:sldMkLst>
          <pc:docMk/>
          <pc:sldMk cId="603987329" sldId="256"/>
        </pc:sldMkLst>
        <pc:spChg chg="mod">
          <ac:chgData name="William Banks" userId="9a23ec4c444c0202" providerId="LiveId" clId="{37655F41-99AB-4175-8076-C4F67F7FB819}" dt="2017-11-14T22:09:29.980" v="32" actId="20577"/>
          <ac:spMkLst>
            <pc:docMk/>
            <pc:sldMk cId="603987329" sldId="256"/>
            <ac:spMk id="3" creationId="{03BE06CD-A093-4C14-A47D-C0D55EDC55FC}"/>
          </ac:spMkLst>
        </pc:spChg>
      </pc:sldChg>
      <pc:sldChg chg="modSp">
        <pc:chgData name="William Banks" userId="9a23ec4c444c0202" providerId="LiveId" clId="{37655F41-99AB-4175-8076-C4F67F7FB819}" dt="2017-11-14T22:11:38.789" v="36" actId="313"/>
        <pc:sldMkLst>
          <pc:docMk/>
          <pc:sldMk cId="1714714829" sldId="259"/>
        </pc:sldMkLst>
        <pc:spChg chg="mod">
          <ac:chgData name="William Banks" userId="9a23ec4c444c0202" providerId="LiveId" clId="{37655F41-99AB-4175-8076-C4F67F7FB819}" dt="2017-11-14T22:09:54.896" v="34" actId="20577"/>
          <ac:spMkLst>
            <pc:docMk/>
            <pc:sldMk cId="1714714829" sldId="259"/>
            <ac:spMk id="2" creationId="{FFFA43E8-755B-4750-94CD-81F4D0D0D662}"/>
          </ac:spMkLst>
        </pc:spChg>
        <pc:spChg chg="mod">
          <ac:chgData name="William Banks" userId="9a23ec4c444c0202" providerId="LiveId" clId="{37655F41-99AB-4175-8076-C4F67F7FB819}" dt="2017-11-14T22:11:31.872" v="35" actId="313"/>
          <ac:spMkLst>
            <pc:docMk/>
            <pc:sldMk cId="1714714829" sldId="259"/>
            <ac:spMk id="10" creationId="{034B300F-5315-4A0F-873C-290865CD5C0F}"/>
          </ac:spMkLst>
        </pc:spChg>
        <pc:spChg chg="mod">
          <ac:chgData name="William Banks" userId="9a23ec4c444c0202" providerId="LiveId" clId="{37655F41-99AB-4175-8076-C4F67F7FB819}" dt="2017-11-14T22:11:38.789" v="36" actId="313"/>
          <ac:spMkLst>
            <pc:docMk/>
            <pc:sldMk cId="1714714829" sldId="259"/>
            <ac:spMk id="11" creationId="{99EDF667-971F-445C-AA59-12E8DFC625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2463-3231-4F09-B50D-4642190D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35BAF-F5E6-42D6-B944-F30D8E1F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E5C2-5685-440E-83C7-81E63A80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F695D-3C8B-448C-84C3-0AC9C17D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5F5C-9B04-4F47-AC24-B314F087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5CE6-8AC8-42C7-AB50-9DF4F1CA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48618-AA8A-4E75-BBD9-15018318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0D06-92E2-4BAC-BB4E-397923EC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CA40-4F2A-4F03-96B9-BE67EBFA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2228-9196-42D0-A0E3-C1BEE233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D6B10-5D6D-470A-AA27-46C8DC811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27DF0-F2B1-401E-8916-41BA71C4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D58B-9A14-4C9E-882B-24EE987D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1DAE-CA87-4DB7-94E6-6AEA9665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4C8B-2246-4A11-8A40-4C1CF745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0CD8-E13C-4818-9966-990F2A97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9B2D-27AD-46FD-92F3-E50D1902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02B0-B116-4AE4-BA23-76C6D214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7577-4ECE-491B-B62F-CC84C29A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152B-6502-42BF-BA94-2B5AA00B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E19-0E86-443E-B9AD-02CA148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1B133-7E4C-4EE5-BF81-52D519D4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4556-61CE-4835-9814-92A76408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D3C4-0352-4E73-89D9-8541EDD6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CE82-8F0F-4590-A818-60A1E048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38BC-23F8-410B-96FB-FA2C7A1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7624-BCD3-4E8A-AC22-9A0753ED4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F69D7-2DFC-448B-9EE1-E36C2BC9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D949-3491-4E9F-9F72-7293076C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1FD8-859A-42BA-AB11-A92DE9D0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79A2A-5DC4-4E52-B5CE-4642B62A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43D0-10AA-489F-8F97-93E7FA21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8B17-F935-40D0-A759-58B767D9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5F671-C415-41FB-9E0C-089C191A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DAE7-599A-4C42-9FEE-D7D0E1CB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9B2B3-256D-4F7B-BD91-22AEEC6E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4202F-FA82-4359-87CA-7E79B3C6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F4472-BA3A-41F6-8873-49711D2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9882F-CDCA-4DEF-9054-971318E4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A042-56C1-455C-B578-4BF5CB70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BFC2F-C12B-48A2-B018-AFAB45AE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96B94-8A30-4EB5-8AA2-9751E80C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DE73D-DF89-4AF4-8396-7AD93EE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02AD-66F9-4CE1-97C2-BFA9DD3C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6C2F4-7C14-4B42-9FAA-6F37B6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51991-9B57-4588-898F-E39F2DFE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5C1-2360-452D-B61F-59C857D6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D7CD-38D4-42E0-9EBF-75256E89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9DED-B6AF-420F-8EE1-828A22A64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F162F-2BE9-4BF2-ACF9-B6B007FE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F4D1-920D-4872-BE32-B2F6A684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60F9-6722-4802-A52F-2BE35C2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F1A1-714C-4BAB-80D5-37C8228E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6551F-C5C0-47A4-BEC9-F43B1013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64F30-4983-449C-B2F4-034D342F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AA57-917D-4C7A-A029-04CDA61F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ECA97-CEB4-4C37-9687-A134D0B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A936-DA20-4470-AC6D-CB5A4E58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364F5-B463-428B-986F-A18CE4A9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52622-7B58-484C-8EC4-3FDB2104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790F-C8BC-412A-B0F3-0B50E6D9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6B7C-7C3B-48D5-BB86-45874DFB40D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70D6-53AE-4B77-9DA9-A6656B61D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0D1D-DBF0-467F-96B9-B16FCB495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A570-ADB0-4AF5-922D-ECF802F2B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Model-Integrated Computing Design Principles for Biomedical Engineering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06CD-A093-4C14-A47D-C0D55EDC5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William Banks</a:t>
            </a:r>
          </a:p>
        </p:txBody>
      </p:sp>
    </p:spTree>
    <p:extLst>
      <p:ext uri="{BB962C8B-B14F-4D97-AF65-F5344CB8AC3E}">
        <p14:creationId xmlns:p14="http://schemas.microsoft.com/office/powerpoint/2010/main" val="6039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6239-EDA0-4ADE-9D73-A41A04DB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BME MIC design flow</a:t>
            </a:r>
          </a:p>
        </p:txBody>
      </p:sp>
      <p:pic>
        <p:nvPicPr>
          <p:cNvPr id="4" name="BME MIC Design Process">
            <a:extLst>
              <a:ext uri="{FF2B5EF4-FFF2-40B4-BE49-F238E27FC236}">
                <a16:creationId xmlns:a16="http://schemas.microsoft.com/office/drawing/2014/main" id="{3967C849-95F3-4E02-8A33-1CE7D7E989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80" y="1690688"/>
            <a:ext cx="6362239" cy="50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70FD-BAAE-4254-9F10-068F58DD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Goals/Milestones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1658-63AC-414E-831D-C1B66C7C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current DSMLs for BME applications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DSML for BME applications that incorporates regulatory and industry requirements as attributes of components.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design space and constraint modeling, safety, risk analysis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attributes and attribute values unique to BME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library of components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components to design application (closed feedback system: insulin pump, data recorder-to--MD, venous pressure monitor, etc.)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modeling can be used to refine the design through recursive requirement updates: Sys.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Reqs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V&amp;V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Sub-Sys.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V&amp;V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. . 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Self-documentation of performance progression, safety and regulatory pathway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method to expand component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43E8-755B-4750-94CD-81F4D0D0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model:</a:t>
            </a:r>
            <a:br>
              <a:rPr lang="en-US" dirty="0"/>
            </a:br>
            <a:r>
              <a:rPr lang="en-US" dirty="0"/>
              <a:t>blood pressure 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D232C-D380-4C25-9CFB-725AE7363E4D}"/>
              </a:ext>
            </a:extLst>
          </p:cNvPr>
          <p:cNvSpPr txBox="1"/>
          <p:nvPr/>
        </p:nvSpPr>
        <p:spPr>
          <a:xfrm>
            <a:off x="537028" y="3347495"/>
            <a:ext cx="22424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Physiological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RCL abstraction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B300F-5315-4A0F-873C-290865CD5C0F}"/>
              </a:ext>
            </a:extLst>
          </p:cNvPr>
          <p:cNvSpPr txBox="1"/>
          <p:nvPr/>
        </p:nvSpPr>
        <p:spPr>
          <a:xfrm>
            <a:off x="3710213" y="3080939"/>
            <a:ext cx="24057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Hydraulics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Transducer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NPC-100/120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DF667-971F-445C-AA59-12E8DFC6252E}"/>
              </a:ext>
            </a:extLst>
          </p:cNvPr>
          <p:cNvSpPr txBox="1"/>
          <p:nvPr/>
        </p:nvSpPr>
        <p:spPr>
          <a:xfrm>
            <a:off x="6963228" y="3086240"/>
            <a:ext cx="17961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3A111-8C23-4FE0-9ACF-28346DF03EC9}"/>
              </a:ext>
            </a:extLst>
          </p:cNvPr>
          <p:cNvSpPr txBox="1"/>
          <p:nvPr/>
        </p:nvSpPr>
        <p:spPr>
          <a:xfrm>
            <a:off x="9715497" y="3347494"/>
            <a:ext cx="1796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Readout</a:t>
            </a:r>
          </a:p>
          <a:p>
            <a:r>
              <a:rPr lang="en-US" dirty="0"/>
              <a:t>Electronics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92B8BA-FAA6-47BC-9BBE-0E8B74D9B1E5}"/>
              </a:ext>
            </a:extLst>
          </p:cNvPr>
          <p:cNvSpPr/>
          <p:nvPr/>
        </p:nvSpPr>
        <p:spPr>
          <a:xfrm rot="16200000">
            <a:off x="4348220" y="-516450"/>
            <a:ext cx="316932" cy="6429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9A90D57-BC25-405E-9F8E-FBF862B535EB}"/>
              </a:ext>
            </a:extLst>
          </p:cNvPr>
          <p:cNvSpPr/>
          <p:nvPr/>
        </p:nvSpPr>
        <p:spPr>
          <a:xfrm rot="16200000">
            <a:off x="10455101" y="2208608"/>
            <a:ext cx="316934" cy="979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2D09-F605-461D-8BF5-A09F91ADAF76}"/>
              </a:ext>
            </a:extLst>
          </p:cNvPr>
          <p:cNvSpPr txBox="1"/>
          <p:nvPr/>
        </p:nvSpPr>
        <p:spPr>
          <a:xfrm>
            <a:off x="3981450" y="2009911"/>
            <a:ext cx="1050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Modelica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B64D31-D108-43B6-95D9-A8A1DC2C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r="9211" b="22727"/>
          <a:stretch/>
        </p:blipFill>
        <p:spPr>
          <a:xfrm>
            <a:off x="1291771" y="4604434"/>
            <a:ext cx="2805437" cy="1554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A55A8-4607-45E0-90AD-B2214E843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97" t="839" r="14521" b="52501"/>
          <a:stretch/>
        </p:blipFill>
        <p:spPr>
          <a:xfrm>
            <a:off x="5407292" y="4314877"/>
            <a:ext cx="2651760" cy="25603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68CCD0-1B91-4B3A-91FB-26C941FC548F}"/>
              </a:ext>
            </a:extLst>
          </p:cNvPr>
          <p:cNvCxnSpPr>
            <a:cxnSpLocks/>
          </p:cNvCxnSpPr>
          <p:nvPr/>
        </p:nvCxnSpPr>
        <p:spPr>
          <a:xfrm>
            <a:off x="2779485" y="3670661"/>
            <a:ext cx="930728" cy="1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8C5D3-32CC-4E65-8FFC-B9AD0EC861E5}"/>
              </a:ext>
            </a:extLst>
          </p:cNvPr>
          <p:cNvCxnSpPr>
            <a:cxnSpLocks/>
          </p:cNvCxnSpPr>
          <p:nvPr/>
        </p:nvCxnSpPr>
        <p:spPr>
          <a:xfrm>
            <a:off x="6115956" y="3681104"/>
            <a:ext cx="847272" cy="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7BE4BB-3F26-4E5A-BA38-BEF324AEFF3D}"/>
              </a:ext>
            </a:extLst>
          </p:cNvPr>
          <p:cNvCxnSpPr>
            <a:cxnSpLocks/>
          </p:cNvCxnSpPr>
          <p:nvPr/>
        </p:nvCxnSpPr>
        <p:spPr>
          <a:xfrm flipV="1">
            <a:off x="8759371" y="3670660"/>
            <a:ext cx="956126" cy="1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F27BD9-9261-4D65-AE19-F78F9AC38412}"/>
              </a:ext>
            </a:extLst>
          </p:cNvPr>
          <p:cNvSpPr txBox="1"/>
          <p:nvPr/>
        </p:nvSpPr>
        <p:spPr>
          <a:xfrm>
            <a:off x="10088332" y="1982527"/>
            <a:ext cx="1050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LT-Spice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FB1D5A0-C507-40F5-99F4-CBD8169D92B2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 flipH="1">
            <a:off x="1291771" y="3993826"/>
            <a:ext cx="366486" cy="1387848"/>
          </a:xfrm>
          <a:prstGeom prst="bentConnector4">
            <a:avLst>
              <a:gd name="adj1" fmla="val -62376"/>
              <a:gd name="adj2" fmla="val 78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F1E4996-17AD-4B85-AA1B-AEFA87C71C2B}"/>
              </a:ext>
            </a:extLst>
          </p:cNvPr>
          <p:cNvCxnSpPr>
            <a:stCxn id="20" idx="1"/>
            <a:endCxn id="10" idx="2"/>
          </p:cNvCxnSpPr>
          <p:nvPr/>
        </p:nvCxnSpPr>
        <p:spPr>
          <a:xfrm rot="10800000">
            <a:off x="4913086" y="4281269"/>
            <a:ext cx="494207" cy="1313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520571AD-DFD1-489A-B74E-10560BF30B6E}"/>
              </a:ext>
            </a:extLst>
          </p:cNvPr>
          <p:cNvGrpSpPr/>
          <p:nvPr/>
        </p:nvGrpSpPr>
        <p:grpSpPr>
          <a:xfrm>
            <a:off x="1903178" y="1848794"/>
            <a:ext cx="8385643" cy="3143007"/>
            <a:chOff x="1479176" y="2514596"/>
            <a:chExt cx="6452780" cy="18317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C0C627-C19F-401B-A2DB-2B66F6D65FB2}"/>
                </a:ext>
              </a:extLst>
            </p:cNvPr>
            <p:cNvSpPr/>
            <p:nvPr/>
          </p:nvSpPr>
          <p:spPr>
            <a:xfrm>
              <a:off x="3109180" y="2524125"/>
              <a:ext cx="248025" cy="1819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70FC8-9552-47D2-A463-EA0F16FBCD76}"/>
                </a:ext>
              </a:extLst>
            </p:cNvPr>
            <p:cNvCxnSpPr>
              <a:cxnSpLocks/>
            </p:cNvCxnSpPr>
            <p:nvPr/>
          </p:nvCxnSpPr>
          <p:spPr>
            <a:xfrm>
              <a:off x="1532965" y="2514597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483A38-BBB6-46B3-BD9E-DBD1E7DF8B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568" y="2514596"/>
              <a:ext cx="0" cy="60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F408D6-85E6-49C6-A47F-E972442E58B4}"/>
                </a:ext>
              </a:extLst>
            </p:cNvPr>
            <p:cNvSpPr/>
            <p:nvPr/>
          </p:nvSpPr>
          <p:spPr>
            <a:xfrm rot="5400000">
              <a:off x="2737479" y="3185054"/>
              <a:ext cx="255495" cy="487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D77773-FBAB-4A85-A94D-BA466476FEF6}"/>
                </a:ext>
              </a:extLst>
            </p:cNvPr>
            <p:cNvCxnSpPr>
              <a:cxnSpLocks/>
            </p:cNvCxnSpPr>
            <p:nvPr/>
          </p:nvCxnSpPr>
          <p:spPr>
            <a:xfrm>
              <a:off x="1479176" y="4343400"/>
              <a:ext cx="2790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1CD627-D805-4F6D-96E4-E79EE6F8CB3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72" y="4102535"/>
              <a:ext cx="2496" cy="240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A109DF-2A37-4262-BCE0-5BC33DAE843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72" y="4102535"/>
              <a:ext cx="1828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37170D-AF58-4B41-B98D-1DA2387B55A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72" y="3918331"/>
              <a:ext cx="1828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F3C7495-D2DB-4C6A-969D-489C385FC70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568" y="3122530"/>
              <a:ext cx="182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5AB906-6C8E-471B-8781-F920EE4C2B5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568" y="3428997"/>
              <a:ext cx="182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D9C506-3BDE-44A0-890C-2C93E12F5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072" y="3428997"/>
              <a:ext cx="2496" cy="489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1F627B-A6C0-4C8E-968D-B2B8EA5150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8997"/>
              <a:ext cx="0" cy="489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C81B5D-5B70-4A14-A2E4-46B974BC578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1" y="2524125"/>
              <a:ext cx="2844" cy="598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0E2610-C4D1-4F3E-94E3-54FAC5B2B6C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02535"/>
              <a:ext cx="0" cy="240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AC3262-EED4-4B2E-AA49-C514892792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43399"/>
              <a:ext cx="182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29F256-2934-4E00-9C48-968511219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9084" y="2514596"/>
              <a:ext cx="12872" cy="1828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95266C2-CD6B-40B4-A96F-EC627DAE267A}"/>
                    </a:ext>
                  </a:extLst>
                </p:cNvPr>
                <p:cNvSpPr txBox="1"/>
                <p:nvPr/>
              </p:nvSpPr>
              <p:spPr>
                <a:xfrm>
                  <a:off x="1642940" y="3271003"/>
                  <a:ext cx="722841" cy="161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dirty="0"/>
                    <a:t>t)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95266C2-CD6B-40B4-A96F-EC627DAE2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940" y="3271003"/>
                  <a:ext cx="722841" cy="161434"/>
                </a:xfrm>
                <a:prstGeom prst="rect">
                  <a:avLst/>
                </a:prstGeom>
                <a:blipFill>
                  <a:blip r:embed="rId2"/>
                  <a:stretch>
                    <a:fillRect l="-8442" t="-28261" r="-1558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8B604B9-27A6-418C-9437-BB2215EF36F1}"/>
                    </a:ext>
                  </a:extLst>
                </p:cNvPr>
                <p:cNvSpPr txBox="1"/>
                <p:nvPr/>
              </p:nvSpPr>
              <p:spPr>
                <a:xfrm>
                  <a:off x="4600841" y="3892113"/>
                  <a:ext cx="182595" cy="157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8B604B9-27A6-418C-9437-BB2215EF3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41" y="3892113"/>
                  <a:ext cx="182595" cy="157735"/>
                </a:xfrm>
                <a:prstGeom prst="rect">
                  <a:avLst/>
                </a:prstGeom>
                <a:blipFill>
                  <a:blip r:embed="rId3"/>
                  <a:stretch>
                    <a:fillRect l="-23684" r="-1052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CD7B7C-C097-41F5-A27C-40B483476CE2}"/>
                    </a:ext>
                  </a:extLst>
                </p:cNvPr>
                <p:cNvSpPr txBox="1"/>
                <p:nvPr/>
              </p:nvSpPr>
              <p:spPr>
                <a:xfrm>
                  <a:off x="4607044" y="3196896"/>
                  <a:ext cx="176392" cy="157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CD7B7C-C097-41F5-A27C-40B483476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044" y="3196896"/>
                  <a:ext cx="176392" cy="157735"/>
                </a:xfrm>
                <a:prstGeom prst="rect">
                  <a:avLst/>
                </a:prstGeom>
                <a:blipFill>
                  <a:blip r:embed="rId4"/>
                  <a:stretch>
                    <a:fillRect l="-27027" r="-10811"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6994B-D9DA-45BC-832E-2221D1561D50}"/>
                    </a:ext>
                  </a:extLst>
                </p:cNvPr>
                <p:cNvSpPr txBox="1"/>
                <p:nvPr/>
              </p:nvSpPr>
              <p:spPr>
                <a:xfrm>
                  <a:off x="5282529" y="4188590"/>
                  <a:ext cx="435432" cy="157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)2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6994B-D9DA-45BC-832E-2221D1561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529" y="4188590"/>
                  <a:ext cx="435432" cy="157735"/>
                </a:xfrm>
                <a:prstGeom prst="rect">
                  <a:avLst/>
                </a:prstGeom>
                <a:blipFill>
                  <a:blip r:embed="rId5"/>
                  <a:stretch>
                    <a:fillRect l="-13978" r="-8602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F1BDB7-83F8-43E8-BAEA-F93622517A8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6242691" y="3075083"/>
              <a:ext cx="0" cy="327499"/>
            </a:xfrm>
            <a:prstGeom prst="line">
              <a:avLst/>
            </a:prstGeom>
            <a:ln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2907D2D-1604-4F68-B1C6-F972712A145A}"/>
                </a:ext>
              </a:extLst>
            </p:cNvPr>
            <p:cNvCxnSpPr>
              <a:cxnSpLocks/>
            </p:cNvCxnSpPr>
            <p:nvPr/>
          </p:nvCxnSpPr>
          <p:spPr>
            <a:xfrm>
              <a:off x="2303581" y="2915926"/>
              <a:ext cx="8055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8E7EE73-0E05-4A78-AF09-342630C4310E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45" y="4001154"/>
              <a:ext cx="499560" cy="26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03B293A-CAD5-4972-8AB5-01F5C6989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03581" y="4001154"/>
              <a:ext cx="8055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91ABBC5-9EF6-4419-A659-73687ECA81FB}"/>
                    </a:ext>
                  </a:extLst>
                </p:cNvPr>
                <p:cNvSpPr txBox="1"/>
                <p:nvPr/>
              </p:nvSpPr>
              <p:spPr>
                <a:xfrm>
                  <a:off x="3632415" y="3480221"/>
                  <a:ext cx="401535" cy="157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91ABBC5-9EF6-4419-A659-73687ECA8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415" y="3480221"/>
                  <a:ext cx="401535" cy="157735"/>
                </a:xfrm>
                <a:prstGeom prst="rect">
                  <a:avLst/>
                </a:prstGeom>
                <a:blipFill>
                  <a:blip r:embed="rId6"/>
                  <a:stretch>
                    <a:fillRect l="-15116" r="-3488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930E175-6439-4599-BF37-96DF66DEDB05}"/>
              </a:ext>
            </a:extLst>
          </p:cNvPr>
          <p:cNvSpPr txBox="1"/>
          <p:nvPr/>
        </p:nvSpPr>
        <p:spPr>
          <a:xfrm>
            <a:off x="1152097" y="5149908"/>
            <a:ext cx="7394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model simple fluid system in Modelica to represent a catheter transducer system to measure 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piston pump connected to a tank via 2 pipes of different diameters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latch on the top pipe opens outward with positive pressure and closes in equilibrium or negative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P(2)</a:t>
            </a:r>
            <a:r>
              <a:rPr lang="en-US" baseline="-25000" dirty="0"/>
              <a:t>2 </a:t>
            </a:r>
            <a:r>
              <a:rPr lang="en-US" dirty="0"/>
              <a:t>is the pressure as measured in a catheter</a:t>
            </a:r>
          </a:p>
          <a:p>
            <a:endParaRPr lang="en-US" dirty="0"/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E35AF42F-5C60-4FCD-9F1D-100639B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model:</a:t>
            </a:r>
            <a:br>
              <a:rPr lang="en-US" dirty="0"/>
            </a:br>
            <a:r>
              <a:rPr lang="en-US" dirty="0"/>
              <a:t>venous system sensor interface abstraction </a:t>
            </a:r>
          </a:p>
        </p:txBody>
      </p:sp>
    </p:spTree>
    <p:extLst>
      <p:ext uri="{BB962C8B-B14F-4D97-AF65-F5344CB8AC3E}">
        <p14:creationId xmlns:p14="http://schemas.microsoft.com/office/powerpoint/2010/main" val="300336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6D8F-D033-4998-8135-091E7F5A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WebGME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74C81-0DB8-48C1-93CC-E4B36CA0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4" y="1482026"/>
            <a:ext cx="6163535" cy="5010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67FA9-104D-4151-B166-462DCBA289BF}"/>
              </a:ext>
            </a:extLst>
          </p:cNvPr>
          <p:cNvSpPr txBox="1"/>
          <p:nvPr/>
        </p:nvSpPr>
        <p:spPr>
          <a:xfrm>
            <a:off x="9013371" y="2394857"/>
            <a:ext cx="280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Modelica translator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reading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Refine components and integrate other Modelica components</a:t>
            </a:r>
          </a:p>
        </p:txBody>
      </p:sp>
    </p:spTree>
    <p:extLst>
      <p:ext uri="{BB962C8B-B14F-4D97-AF65-F5344CB8AC3E}">
        <p14:creationId xmlns:p14="http://schemas.microsoft.com/office/powerpoint/2010/main" val="344878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70FD-BAAE-4254-9F10-068F58DD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Goals/Milestones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1658-63AC-414E-831D-C1B66C7C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current DSMLs for BME applications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DSML for BME applications that incorporates regulatory and industry requirements as attributes of components.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design space and constraint modeling, safety, risk analysis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attributes and attribute values unique to BME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library of components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components to design application (closed feedback system: insulin pump, data recorder-to--MD, venous pressure monitor, etc.)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modeling can be used to refine the design through recursive requirement updates: Sys.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Reqs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V&amp;V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Sub-Sys.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V&amp;V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. . 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Self-documentation of performance progression, safety and regulatory pathway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method to expand component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8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E67C-9BE3-4A86-B4F1-4299C31D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9489-8B68-4547-9DB2-B4664A75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729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Model-Integrated Computing Design Principles for Biomedical Engineering Applications</vt:lpstr>
      <vt:lpstr>BME MIC design flow</vt:lpstr>
      <vt:lpstr>Goals/Milestones</vt:lpstr>
      <vt:lpstr>Example model: blood pressure measurements</vt:lpstr>
      <vt:lpstr>Example model: venous system sensor interface abstraction </vt:lpstr>
      <vt:lpstr>WebGME</vt:lpstr>
      <vt:lpstr>Goals/Milestones Revisited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Model-Integrated Computing Design Principles for Biomedical Engineering Applications</dc:title>
  <dc:creator>William Banks</dc:creator>
  <cp:lastModifiedBy>William Banks</cp:lastModifiedBy>
  <cp:revision>7</cp:revision>
  <dcterms:created xsi:type="dcterms:W3CDTF">2017-11-14T19:37:00Z</dcterms:created>
  <dcterms:modified xsi:type="dcterms:W3CDTF">2017-11-14T22:11:40Z</dcterms:modified>
</cp:coreProperties>
</file>