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1"/>
  </p:notesMasterIdLst>
  <p:sldIdLst>
    <p:sldId id="297" r:id="rId5"/>
    <p:sldId id="299" r:id="rId6"/>
    <p:sldId id="313"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298" r:id="rId20"/>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Schuh" initials="AS" lastIdx="2" clrIdx="0">
    <p:extLst>
      <p:ext uri="{19B8F6BF-5375-455C-9EA6-DF929625EA0E}">
        <p15:presenceInfo xmlns:p15="http://schemas.microsoft.com/office/powerpoint/2012/main" userId="4718e848a5ea09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80130" autoAdjust="0"/>
  </p:normalViewPr>
  <p:slideViewPr>
    <p:cSldViewPr>
      <p:cViewPr varScale="1">
        <p:scale>
          <a:sx n="128" d="100"/>
          <a:sy n="128" d="100"/>
        </p:scale>
        <p:origin x="2040" y="57"/>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B49EC-160B-4729-A631-96E16401EB1D}" type="datetimeFigureOut">
              <a:rPr lang="en-US" smtClean="0"/>
              <a:t>6/8/2020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02276-D076-4F66-AC62-39BBD2504943}" type="slidenum">
              <a:rPr lang="en-US" smtClean="0"/>
              <a:t>‹#›</a:t>
            </a:fld>
            <a:endParaRPr lang="en-US"/>
          </a:p>
        </p:txBody>
      </p:sp>
    </p:spTree>
    <p:extLst>
      <p:ext uri="{BB962C8B-B14F-4D97-AF65-F5344CB8AC3E}">
        <p14:creationId xmlns:p14="http://schemas.microsoft.com/office/powerpoint/2010/main" val="166946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2276-D076-4F66-AC62-39BBD2504943}" type="slidenum">
              <a:rPr lang="en-US" smtClean="0"/>
              <a:t>4</a:t>
            </a:fld>
            <a:endParaRPr lang="en-US"/>
          </a:p>
        </p:txBody>
      </p:sp>
    </p:spTree>
    <p:extLst>
      <p:ext uri="{BB962C8B-B14F-4D97-AF65-F5344CB8AC3E}">
        <p14:creationId xmlns:p14="http://schemas.microsoft.com/office/powerpoint/2010/main" val="46506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2276-D076-4F66-AC62-39BBD2504943}" type="slidenum">
              <a:rPr lang="en-US" smtClean="0"/>
              <a:t>5</a:t>
            </a:fld>
            <a:endParaRPr lang="en-US"/>
          </a:p>
        </p:txBody>
      </p:sp>
    </p:spTree>
    <p:extLst>
      <p:ext uri="{BB962C8B-B14F-4D97-AF65-F5344CB8AC3E}">
        <p14:creationId xmlns:p14="http://schemas.microsoft.com/office/powerpoint/2010/main" val="152831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2276-D076-4F66-AC62-39BBD2504943}" type="slidenum">
              <a:rPr lang="en-US" smtClean="0"/>
              <a:t>11</a:t>
            </a:fld>
            <a:endParaRPr lang="en-US"/>
          </a:p>
        </p:txBody>
      </p:sp>
    </p:spTree>
    <p:extLst>
      <p:ext uri="{BB962C8B-B14F-4D97-AF65-F5344CB8AC3E}">
        <p14:creationId xmlns:p14="http://schemas.microsoft.com/office/powerpoint/2010/main" val="241688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0" y="1"/>
            <a:ext cx="6858000" cy="5143499"/>
            <a:chOff x="0" y="-1"/>
            <a:chExt cx="10972800" cy="6172199"/>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userDrawn="1"/>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85728" fontAlgn="base">
                <a:spcBef>
                  <a:spcPct val="0"/>
                </a:spcBef>
                <a:spcAft>
                  <a:spcPct val="0"/>
                </a:spcAft>
              </a:pPr>
              <a:endParaRPr lang="en-US" sz="1125">
                <a:solidFill>
                  <a:srgbClr val="FFFFFF"/>
                </a:solidFill>
              </a:endParaRPr>
            </a:p>
          </p:txBody>
        </p:sp>
      </p:grpSp>
      <p:sp>
        <p:nvSpPr>
          <p:cNvPr id="11" name="Rectangle 4"/>
          <p:cNvSpPr>
            <a:spLocks noGrp="1" noChangeArrowheads="1"/>
          </p:cNvSpPr>
          <p:nvPr>
            <p:ph type="subTitle" idx="1"/>
          </p:nvPr>
        </p:nvSpPr>
        <p:spPr>
          <a:xfrm>
            <a:off x="1137651" y="3998627"/>
            <a:ext cx="5430791" cy="276935"/>
          </a:xfrm>
        </p:spPr>
        <p:txBody>
          <a:bodyPr wrap="square" anchor="t">
            <a:spAutoFit/>
          </a:bodyPr>
          <a:lstStyle>
            <a:lvl1pPr marL="0" indent="0" algn="l">
              <a:lnSpc>
                <a:spcPct val="90000"/>
              </a:lnSpc>
              <a:spcBef>
                <a:spcPts val="0"/>
              </a:spcBef>
              <a:spcAft>
                <a:spcPts val="0"/>
              </a:spcAft>
              <a:buFontTx/>
              <a:buNone/>
              <a:defRPr sz="1333" b="0">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dirty="0"/>
          </a:p>
        </p:txBody>
      </p:sp>
      <p:sp>
        <p:nvSpPr>
          <p:cNvPr id="305" name="Title 304"/>
          <p:cNvSpPr>
            <a:spLocks noGrp="1"/>
          </p:cNvSpPr>
          <p:nvPr>
            <p:ph type="title"/>
          </p:nvPr>
        </p:nvSpPr>
        <p:spPr>
          <a:xfrm>
            <a:off x="1121520" y="3560045"/>
            <a:ext cx="5439300" cy="438582"/>
          </a:xfrm>
        </p:spPr>
        <p:txBody>
          <a:bodyPr anchor="b"/>
          <a:lstStyle>
            <a:lvl1pPr marL="0" indent="0" algn="l">
              <a:lnSpc>
                <a:spcPct val="90000"/>
              </a:lnSpc>
              <a:spcBef>
                <a:spcPts val="0"/>
              </a:spcBef>
              <a:defRPr sz="2500" b="0" cap="none" baseline="0">
                <a:solidFill>
                  <a:schemeClr val="bg2">
                    <a:lumMod val="60000"/>
                    <a:lumOff val="4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3" name="Group 2"/>
          <p:cNvGrpSpPr/>
          <p:nvPr/>
        </p:nvGrpSpPr>
        <p:grpSpPr>
          <a:xfrm>
            <a:off x="-1" y="624040"/>
            <a:ext cx="6858001" cy="1488781"/>
            <a:chOff x="0" y="748845"/>
            <a:chExt cx="6356036" cy="1379811"/>
          </a:xfrm>
        </p:grpSpPr>
        <p:pic>
          <p:nvPicPr>
            <p:cNvPr id="18" name="Picture 17"/>
            <p:cNvPicPr>
              <a:picLocks noChangeAspect="1"/>
            </p:cNvPicPr>
            <p:nvPr userDrawn="1"/>
          </p:nvPicPr>
          <p:blipFill rotWithShape="1">
            <a:blip r:embed="rId3"/>
            <a:srcRect l="12327"/>
            <a:stretch/>
          </p:blipFill>
          <p:spPr>
            <a:xfrm>
              <a:off x="0" y="748845"/>
              <a:ext cx="3105001" cy="760384"/>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97380" y="937806"/>
              <a:ext cx="2073674" cy="382462"/>
            </a:xfrm>
            <a:prstGeom prst="rect">
              <a:avLst/>
            </a:prstGeom>
          </p:spPr>
        </p:pic>
        <p:pic>
          <p:nvPicPr>
            <p:cNvPr id="6" name="Picture 5"/>
            <p:cNvPicPr>
              <a:picLocks noChangeAspect="1"/>
            </p:cNvPicPr>
            <p:nvPr userDrawn="1"/>
          </p:nvPicPr>
          <p:blipFill rotWithShape="1">
            <a:blip r:embed="rId5">
              <a:extLst>
                <a:ext uri="{28A0092B-C50C-407E-A947-70E740481C1C}">
                  <a14:useLocalDpi xmlns:a14="http://schemas.microsoft.com/office/drawing/2010/main" val="0"/>
                </a:ext>
              </a:extLst>
            </a:blip>
            <a:srcRect r="35477"/>
            <a:stretch/>
          </p:blipFill>
          <p:spPr>
            <a:xfrm>
              <a:off x="1039432" y="1561775"/>
              <a:ext cx="5316604" cy="566881"/>
            </a:xfrm>
            <a:prstGeom prst="rect">
              <a:avLst/>
            </a:prstGeom>
          </p:spPr>
        </p:pic>
      </p:grpSp>
      <p:sp>
        <p:nvSpPr>
          <p:cNvPr id="14" name="Subtitle 11"/>
          <p:cNvSpPr txBox="1">
            <a:spLocks/>
          </p:cNvSpPr>
          <p:nvPr/>
        </p:nvSpPr>
        <p:spPr bwMode="auto">
          <a:xfrm>
            <a:off x="4125096" y="1053983"/>
            <a:ext cx="2423078" cy="222369"/>
          </a:xfrm>
          <a:prstGeom prst="rect">
            <a:avLst/>
          </a:prstGeom>
          <a:noFill/>
          <a:ln w="9525">
            <a:noFill/>
            <a:miter lim="800000"/>
            <a:headEnd/>
            <a:tailEnd/>
          </a:ln>
        </p:spPr>
        <p:txBody>
          <a:bodyPr vert="horz" wrap="square" lIns="76200" tIns="38100" rIns="76200" bIns="38100" numCol="1" anchor="t" anchorCtr="0" compatLnSpc="1">
            <a:prstTxWarp prst="textNoShape">
              <a:avLst/>
            </a:prstTxWarp>
            <a:spAutoFit/>
          </a:bodyPr>
          <a:lstStyle>
            <a:lvl1pPr marL="0" indent="0" algn="l" defTabSz="346459" rtl="0" fontAlgn="base">
              <a:lnSpc>
                <a:spcPct val="90000"/>
              </a:lnSpc>
              <a:spcBef>
                <a:spcPts val="0"/>
              </a:spcBef>
              <a:spcAft>
                <a:spcPts val="0"/>
              </a:spcAft>
              <a:buClr>
                <a:srgbClr val="6F6F6F"/>
              </a:buClr>
              <a:buSzPct val="100000"/>
              <a:buFontTx/>
              <a:buNone/>
              <a:defRPr sz="1600" b="0" baseline="0">
                <a:solidFill>
                  <a:schemeClr val="bg2"/>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r>
              <a:rPr lang="en-US" sz="1050" kern="0" dirty="0" smtClean="0"/>
              <a:t>High Performance Computing</a:t>
            </a:r>
            <a:endParaRPr lang="en-US" sz="1050" kern="0" dirty="0"/>
          </a:p>
        </p:txBody>
      </p:sp>
      <p:sp>
        <p:nvSpPr>
          <p:cNvPr id="15" name="Title 10"/>
          <p:cNvSpPr txBox="1">
            <a:spLocks/>
          </p:cNvSpPr>
          <p:nvPr/>
        </p:nvSpPr>
        <p:spPr bwMode="auto">
          <a:xfrm>
            <a:off x="4110959" y="746143"/>
            <a:ext cx="2426875" cy="307841"/>
          </a:xfrm>
          <a:prstGeom prst="rect">
            <a:avLst/>
          </a:prstGeom>
          <a:noFill/>
          <a:ln w="9525">
            <a:noFill/>
            <a:miter lim="800000"/>
            <a:headEnd/>
            <a:tailEnd/>
          </a:ln>
        </p:spPr>
        <p:txBody>
          <a:bodyPr vert="horz" wrap="square" lIns="76200" tIns="38100" rIns="76200" bIns="3810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bg2">
                    <a:lumMod val="60000"/>
                    <a:lumOff val="40000"/>
                  </a:schemeClr>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761970"/>
            <a:r>
              <a:rPr lang="zh-CN" altLang="en-US" sz="1667" kern="0" dirty="0" smtClean="0"/>
              <a:t>高性能计算</a:t>
            </a:r>
            <a:endParaRPr lang="en-US" sz="1667" kern="0" dirty="0"/>
          </a:p>
        </p:txBody>
      </p:sp>
      <p:pic>
        <p:nvPicPr>
          <p:cNvPr id="4" name="图片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29500" y="1489656"/>
            <a:ext cx="5828500" cy="630000"/>
          </a:xfrm>
          <a:prstGeom prst="rect">
            <a:avLst/>
          </a:prstGeom>
        </p:spPr>
      </p:pic>
    </p:spTree>
    <p:extLst>
      <p:ext uri="{BB962C8B-B14F-4D97-AF65-F5344CB8AC3E}">
        <p14:creationId xmlns:p14="http://schemas.microsoft.com/office/powerpoint/2010/main" val="1810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
        <p:nvSpPr>
          <p:cNvPr id="2" name="Title 1"/>
          <p:cNvSpPr>
            <a:spLocks noGrp="1"/>
          </p:cNvSpPr>
          <p:nvPr>
            <p:ph type="title"/>
          </p:nvPr>
        </p:nvSpPr>
        <p:spPr>
          <a:xfrm>
            <a:off x="342900" y="205982"/>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213" indent="-214313">
              <a:buFont typeface="Arial" pitchFamily="34" charset="0"/>
              <a:buChar char="•"/>
              <a:defRPr sz="1350">
                <a:latin typeface="AkzidenzGrotesk" pitchFamily="50" charset="0"/>
              </a:defRPr>
            </a:lvl2pPr>
            <a:lvl3pPr>
              <a:defRPr sz="1350">
                <a:latin typeface="AkzidenzGrotesk" pitchFamily="50" charset="0"/>
              </a:defRPr>
            </a:lvl3pPr>
            <a:lvl4pPr marL="1028700" indent="0">
              <a:buFont typeface="Arial" pitchFamily="34" charset="0"/>
              <a:buNone/>
              <a:defRPr sz="1350">
                <a:latin typeface="AkzidenzGrotesk" pitchFamily="50" charset="0"/>
              </a:defRPr>
            </a:lvl4pPr>
            <a:lvl5pPr marL="1543050" indent="-171450">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smtClean="0"/>
              <a:t>Edit Master text styles</a:t>
            </a:r>
          </a:p>
        </p:txBody>
      </p:sp>
    </p:spTree>
    <p:extLst>
      <p:ext uri="{BB962C8B-B14F-4D97-AF65-F5344CB8AC3E}">
        <p14:creationId xmlns:p14="http://schemas.microsoft.com/office/powerpoint/2010/main" val="98344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09628"/>
            <a:ext cx="6217920" cy="4023919"/>
          </a:xfrm>
          <a:noFill/>
          <a:ln w="9525">
            <a:noFill/>
            <a:miter lim="800000"/>
            <a:headEnd/>
            <a:tailEnd/>
          </a:ln>
        </p:spPr>
        <p:txBody>
          <a:bodyPr vert="horz" wrap="square" lIns="91440" tIns="45720" rIns="91440" bIns="45720" numCol="1" anchor="t" anchorCtr="0" compatLnSpc="1">
            <a:prstTxWarp prst="textNoShape">
              <a:avLst/>
            </a:prstTxWarp>
          </a:bodyPr>
          <a:lstStyle>
            <a:lvl1pPr marL="236793" marR="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77" marR="0" indent="-190492"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2pPr>
            <a:lvl3pPr marL="670692" marR="0" indent="-169327"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93" marR="0" lvl="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93" marR="0" lvl="1"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236793" marR="0" lvl="2"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303758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 branding graphics">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12274"/>
            <a:ext cx="6217920" cy="4021275"/>
          </a:xfrm>
          <a:noFill/>
          <a:ln w="9525">
            <a:noFill/>
            <a:miter lim="800000"/>
            <a:headEnd/>
            <a:tailEnd/>
          </a:ln>
        </p:spPr>
        <p:txBody>
          <a:bodyPr vert="horz" wrap="square" lIns="91440" tIns="45720" rIns="91440" bIns="45720" numCol="1" anchor="t" anchorCtr="0" compatLnSpc="1">
            <a:prstTxWarp prst="textNoShape">
              <a:avLst/>
            </a:prstTxWarp>
          </a:bodyPr>
          <a:lstStyle>
            <a:lvl1pPr marL="236793" marR="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77" marR="0" indent="-190492"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333" dirty="0" smtClean="0"/>
            </a:lvl2pPr>
            <a:lvl3pPr marL="670692" marR="0" indent="-169327"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93" marR="0" lvl="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93" marR="0" lvl="1"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236793" marR="0" lvl="2"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4" name="Rectangle 3"/>
          <p:cNvSpPr/>
          <p:nvPr/>
        </p:nvSpPr>
        <p:spPr>
          <a:xfrm>
            <a:off x="0" y="4931172"/>
            <a:ext cx="6858000" cy="2154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28" fontAlgn="base">
              <a:spcBef>
                <a:spcPct val="0"/>
              </a:spcBef>
              <a:spcAft>
                <a:spcPct val="0"/>
              </a:spcAft>
            </a:pPr>
            <a:endParaRPr lang="en-US" sz="1125">
              <a:solidFill>
                <a:srgbClr val="FFFFFF"/>
              </a:solidFill>
            </a:endParaRPr>
          </a:p>
        </p:txBody>
      </p:sp>
      <p:sp>
        <p:nvSpPr>
          <p:cNvPr id="6" name="TextBox 5"/>
          <p:cNvSpPr txBox="1"/>
          <p:nvPr/>
        </p:nvSpPr>
        <p:spPr>
          <a:xfrm>
            <a:off x="399449" y="5042946"/>
            <a:ext cx="200643" cy="64185"/>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8" fontAlgn="base">
              <a:spcBef>
                <a:spcPct val="0"/>
              </a:spcBef>
              <a:spcAft>
                <a:spcPct val="0"/>
              </a:spcAft>
            </a:pPr>
            <a:fld id="{9EF62655-870B-4C06-BC3D-C67D37BAE36D}" type="slidenum">
              <a:rPr lang="en-US" sz="417" smtClean="0">
                <a:solidFill>
                  <a:srgbClr val="6F6F6F"/>
                </a:solidFill>
                <a:latin typeface="Arial" panose="020B0604020202020204" pitchFamily="34" charset="0"/>
                <a:ea typeface="MS PGothic" pitchFamily="34" charset="-128"/>
                <a:cs typeface="Arial" panose="020B0604020202020204" pitchFamily="34" charset="0"/>
              </a:rPr>
              <a:pPr algn="l" defTabSz="285728" fontAlgn="base">
                <a:spcBef>
                  <a:spcPct val="0"/>
                </a:spcBef>
                <a:spcAft>
                  <a:spcPct val="0"/>
                </a:spcAft>
              </a:pPr>
              <a:t>‹#›</a:t>
            </a:fld>
            <a:r>
              <a:rPr lang="en-US" sz="417" cap="none" dirty="0" smtClean="0">
                <a:solidFill>
                  <a:srgbClr val="6F6F6F"/>
                </a:solidFill>
                <a:latin typeface="Arial" panose="020B0604020202020204" pitchFamily="34" charset="0"/>
                <a:ea typeface="MS PGothic" pitchFamily="34" charset="-128"/>
                <a:cs typeface="Arial" panose="020B0604020202020204" pitchFamily="34" charset="0"/>
              </a:rPr>
              <a:t> </a:t>
            </a:r>
          </a:p>
        </p:txBody>
      </p:sp>
    </p:spTree>
    <p:extLst>
      <p:ext uri="{BB962C8B-B14F-4D97-AF65-F5344CB8AC3E}">
        <p14:creationId xmlns:p14="http://schemas.microsoft.com/office/powerpoint/2010/main" val="179642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09625"/>
            <a:ext cx="6217920" cy="399416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1500" dirty="0" smtClean="0"/>
            </a:lvl1pPr>
            <a:lvl2pPr>
              <a:defRPr lang="en-US" sz="1167" dirty="0" smtClean="0"/>
            </a:lvl2pPr>
            <a:lvl3pPr>
              <a:defRPr lang="en-US" sz="1167" dirty="0" smtClean="0"/>
            </a:lvl3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4263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49085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entered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solidFill>
                  <a:srgbClr val="76B900"/>
                </a:solidFill>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426877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
        <p:nvSpPr>
          <p:cNvPr id="2" name="Title 1"/>
          <p:cNvSpPr>
            <a:spLocks noGrp="1"/>
          </p:cNvSpPr>
          <p:nvPr>
            <p:ph type="title"/>
          </p:nvPr>
        </p:nvSpPr>
        <p:spPr>
          <a:xfrm>
            <a:off x="342900" y="205982"/>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213" indent="-214313">
              <a:buFont typeface="Arial" pitchFamily="34" charset="0"/>
              <a:buChar char="•"/>
              <a:defRPr sz="1350">
                <a:latin typeface="AkzidenzGrotesk" pitchFamily="50" charset="0"/>
              </a:defRPr>
            </a:lvl2pPr>
            <a:lvl3pPr>
              <a:defRPr sz="1350">
                <a:latin typeface="AkzidenzGrotesk" pitchFamily="50" charset="0"/>
              </a:defRPr>
            </a:lvl3pPr>
            <a:lvl4pPr marL="1028700" indent="0">
              <a:buFont typeface="Arial" pitchFamily="34" charset="0"/>
              <a:buNone/>
              <a:defRPr sz="1350">
                <a:latin typeface="AkzidenzGrotesk" pitchFamily="50" charset="0"/>
              </a:defRPr>
            </a:lvl4pPr>
            <a:lvl5pPr marL="1543050" indent="-171450">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Tree>
    <p:extLst>
      <p:ext uri="{BB962C8B-B14F-4D97-AF65-F5344CB8AC3E}">
        <p14:creationId xmlns:p14="http://schemas.microsoft.com/office/powerpoint/2010/main" val="10517513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ext only">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
        <p:nvSpPr>
          <p:cNvPr id="2" name="Title 1"/>
          <p:cNvSpPr>
            <a:spLocks noGrp="1"/>
          </p:cNvSpPr>
          <p:nvPr>
            <p:ph type="title"/>
          </p:nvPr>
        </p:nvSpPr>
        <p:spPr>
          <a:xfrm>
            <a:off x="342900" y="205982"/>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3962400"/>
          </a:xfrm>
        </p:spPr>
        <p:txBody>
          <a:bodyPr>
            <a:normAutofit/>
          </a:bodyPr>
          <a:lstStyle>
            <a:lvl1pPr>
              <a:defRPr sz="1350"/>
            </a:lvl1pPr>
            <a:lvl2pPr marL="557213" indent="-214313">
              <a:buFont typeface="Arial" pitchFamily="34" charset="0"/>
              <a:buChar char="•"/>
              <a:defRPr sz="1350">
                <a:latin typeface="AkzidenzGrotesk" pitchFamily="50" charset="0"/>
              </a:defRPr>
            </a:lvl2pPr>
            <a:lvl3pPr>
              <a:defRPr sz="1350">
                <a:latin typeface="AkzidenzGrotesk" pitchFamily="50" charset="0"/>
              </a:defRPr>
            </a:lvl3pPr>
            <a:lvl4pPr marL="1200150" indent="-171450">
              <a:buFont typeface="Arial" pitchFamily="34" charset="0"/>
              <a:buChar char="•"/>
              <a:defRPr sz="1350">
                <a:latin typeface="AkzidenzGrotesk" pitchFamily="50" charset="0"/>
              </a:defRPr>
            </a:lvl4pPr>
            <a:lvl5pPr marL="1543050" indent="-171450">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463774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344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9251" y="291626"/>
            <a:ext cx="6185087" cy="4385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2342" y="1110344"/>
            <a:ext cx="6169964" cy="36252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35" name="Group 34"/>
          <p:cNvGrpSpPr/>
          <p:nvPr/>
        </p:nvGrpSpPr>
        <p:grpSpPr>
          <a:xfrm>
            <a:off x="1" y="4989839"/>
            <a:ext cx="6859964" cy="158643"/>
            <a:chOff x="0" y="5987804"/>
            <a:chExt cx="8231957" cy="190372"/>
          </a:xfrm>
        </p:grpSpPr>
        <p:sp>
          <p:nvSpPr>
            <p:cNvPr id="36" name="Parallelogram 35"/>
            <p:cNvSpPr/>
            <p:nvPr userDrawn="1"/>
          </p:nvSpPr>
          <p:spPr>
            <a:xfrm>
              <a:off x="7178479" y="6000375"/>
              <a:ext cx="819901" cy="171825"/>
            </a:xfrm>
            <a:prstGeom prst="parallelogram">
              <a:avLst>
                <a:gd name="adj" fmla="val 36300"/>
              </a:avLst>
            </a:prstGeom>
            <a:solidFill>
              <a:srgbClr val="FA6300"/>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srgbClr val="FFFFFF"/>
                </a:solidFill>
                <a:effectLst/>
                <a:uLnTx/>
                <a:uFillTx/>
                <a:latin typeface="Trebuchet MS"/>
              </a:endParaRPr>
            </a:p>
          </p:txBody>
        </p:sp>
        <p:sp>
          <p:nvSpPr>
            <p:cNvPr id="37" name="Parallelogram 36"/>
            <p:cNvSpPr/>
            <p:nvPr userDrawn="1"/>
          </p:nvSpPr>
          <p:spPr>
            <a:xfrm>
              <a:off x="6394206" y="6000375"/>
              <a:ext cx="819901" cy="171825"/>
            </a:xfrm>
            <a:prstGeom prst="parallelogram">
              <a:avLst>
                <a:gd name="adj" fmla="val 36300"/>
              </a:avLst>
            </a:prstGeom>
            <a:solidFill>
              <a:srgbClr val="76B900"/>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srgbClr val="FFFFFF"/>
                </a:solidFill>
                <a:effectLst/>
                <a:uLnTx/>
                <a:uFillTx/>
                <a:latin typeface="Trebuchet MS"/>
              </a:endParaRPr>
            </a:p>
          </p:txBody>
        </p:sp>
        <p:pic>
          <p:nvPicPr>
            <p:cNvPr id="38" name="Picture 37"/>
            <p:cNvPicPr>
              <a:picLocks noChangeAspect="1"/>
            </p:cNvPicPr>
            <p:nvPr userDrawn="1"/>
          </p:nvPicPr>
          <p:blipFill rotWithShape="1">
            <a:blip r:embed="rId12"/>
            <a:srcRect t="-6317" r="97921" b="17099"/>
            <a:stretch/>
          </p:blipFill>
          <p:spPr>
            <a:xfrm>
              <a:off x="7947899" y="5987804"/>
              <a:ext cx="284058" cy="190372"/>
            </a:xfrm>
            <a:prstGeom prst="rect">
              <a:avLst/>
            </a:prstGeom>
          </p:spPr>
        </p:pic>
        <p:pic>
          <p:nvPicPr>
            <p:cNvPr id="41" name="Picture 40"/>
            <p:cNvPicPr>
              <a:picLocks noChangeAspect="1"/>
            </p:cNvPicPr>
            <p:nvPr userDrawn="1"/>
          </p:nvPicPr>
          <p:blipFill rotWithShape="1">
            <a:blip r:embed="rId13"/>
            <a:srcRect l="52877" t="1978" r="-1" b="17095"/>
            <a:stretch/>
          </p:blipFill>
          <p:spPr>
            <a:xfrm>
              <a:off x="0" y="6002009"/>
              <a:ext cx="6433059" cy="172676"/>
            </a:xfrm>
            <a:prstGeom prst="rect">
              <a:avLst/>
            </a:prstGeom>
          </p:spPr>
        </p:pic>
      </p:grpSp>
      <p:sp>
        <p:nvSpPr>
          <p:cNvPr id="12" name="TextBox 11"/>
          <p:cNvSpPr txBox="1"/>
          <p:nvPr/>
        </p:nvSpPr>
        <p:spPr>
          <a:xfrm>
            <a:off x="398935" y="5034091"/>
            <a:ext cx="200643" cy="76944"/>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8" fontAlgn="base">
              <a:spcBef>
                <a:spcPct val="0"/>
              </a:spcBef>
              <a:spcAft>
                <a:spcPct val="0"/>
              </a:spcAft>
            </a:pPr>
            <a:fld id="{9EF62655-870B-4C06-BC3D-C67D37BAE36D}" type="slidenum">
              <a:rPr lang="en-US" sz="417" smtClean="0">
                <a:solidFill>
                  <a:srgbClr val="FFFFFF"/>
                </a:solidFill>
                <a:latin typeface="Arial" panose="020B0604020202020204" pitchFamily="34" charset="0"/>
                <a:ea typeface="MS PGothic" pitchFamily="34" charset="-128"/>
                <a:cs typeface="Arial" panose="020B0604020202020204" pitchFamily="34" charset="0"/>
              </a:rPr>
              <a:pPr algn="l" defTabSz="285728" fontAlgn="base">
                <a:spcBef>
                  <a:spcPct val="0"/>
                </a:spcBef>
                <a:spcAft>
                  <a:spcPct val="0"/>
                </a:spcAft>
              </a:pPr>
              <a:t>‹#›</a:t>
            </a:fld>
            <a:r>
              <a:rPr lang="en-US" sz="500" cap="none" dirty="0" smtClean="0">
                <a:solidFill>
                  <a:srgbClr val="FFFFFF"/>
                </a:solidFill>
                <a:latin typeface="Arial" panose="020B0604020202020204" pitchFamily="34" charset="0"/>
                <a:ea typeface="MS PGothic" pitchFamily="34" charset="-128"/>
                <a:cs typeface="Arial" panose="020B0604020202020204" pitchFamily="34" charset="0"/>
              </a:rPr>
              <a:t> </a:t>
            </a:r>
          </a:p>
        </p:txBody>
      </p:sp>
      <p:cxnSp>
        <p:nvCxnSpPr>
          <p:cNvPr id="44" name="Straight Connector 43"/>
          <p:cNvCxnSpPr/>
          <p:nvPr/>
        </p:nvCxnSpPr>
        <p:spPr>
          <a:xfrm>
            <a:off x="-6713" y="4993160"/>
            <a:ext cx="68732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44227" y="5032625"/>
            <a:ext cx="412598" cy="76098"/>
          </a:xfrm>
          <a:prstGeom prst="rect">
            <a:avLst/>
          </a:prstGeom>
        </p:spPr>
      </p:pic>
    </p:spTree>
    <p:extLst>
      <p:ext uri="{BB962C8B-B14F-4D97-AF65-F5344CB8AC3E}">
        <p14:creationId xmlns:p14="http://schemas.microsoft.com/office/powerpoint/2010/main" val="2315246647"/>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500" b="0" cap="none" baseline="0">
          <a:solidFill>
            <a:srgbClr val="333333"/>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rgbClr val="73B900"/>
          </a:solidFill>
          <a:latin typeface="Arial" charset="0"/>
        </a:defRPr>
      </a:lvl2pPr>
      <a:lvl3pPr algn="l" rtl="0" eaLnBrk="1" fontAlgn="base" hangingPunct="1">
        <a:spcBef>
          <a:spcPct val="0"/>
        </a:spcBef>
        <a:spcAft>
          <a:spcPct val="0"/>
        </a:spcAft>
        <a:defRPr sz="2000" b="1">
          <a:solidFill>
            <a:srgbClr val="73B900"/>
          </a:solidFill>
          <a:latin typeface="Arial" charset="0"/>
        </a:defRPr>
      </a:lvl3pPr>
      <a:lvl4pPr algn="l" rtl="0" eaLnBrk="1" fontAlgn="base" hangingPunct="1">
        <a:spcBef>
          <a:spcPct val="0"/>
        </a:spcBef>
        <a:spcAft>
          <a:spcPct val="0"/>
        </a:spcAft>
        <a:defRPr sz="2000" b="1">
          <a:solidFill>
            <a:srgbClr val="73B900"/>
          </a:solidFill>
          <a:latin typeface="Arial" charset="0"/>
        </a:defRPr>
      </a:lvl4pPr>
      <a:lvl5pPr algn="l" rtl="0" eaLnBrk="1" fontAlgn="base" hangingPunct="1">
        <a:spcBef>
          <a:spcPct val="0"/>
        </a:spcBef>
        <a:spcAft>
          <a:spcPct val="0"/>
        </a:spcAft>
        <a:defRPr sz="2000" b="1">
          <a:solidFill>
            <a:srgbClr val="73B900"/>
          </a:solidFill>
          <a:latin typeface="Arial" charset="0"/>
        </a:defRPr>
      </a:lvl5pPr>
      <a:lvl6pPr marL="285728" algn="l" rtl="0" eaLnBrk="1" fontAlgn="base" hangingPunct="1">
        <a:spcBef>
          <a:spcPct val="0"/>
        </a:spcBef>
        <a:spcAft>
          <a:spcPct val="0"/>
        </a:spcAft>
        <a:defRPr sz="2000" b="1">
          <a:solidFill>
            <a:srgbClr val="73B900"/>
          </a:solidFill>
          <a:latin typeface="Arial" charset="0"/>
        </a:defRPr>
      </a:lvl6pPr>
      <a:lvl7pPr marL="571455" algn="l" rtl="0" eaLnBrk="1" fontAlgn="base" hangingPunct="1">
        <a:spcBef>
          <a:spcPct val="0"/>
        </a:spcBef>
        <a:spcAft>
          <a:spcPct val="0"/>
        </a:spcAft>
        <a:defRPr sz="2000" b="1">
          <a:solidFill>
            <a:srgbClr val="73B900"/>
          </a:solidFill>
          <a:latin typeface="Arial" charset="0"/>
        </a:defRPr>
      </a:lvl7pPr>
      <a:lvl8pPr marL="857182" algn="l" rtl="0" eaLnBrk="1" fontAlgn="base" hangingPunct="1">
        <a:spcBef>
          <a:spcPct val="0"/>
        </a:spcBef>
        <a:spcAft>
          <a:spcPct val="0"/>
        </a:spcAft>
        <a:defRPr sz="2000" b="1">
          <a:solidFill>
            <a:srgbClr val="73B900"/>
          </a:solidFill>
          <a:latin typeface="Arial" charset="0"/>
        </a:defRPr>
      </a:lvl8pPr>
      <a:lvl9pPr marL="1142908" algn="l" rtl="0" eaLnBrk="1" fontAlgn="base" hangingPunct="1">
        <a:spcBef>
          <a:spcPct val="0"/>
        </a:spcBef>
        <a:spcAft>
          <a:spcPct val="0"/>
        </a:spcAft>
        <a:defRPr sz="2000" b="1">
          <a:solidFill>
            <a:srgbClr val="73B900"/>
          </a:solidFill>
          <a:latin typeface="Arial" charset="0"/>
        </a:defRPr>
      </a:lvl9pPr>
    </p:titleStyle>
    <p:bodyStyle>
      <a:lvl1pPr marL="236793" indent="-236793" algn="l" defTabSz="288704" rtl="0" eaLnBrk="1" fontAlgn="base" hangingPunct="1">
        <a:lnSpc>
          <a:spcPct val="90000"/>
        </a:lnSpc>
        <a:spcBef>
          <a:spcPts val="187"/>
        </a:spcBef>
        <a:spcAft>
          <a:spcPts val="187"/>
        </a:spcAft>
        <a:buClr>
          <a:srgbClr val="6F6F6F"/>
        </a:buClr>
        <a:buSzPct val="100000"/>
        <a:buFont typeface="Arial" panose="020B0604020202020204" pitchFamily="34" charset="0"/>
        <a:buChar char="–"/>
        <a:defRPr sz="1500" b="0" baseline="0">
          <a:solidFill>
            <a:srgbClr val="6F6F6F"/>
          </a:solidFill>
          <a:latin typeface="Arial" panose="020B0604020202020204" pitchFamily="34" charset="0"/>
          <a:ea typeface="+mn-ea"/>
          <a:cs typeface="Arial" panose="020B0604020202020204" pitchFamily="34" charset="0"/>
        </a:defRPr>
      </a:lvl1pPr>
      <a:lvl2pPr marL="525177" indent="-190492" algn="l" defTabSz="288704"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2pPr>
      <a:lvl3pPr marL="670692" indent="-169327" algn="l" defTabSz="288704"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3pPr>
      <a:lvl4pPr marL="1109177" indent="-142863" algn="l" rtl="0" eaLnBrk="1" fontAlgn="base" hangingPunct="1">
        <a:spcBef>
          <a:spcPct val="20000"/>
        </a:spcBef>
        <a:spcAft>
          <a:spcPct val="0"/>
        </a:spcAft>
        <a:buChar char="–"/>
        <a:defRPr sz="1250">
          <a:solidFill>
            <a:schemeClr val="bg1"/>
          </a:solidFill>
          <a:latin typeface="+mn-lt"/>
        </a:defRPr>
      </a:lvl4pPr>
      <a:lvl5pPr marL="1323472" indent="-142863" algn="l" rtl="0" eaLnBrk="1" fontAlgn="base" hangingPunct="1">
        <a:spcBef>
          <a:spcPct val="20000"/>
        </a:spcBef>
        <a:spcAft>
          <a:spcPct val="0"/>
        </a:spcAft>
        <a:buChar char="»"/>
        <a:defRPr sz="1250">
          <a:solidFill>
            <a:schemeClr val="bg1"/>
          </a:solidFill>
          <a:latin typeface="+mn-lt"/>
        </a:defRPr>
      </a:lvl5pPr>
      <a:lvl6pPr marL="1609200" indent="-142863" algn="l" rtl="0" eaLnBrk="1" fontAlgn="base" hangingPunct="1">
        <a:spcBef>
          <a:spcPct val="20000"/>
        </a:spcBef>
        <a:spcAft>
          <a:spcPct val="0"/>
        </a:spcAft>
        <a:buChar char="»"/>
        <a:defRPr sz="1250">
          <a:solidFill>
            <a:schemeClr val="bg1"/>
          </a:solidFill>
          <a:latin typeface="+mn-lt"/>
        </a:defRPr>
      </a:lvl6pPr>
      <a:lvl7pPr marL="1894927" indent="-142863" algn="l" rtl="0" eaLnBrk="1" fontAlgn="base" hangingPunct="1">
        <a:spcBef>
          <a:spcPct val="20000"/>
        </a:spcBef>
        <a:spcAft>
          <a:spcPct val="0"/>
        </a:spcAft>
        <a:buChar char="»"/>
        <a:defRPr sz="1250">
          <a:solidFill>
            <a:schemeClr val="bg1"/>
          </a:solidFill>
          <a:latin typeface="+mn-lt"/>
        </a:defRPr>
      </a:lvl7pPr>
      <a:lvl8pPr marL="2180654" indent="-142863" algn="l" rtl="0" eaLnBrk="1" fontAlgn="base" hangingPunct="1">
        <a:spcBef>
          <a:spcPct val="20000"/>
        </a:spcBef>
        <a:spcAft>
          <a:spcPct val="0"/>
        </a:spcAft>
        <a:buChar char="»"/>
        <a:defRPr sz="1250">
          <a:solidFill>
            <a:schemeClr val="bg1"/>
          </a:solidFill>
          <a:latin typeface="+mn-lt"/>
        </a:defRPr>
      </a:lvl8pPr>
      <a:lvl9pPr marL="2466381" indent="-142863" algn="l" rtl="0" eaLnBrk="1" fontAlgn="base" hangingPunct="1">
        <a:spcBef>
          <a:spcPct val="20000"/>
        </a:spcBef>
        <a:spcAft>
          <a:spcPct val="0"/>
        </a:spcAft>
        <a:buChar char="»"/>
        <a:defRPr sz="1250">
          <a:solidFill>
            <a:schemeClr val="bg1"/>
          </a:solidFill>
          <a:latin typeface="+mn-lt"/>
        </a:defRPr>
      </a:lvl9pPr>
    </p:bodyStyle>
    <p:otherStyle>
      <a:defPPr>
        <a:defRPr lang="en-US"/>
      </a:defPPr>
      <a:lvl1pPr marL="0" algn="l" defTabSz="571455" rtl="0" eaLnBrk="1" latinLnBrk="0" hangingPunct="1">
        <a:defRPr sz="1125" kern="1200">
          <a:solidFill>
            <a:schemeClr val="tx1"/>
          </a:solidFill>
          <a:latin typeface="+mn-lt"/>
          <a:ea typeface="+mn-ea"/>
          <a:cs typeface="+mn-cs"/>
        </a:defRPr>
      </a:lvl1pPr>
      <a:lvl2pPr marL="285728" algn="l" defTabSz="571455" rtl="0" eaLnBrk="1" latinLnBrk="0" hangingPunct="1">
        <a:defRPr sz="1125" kern="1200">
          <a:solidFill>
            <a:schemeClr val="tx1"/>
          </a:solidFill>
          <a:latin typeface="+mn-lt"/>
          <a:ea typeface="+mn-ea"/>
          <a:cs typeface="+mn-cs"/>
        </a:defRPr>
      </a:lvl2pPr>
      <a:lvl3pPr marL="571455" algn="l" defTabSz="571455" rtl="0" eaLnBrk="1" latinLnBrk="0" hangingPunct="1">
        <a:defRPr sz="1125" kern="1200">
          <a:solidFill>
            <a:schemeClr val="tx1"/>
          </a:solidFill>
          <a:latin typeface="+mn-lt"/>
          <a:ea typeface="+mn-ea"/>
          <a:cs typeface="+mn-cs"/>
        </a:defRPr>
      </a:lvl3pPr>
      <a:lvl4pPr marL="857182" algn="l" defTabSz="571455" rtl="0" eaLnBrk="1" latinLnBrk="0" hangingPunct="1">
        <a:defRPr sz="1125" kern="1200">
          <a:solidFill>
            <a:schemeClr val="tx1"/>
          </a:solidFill>
          <a:latin typeface="+mn-lt"/>
          <a:ea typeface="+mn-ea"/>
          <a:cs typeface="+mn-cs"/>
        </a:defRPr>
      </a:lvl4pPr>
      <a:lvl5pPr marL="1142908" algn="l" defTabSz="571455" rtl="0" eaLnBrk="1" latinLnBrk="0" hangingPunct="1">
        <a:defRPr sz="1125" kern="1200">
          <a:solidFill>
            <a:schemeClr val="tx1"/>
          </a:solidFill>
          <a:latin typeface="+mn-lt"/>
          <a:ea typeface="+mn-ea"/>
          <a:cs typeface="+mn-cs"/>
        </a:defRPr>
      </a:lvl5pPr>
      <a:lvl6pPr marL="1428636" algn="l" defTabSz="571455" rtl="0" eaLnBrk="1" latinLnBrk="0" hangingPunct="1">
        <a:defRPr sz="1125" kern="1200">
          <a:solidFill>
            <a:schemeClr val="tx1"/>
          </a:solidFill>
          <a:latin typeface="+mn-lt"/>
          <a:ea typeface="+mn-ea"/>
          <a:cs typeface="+mn-cs"/>
        </a:defRPr>
      </a:lvl6pPr>
      <a:lvl7pPr marL="1714363" algn="l" defTabSz="571455" rtl="0" eaLnBrk="1" latinLnBrk="0" hangingPunct="1">
        <a:defRPr sz="1125" kern="1200">
          <a:solidFill>
            <a:schemeClr val="tx1"/>
          </a:solidFill>
          <a:latin typeface="+mn-lt"/>
          <a:ea typeface="+mn-ea"/>
          <a:cs typeface="+mn-cs"/>
        </a:defRPr>
      </a:lvl7pPr>
      <a:lvl8pPr marL="2000090" algn="l" defTabSz="571455" rtl="0" eaLnBrk="1" latinLnBrk="0" hangingPunct="1">
        <a:defRPr sz="1125" kern="1200">
          <a:solidFill>
            <a:schemeClr val="tx1"/>
          </a:solidFill>
          <a:latin typeface="+mn-lt"/>
          <a:ea typeface="+mn-ea"/>
          <a:cs typeface="+mn-cs"/>
        </a:defRPr>
      </a:lvl8pPr>
      <a:lvl9pPr marL="2285817" algn="l" defTabSz="571455"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creativecommons.org/licenses/by-nc/4.0/legalcod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121520" y="3684695"/>
            <a:ext cx="5439300" cy="313932"/>
          </a:xfrm>
        </p:spPr>
        <p:txBody>
          <a:bodyPr/>
          <a:lstStyle/>
          <a:p>
            <a:r>
              <a:rPr lang="zh-CN" altLang="en-US" sz="1600" dirty="0" smtClean="0"/>
              <a:t>图像增强</a:t>
            </a:r>
            <a:r>
              <a:rPr lang="en-US" altLang="zh-CN" sz="1600" dirty="0" smtClean="0"/>
              <a:t>-</a:t>
            </a:r>
            <a:r>
              <a:rPr lang="zh-CN" altLang="en-US" sz="1600" dirty="0" smtClean="0"/>
              <a:t>直方图均衡化</a:t>
            </a:r>
            <a:endParaRPr lang="en-US" sz="1600" dirty="0"/>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68462752"/>
      </p:ext>
    </p:extLst>
  </p:cSld>
  <p:clrMapOvr>
    <a:masterClrMapping/>
  </p:clrMapOvr>
  <mc:AlternateContent xmlns:mc="http://schemas.openxmlformats.org/markup-compatibility/2006" xmlns:p14="http://schemas.microsoft.com/office/powerpoint/2010/main">
    <mc:Choice Requires="p14">
      <p:transition spd="med" p14:dur="700" advTm="16746">
        <p:fade/>
      </p:transition>
    </mc:Choice>
    <mc:Fallback xmlns="">
      <p:transition spd="med" advTm="1674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直方图均衡化的计算过程</a:t>
            </a:r>
            <a:r>
              <a:rPr lang="en-US" altLang="zh-CN" sz="2800" dirty="0" smtClean="0"/>
              <a:t>1/3</a:t>
            </a:r>
            <a:endParaRPr lang="en-US" dirty="0" smtClean="0"/>
          </a:p>
        </p:txBody>
      </p:sp>
      <p:sp>
        <p:nvSpPr>
          <p:cNvPr id="18435" name="Content Placeholder 2"/>
          <p:cNvSpPr>
            <a:spLocks noGrp="1"/>
          </p:cNvSpPr>
          <p:nvPr>
            <p:ph idx="1"/>
          </p:nvPr>
        </p:nvSpPr>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对给定的待处理图像统计其直方图，求</a:t>
            </a:r>
            <a:r>
              <a:rPr lang="zh-CN" altLang="en-US" sz="2400" dirty="0" smtClean="0">
                <a:solidFill>
                  <a:schemeClr val="bg1"/>
                </a:solidFill>
                <a:latin typeface="微软雅黑" panose="020B0503020204020204" pitchFamily="34" charset="-122"/>
                <a:ea typeface="微软雅黑" panose="020B0503020204020204" pitchFamily="34" charset="-122"/>
              </a:rPr>
              <a:t>出：</a:t>
            </a:r>
            <a:endParaRPr lang="zh-CN" altLang="en-US" sz="2400" dirty="0">
              <a:solidFill>
                <a:schemeClr val="bg1"/>
              </a:solidFill>
              <a:latin typeface="微软雅黑" panose="020B0503020204020204" pitchFamily="34" charset="-122"/>
              <a:ea typeface="微软雅黑" panose="020B0503020204020204" pitchFamily="34" charset="-122"/>
            </a:endParaRPr>
          </a:p>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r>
              <a:rPr lang="zh-CN" altLang="en-US" sz="2400" dirty="0">
                <a:solidFill>
                  <a:schemeClr val="bg1"/>
                </a:solidFill>
                <a:latin typeface="微软雅黑" panose="020B0503020204020204" pitchFamily="34" charset="-122"/>
                <a:ea typeface="微软雅黑" panose="020B0503020204020204" pitchFamily="34" charset="-122"/>
              </a:rPr>
              <a:t>根据统计出的直方图采用累积分布函数作</a:t>
            </a:r>
            <a:r>
              <a:rPr lang="zh-CN" altLang="en-US" sz="2400" dirty="0" smtClean="0">
                <a:solidFill>
                  <a:schemeClr val="bg1"/>
                </a:solidFill>
                <a:latin typeface="微软雅黑" panose="020B0503020204020204" pitchFamily="34" charset="-122"/>
                <a:ea typeface="微软雅黑" panose="020B0503020204020204" pitchFamily="34" charset="-122"/>
              </a:rPr>
              <a:t>变换：</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2067" dirty="0">
              <a:solidFill>
                <a:schemeClr val="bg1"/>
              </a:solidFill>
              <a:latin typeface="微软雅黑" panose="020B0503020204020204" pitchFamily="34" charset="-122"/>
              <a:ea typeface="微软雅黑" panose="020B0503020204020204" pitchFamily="34" charset="-122"/>
            </a:endParaRPr>
          </a:p>
          <a:p>
            <a:pPr marL="334685" lvl="1" indent="0">
              <a:buNone/>
            </a:pPr>
            <a:endParaRPr lang="en-US" altLang="zh-CN" sz="2067" dirty="0">
              <a:solidFill>
                <a:schemeClr val="bg1"/>
              </a:solidFill>
              <a:latin typeface="微软雅黑" panose="020B0503020204020204" pitchFamily="34" charset="-122"/>
              <a:ea typeface="微软雅黑" panose="020B0503020204020204" pitchFamily="34" charset="-122"/>
            </a:endParaRPr>
          </a:p>
          <a:p>
            <a:r>
              <a:rPr lang="zh-CN" altLang="en-US" sz="2400" dirty="0">
                <a:solidFill>
                  <a:schemeClr val="bg1"/>
                </a:solidFill>
                <a:latin typeface="微软雅黑" panose="020B0503020204020204" pitchFamily="34" charset="-122"/>
                <a:ea typeface="微软雅黑" panose="020B0503020204020204" pitchFamily="34" charset="-122"/>
              </a:rPr>
              <a:t>用新灰度代替旧灰度，求出</a:t>
            </a:r>
            <a:r>
              <a:rPr lang="en-US" altLang="zh-CN" sz="2400" dirty="0">
                <a:solidFill>
                  <a:schemeClr val="bg1"/>
                </a:solidFill>
                <a:latin typeface="微软雅黑" panose="020B0503020204020204" pitchFamily="34" charset="-122"/>
                <a:ea typeface="微软雅黑" panose="020B0503020204020204" pitchFamily="34" charset="-122"/>
              </a:rPr>
              <a:t>Ps(s)</a:t>
            </a:r>
            <a:r>
              <a:rPr lang="zh-CN" altLang="en-US" sz="2400" dirty="0">
                <a:solidFill>
                  <a:schemeClr val="bg1"/>
                </a:solidFill>
                <a:latin typeface="微软雅黑" panose="020B0503020204020204" pitchFamily="34" charset="-122"/>
                <a:ea typeface="微软雅黑" panose="020B0503020204020204" pitchFamily="34" charset="-122"/>
              </a:rPr>
              <a:t>，这一步是近似</a:t>
            </a:r>
            <a:r>
              <a:rPr lang="zh-CN" altLang="en-US" sz="2400" dirty="0" smtClean="0">
                <a:solidFill>
                  <a:schemeClr val="bg1"/>
                </a:solidFill>
                <a:latin typeface="微软雅黑" panose="020B0503020204020204" pitchFamily="34" charset="-122"/>
                <a:ea typeface="微软雅黑" panose="020B0503020204020204" pitchFamily="34" charset="-122"/>
              </a:rPr>
              <a:t>过程，应根据处理目的尽量               做到合理，同时把灰度值相等或近似地合并到一起。</a:t>
            </a:r>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2067"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10</a:t>
            </a:fld>
            <a:endParaRPr lang="en-US" dirty="0"/>
          </a:p>
        </p:txBody>
      </p:sp>
      <p:graphicFrame>
        <p:nvGraphicFramePr>
          <p:cNvPr id="7" name="Object 11"/>
          <p:cNvGraphicFramePr>
            <a:graphicFrameLocks noChangeAspect="1"/>
          </p:cNvGraphicFramePr>
          <p:nvPr>
            <p:extLst>
              <p:ext uri="{D42A27DB-BD31-4B8C-83A1-F6EECF244321}">
                <p14:modId xmlns:p14="http://schemas.microsoft.com/office/powerpoint/2010/main" val="3971200602"/>
              </p:ext>
            </p:extLst>
          </p:nvPr>
        </p:nvGraphicFramePr>
        <p:xfrm>
          <a:off x="1994578" y="2203570"/>
          <a:ext cx="3024187" cy="869950"/>
        </p:xfrm>
        <a:graphic>
          <a:graphicData uri="http://schemas.openxmlformats.org/presentationml/2006/ole">
            <mc:AlternateContent xmlns:mc="http://schemas.openxmlformats.org/markup-compatibility/2006">
              <mc:Choice xmlns:v="urn:schemas-microsoft-com:vml" Requires="v">
                <p:oleObj spid="_x0000_s5136" r:id="rId3" imgW="1333238" imgH="444624" progId="Equation.DSMT4">
                  <p:embed/>
                </p:oleObj>
              </mc:Choice>
              <mc:Fallback>
                <p:oleObj r:id="rId3" imgW="1333238" imgH="4446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578" y="2203570"/>
                        <a:ext cx="3024187"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1799074901"/>
              </p:ext>
            </p:extLst>
          </p:nvPr>
        </p:nvGraphicFramePr>
        <p:xfrm>
          <a:off x="2209800" y="1168437"/>
          <a:ext cx="2035175" cy="534987"/>
        </p:xfrm>
        <a:graphic>
          <a:graphicData uri="http://schemas.openxmlformats.org/presentationml/2006/ole">
            <mc:AlternateContent xmlns:mc="http://schemas.openxmlformats.org/markup-compatibility/2006">
              <mc:Choice xmlns:v="urn:schemas-microsoft-com:vml" Requires="v">
                <p:oleObj spid="_x0000_s5137" r:id="rId5" imgW="914717" imgH="228917" progId="Equation.DSMT4">
                  <p:embed/>
                </p:oleObj>
              </mc:Choice>
              <mc:Fallback>
                <p:oleObj r:id="rId5" imgW="914717" imgH="2289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168437"/>
                        <a:ext cx="203517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3461089"/>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直方图均衡化的计算过程</a:t>
            </a:r>
            <a:r>
              <a:rPr lang="en-US" altLang="zh-CN" sz="2800" dirty="0" smtClean="0"/>
              <a:t>1/3</a:t>
            </a:r>
            <a:endParaRPr lang="en-US" dirty="0" smtClean="0"/>
          </a:p>
        </p:txBody>
      </p:sp>
      <p:sp>
        <p:nvSpPr>
          <p:cNvPr id="18435" name="Content Placeholder 2"/>
          <p:cNvSpPr>
            <a:spLocks noGrp="1"/>
          </p:cNvSpPr>
          <p:nvPr>
            <p:ph idx="1"/>
          </p:nvPr>
        </p:nvSpPr>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假定有一幅像素数为</a:t>
            </a:r>
            <a:r>
              <a:rPr lang="en-US" altLang="zh-CN" sz="2400" dirty="0">
                <a:solidFill>
                  <a:schemeClr val="bg1"/>
                </a:solidFill>
                <a:latin typeface="微软雅黑" panose="020B0503020204020204" pitchFamily="34" charset="-122"/>
                <a:ea typeface="微软雅黑" panose="020B0503020204020204" pitchFamily="34" charset="-122"/>
              </a:rPr>
              <a:t>64×64</a:t>
            </a:r>
            <a:r>
              <a:rPr lang="zh-CN" altLang="en-US" sz="2400" dirty="0">
                <a:solidFill>
                  <a:schemeClr val="bg1"/>
                </a:solidFill>
                <a:latin typeface="微软雅黑" panose="020B0503020204020204" pitchFamily="34" charset="-122"/>
                <a:ea typeface="微软雅黑" panose="020B0503020204020204" pitchFamily="34" charset="-122"/>
              </a:rPr>
              <a:t>，灰度级为</a:t>
            </a:r>
            <a:r>
              <a:rPr lang="en-US" altLang="zh-CN" sz="2400" dirty="0">
                <a:solidFill>
                  <a:schemeClr val="bg1"/>
                </a:solidFill>
                <a:latin typeface="微软雅黑" panose="020B0503020204020204" pitchFamily="34" charset="-122"/>
                <a:ea typeface="微软雅黑" panose="020B0503020204020204" pitchFamily="34" charset="-122"/>
              </a:rPr>
              <a:t>8</a:t>
            </a:r>
            <a:r>
              <a:rPr lang="zh-CN" altLang="en-US" sz="2400" dirty="0">
                <a:solidFill>
                  <a:schemeClr val="bg1"/>
                </a:solidFill>
                <a:latin typeface="微软雅黑" panose="020B0503020204020204" pitchFamily="34" charset="-122"/>
                <a:ea typeface="微软雅黑" panose="020B0503020204020204" pitchFamily="34" charset="-122"/>
              </a:rPr>
              <a:t>级的图像，将其进行均衡化处理，其灰度级分布表</a:t>
            </a:r>
            <a:r>
              <a:rPr lang="zh-CN" altLang="en-US" sz="2400" dirty="0" smtClean="0">
                <a:solidFill>
                  <a:schemeClr val="bg1"/>
                </a:solidFill>
                <a:latin typeface="微软雅黑" panose="020B0503020204020204" pitchFamily="34" charset="-122"/>
                <a:ea typeface="微软雅黑" panose="020B0503020204020204" pitchFamily="34" charset="-122"/>
              </a:rPr>
              <a:t>如下图</a:t>
            </a:r>
            <a:r>
              <a:rPr lang="zh-CN" altLang="en-US" sz="2400" dirty="0">
                <a:solidFill>
                  <a:schemeClr val="bg1"/>
                </a:solidFill>
                <a:latin typeface="微软雅黑" panose="020B0503020204020204" pitchFamily="34" charset="-122"/>
                <a:ea typeface="微软雅黑" panose="020B0503020204020204" pitchFamily="34" charset="-122"/>
              </a:rPr>
              <a:t>所示：</a:t>
            </a:r>
          </a:p>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2067"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11</a:t>
            </a:fld>
            <a:endParaRPr lang="en-US" dirty="0"/>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1892300"/>
            <a:ext cx="3962400" cy="274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719317"/>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直方图均衡化的计算过程</a:t>
            </a:r>
            <a:r>
              <a:rPr lang="en-US" altLang="zh-CN" sz="2800" dirty="0" smtClean="0"/>
              <a:t>1/3</a:t>
            </a:r>
            <a:endParaRPr lang="en-US" dirty="0" smtClean="0"/>
          </a:p>
        </p:txBody>
      </p:sp>
      <p:sp>
        <p:nvSpPr>
          <p:cNvPr id="18435" name="Content Placeholder 2"/>
          <p:cNvSpPr>
            <a:spLocks noGrp="1"/>
          </p:cNvSpPr>
          <p:nvPr>
            <p:ph idx="1"/>
          </p:nvPr>
        </p:nvSpPr>
        <p:spPr/>
        <p:txBody>
          <a:bodyPr>
            <a:normAutofit/>
          </a:bodyPr>
          <a:lstStyle/>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2067"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12</a:t>
            </a:fld>
            <a:endParaRPr lang="en-US" dirty="0"/>
          </a:p>
        </p:txBody>
      </p:sp>
      <p:pic>
        <p:nvPicPr>
          <p:cNvPr id="7" name="Picture 5"/>
          <p:cNvPicPr>
            <a:picLocks noChangeAspect="1" noChangeArrowheads="1"/>
          </p:cNvPicPr>
          <p:nvPr/>
        </p:nvPicPr>
        <p:blipFill>
          <a:blip r:embed="rId2">
            <a:lum bright="-18000" contrast="66000"/>
            <a:extLst>
              <a:ext uri="{28A0092B-C50C-407E-A947-70E740481C1C}">
                <a14:useLocalDpi xmlns:a14="http://schemas.microsoft.com/office/drawing/2010/main" val="0"/>
              </a:ext>
            </a:extLst>
          </a:blip>
          <a:srcRect/>
          <a:stretch>
            <a:fillRect/>
          </a:stretch>
        </p:blipFill>
        <p:spPr bwMode="auto">
          <a:xfrm>
            <a:off x="373046" y="1523999"/>
            <a:ext cx="1925955" cy="190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lum bright="-24000" contrast="88000"/>
            <a:extLst>
              <a:ext uri="{28A0092B-C50C-407E-A947-70E740481C1C}">
                <a14:useLocalDpi xmlns:a14="http://schemas.microsoft.com/office/drawing/2010/main" val="0"/>
              </a:ext>
            </a:extLst>
          </a:blip>
          <a:srcRect/>
          <a:stretch>
            <a:fillRect/>
          </a:stretch>
        </p:blipFill>
        <p:spPr bwMode="auto">
          <a:xfrm>
            <a:off x="2514600" y="1504950"/>
            <a:ext cx="1754505" cy="186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4">
            <a:lum bright="-36000" contrast="84000"/>
            <a:extLst>
              <a:ext uri="{28A0092B-C50C-407E-A947-70E740481C1C}">
                <a14:useLocalDpi xmlns:a14="http://schemas.microsoft.com/office/drawing/2010/main" val="0"/>
              </a:ext>
            </a:extLst>
          </a:blip>
          <a:srcRect/>
          <a:stretch>
            <a:fillRect/>
          </a:stretch>
        </p:blipFill>
        <p:spPr bwMode="auto">
          <a:xfrm>
            <a:off x="4743754" y="1536325"/>
            <a:ext cx="1577340"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8"/>
          <p:cNvSpPr txBox="1">
            <a:spLocks noChangeArrowheads="1"/>
          </p:cNvSpPr>
          <p:nvPr/>
        </p:nvSpPr>
        <p:spPr bwMode="auto">
          <a:xfrm>
            <a:off x="152401" y="3508579"/>
            <a:ext cx="6553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dirty="0" smtClean="0">
                <a:solidFill>
                  <a:srgbClr val="10253F"/>
                </a:solidFill>
                <a:latin typeface="微软雅黑" panose="020B0503020204020204" pitchFamily="34" charset="-122"/>
                <a:ea typeface="微软雅黑" panose="020B0503020204020204" pitchFamily="34" charset="-122"/>
              </a:rPr>
              <a:t>(</a:t>
            </a:r>
            <a:r>
              <a:rPr lang="en-US" altLang="zh-CN" sz="1400" dirty="0">
                <a:solidFill>
                  <a:srgbClr val="10253F"/>
                </a:solidFill>
                <a:latin typeface="微软雅黑" panose="020B0503020204020204" pitchFamily="34" charset="-122"/>
                <a:ea typeface="微软雅黑" panose="020B0503020204020204" pitchFamily="34" charset="-122"/>
              </a:rPr>
              <a:t>a) </a:t>
            </a:r>
            <a:r>
              <a:rPr lang="zh-CN" altLang="en-US" sz="1400" dirty="0">
                <a:solidFill>
                  <a:srgbClr val="10253F"/>
                </a:solidFill>
                <a:latin typeface="微软雅黑" panose="020B0503020204020204" pitchFamily="34" charset="-122"/>
                <a:ea typeface="微软雅黑" panose="020B0503020204020204" pitchFamily="34" charset="-122"/>
              </a:rPr>
              <a:t>原图灰度级直方图</a:t>
            </a:r>
            <a:r>
              <a:rPr lang="zh-CN" altLang="en-US" sz="1400" dirty="0" smtClean="0">
                <a:solidFill>
                  <a:srgbClr val="10253F"/>
                </a:solidFill>
                <a:latin typeface="微软雅黑" panose="020B0503020204020204" pitchFamily="34" charset="-122"/>
                <a:ea typeface="微软雅黑" panose="020B0503020204020204" pitchFamily="34" charset="-122"/>
              </a:rPr>
              <a:t>；        </a:t>
            </a:r>
            <a:r>
              <a:rPr lang="en-US" altLang="zh-CN" sz="1400" dirty="0" smtClean="0">
                <a:solidFill>
                  <a:srgbClr val="10253F"/>
                </a:solidFill>
                <a:latin typeface="微软雅黑" panose="020B0503020204020204" pitchFamily="34" charset="-122"/>
                <a:ea typeface="微软雅黑" panose="020B0503020204020204" pitchFamily="34" charset="-122"/>
              </a:rPr>
              <a:t>(</a:t>
            </a:r>
            <a:r>
              <a:rPr lang="en-US" altLang="zh-CN" sz="1400" dirty="0">
                <a:solidFill>
                  <a:srgbClr val="10253F"/>
                </a:solidFill>
                <a:latin typeface="微软雅黑" panose="020B0503020204020204" pitchFamily="34" charset="-122"/>
                <a:ea typeface="微软雅黑" panose="020B0503020204020204" pitchFamily="34" charset="-122"/>
              </a:rPr>
              <a:t>b) </a:t>
            </a:r>
            <a:r>
              <a:rPr lang="zh-CN" altLang="en-US" sz="1400" dirty="0">
                <a:solidFill>
                  <a:srgbClr val="10253F"/>
                </a:solidFill>
                <a:latin typeface="微软雅黑" panose="020B0503020204020204" pitchFamily="34" charset="-122"/>
                <a:ea typeface="微软雅黑" panose="020B0503020204020204" pitchFamily="34" charset="-122"/>
              </a:rPr>
              <a:t>累积变换后的直方图</a:t>
            </a:r>
            <a:r>
              <a:rPr lang="zh-CN" altLang="en-US" sz="1400" dirty="0" smtClean="0">
                <a:solidFill>
                  <a:srgbClr val="10253F"/>
                </a:solidFill>
                <a:latin typeface="微软雅黑" panose="020B0503020204020204" pitchFamily="34" charset="-122"/>
                <a:ea typeface="微软雅黑" panose="020B0503020204020204" pitchFamily="34" charset="-122"/>
              </a:rPr>
              <a:t>；    </a:t>
            </a:r>
            <a:r>
              <a:rPr lang="en-US" altLang="zh-CN" sz="1400" dirty="0" smtClean="0">
                <a:solidFill>
                  <a:srgbClr val="10253F"/>
                </a:solidFill>
                <a:latin typeface="微软雅黑" panose="020B0503020204020204" pitchFamily="34" charset="-122"/>
                <a:ea typeface="微软雅黑" panose="020B0503020204020204" pitchFamily="34" charset="-122"/>
              </a:rPr>
              <a:t>(</a:t>
            </a:r>
            <a:r>
              <a:rPr lang="en-US" altLang="zh-CN" sz="1400" dirty="0">
                <a:solidFill>
                  <a:srgbClr val="10253F"/>
                </a:solidFill>
                <a:latin typeface="微软雅黑" panose="020B0503020204020204" pitchFamily="34" charset="-122"/>
                <a:ea typeface="微软雅黑" panose="020B0503020204020204" pitchFamily="34" charset="-122"/>
              </a:rPr>
              <a:t>c) </a:t>
            </a:r>
            <a:r>
              <a:rPr lang="zh-CN" altLang="en-US" sz="1400" dirty="0">
                <a:solidFill>
                  <a:srgbClr val="10253F"/>
                </a:solidFill>
                <a:latin typeface="微软雅黑" panose="020B0503020204020204" pitchFamily="34" charset="-122"/>
                <a:ea typeface="微软雅黑" panose="020B0503020204020204" pitchFamily="34" charset="-122"/>
              </a:rPr>
              <a:t>均衡化后的直方图；</a:t>
            </a:r>
          </a:p>
        </p:txBody>
      </p:sp>
    </p:spTree>
    <p:extLst>
      <p:ext uri="{BB962C8B-B14F-4D97-AF65-F5344CB8AC3E}">
        <p14:creationId xmlns:p14="http://schemas.microsoft.com/office/powerpoint/2010/main" val="333039877"/>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par>
                                <p:cTn id="15" presetID="55"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strVal val="#ppt_w*0.70"/>
                                          </p:val>
                                        </p:tav>
                                        <p:tav tm="100000">
                                          <p:val>
                                            <p:strVal val="#ppt_w"/>
                                          </p:val>
                                        </p:tav>
                                      </p:tavLst>
                                    </p:anim>
                                    <p:anim calcmode="lin" valueType="num">
                                      <p:cBhvr>
                                        <p:cTn id="23" dur="1000" fill="hold"/>
                                        <p:tgtEl>
                                          <p:spTgt spid="11"/>
                                        </p:tgtEl>
                                        <p:attrNameLst>
                                          <p:attrName>ppt_h</p:attrName>
                                        </p:attrNameLst>
                                      </p:cBhvr>
                                      <p:tavLst>
                                        <p:tav tm="0">
                                          <p:val>
                                            <p:strVal val="#ppt_h"/>
                                          </p:val>
                                        </p:tav>
                                        <p:tav tm="100000">
                                          <p:val>
                                            <p:strVal val="#ppt_h"/>
                                          </p:val>
                                        </p:tav>
                                      </p:tavLst>
                                    </p:anim>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直方图均衡化</a:t>
            </a:r>
            <a:r>
              <a:rPr lang="en-US" altLang="zh-CN" sz="2800" dirty="0" smtClean="0"/>
              <a:t>-Matlab</a:t>
            </a:r>
            <a:r>
              <a:rPr lang="zh-CN" altLang="en-US" sz="2800" dirty="0" smtClean="0"/>
              <a:t>实现</a:t>
            </a:r>
            <a:endParaRPr lang="en-US" dirty="0" smtClean="0"/>
          </a:p>
        </p:txBody>
      </p:sp>
      <p:sp>
        <p:nvSpPr>
          <p:cNvPr id="18435" name="Content Placeholder 2"/>
          <p:cNvSpPr>
            <a:spLocks noGrp="1"/>
          </p:cNvSpPr>
          <p:nvPr>
            <p:ph idx="1"/>
          </p:nvPr>
        </p:nvSpPr>
        <p:spPr/>
        <p:txBody>
          <a:bodyPr>
            <a:normAutofit/>
          </a:bodyPr>
          <a:lstStyle/>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2067"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13</a:t>
            </a:fld>
            <a:endParaRPr lang="en-US" dirty="0"/>
          </a:p>
        </p:txBody>
      </p:sp>
      <p:sp>
        <p:nvSpPr>
          <p:cNvPr id="9" name="Content Placeholder 2"/>
          <p:cNvSpPr txBox="1">
            <a:spLocks/>
          </p:cNvSpPr>
          <p:nvPr/>
        </p:nvSpPr>
        <p:spPr bwMode="auto">
          <a:xfrm>
            <a:off x="472278" y="962028"/>
            <a:ext cx="6217920" cy="40239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6793" marR="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b="0" baseline="0" dirty="0" smtClean="0">
                <a:solidFill>
                  <a:srgbClr val="6F6F6F"/>
                </a:solidFill>
                <a:latin typeface="Arial" panose="020B0604020202020204" pitchFamily="34" charset="0"/>
                <a:ea typeface="+mn-ea"/>
                <a:cs typeface="Arial" panose="020B0604020202020204" pitchFamily="34" charset="0"/>
              </a:defRPr>
            </a:lvl1pPr>
            <a:lvl2pPr marL="525177" marR="0" indent="-190492"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b="0" dirty="0" smtClean="0">
                <a:solidFill>
                  <a:schemeClr val="bg2"/>
                </a:solidFill>
                <a:latin typeface="Arial" panose="020B0604020202020204" pitchFamily="34" charset="0"/>
                <a:cs typeface="Arial" panose="020B0604020202020204" pitchFamily="34" charset="0"/>
              </a:defRPr>
            </a:lvl2pPr>
            <a:lvl3pPr marL="670692" marR="0" indent="-169327"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b="0" dirty="0" smtClean="0">
                <a:solidFill>
                  <a:schemeClr val="bg2"/>
                </a:solidFill>
                <a:latin typeface="Arial" panose="020B0604020202020204" pitchFamily="34" charset="0"/>
                <a:cs typeface="Arial" panose="020B0604020202020204" pitchFamily="34" charset="0"/>
              </a:defRPr>
            </a:lvl3pPr>
            <a:lvl4pPr marL="1109177" indent="-142863" algn="l" rtl="0" eaLnBrk="1" fontAlgn="base" hangingPunct="1">
              <a:spcBef>
                <a:spcPct val="20000"/>
              </a:spcBef>
              <a:spcAft>
                <a:spcPct val="0"/>
              </a:spcAft>
              <a:buChar char="–"/>
              <a:defRPr sz="1250">
                <a:solidFill>
                  <a:schemeClr val="bg1"/>
                </a:solidFill>
                <a:latin typeface="+mn-lt"/>
              </a:defRPr>
            </a:lvl4pPr>
            <a:lvl5pPr marL="1323472" indent="-142863" algn="l" rtl="0" eaLnBrk="1" fontAlgn="base" hangingPunct="1">
              <a:spcBef>
                <a:spcPct val="20000"/>
              </a:spcBef>
              <a:spcAft>
                <a:spcPct val="0"/>
              </a:spcAft>
              <a:buChar char="»"/>
              <a:defRPr sz="1250">
                <a:solidFill>
                  <a:schemeClr val="bg1"/>
                </a:solidFill>
                <a:latin typeface="+mn-lt"/>
              </a:defRPr>
            </a:lvl5pPr>
            <a:lvl6pPr marL="1609200" indent="-142863" algn="l" rtl="0" eaLnBrk="1" fontAlgn="base" hangingPunct="1">
              <a:spcBef>
                <a:spcPct val="20000"/>
              </a:spcBef>
              <a:spcAft>
                <a:spcPct val="0"/>
              </a:spcAft>
              <a:buChar char="»"/>
              <a:defRPr sz="1250">
                <a:solidFill>
                  <a:schemeClr val="bg1"/>
                </a:solidFill>
                <a:latin typeface="+mn-lt"/>
              </a:defRPr>
            </a:lvl6pPr>
            <a:lvl7pPr marL="1894927" indent="-142863" algn="l" rtl="0" eaLnBrk="1" fontAlgn="base" hangingPunct="1">
              <a:spcBef>
                <a:spcPct val="20000"/>
              </a:spcBef>
              <a:spcAft>
                <a:spcPct val="0"/>
              </a:spcAft>
              <a:buChar char="»"/>
              <a:defRPr sz="1250">
                <a:solidFill>
                  <a:schemeClr val="bg1"/>
                </a:solidFill>
                <a:latin typeface="+mn-lt"/>
              </a:defRPr>
            </a:lvl7pPr>
            <a:lvl8pPr marL="2180654" indent="-142863" algn="l" rtl="0" eaLnBrk="1" fontAlgn="base" hangingPunct="1">
              <a:spcBef>
                <a:spcPct val="20000"/>
              </a:spcBef>
              <a:spcAft>
                <a:spcPct val="0"/>
              </a:spcAft>
              <a:buChar char="»"/>
              <a:defRPr sz="1250">
                <a:solidFill>
                  <a:schemeClr val="bg1"/>
                </a:solidFill>
                <a:latin typeface="+mn-lt"/>
              </a:defRPr>
            </a:lvl8pPr>
            <a:lvl9pPr marL="2466381" indent="-142863" algn="l" rtl="0" eaLnBrk="1" fontAlgn="base" hangingPunct="1">
              <a:spcBef>
                <a:spcPct val="20000"/>
              </a:spcBef>
              <a:spcAft>
                <a:spcPct val="0"/>
              </a:spcAft>
              <a:buChar char="»"/>
              <a:defRPr sz="1250">
                <a:solidFill>
                  <a:schemeClr val="bg1"/>
                </a:solidFill>
                <a:latin typeface="+mn-lt"/>
              </a:defRPr>
            </a:lvl9pPr>
          </a:lstStyle>
          <a:p>
            <a:r>
              <a:rPr lang="en-US" altLang="zh-CN" sz="2400" kern="0" dirty="0" err="1">
                <a:solidFill>
                  <a:schemeClr val="bg1"/>
                </a:solidFill>
                <a:latin typeface="微软雅黑" panose="020B0503020204020204" pitchFamily="34" charset="-122"/>
                <a:ea typeface="微软雅黑" panose="020B0503020204020204" pitchFamily="34" charset="-122"/>
              </a:rPr>
              <a:t>imhist</a:t>
            </a:r>
            <a:r>
              <a:rPr lang="zh-CN" altLang="en-US" sz="2400" kern="0" dirty="0" smtClean="0">
                <a:solidFill>
                  <a:schemeClr val="bg1"/>
                </a:solidFill>
                <a:latin typeface="微软雅黑" panose="020B0503020204020204" pitchFamily="34" charset="-122"/>
                <a:ea typeface="微软雅黑" panose="020B0503020204020204" pitchFamily="34" charset="-122"/>
              </a:rPr>
              <a:t>函数：</a:t>
            </a:r>
          </a:p>
          <a:p>
            <a:pPr lvl="1"/>
            <a:r>
              <a:rPr lang="zh-CN" altLang="en-US" sz="1600" kern="0" dirty="0">
                <a:solidFill>
                  <a:schemeClr val="bg1"/>
                </a:solidFill>
                <a:latin typeface="微软雅黑" panose="020B0503020204020204" pitchFamily="34" charset="-122"/>
                <a:ea typeface="微软雅黑" panose="020B0503020204020204" pitchFamily="34" charset="-122"/>
              </a:rPr>
              <a:t>功能：计算和显示图像的色彩直方图。</a:t>
            </a:r>
          </a:p>
          <a:p>
            <a:pPr lvl="1"/>
            <a:r>
              <a:rPr lang="zh-CN" altLang="en-US" sz="1600" kern="0" dirty="0">
                <a:solidFill>
                  <a:schemeClr val="bg1"/>
                </a:solidFill>
                <a:latin typeface="微软雅黑" panose="020B0503020204020204" pitchFamily="34" charset="-122"/>
                <a:ea typeface="微软雅黑" panose="020B0503020204020204" pitchFamily="34" charset="-122"/>
              </a:rPr>
              <a:t>格式：</a:t>
            </a:r>
            <a:r>
              <a:rPr lang="en-US" altLang="zh-CN" sz="1600" kern="0" dirty="0" err="1">
                <a:solidFill>
                  <a:schemeClr val="bg1"/>
                </a:solidFill>
                <a:latin typeface="微软雅黑" panose="020B0503020204020204" pitchFamily="34" charset="-122"/>
                <a:ea typeface="微软雅黑" panose="020B0503020204020204" pitchFamily="34" charset="-122"/>
              </a:rPr>
              <a:t>imhist</a:t>
            </a:r>
            <a:r>
              <a:rPr lang="en-US" altLang="zh-CN" sz="1600" kern="0" dirty="0">
                <a:solidFill>
                  <a:schemeClr val="bg1"/>
                </a:solidFill>
                <a:latin typeface="微软雅黑" panose="020B0503020204020204" pitchFamily="34" charset="-122"/>
                <a:ea typeface="微软雅黑" panose="020B0503020204020204" pitchFamily="34" charset="-122"/>
              </a:rPr>
              <a:t>(I, n)</a:t>
            </a:r>
          </a:p>
          <a:p>
            <a:pPr lvl="1"/>
            <a:r>
              <a:rPr lang="en-US" altLang="zh-CN"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err="1">
                <a:solidFill>
                  <a:schemeClr val="bg1"/>
                </a:solidFill>
                <a:latin typeface="微软雅黑" panose="020B0503020204020204" pitchFamily="34" charset="-122"/>
                <a:ea typeface="微软雅黑" panose="020B0503020204020204" pitchFamily="34" charset="-122"/>
              </a:rPr>
              <a:t>imhist</a:t>
            </a:r>
            <a:r>
              <a:rPr lang="en-US" altLang="zh-CN" sz="1600" kern="0" dirty="0">
                <a:solidFill>
                  <a:schemeClr val="bg1"/>
                </a:solidFill>
                <a:latin typeface="微软雅黑" panose="020B0503020204020204" pitchFamily="34" charset="-122"/>
                <a:ea typeface="微软雅黑" panose="020B0503020204020204" pitchFamily="34" charset="-122"/>
              </a:rPr>
              <a:t>(X, map)</a:t>
            </a:r>
          </a:p>
          <a:p>
            <a:pPr lvl="1"/>
            <a:r>
              <a:rPr lang="en-US" altLang="zh-CN"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smtClean="0">
                <a:solidFill>
                  <a:schemeClr val="bg1"/>
                </a:solidFill>
                <a:latin typeface="微软雅黑" panose="020B0503020204020204" pitchFamily="34" charset="-122"/>
                <a:ea typeface="微软雅黑" panose="020B0503020204020204" pitchFamily="34" charset="-122"/>
              </a:rPr>
              <a:t>counts</a:t>
            </a:r>
            <a:r>
              <a:rPr lang="en-US" altLang="zh-CN" sz="1600" kern="0" dirty="0">
                <a:solidFill>
                  <a:schemeClr val="bg1"/>
                </a:solidFill>
                <a:latin typeface="微软雅黑" panose="020B0503020204020204" pitchFamily="34" charset="-122"/>
                <a:ea typeface="微软雅黑" panose="020B0503020204020204" pitchFamily="34" charset="-122"/>
              </a:rPr>
              <a:t>, x</a:t>
            </a:r>
            <a:r>
              <a:rPr lang="zh-CN" altLang="en-US" sz="1600" kern="0" dirty="0">
                <a:solidFill>
                  <a:schemeClr val="bg1"/>
                </a:solidFill>
                <a:latin typeface="微软雅黑" panose="020B0503020204020204" pitchFamily="34" charset="-122"/>
                <a:ea typeface="微软雅黑" panose="020B0503020204020204" pitchFamily="34" charset="-122"/>
              </a:rPr>
              <a:t>］</a:t>
            </a:r>
            <a:r>
              <a:rPr lang="en-US" altLang="zh-CN" sz="1600" kern="0" dirty="0">
                <a:solidFill>
                  <a:schemeClr val="bg1"/>
                </a:solidFill>
                <a:latin typeface="微软雅黑" panose="020B0503020204020204" pitchFamily="34" charset="-122"/>
                <a:ea typeface="微软雅黑" panose="020B0503020204020204" pitchFamily="34" charset="-122"/>
              </a:rPr>
              <a:t>=</a:t>
            </a:r>
            <a:r>
              <a:rPr lang="en-US" altLang="zh-CN" sz="1600" kern="0" dirty="0" err="1">
                <a:solidFill>
                  <a:schemeClr val="bg1"/>
                </a:solidFill>
                <a:latin typeface="微软雅黑" panose="020B0503020204020204" pitchFamily="34" charset="-122"/>
                <a:ea typeface="微软雅黑" panose="020B0503020204020204" pitchFamily="34" charset="-122"/>
              </a:rPr>
              <a:t>imhist</a:t>
            </a:r>
            <a:r>
              <a:rPr lang="en-US" altLang="zh-CN" sz="1600" kern="0" dirty="0">
                <a:solidFill>
                  <a:schemeClr val="bg1"/>
                </a:solidFill>
                <a:latin typeface="微软雅黑" panose="020B0503020204020204" pitchFamily="34" charset="-122"/>
                <a:ea typeface="微软雅黑" panose="020B0503020204020204" pitchFamily="34" charset="-122"/>
              </a:rPr>
              <a:t>(…)</a:t>
            </a:r>
          </a:p>
          <a:p>
            <a:pPr lvl="1"/>
            <a:r>
              <a:rPr lang="zh-CN" altLang="en-US" sz="1600" kern="0" dirty="0">
                <a:solidFill>
                  <a:schemeClr val="bg1"/>
                </a:solidFill>
                <a:latin typeface="微软雅黑" panose="020B0503020204020204" pitchFamily="34" charset="-122"/>
                <a:ea typeface="微软雅黑" panose="020B0503020204020204" pitchFamily="34" charset="-122"/>
              </a:rPr>
              <a:t>说明：</a:t>
            </a:r>
            <a:r>
              <a:rPr lang="en-US" altLang="zh-CN" sz="1600" kern="0" dirty="0" err="1">
                <a:solidFill>
                  <a:schemeClr val="bg1"/>
                </a:solidFill>
                <a:latin typeface="微软雅黑" panose="020B0503020204020204" pitchFamily="34" charset="-122"/>
                <a:ea typeface="微软雅黑" panose="020B0503020204020204" pitchFamily="34" charset="-122"/>
              </a:rPr>
              <a:t>imhist</a:t>
            </a:r>
            <a:r>
              <a:rPr lang="en-US" altLang="zh-CN" sz="1600" kern="0" dirty="0">
                <a:solidFill>
                  <a:schemeClr val="bg1"/>
                </a:solidFill>
                <a:latin typeface="微软雅黑" panose="020B0503020204020204" pitchFamily="34" charset="-122"/>
                <a:ea typeface="微软雅黑" panose="020B0503020204020204" pitchFamily="34" charset="-122"/>
              </a:rPr>
              <a:t>(I, n)</a:t>
            </a:r>
            <a:r>
              <a:rPr lang="zh-CN" altLang="en-US" sz="1600" kern="0" dirty="0">
                <a:solidFill>
                  <a:schemeClr val="bg1"/>
                </a:solidFill>
                <a:latin typeface="微软雅黑" panose="020B0503020204020204" pitchFamily="34" charset="-122"/>
                <a:ea typeface="微软雅黑" panose="020B0503020204020204" pitchFamily="34" charset="-122"/>
              </a:rPr>
              <a:t>计算和显示灰度图像</a:t>
            </a:r>
            <a:r>
              <a:rPr lang="en-US" altLang="zh-CN" sz="1600" kern="0" dirty="0">
                <a:solidFill>
                  <a:schemeClr val="bg1"/>
                </a:solidFill>
                <a:latin typeface="微软雅黑" panose="020B0503020204020204" pitchFamily="34" charset="-122"/>
                <a:ea typeface="微软雅黑" panose="020B0503020204020204" pitchFamily="34" charset="-122"/>
              </a:rPr>
              <a:t>I</a:t>
            </a:r>
            <a:r>
              <a:rPr lang="zh-CN" altLang="en-US" sz="1600" kern="0" dirty="0">
                <a:solidFill>
                  <a:schemeClr val="bg1"/>
                </a:solidFill>
                <a:latin typeface="微软雅黑" panose="020B0503020204020204" pitchFamily="34" charset="-122"/>
                <a:ea typeface="微软雅黑" panose="020B0503020204020204" pitchFamily="34" charset="-122"/>
              </a:rPr>
              <a:t>的直方图，</a:t>
            </a:r>
            <a:r>
              <a:rPr lang="en-US" altLang="zh-CN" sz="1600" kern="0" dirty="0">
                <a:solidFill>
                  <a:schemeClr val="bg1"/>
                </a:solidFill>
                <a:latin typeface="微软雅黑" panose="020B0503020204020204" pitchFamily="34" charset="-122"/>
                <a:ea typeface="微软雅黑" panose="020B0503020204020204" pitchFamily="34" charset="-122"/>
              </a:rPr>
              <a:t>n</a:t>
            </a:r>
            <a:r>
              <a:rPr lang="zh-CN" altLang="en-US" sz="1600" kern="0" dirty="0">
                <a:solidFill>
                  <a:schemeClr val="bg1"/>
                </a:solidFill>
                <a:latin typeface="微软雅黑" panose="020B0503020204020204" pitchFamily="34" charset="-122"/>
                <a:ea typeface="微软雅黑" panose="020B0503020204020204" pitchFamily="34" charset="-122"/>
              </a:rPr>
              <a:t>为指定的灰度级数目，缺省值为</a:t>
            </a:r>
            <a:r>
              <a:rPr lang="en-US" altLang="zh-CN" sz="1600" kern="0" dirty="0">
                <a:solidFill>
                  <a:schemeClr val="bg1"/>
                </a:solidFill>
                <a:latin typeface="微软雅黑" panose="020B0503020204020204" pitchFamily="34" charset="-122"/>
                <a:ea typeface="微软雅黑" panose="020B0503020204020204" pitchFamily="34" charset="-122"/>
              </a:rPr>
              <a:t>256</a:t>
            </a:r>
          </a:p>
          <a:p>
            <a:pPr lvl="1"/>
            <a:r>
              <a:rPr lang="en-US" altLang="zh-CN"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err="1">
                <a:solidFill>
                  <a:schemeClr val="bg1"/>
                </a:solidFill>
                <a:latin typeface="微软雅黑" panose="020B0503020204020204" pitchFamily="34" charset="-122"/>
                <a:ea typeface="微软雅黑" panose="020B0503020204020204" pitchFamily="34" charset="-122"/>
              </a:rPr>
              <a:t>imhist</a:t>
            </a:r>
            <a:r>
              <a:rPr lang="en-US" altLang="zh-CN" sz="1600" kern="0" dirty="0">
                <a:solidFill>
                  <a:schemeClr val="bg1"/>
                </a:solidFill>
                <a:latin typeface="微软雅黑" panose="020B0503020204020204" pitchFamily="34" charset="-122"/>
                <a:ea typeface="微软雅黑" panose="020B0503020204020204" pitchFamily="34" charset="-122"/>
              </a:rPr>
              <a:t>(X, map)</a:t>
            </a:r>
            <a:r>
              <a:rPr lang="zh-CN" altLang="en-US" sz="1600" kern="0" dirty="0">
                <a:solidFill>
                  <a:schemeClr val="bg1"/>
                </a:solidFill>
                <a:latin typeface="微软雅黑" panose="020B0503020204020204" pitchFamily="34" charset="-122"/>
                <a:ea typeface="微软雅黑" panose="020B0503020204020204" pitchFamily="34" charset="-122"/>
              </a:rPr>
              <a:t>计算和显示索引色图像</a:t>
            </a:r>
            <a:r>
              <a:rPr lang="en-US" altLang="zh-CN" sz="1600" kern="0" dirty="0">
                <a:solidFill>
                  <a:schemeClr val="bg1"/>
                </a:solidFill>
                <a:latin typeface="微软雅黑" panose="020B0503020204020204" pitchFamily="34" charset="-122"/>
                <a:ea typeface="微软雅黑" panose="020B0503020204020204" pitchFamily="34" charset="-122"/>
              </a:rPr>
              <a:t>X</a:t>
            </a:r>
            <a:r>
              <a:rPr lang="zh-CN" altLang="en-US" sz="1600" kern="0" dirty="0">
                <a:solidFill>
                  <a:schemeClr val="bg1"/>
                </a:solidFill>
                <a:latin typeface="微软雅黑" panose="020B0503020204020204" pitchFamily="34" charset="-122"/>
                <a:ea typeface="微软雅黑" panose="020B0503020204020204" pitchFamily="34" charset="-122"/>
              </a:rPr>
              <a:t>的直方图，</a:t>
            </a:r>
            <a:r>
              <a:rPr lang="en-US" altLang="zh-CN" sz="1600" kern="0" dirty="0">
                <a:solidFill>
                  <a:schemeClr val="bg1"/>
                </a:solidFill>
                <a:latin typeface="微软雅黑" panose="020B0503020204020204" pitchFamily="34" charset="-122"/>
                <a:ea typeface="微软雅黑" panose="020B0503020204020204" pitchFamily="34" charset="-122"/>
              </a:rPr>
              <a:t>map</a:t>
            </a:r>
            <a:r>
              <a:rPr lang="zh-CN" altLang="en-US" sz="1600" kern="0" dirty="0">
                <a:solidFill>
                  <a:schemeClr val="bg1"/>
                </a:solidFill>
                <a:latin typeface="微软雅黑" panose="020B0503020204020204" pitchFamily="34" charset="-122"/>
                <a:ea typeface="微软雅黑" panose="020B0503020204020204" pitchFamily="34" charset="-122"/>
              </a:rPr>
              <a:t>为调色板；</a:t>
            </a:r>
          </a:p>
          <a:p>
            <a:pPr lvl="1"/>
            <a:r>
              <a:rPr lang="zh-CN" altLang="en-US" sz="1600" kern="0" dirty="0">
                <a:solidFill>
                  <a:schemeClr val="bg1"/>
                </a:solidFill>
                <a:latin typeface="微软雅黑" panose="020B0503020204020204" pitchFamily="34" charset="-122"/>
                <a:ea typeface="微软雅黑" panose="020B0503020204020204" pitchFamily="34" charset="-122"/>
              </a:rPr>
              <a:t>     ［</a:t>
            </a:r>
            <a:r>
              <a:rPr lang="en-US" altLang="zh-CN" sz="1600" kern="0" dirty="0">
                <a:solidFill>
                  <a:schemeClr val="bg1"/>
                </a:solidFill>
                <a:latin typeface="微软雅黑" panose="020B0503020204020204" pitchFamily="34" charset="-122"/>
                <a:ea typeface="微软雅黑" panose="020B0503020204020204" pitchFamily="34" charset="-122"/>
              </a:rPr>
              <a:t>counts, x</a:t>
            </a:r>
            <a:r>
              <a:rPr lang="zh-CN" altLang="en-US" sz="1600" kern="0" dirty="0">
                <a:solidFill>
                  <a:schemeClr val="bg1"/>
                </a:solidFill>
                <a:latin typeface="微软雅黑" panose="020B0503020204020204" pitchFamily="34" charset="-122"/>
                <a:ea typeface="微软雅黑" panose="020B0503020204020204" pitchFamily="34" charset="-122"/>
              </a:rPr>
              <a:t>］</a:t>
            </a:r>
            <a:r>
              <a:rPr lang="en-US" altLang="zh-CN" sz="1600" kern="0" dirty="0">
                <a:solidFill>
                  <a:schemeClr val="bg1"/>
                </a:solidFill>
                <a:latin typeface="微软雅黑" panose="020B0503020204020204" pitchFamily="34" charset="-122"/>
                <a:ea typeface="微软雅黑" panose="020B0503020204020204" pitchFamily="34" charset="-122"/>
              </a:rPr>
              <a:t>=</a:t>
            </a:r>
            <a:r>
              <a:rPr lang="en-US" altLang="zh-CN" sz="1600" kern="0" dirty="0" err="1">
                <a:solidFill>
                  <a:schemeClr val="bg1"/>
                </a:solidFill>
                <a:latin typeface="微软雅黑" panose="020B0503020204020204" pitchFamily="34" charset="-122"/>
                <a:ea typeface="微软雅黑" panose="020B0503020204020204" pitchFamily="34" charset="-122"/>
              </a:rPr>
              <a:t>imhist</a:t>
            </a:r>
            <a:r>
              <a:rPr lang="en-US" altLang="zh-CN" sz="1600" kern="0" dirty="0">
                <a:solidFill>
                  <a:schemeClr val="bg1"/>
                </a:solidFill>
                <a:latin typeface="微软雅黑" panose="020B0503020204020204" pitchFamily="34" charset="-122"/>
                <a:ea typeface="微软雅黑" panose="020B0503020204020204" pitchFamily="34" charset="-122"/>
              </a:rPr>
              <a:t>(...) </a:t>
            </a:r>
            <a:r>
              <a:rPr lang="zh-CN" altLang="en-US" sz="1600" kern="0" dirty="0">
                <a:solidFill>
                  <a:schemeClr val="bg1"/>
                </a:solidFill>
                <a:latin typeface="微软雅黑" panose="020B0503020204020204" pitchFamily="34" charset="-122"/>
                <a:ea typeface="微软雅黑" panose="020B0503020204020204" pitchFamily="34" charset="-122"/>
              </a:rPr>
              <a:t>返回直方图数据向量</a:t>
            </a:r>
            <a:r>
              <a:rPr lang="en-US" altLang="zh-CN" sz="1600" kern="0" dirty="0">
                <a:solidFill>
                  <a:schemeClr val="bg1"/>
                </a:solidFill>
                <a:latin typeface="微软雅黑" panose="020B0503020204020204" pitchFamily="34" charset="-122"/>
                <a:ea typeface="微软雅黑" panose="020B0503020204020204" pitchFamily="34" charset="-122"/>
              </a:rPr>
              <a:t>counts</a:t>
            </a:r>
            <a:r>
              <a:rPr lang="zh-CN" altLang="en-US" sz="1600" kern="0" dirty="0">
                <a:solidFill>
                  <a:schemeClr val="bg1"/>
                </a:solidFill>
                <a:latin typeface="微软雅黑" panose="020B0503020204020204" pitchFamily="34" charset="-122"/>
                <a:ea typeface="微软雅黑" panose="020B0503020204020204" pitchFamily="34" charset="-122"/>
              </a:rPr>
              <a:t>和相应的色彩值向量</a:t>
            </a:r>
            <a:r>
              <a:rPr lang="en-US" altLang="zh-CN" sz="1600" kern="0" dirty="0">
                <a:solidFill>
                  <a:schemeClr val="bg1"/>
                </a:solidFill>
                <a:latin typeface="微软雅黑" panose="020B0503020204020204" pitchFamily="34" charset="-122"/>
                <a:ea typeface="微软雅黑" panose="020B0503020204020204" pitchFamily="34" charset="-122"/>
              </a:rPr>
              <a:t>x</a:t>
            </a:r>
            <a:r>
              <a:rPr lang="zh-CN" altLang="en-US" sz="1600" kern="0" dirty="0">
                <a:solidFill>
                  <a:schemeClr val="bg1"/>
                </a:solidFill>
                <a:latin typeface="微软雅黑" panose="020B0503020204020204" pitchFamily="34" charset="-122"/>
                <a:ea typeface="微软雅黑" panose="020B0503020204020204" pitchFamily="34" charset="-122"/>
              </a:rPr>
              <a:t>，用</a:t>
            </a:r>
            <a:r>
              <a:rPr lang="en-US" altLang="zh-CN" sz="1600" kern="0" dirty="0">
                <a:solidFill>
                  <a:schemeClr val="bg1"/>
                </a:solidFill>
                <a:latin typeface="微软雅黑" panose="020B0503020204020204" pitchFamily="34" charset="-122"/>
                <a:ea typeface="微软雅黑" panose="020B0503020204020204" pitchFamily="34" charset="-122"/>
              </a:rPr>
              <a:t>stem(x, counts) </a:t>
            </a:r>
            <a:r>
              <a:rPr lang="zh-CN" altLang="en-US" sz="1600" kern="0" dirty="0">
                <a:solidFill>
                  <a:schemeClr val="bg1"/>
                </a:solidFill>
                <a:latin typeface="微软雅黑" panose="020B0503020204020204" pitchFamily="34" charset="-122"/>
                <a:ea typeface="微软雅黑" panose="020B0503020204020204" pitchFamily="34" charset="-122"/>
              </a:rPr>
              <a:t>同样可以显示直方图。</a:t>
            </a:r>
          </a:p>
          <a:p>
            <a:pPr>
              <a:lnSpc>
                <a:spcPct val="100000"/>
              </a:lnSpc>
            </a:pPr>
            <a:r>
              <a:rPr lang="en-US" altLang="zh-CN" sz="2400" kern="0" dirty="0" err="1" smtClean="0">
                <a:solidFill>
                  <a:schemeClr val="bg1"/>
                </a:solidFill>
                <a:latin typeface="微软雅黑" panose="020B0503020204020204" pitchFamily="34" charset="-122"/>
                <a:ea typeface="微软雅黑" panose="020B0503020204020204" pitchFamily="34" charset="-122"/>
              </a:rPr>
              <a:t>histeq</a:t>
            </a:r>
            <a:r>
              <a:rPr lang="zh-CN" altLang="en-US" sz="2400" kern="0" dirty="0">
                <a:solidFill>
                  <a:schemeClr val="bg1"/>
                </a:solidFill>
                <a:latin typeface="微软雅黑" panose="020B0503020204020204" pitchFamily="34" charset="-122"/>
                <a:ea typeface="微软雅黑" panose="020B0503020204020204" pitchFamily="34" charset="-122"/>
              </a:rPr>
              <a:t>函数</a:t>
            </a:r>
          </a:p>
          <a:p>
            <a:pPr lvl="1"/>
            <a:r>
              <a:rPr lang="zh-CN" altLang="en-US" sz="2067" kern="0" dirty="0">
                <a:solidFill>
                  <a:schemeClr val="bg1"/>
                </a:solidFill>
                <a:latin typeface="微软雅黑" panose="020B0503020204020204" pitchFamily="34" charset="-122"/>
                <a:ea typeface="微软雅黑" panose="020B0503020204020204" pitchFamily="34" charset="-122"/>
              </a:rPr>
              <a:t>功能：直方图均衡化</a:t>
            </a:r>
          </a:p>
          <a:p>
            <a:pPr lvl="1"/>
            <a:r>
              <a:rPr lang="zh-CN" altLang="en-US" sz="2067" kern="0" dirty="0">
                <a:solidFill>
                  <a:schemeClr val="bg1"/>
                </a:solidFill>
                <a:latin typeface="微软雅黑" panose="020B0503020204020204" pitchFamily="34" charset="-122"/>
                <a:ea typeface="微软雅黑" panose="020B0503020204020204" pitchFamily="34" charset="-122"/>
              </a:rPr>
              <a:t>格式：</a:t>
            </a:r>
            <a:r>
              <a:rPr lang="en-US" altLang="zh-CN" sz="2067" kern="0" dirty="0">
                <a:solidFill>
                  <a:schemeClr val="bg1"/>
                </a:solidFill>
                <a:latin typeface="微软雅黑" panose="020B0503020204020204" pitchFamily="34" charset="-122"/>
                <a:ea typeface="微软雅黑" panose="020B0503020204020204" pitchFamily="34" charset="-122"/>
              </a:rPr>
              <a:t>J=</a:t>
            </a:r>
            <a:r>
              <a:rPr lang="en-US" altLang="zh-CN" sz="2067" kern="0" dirty="0" err="1">
                <a:solidFill>
                  <a:schemeClr val="bg1"/>
                </a:solidFill>
                <a:latin typeface="微软雅黑" panose="020B0503020204020204" pitchFamily="34" charset="-122"/>
                <a:ea typeface="微软雅黑" panose="020B0503020204020204" pitchFamily="34" charset="-122"/>
              </a:rPr>
              <a:t>histeq</a:t>
            </a:r>
            <a:r>
              <a:rPr lang="en-US" altLang="zh-CN" sz="2067" kern="0" dirty="0">
                <a:solidFill>
                  <a:schemeClr val="bg1"/>
                </a:solidFill>
                <a:latin typeface="微软雅黑" panose="020B0503020204020204" pitchFamily="34" charset="-122"/>
                <a:ea typeface="微软雅黑" panose="020B0503020204020204" pitchFamily="34" charset="-122"/>
              </a:rPr>
              <a:t>(I, n)</a:t>
            </a:r>
            <a:r>
              <a:rPr lang="zh-CN" altLang="en-US" sz="2067" kern="0" dirty="0">
                <a:solidFill>
                  <a:schemeClr val="bg1"/>
                </a:solidFill>
                <a:latin typeface="微软雅黑" panose="020B0503020204020204" pitchFamily="34" charset="-122"/>
                <a:ea typeface="微软雅黑" panose="020B0503020204020204" pitchFamily="34" charset="-122"/>
              </a:rPr>
              <a:t>，指定均衡化后灰度级数</a:t>
            </a:r>
            <a:r>
              <a:rPr lang="en-US" altLang="zh-CN" sz="2067" kern="0" dirty="0">
                <a:solidFill>
                  <a:schemeClr val="bg1"/>
                </a:solidFill>
                <a:latin typeface="微软雅黑" panose="020B0503020204020204" pitchFamily="34" charset="-122"/>
                <a:ea typeface="微软雅黑" panose="020B0503020204020204" pitchFamily="34" charset="-122"/>
              </a:rPr>
              <a:t>n</a:t>
            </a:r>
            <a:r>
              <a:rPr lang="zh-CN" altLang="en-US" sz="2067" kern="0" dirty="0">
                <a:solidFill>
                  <a:schemeClr val="bg1"/>
                </a:solidFill>
                <a:latin typeface="微软雅黑" panose="020B0503020204020204" pitchFamily="34" charset="-122"/>
                <a:ea typeface="微软雅黑" panose="020B0503020204020204" pitchFamily="34" charset="-122"/>
              </a:rPr>
              <a:t>，缺省为</a:t>
            </a:r>
            <a:r>
              <a:rPr lang="en-US" altLang="zh-CN" sz="2067" kern="0" dirty="0">
                <a:solidFill>
                  <a:schemeClr val="bg1"/>
                </a:solidFill>
                <a:latin typeface="微软雅黑" panose="020B0503020204020204" pitchFamily="34" charset="-122"/>
                <a:ea typeface="微软雅黑" panose="020B0503020204020204" pitchFamily="34" charset="-122"/>
              </a:rPr>
              <a:t>64</a:t>
            </a:r>
            <a:r>
              <a:rPr lang="zh-CN" altLang="en-US" sz="2067" kern="0" dirty="0">
                <a:solidFill>
                  <a:schemeClr val="bg1"/>
                </a:solidFill>
                <a:latin typeface="微软雅黑" panose="020B0503020204020204" pitchFamily="34" charset="-122"/>
                <a:ea typeface="微软雅黑" panose="020B0503020204020204" pitchFamily="34" charset="-122"/>
              </a:rPr>
              <a:t>；</a:t>
            </a:r>
            <a:endParaRPr lang="zh-CN" altLang="en-US" sz="2067" kern="0" dirty="0" smtClean="0">
              <a:solidFill>
                <a:schemeClr val="bg1"/>
              </a:solidFill>
              <a:latin typeface="微软雅黑" panose="020B0503020204020204" pitchFamily="34" charset="-122"/>
              <a:ea typeface="微软雅黑" panose="020B0503020204020204" pitchFamily="34" charset="-122"/>
            </a:endParaRPr>
          </a:p>
          <a:p>
            <a:pPr lvl="1"/>
            <a:endParaRPr lang="zh-CN" altLang="en-US" sz="2067" kern="0" dirty="0" smtClean="0">
              <a:solidFill>
                <a:schemeClr val="bg1"/>
              </a:solidFill>
              <a:latin typeface="微软雅黑" panose="020B0503020204020204" pitchFamily="34" charset="-122"/>
              <a:ea typeface="微软雅黑" panose="020B0503020204020204" pitchFamily="34" charset="-122"/>
            </a:endParaRPr>
          </a:p>
          <a:p>
            <a:endParaRPr lang="zh-CN" altLang="en-US" sz="2400" kern="0" dirty="0" smtClean="0">
              <a:solidFill>
                <a:schemeClr val="bg1"/>
              </a:solidFill>
              <a:latin typeface="微软雅黑" panose="020B0503020204020204" pitchFamily="34" charset="-122"/>
              <a:ea typeface="微软雅黑" panose="020B0503020204020204" pitchFamily="34" charset="-122"/>
            </a:endParaRPr>
          </a:p>
          <a:p>
            <a:endParaRPr lang="zh-CN" altLang="en-US" sz="2400" kern="0" dirty="0" smtClean="0">
              <a:solidFill>
                <a:schemeClr val="bg1"/>
              </a:solidFill>
              <a:latin typeface="微软雅黑" panose="020B0503020204020204" pitchFamily="34" charset="-122"/>
              <a:ea typeface="微软雅黑" panose="020B0503020204020204" pitchFamily="34" charset="-122"/>
            </a:endParaRPr>
          </a:p>
          <a:p>
            <a:endParaRPr lang="zh-CN" altLang="en-US" sz="2400" kern="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kern="0" dirty="0" smtClean="0">
              <a:solidFill>
                <a:schemeClr val="bg1"/>
              </a:solidFill>
              <a:latin typeface="微软雅黑" panose="020B0503020204020204" pitchFamily="34" charset="-122"/>
              <a:ea typeface="微软雅黑" panose="020B0503020204020204" pitchFamily="34" charset="-122"/>
            </a:endParaRPr>
          </a:p>
          <a:p>
            <a:endParaRPr lang="zh-CN" altLang="en-US" sz="2000" kern="0" dirty="0" smtClean="0">
              <a:latin typeface="微软雅黑" panose="020B0503020204020204" pitchFamily="34" charset="-122"/>
              <a:ea typeface="微软雅黑" panose="020B0503020204020204" pitchFamily="34" charset="-122"/>
            </a:endParaRPr>
          </a:p>
          <a:p>
            <a:endParaRPr lang="zh-CN" altLang="en-US" sz="1400" kern="0" dirty="0"/>
          </a:p>
        </p:txBody>
      </p:sp>
    </p:spTree>
    <p:extLst>
      <p:ext uri="{BB962C8B-B14F-4D97-AF65-F5344CB8AC3E}">
        <p14:creationId xmlns:p14="http://schemas.microsoft.com/office/powerpoint/2010/main" val="2078856987"/>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直方图均衡化</a:t>
            </a:r>
            <a:r>
              <a:rPr lang="en-US" altLang="zh-CN" sz="2800" dirty="0" smtClean="0"/>
              <a:t>-Matlab</a:t>
            </a:r>
            <a:r>
              <a:rPr lang="zh-CN" altLang="en-US" sz="2800" dirty="0" smtClean="0"/>
              <a:t>实现</a:t>
            </a:r>
            <a:endParaRPr lang="en-US" dirty="0" smtClean="0"/>
          </a:p>
        </p:txBody>
      </p:sp>
      <p:sp>
        <p:nvSpPr>
          <p:cNvPr id="18435" name="Content Placeholder 2"/>
          <p:cNvSpPr>
            <a:spLocks noGrp="1"/>
          </p:cNvSpPr>
          <p:nvPr>
            <p:ph idx="1"/>
          </p:nvPr>
        </p:nvSpPr>
        <p:spPr/>
        <p:txBody>
          <a:bodyPr>
            <a:normAutofit/>
          </a:bodyPr>
          <a:lstStyle/>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1700"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2067"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14</a:t>
            </a:fld>
            <a:endParaRPr lang="en-US" dirty="0"/>
          </a:p>
        </p:txBody>
      </p:sp>
      <p:sp>
        <p:nvSpPr>
          <p:cNvPr id="9" name="Content Placeholder 2"/>
          <p:cNvSpPr txBox="1">
            <a:spLocks/>
          </p:cNvSpPr>
          <p:nvPr/>
        </p:nvSpPr>
        <p:spPr bwMode="auto">
          <a:xfrm>
            <a:off x="472278" y="962028"/>
            <a:ext cx="6217920" cy="40239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6793" marR="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b="0" baseline="0" dirty="0" smtClean="0">
                <a:solidFill>
                  <a:srgbClr val="6F6F6F"/>
                </a:solidFill>
                <a:latin typeface="Arial" panose="020B0604020202020204" pitchFamily="34" charset="0"/>
                <a:ea typeface="+mn-ea"/>
                <a:cs typeface="Arial" panose="020B0604020202020204" pitchFamily="34" charset="0"/>
              </a:defRPr>
            </a:lvl1pPr>
            <a:lvl2pPr marL="525177" marR="0" indent="-190492"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b="0" dirty="0" smtClean="0">
                <a:solidFill>
                  <a:schemeClr val="bg2"/>
                </a:solidFill>
                <a:latin typeface="Arial" panose="020B0604020202020204" pitchFamily="34" charset="0"/>
                <a:cs typeface="Arial" panose="020B0604020202020204" pitchFamily="34" charset="0"/>
              </a:defRPr>
            </a:lvl2pPr>
            <a:lvl3pPr marL="670692" marR="0" indent="-169327"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b="0" dirty="0" smtClean="0">
                <a:solidFill>
                  <a:schemeClr val="bg2"/>
                </a:solidFill>
                <a:latin typeface="Arial" panose="020B0604020202020204" pitchFamily="34" charset="0"/>
                <a:cs typeface="Arial" panose="020B0604020202020204" pitchFamily="34" charset="0"/>
              </a:defRPr>
            </a:lvl3pPr>
            <a:lvl4pPr marL="1109177" indent="-142863" algn="l" rtl="0" eaLnBrk="1" fontAlgn="base" hangingPunct="1">
              <a:spcBef>
                <a:spcPct val="20000"/>
              </a:spcBef>
              <a:spcAft>
                <a:spcPct val="0"/>
              </a:spcAft>
              <a:buChar char="–"/>
              <a:defRPr sz="1250">
                <a:solidFill>
                  <a:schemeClr val="bg1"/>
                </a:solidFill>
                <a:latin typeface="+mn-lt"/>
              </a:defRPr>
            </a:lvl4pPr>
            <a:lvl5pPr marL="1323472" indent="-142863" algn="l" rtl="0" eaLnBrk="1" fontAlgn="base" hangingPunct="1">
              <a:spcBef>
                <a:spcPct val="20000"/>
              </a:spcBef>
              <a:spcAft>
                <a:spcPct val="0"/>
              </a:spcAft>
              <a:buChar char="»"/>
              <a:defRPr sz="1250">
                <a:solidFill>
                  <a:schemeClr val="bg1"/>
                </a:solidFill>
                <a:latin typeface="+mn-lt"/>
              </a:defRPr>
            </a:lvl5pPr>
            <a:lvl6pPr marL="1609200" indent="-142863" algn="l" rtl="0" eaLnBrk="1" fontAlgn="base" hangingPunct="1">
              <a:spcBef>
                <a:spcPct val="20000"/>
              </a:spcBef>
              <a:spcAft>
                <a:spcPct val="0"/>
              </a:spcAft>
              <a:buChar char="»"/>
              <a:defRPr sz="1250">
                <a:solidFill>
                  <a:schemeClr val="bg1"/>
                </a:solidFill>
                <a:latin typeface="+mn-lt"/>
              </a:defRPr>
            </a:lvl6pPr>
            <a:lvl7pPr marL="1894927" indent="-142863" algn="l" rtl="0" eaLnBrk="1" fontAlgn="base" hangingPunct="1">
              <a:spcBef>
                <a:spcPct val="20000"/>
              </a:spcBef>
              <a:spcAft>
                <a:spcPct val="0"/>
              </a:spcAft>
              <a:buChar char="»"/>
              <a:defRPr sz="1250">
                <a:solidFill>
                  <a:schemeClr val="bg1"/>
                </a:solidFill>
                <a:latin typeface="+mn-lt"/>
              </a:defRPr>
            </a:lvl7pPr>
            <a:lvl8pPr marL="2180654" indent="-142863" algn="l" rtl="0" eaLnBrk="1" fontAlgn="base" hangingPunct="1">
              <a:spcBef>
                <a:spcPct val="20000"/>
              </a:spcBef>
              <a:spcAft>
                <a:spcPct val="0"/>
              </a:spcAft>
              <a:buChar char="»"/>
              <a:defRPr sz="1250">
                <a:solidFill>
                  <a:schemeClr val="bg1"/>
                </a:solidFill>
                <a:latin typeface="+mn-lt"/>
              </a:defRPr>
            </a:lvl8pPr>
            <a:lvl9pPr marL="2466381" indent="-142863" algn="l" rtl="0" eaLnBrk="1" fontAlgn="base" hangingPunct="1">
              <a:spcBef>
                <a:spcPct val="20000"/>
              </a:spcBef>
              <a:spcAft>
                <a:spcPct val="0"/>
              </a:spcAft>
              <a:buChar char="»"/>
              <a:defRPr sz="1250">
                <a:solidFill>
                  <a:schemeClr val="bg1"/>
                </a:solidFill>
                <a:latin typeface="+mn-lt"/>
              </a:defRPr>
            </a:lvl9pPr>
          </a:lstStyle>
          <a:p>
            <a:pPr lvl="1"/>
            <a:r>
              <a:rPr lang="en-US" altLang="zh-CN" sz="2067" kern="0" dirty="0">
                <a:solidFill>
                  <a:schemeClr val="bg1"/>
                </a:solidFill>
                <a:latin typeface="微软雅黑" panose="020B0503020204020204" pitchFamily="34" charset="-122"/>
                <a:ea typeface="微软雅黑" panose="020B0503020204020204" pitchFamily="34" charset="-122"/>
              </a:rPr>
              <a:t>I = </a:t>
            </a:r>
            <a:r>
              <a:rPr lang="en-US" altLang="zh-CN" sz="2067" kern="0" dirty="0" err="1">
                <a:solidFill>
                  <a:schemeClr val="bg1"/>
                </a:solidFill>
                <a:latin typeface="微软雅黑" panose="020B0503020204020204" pitchFamily="34" charset="-122"/>
                <a:ea typeface="微软雅黑" panose="020B0503020204020204" pitchFamily="34" charset="-122"/>
              </a:rPr>
              <a:t>imread</a:t>
            </a:r>
            <a:r>
              <a:rPr lang="en-US" altLang="zh-CN" sz="2067" kern="0" dirty="0" smtClean="0">
                <a:solidFill>
                  <a:schemeClr val="bg1"/>
                </a:solidFill>
                <a:latin typeface="微软雅黑" panose="020B0503020204020204" pitchFamily="34" charset="-122"/>
                <a:ea typeface="微软雅黑" panose="020B0503020204020204" pitchFamily="34" charset="-122"/>
              </a:rPr>
              <a:t>(</a:t>
            </a:r>
            <a:r>
              <a:rPr lang="zh-CN" altLang="en-US" sz="2067" kern="0" dirty="0" smtClean="0">
                <a:solidFill>
                  <a:schemeClr val="bg1"/>
                </a:solidFill>
                <a:latin typeface="微软雅黑" panose="020B0503020204020204" pitchFamily="34" charset="-122"/>
                <a:ea typeface="微软雅黑" panose="020B0503020204020204" pitchFamily="34" charset="-122"/>
              </a:rPr>
              <a:t>‘</a:t>
            </a:r>
            <a:r>
              <a:rPr lang="en-US" altLang="zh-CN" sz="2067" kern="0" dirty="0" err="1" smtClean="0">
                <a:solidFill>
                  <a:schemeClr val="bg1"/>
                </a:solidFill>
                <a:latin typeface="微软雅黑" panose="020B0503020204020204" pitchFamily="34" charset="-122"/>
                <a:ea typeface="微软雅黑" panose="020B0503020204020204" pitchFamily="34" charset="-122"/>
              </a:rPr>
              <a:t>lena.pgm</a:t>
            </a:r>
            <a:r>
              <a:rPr lang="en-US" altLang="zh-CN" sz="2067" kern="0" dirty="0" smtClean="0">
                <a:solidFill>
                  <a:schemeClr val="bg1"/>
                </a:solidFill>
                <a:latin typeface="微软雅黑" panose="020B0503020204020204" pitchFamily="34" charset="-122"/>
                <a:ea typeface="微软雅黑" panose="020B0503020204020204" pitchFamily="34" charset="-122"/>
              </a:rPr>
              <a:t>’);</a:t>
            </a:r>
            <a:endParaRPr lang="en-US" altLang="zh-CN" sz="2067" kern="0" dirty="0">
              <a:solidFill>
                <a:schemeClr val="bg1"/>
              </a:solidFill>
              <a:latin typeface="微软雅黑" panose="020B0503020204020204" pitchFamily="34" charset="-122"/>
              <a:ea typeface="微软雅黑" panose="020B0503020204020204" pitchFamily="34" charset="-122"/>
            </a:endParaRPr>
          </a:p>
          <a:p>
            <a:pPr lvl="1"/>
            <a:r>
              <a:rPr lang="en-US" altLang="zh-CN" sz="2067" kern="0" dirty="0">
                <a:solidFill>
                  <a:schemeClr val="bg1"/>
                </a:solidFill>
                <a:latin typeface="微软雅黑" panose="020B0503020204020204" pitchFamily="34" charset="-122"/>
                <a:ea typeface="微软雅黑" panose="020B0503020204020204" pitchFamily="34" charset="-122"/>
              </a:rPr>
              <a:t>[h, w] = size(I);</a:t>
            </a:r>
          </a:p>
          <a:p>
            <a:pPr lvl="1"/>
            <a:r>
              <a:rPr lang="en-US" altLang="zh-CN" sz="2067" kern="0" dirty="0">
                <a:solidFill>
                  <a:schemeClr val="bg1"/>
                </a:solidFill>
                <a:latin typeface="微软雅黑" panose="020B0503020204020204" pitchFamily="34" charset="-122"/>
                <a:ea typeface="微软雅黑" panose="020B0503020204020204" pitchFamily="34" charset="-122"/>
              </a:rPr>
              <a:t>[</a:t>
            </a:r>
            <a:r>
              <a:rPr lang="en-US" altLang="zh-CN" sz="2067" kern="0" dirty="0" err="1">
                <a:solidFill>
                  <a:schemeClr val="bg1"/>
                </a:solidFill>
                <a:latin typeface="微软雅黑" panose="020B0503020204020204" pitchFamily="34" charset="-122"/>
                <a:ea typeface="微软雅黑" panose="020B0503020204020204" pitchFamily="34" charset="-122"/>
              </a:rPr>
              <a:t>cnts</a:t>
            </a:r>
            <a:r>
              <a:rPr lang="en-US" altLang="zh-CN" sz="2067" kern="0" dirty="0">
                <a:solidFill>
                  <a:schemeClr val="bg1"/>
                </a:solidFill>
                <a:latin typeface="微软雅黑" panose="020B0503020204020204" pitchFamily="34" charset="-122"/>
                <a:ea typeface="微软雅黑" panose="020B0503020204020204" pitchFamily="34" charset="-122"/>
              </a:rPr>
              <a:t>, ~] = </a:t>
            </a:r>
            <a:r>
              <a:rPr lang="en-US" altLang="zh-CN" sz="2067" kern="0" dirty="0" err="1">
                <a:solidFill>
                  <a:schemeClr val="bg1"/>
                </a:solidFill>
                <a:latin typeface="微软雅黑" panose="020B0503020204020204" pitchFamily="34" charset="-122"/>
                <a:ea typeface="微软雅黑" panose="020B0503020204020204" pitchFamily="34" charset="-122"/>
              </a:rPr>
              <a:t>imhist</a:t>
            </a:r>
            <a:r>
              <a:rPr lang="en-US" altLang="zh-CN" sz="2067" kern="0" dirty="0">
                <a:solidFill>
                  <a:schemeClr val="bg1"/>
                </a:solidFill>
                <a:latin typeface="微软雅黑" panose="020B0503020204020204" pitchFamily="34" charset="-122"/>
                <a:ea typeface="微软雅黑" panose="020B0503020204020204" pitchFamily="34" charset="-122"/>
              </a:rPr>
              <a:t>(I);</a:t>
            </a:r>
          </a:p>
          <a:p>
            <a:pPr lvl="1"/>
            <a:r>
              <a:rPr lang="en-US" altLang="zh-CN" sz="2067" kern="0" dirty="0">
                <a:solidFill>
                  <a:schemeClr val="bg1"/>
                </a:solidFill>
                <a:latin typeface="微软雅黑" panose="020B0503020204020204" pitchFamily="34" charset="-122"/>
                <a:ea typeface="微软雅黑" panose="020B0503020204020204" pitchFamily="34" charset="-122"/>
              </a:rPr>
              <a:t>pdf = </a:t>
            </a:r>
            <a:r>
              <a:rPr lang="en-US" altLang="zh-CN" sz="2067" kern="0" dirty="0" err="1">
                <a:solidFill>
                  <a:schemeClr val="bg1"/>
                </a:solidFill>
                <a:latin typeface="微软雅黑" panose="020B0503020204020204" pitchFamily="34" charset="-122"/>
                <a:ea typeface="微软雅黑" panose="020B0503020204020204" pitchFamily="34" charset="-122"/>
              </a:rPr>
              <a:t>cnts</a:t>
            </a:r>
            <a:r>
              <a:rPr lang="en-US" altLang="zh-CN" sz="2067" kern="0" dirty="0">
                <a:solidFill>
                  <a:schemeClr val="bg1"/>
                </a:solidFill>
                <a:latin typeface="微软雅黑" panose="020B0503020204020204" pitchFamily="34" charset="-122"/>
                <a:ea typeface="微软雅黑" panose="020B0503020204020204" pitchFamily="34" charset="-122"/>
              </a:rPr>
              <a:t> / h / w;</a:t>
            </a:r>
          </a:p>
          <a:p>
            <a:pPr lvl="1"/>
            <a:r>
              <a:rPr lang="en-US" altLang="zh-CN" sz="2067" kern="0" dirty="0" err="1">
                <a:solidFill>
                  <a:schemeClr val="bg1"/>
                </a:solidFill>
                <a:latin typeface="微软雅黑" panose="020B0503020204020204" pitchFamily="34" charset="-122"/>
                <a:ea typeface="微软雅黑" panose="020B0503020204020204" pitchFamily="34" charset="-122"/>
              </a:rPr>
              <a:t>cdf</a:t>
            </a:r>
            <a:r>
              <a:rPr lang="en-US" altLang="zh-CN" sz="2067" kern="0" dirty="0">
                <a:solidFill>
                  <a:schemeClr val="bg1"/>
                </a:solidFill>
                <a:latin typeface="微软雅黑" panose="020B0503020204020204" pitchFamily="34" charset="-122"/>
                <a:ea typeface="微软雅黑" panose="020B0503020204020204" pitchFamily="34" charset="-122"/>
              </a:rPr>
              <a:t> = </a:t>
            </a:r>
            <a:r>
              <a:rPr lang="en-US" altLang="zh-CN" sz="2067" kern="0" dirty="0" err="1">
                <a:solidFill>
                  <a:schemeClr val="bg1"/>
                </a:solidFill>
                <a:latin typeface="微软雅黑" panose="020B0503020204020204" pitchFamily="34" charset="-122"/>
                <a:ea typeface="微软雅黑" panose="020B0503020204020204" pitchFamily="34" charset="-122"/>
              </a:rPr>
              <a:t>cumsum</a:t>
            </a:r>
            <a:r>
              <a:rPr lang="en-US" altLang="zh-CN" sz="2067" kern="0" dirty="0">
                <a:solidFill>
                  <a:schemeClr val="bg1"/>
                </a:solidFill>
                <a:latin typeface="微软雅黑" panose="020B0503020204020204" pitchFamily="34" charset="-122"/>
                <a:ea typeface="微软雅黑" panose="020B0503020204020204" pitchFamily="34" charset="-122"/>
              </a:rPr>
              <a:t>(pdf);</a:t>
            </a:r>
          </a:p>
          <a:p>
            <a:pPr lvl="1"/>
            <a:r>
              <a:rPr lang="en-US" altLang="zh-CN" sz="2067" kern="0" dirty="0">
                <a:solidFill>
                  <a:schemeClr val="bg1"/>
                </a:solidFill>
                <a:latin typeface="微软雅黑" panose="020B0503020204020204" pitchFamily="34" charset="-122"/>
                <a:ea typeface="微软雅黑" panose="020B0503020204020204" pitchFamily="34" charset="-122"/>
              </a:rPr>
              <a:t>I = uint8(255*</a:t>
            </a:r>
            <a:r>
              <a:rPr lang="en-US" altLang="zh-CN" sz="2067" kern="0" dirty="0" err="1">
                <a:solidFill>
                  <a:schemeClr val="bg1"/>
                </a:solidFill>
                <a:latin typeface="微软雅黑" panose="020B0503020204020204" pitchFamily="34" charset="-122"/>
                <a:ea typeface="微软雅黑" panose="020B0503020204020204" pitchFamily="34" charset="-122"/>
              </a:rPr>
              <a:t>cdf</a:t>
            </a:r>
            <a:r>
              <a:rPr lang="en-US" altLang="zh-CN" sz="2067" kern="0" dirty="0">
                <a:solidFill>
                  <a:schemeClr val="bg1"/>
                </a:solidFill>
                <a:latin typeface="微软雅黑" panose="020B0503020204020204" pitchFamily="34" charset="-122"/>
                <a:ea typeface="微软雅黑" panose="020B0503020204020204" pitchFamily="34" charset="-122"/>
              </a:rPr>
              <a:t>(I)+.5);</a:t>
            </a:r>
          </a:p>
          <a:p>
            <a:pPr lvl="1"/>
            <a:r>
              <a:rPr lang="en-US" altLang="zh-CN" sz="2067" kern="0" dirty="0" err="1">
                <a:solidFill>
                  <a:schemeClr val="bg1"/>
                </a:solidFill>
                <a:latin typeface="微软雅黑" panose="020B0503020204020204" pitchFamily="34" charset="-122"/>
                <a:ea typeface="微软雅黑" panose="020B0503020204020204" pitchFamily="34" charset="-122"/>
              </a:rPr>
              <a:t>imhist</a:t>
            </a:r>
            <a:r>
              <a:rPr lang="en-US" altLang="zh-CN" sz="2067" kern="0" dirty="0">
                <a:solidFill>
                  <a:schemeClr val="bg1"/>
                </a:solidFill>
                <a:latin typeface="微软雅黑" panose="020B0503020204020204" pitchFamily="34" charset="-122"/>
                <a:ea typeface="微软雅黑" panose="020B0503020204020204" pitchFamily="34" charset="-122"/>
              </a:rPr>
              <a:t>(I)</a:t>
            </a:r>
          </a:p>
          <a:p>
            <a:endParaRPr lang="zh-CN" altLang="en-US" sz="1400" kern="0" dirty="0"/>
          </a:p>
        </p:txBody>
      </p:sp>
    </p:spTree>
    <p:extLst>
      <p:ext uri="{BB962C8B-B14F-4D97-AF65-F5344CB8AC3E}">
        <p14:creationId xmlns:p14="http://schemas.microsoft.com/office/powerpoint/2010/main" val="199211700"/>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624" y="1012257"/>
            <a:ext cx="5125165" cy="361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8135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686"/>
      </p:ext>
    </p:extLst>
  </p:cSld>
  <p:clrMapOvr>
    <a:masterClrMapping/>
  </p:clrMapOvr>
  <mc:AlternateContent xmlns:mc="http://schemas.openxmlformats.org/markup-compatibility/2006" xmlns:p14="http://schemas.microsoft.com/office/powerpoint/2010/main">
    <mc:Choice Requires="p14">
      <p:transition spd="med" p14:dur="700" advTm="5475">
        <p:fade/>
      </p:transition>
    </mc:Choice>
    <mc:Fallback xmlns="">
      <p:transition spd="med" advTm="547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目标</a:t>
            </a:r>
            <a:endParaRPr lang="en-US" dirty="0"/>
          </a:p>
        </p:txBody>
      </p:sp>
      <p:sp>
        <p:nvSpPr>
          <p:cNvPr id="3" name="Content Placeholder 2"/>
          <p:cNvSpPr>
            <a:spLocks noGrp="1"/>
          </p:cNvSpPr>
          <p:nvPr>
            <p:ph idx="1"/>
          </p:nvPr>
        </p:nvSpPr>
        <p:spPr/>
        <p:txBody>
          <a:bodyPr/>
          <a:lstStyle/>
          <a:p>
            <a:r>
              <a:rPr lang="zh-CN" altLang="en-US" sz="2400" dirty="0" smtClean="0">
                <a:latin typeface="微软雅黑" panose="020B0503020204020204" pitchFamily="34" charset="-122"/>
                <a:ea typeface="微软雅黑" panose="020B0503020204020204" pitchFamily="34" charset="-122"/>
              </a:rPr>
              <a:t>理解什么是直方图均衡化</a:t>
            </a:r>
          </a:p>
          <a:p>
            <a:pPr lvl="1"/>
            <a:r>
              <a:rPr lang="zh-CN" altLang="en-US" sz="1800" dirty="0" smtClean="0">
                <a:solidFill>
                  <a:schemeClr val="bg1"/>
                </a:solidFill>
                <a:latin typeface="微软雅黑" panose="020B0503020204020204" pitchFamily="34" charset="-122"/>
                <a:ea typeface="微软雅黑" panose="020B0503020204020204" pitchFamily="34" charset="-122"/>
              </a:rPr>
              <a:t>灰度级</a:t>
            </a:r>
            <a:r>
              <a:rPr lang="zh-CN" altLang="en-US" sz="1800" dirty="0">
                <a:solidFill>
                  <a:schemeClr val="bg1"/>
                </a:solidFill>
                <a:latin typeface="微软雅黑" panose="020B0503020204020204" pitchFamily="34" charset="-122"/>
                <a:ea typeface="微软雅黑" panose="020B0503020204020204" pitchFamily="34" charset="-122"/>
              </a:rPr>
              <a:t>直方图的概念</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a:solidFill>
                  <a:schemeClr val="bg1"/>
                </a:solidFill>
                <a:latin typeface="微软雅黑" panose="020B0503020204020204" pitchFamily="34" charset="-122"/>
                <a:ea typeface="微软雅黑" panose="020B0503020204020204" pitchFamily="34" charset="-122"/>
              </a:rPr>
              <a:t>直方图的计算</a:t>
            </a:r>
          </a:p>
          <a:p>
            <a:pPr lvl="1"/>
            <a:r>
              <a:rPr lang="zh-CN" altLang="en-US" sz="1800" dirty="0">
                <a:solidFill>
                  <a:schemeClr val="bg1"/>
                </a:solidFill>
                <a:latin typeface="微软雅黑" panose="020B0503020204020204" pitchFamily="34" charset="-122"/>
                <a:ea typeface="微软雅黑" panose="020B0503020204020204" pitchFamily="34" charset="-122"/>
              </a:rPr>
              <a:t>直方图性质</a:t>
            </a:r>
          </a:p>
          <a:p>
            <a:pPr lvl="1"/>
            <a:r>
              <a:rPr lang="zh-CN" altLang="en-US" sz="1800" dirty="0">
                <a:solidFill>
                  <a:schemeClr val="bg1"/>
                </a:solidFill>
                <a:latin typeface="微软雅黑" panose="020B0503020204020204" pitchFamily="34" charset="-122"/>
                <a:ea typeface="微软雅黑" panose="020B0503020204020204" pitchFamily="34" charset="-122"/>
              </a:rPr>
              <a:t>直方图均衡</a:t>
            </a:r>
            <a:r>
              <a:rPr lang="zh-CN" altLang="en-US" sz="1800" dirty="0" smtClean="0">
                <a:solidFill>
                  <a:schemeClr val="bg1"/>
                </a:solidFill>
                <a:latin typeface="微软雅黑" panose="020B0503020204020204" pitchFamily="34" charset="-122"/>
                <a:ea typeface="微软雅黑" panose="020B0503020204020204" pitchFamily="34" charset="-122"/>
              </a:rPr>
              <a:t>化</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7432986"/>
      </p:ext>
    </p:extLst>
  </p:cSld>
  <p:clrMapOvr>
    <a:masterClrMapping/>
  </p:clrMapOvr>
  <mc:AlternateContent xmlns:mc="http://schemas.openxmlformats.org/markup-compatibility/2006" xmlns:p14="http://schemas.microsoft.com/office/powerpoint/2010/main">
    <mc:Choice Requires="p14">
      <p:transition spd="med" p14:dur="700" advTm="30213">
        <p:fade/>
      </p:transition>
    </mc:Choice>
    <mc:Fallback xmlns="">
      <p:transition spd="med" advTm="3021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a:t>灰度级直方图的</a:t>
            </a:r>
            <a:r>
              <a:rPr lang="zh-CN" altLang="en-US" sz="2800" dirty="0" smtClean="0"/>
              <a:t>概念</a:t>
            </a:r>
            <a:r>
              <a:rPr lang="en-US" altLang="zh-CN" sz="2800" dirty="0" smtClean="0"/>
              <a:t>1/3</a:t>
            </a:r>
            <a:endParaRPr lang="en-US" dirty="0" smtClean="0"/>
          </a:p>
        </p:txBody>
      </p:sp>
      <p:sp>
        <p:nvSpPr>
          <p:cNvPr id="18435" name="Content Placeholder 2"/>
          <p:cNvSpPr>
            <a:spLocks noGrp="1"/>
          </p:cNvSpPr>
          <p:nvPr>
            <p:ph idx="1"/>
          </p:nvPr>
        </p:nvSpPr>
        <p:spPr/>
        <p:txBody>
          <a:bodyPr>
            <a:normAutofit/>
          </a:bodyPr>
          <a:lstStyle/>
          <a:p>
            <a:r>
              <a:rPr lang="zh-CN" altLang="en-US" sz="2400" dirty="0">
                <a:solidFill>
                  <a:schemeClr val="bg1"/>
                </a:solidFill>
                <a:latin typeface="微软雅黑" panose="020B0503020204020204" pitchFamily="34" charset="-122"/>
                <a:ea typeface="微软雅黑" panose="020B0503020204020204" pitchFamily="34" charset="-122"/>
              </a:rPr>
              <a:t>灰度级直方图</a:t>
            </a:r>
          </a:p>
          <a:p>
            <a:pPr lvl="1"/>
            <a:r>
              <a:rPr lang="zh-CN" altLang="en-US" sz="1800" dirty="0">
                <a:solidFill>
                  <a:schemeClr val="bg1"/>
                </a:solidFill>
                <a:latin typeface="微软雅黑" panose="020B0503020204020204" pitchFamily="34" charset="-122"/>
                <a:ea typeface="微软雅黑" panose="020B0503020204020204" pitchFamily="34" charset="-122"/>
              </a:rPr>
              <a:t>灰度级的直方图是反应一幅图像中的灰度级与出现这种灰度的概率之间的图形。</a:t>
            </a:r>
          </a:p>
          <a:p>
            <a:r>
              <a:rPr lang="zh-CN" altLang="en-US" sz="2400" dirty="0">
                <a:solidFill>
                  <a:schemeClr val="bg1"/>
                </a:solidFill>
                <a:latin typeface="微软雅黑" panose="020B0503020204020204" pitchFamily="34" charset="-122"/>
                <a:ea typeface="微软雅黑" panose="020B0503020204020204" pitchFamily="34" charset="-122"/>
              </a:rPr>
              <a:t>直方图的概念</a:t>
            </a:r>
            <a:endParaRPr lang="en-US" altLang="zh-CN" sz="2400" dirty="0">
              <a:solidFill>
                <a:schemeClr val="bg1"/>
              </a:solidFill>
              <a:latin typeface="微软雅黑" panose="020B0503020204020204" pitchFamily="34" charset="-122"/>
              <a:ea typeface="微软雅黑" panose="020B0503020204020204" pitchFamily="34" charset="-122"/>
            </a:endParaRPr>
          </a:p>
          <a:p>
            <a:pPr lvl="1"/>
            <a:r>
              <a:rPr lang="zh-CN" altLang="en-US" sz="1800" dirty="0">
                <a:solidFill>
                  <a:schemeClr val="bg1"/>
                </a:solidFill>
                <a:latin typeface="微软雅黑" panose="020B0503020204020204" pitchFamily="34" charset="-122"/>
                <a:ea typeface="微软雅黑" panose="020B0503020204020204" pitchFamily="34" charset="-122"/>
              </a:rPr>
              <a:t>设图像的灰度范围为</a:t>
            </a:r>
            <a:r>
              <a:rPr lang="en-US" altLang="zh-CN" sz="1800" dirty="0">
                <a:solidFill>
                  <a:schemeClr val="bg1"/>
                </a:solidFill>
                <a:latin typeface="微软雅黑" panose="020B0503020204020204" pitchFamily="34" charset="-122"/>
                <a:ea typeface="微软雅黑" panose="020B0503020204020204" pitchFamily="34" charset="-122"/>
              </a:rPr>
              <a:t>[</a:t>
            </a:r>
            <a:r>
              <a:rPr lang="en-US" altLang="zh-CN" sz="1800" dirty="0" err="1">
                <a:solidFill>
                  <a:schemeClr val="bg1"/>
                </a:solidFill>
                <a:latin typeface="微软雅黑" panose="020B0503020204020204" pitchFamily="34" charset="-122"/>
                <a:ea typeface="微软雅黑" panose="020B0503020204020204" pitchFamily="34" charset="-122"/>
              </a:rPr>
              <a:t>a,b</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a:t>
            </a:r>
            <a:r>
              <a:rPr lang="en-US" altLang="zh-CN" sz="1800" dirty="0">
                <a:solidFill>
                  <a:schemeClr val="bg1"/>
                </a:solidFill>
                <a:latin typeface="微软雅黑" panose="020B0503020204020204" pitchFamily="34" charset="-122"/>
                <a:ea typeface="微软雅黑" panose="020B0503020204020204" pitchFamily="34" charset="-122"/>
              </a:rPr>
              <a:t>r</a:t>
            </a:r>
            <a:r>
              <a:rPr lang="zh-CN" altLang="en-US" sz="1800" dirty="0">
                <a:solidFill>
                  <a:schemeClr val="bg1"/>
                </a:solidFill>
                <a:latin typeface="微软雅黑" panose="020B0503020204020204" pitchFamily="34" charset="-122"/>
                <a:ea typeface="微软雅黑" panose="020B0503020204020204" pitchFamily="34" charset="-122"/>
              </a:rPr>
              <a:t>为此灰度范围内的任一灰度级，</a:t>
            </a:r>
            <a:r>
              <a:rPr lang="en-US" altLang="zh-CN" sz="1800" dirty="0">
                <a:solidFill>
                  <a:schemeClr val="bg1"/>
                </a:solidFill>
                <a:latin typeface="微软雅黑" panose="020B0503020204020204" pitchFamily="34" charset="-122"/>
                <a:ea typeface="微软雅黑" panose="020B0503020204020204" pitchFamily="34" charset="-122"/>
              </a:rPr>
              <a:t>p(r)</a:t>
            </a:r>
            <a:r>
              <a:rPr lang="zh-CN" altLang="en-US" sz="1800" dirty="0">
                <a:solidFill>
                  <a:schemeClr val="bg1"/>
                </a:solidFill>
                <a:latin typeface="微软雅黑" panose="020B0503020204020204" pitchFamily="34" charset="-122"/>
                <a:ea typeface="微软雅黑" panose="020B0503020204020204" pitchFamily="34" charset="-122"/>
              </a:rPr>
              <a:t>为这幅图像中灰度级为</a:t>
            </a:r>
            <a:r>
              <a:rPr lang="en-US" altLang="zh-CN" sz="1800" dirty="0">
                <a:solidFill>
                  <a:schemeClr val="bg1"/>
                </a:solidFill>
                <a:latin typeface="微软雅黑" panose="020B0503020204020204" pitchFamily="34" charset="-122"/>
                <a:ea typeface="微软雅黑" panose="020B0503020204020204" pitchFamily="34" charset="-122"/>
              </a:rPr>
              <a:t>r</a:t>
            </a:r>
            <a:r>
              <a:rPr lang="zh-CN" altLang="en-US" sz="1800" dirty="0">
                <a:solidFill>
                  <a:schemeClr val="bg1"/>
                </a:solidFill>
                <a:latin typeface="微软雅黑" panose="020B0503020204020204" pitchFamily="34" charset="-122"/>
                <a:ea typeface="微软雅黑" panose="020B0503020204020204" pitchFamily="34" charset="-122"/>
              </a:rPr>
              <a:t>的像素出现的频率，可以看出</a:t>
            </a:r>
            <a:r>
              <a:rPr lang="en-US" altLang="zh-CN" sz="1800" dirty="0">
                <a:solidFill>
                  <a:schemeClr val="bg1"/>
                </a:solidFill>
                <a:latin typeface="微软雅黑" panose="020B0503020204020204" pitchFamily="34" charset="-122"/>
                <a:ea typeface="微软雅黑" panose="020B0503020204020204" pitchFamily="34" charset="-122"/>
              </a:rPr>
              <a:t>p(r)</a:t>
            </a:r>
            <a:r>
              <a:rPr lang="zh-CN" altLang="en-US" sz="1800" dirty="0">
                <a:solidFill>
                  <a:schemeClr val="bg1"/>
                </a:solidFill>
                <a:latin typeface="微软雅黑" panose="020B0503020204020204" pitchFamily="34" charset="-122"/>
                <a:ea typeface="微软雅黑" panose="020B0503020204020204" pitchFamily="34" charset="-122"/>
              </a:rPr>
              <a:t>是</a:t>
            </a:r>
            <a:r>
              <a:rPr lang="en-US" altLang="zh-CN" sz="1800" dirty="0">
                <a:solidFill>
                  <a:schemeClr val="bg1"/>
                </a:solidFill>
                <a:latin typeface="微软雅黑" panose="020B0503020204020204" pitchFamily="34" charset="-122"/>
                <a:ea typeface="微软雅黑" panose="020B0503020204020204" pitchFamily="34" charset="-122"/>
              </a:rPr>
              <a:t>r</a:t>
            </a:r>
            <a:r>
              <a:rPr lang="zh-CN" altLang="en-US" sz="1800" dirty="0">
                <a:solidFill>
                  <a:schemeClr val="bg1"/>
                </a:solidFill>
                <a:latin typeface="微软雅黑" panose="020B0503020204020204" pitchFamily="34" charset="-122"/>
                <a:ea typeface="微软雅黑" panose="020B0503020204020204" pitchFamily="34" charset="-122"/>
              </a:rPr>
              <a:t>的函数。该函数的图形称为这幅图像的直方图</a:t>
            </a:r>
            <a:r>
              <a:rPr lang="zh-CN" altLang="en-US" sz="1800" dirty="0" smtClean="0">
                <a:solidFill>
                  <a:schemeClr val="bg1"/>
                </a:solidFill>
                <a:latin typeface="微软雅黑" panose="020B0503020204020204" pitchFamily="34" charset="-122"/>
                <a:ea typeface="微软雅黑" panose="020B0503020204020204" pitchFamily="34" charset="-122"/>
              </a:rPr>
              <a:t>。</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3</a:t>
            </a:fld>
            <a:endParaRPr lang="en-US" dirty="0"/>
          </a:p>
        </p:txBody>
      </p:sp>
      <p:graphicFrame>
        <p:nvGraphicFramePr>
          <p:cNvPr id="5" name="Object 18"/>
          <p:cNvGraphicFramePr>
            <a:graphicFrameLocks noChangeAspect="1"/>
          </p:cNvGraphicFramePr>
          <p:nvPr>
            <p:extLst>
              <p:ext uri="{D42A27DB-BD31-4B8C-83A1-F6EECF244321}">
                <p14:modId xmlns:p14="http://schemas.microsoft.com/office/powerpoint/2010/main" val="87588666"/>
              </p:ext>
            </p:extLst>
          </p:nvPr>
        </p:nvGraphicFramePr>
        <p:xfrm>
          <a:off x="990600" y="3486150"/>
          <a:ext cx="3530600" cy="900112"/>
        </p:xfrm>
        <a:graphic>
          <a:graphicData uri="http://schemas.openxmlformats.org/presentationml/2006/ole">
            <mc:AlternateContent xmlns:mc="http://schemas.openxmlformats.org/markup-compatibility/2006">
              <mc:Choice xmlns:v="urn:schemas-microsoft-com:vml" Requires="v">
                <p:oleObj spid="_x0000_s1054" r:id="rId3" imgW="1702117" imgH="419417" progId="Equation.DSMT4">
                  <p:embed/>
                </p:oleObj>
              </mc:Choice>
              <mc:Fallback>
                <p:oleObj r:id="rId3" imgW="1702117" imgH="419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86150"/>
                        <a:ext cx="3530600" cy="900112"/>
                      </a:xfrm>
                      <a:prstGeom prst="rect">
                        <a:avLst/>
                      </a:prstGeom>
                      <a:noFill/>
                      <a:ln>
                        <a:noFill/>
                      </a:ln>
                    </p:spPr>
                  </p:pic>
                </p:oleObj>
              </mc:Fallback>
            </mc:AlternateContent>
          </a:graphicData>
        </a:graphic>
      </p:graphicFrame>
      <p:graphicFrame>
        <p:nvGraphicFramePr>
          <p:cNvPr id="7" name="Object 19"/>
          <p:cNvGraphicFramePr>
            <a:graphicFrameLocks noChangeAspect="1"/>
          </p:cNvGraphicFramePr>
          <p:nvPr>
            <p:extLst>
              <p:ext uri="{D42A27DB-BD31-4B8C-83A1-F6EECF244321}">
                <p14:modId xmlns:p14="http://schemas.microsoft.com/office/powerpoint/2010/main" val="3251411787"/>
              </p:ext>
            </p:extLst>
          </p:nvPr>
        </p:nvGraphicFramePr>
        <p:xfrm>
          <a:off x="4817701" y="3486150"/>
          <a:ext cx="1380565" cy="835466"/>
        </p:xfrm>
        <a:graphic>
          <a:graphicData uri="http://schemas.openxmlformats.org/presentationml/2006/ole">
            <mc:AlternateContent xmlns:mc="http://schemas.openxmlformats.org/markup-compatibility/2006">
              <mc:Choice xmlns:v="urn:schemas-microsoft-com:vml" Requires="v">
                <p:oleObj spid="_x0000_s1055" r:id="rId5" imgW="723903" imgH="431930" progId="Equation.DSMT4">
                  <p:embed/>
                </p:oleObj>
              </mc:Choice>
              <mc:Fallback>
                <p:oleObj r:id="rId5" imgW="723903" imgH="43193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7701" y="3486150"/>
                        <a:ext cx="1380565" cy="8354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32431449"/>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a:t>灰度级直方图的</a:t>
            </a:r>
            <a:r>
              <a:rPr lang="zh-CN" altLang="en-US" sz="2800" dirty="0" smtClean="0"/>
              <a:t>概念</a:t>
            </a:r>
            <a:r>
              <a:rPr lang="en-US" altLang="zh-CN" sz="2800" dirty="0" smtClean="0"/>
              <a:t>2/3</a:t>
            </a:r>
            <a:endParaRPr lang="en-US" dirty="0" smtClean="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4</a:t>
            </a:fld>
            <a:endParaRPr lang="en-US" dirty="0"/>
          </a:p>
        </p:txBody>
      </p:sp>
      <p:pic>
        <p:nvPicPr>
          <p:cNvPr id="8"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98" y="1123950"/>
            <a:ext cx="2823026" cy="338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224" y="2038350"/>
            <a:ext cx="3450979" cy="204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4"/>
          <p:cNvSpPr txBox="1">
            <a:spLocks noChangeArrowheads="1"/>
          </p:cNvSpPr>
          <p:nvPr/>
        </p:nvSpPr>
        <p:spPr bwMode="auto">
          <a:xfrm>
            <a:off x="4267200" y="4212606"/>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bg1"/>
                </a:solidFill>
                <a:ea typeface="楷体_GB2312" pitchFamily="1" charset="-122"/>
              </a:rPr>
              <a:t>图像的直方图</a:t>
            </a:r>
          </a:p>
        </p:txBody>
      </p:sp>
      <p:graphicFrame>
        <p:nvGraphicFramePr>
          <p:cNvPr id="11" name="Group 6"/>
          <p:cNvGraphicFramePr>
            <a:graphicFrameLocks noGrp="1"/>
          </p:cNvGraphicFramePr>
          <p:nvPr>
            <p:extLst>
              <p:ext uri="{D42A27DB-BD31-4B8C-83A1-F6EECF244321}">
                <p14:modId xmlns:p14="http://schemas.microsoft.com/office/powerpoint/2010/main" val="4200227135"/>
              </p:ext>
            </p:extLst>
          </p:nvPr>
        </p:nvGraphicFramePr>
        <p:xfrm>
          <a:off x="3410287" y="1102249"/>
          <a:ext cx="3226851" cy="883920"/>
        </p:xfrm>
        <a:graphic>
          <a:graphicData uri="http://schemas.openxmlformats.org/drawingml/2006/table">
            <a:tbl>
              <a:tblPr/>
              <a:tblGrid>
                <a:gridCol w="1006305">
                  <a:extLst>
                    <a:ext uri="{9D8B030D-6E8A-4147-A177-3AD203B41FA5}">
                      <a16:colId xmlns="" xmlns:a16="http://schemas.microsoft.com/office/drawing/2014/main" val="1690103259"/>
                    </a:ext>
                  </a:extLst>
                </a:gridCol>
                <a:gridCol w="315804">
                  <a:extLst>
                    <a:ext uri="{9D8B030D-6E8A-4147-A177-3AD203B41FA5}">
                      <a16:colId xmlns="" xmlns:a16="http://schemas.microsoft.com/office/drawing/2014/main" val="1045793986"/>
                    </a:ext>
                  </a:extLst>
                </a:gridCol>
                <a:gridCol w="315804">
                  <a:extLst>
                    <a:ext uri="{9D8B030D-6E8A-4147-A177-3AD203B41FA5}">
                      <a16:colId xmlns="" xmlns:a16="http://schemas.microsoft.com/office/drawing/2014/main" val="1119246962"/>
                    </a:ext>
                  </a:extLst>
                </a:gridCol>
                <a:gridCol w="315804">
                  <a:extLst>
                    <a:ext uri="{9D8B030D-6E8A-4147-A177-3AD203B41FA5}">
                      <a16:colId xmlns="" xmlns:a16="http://schemas.microsoft.com/office/drawing/2014/main" val="1714142471"/>
                    </a:ext>
                  </a:extLst>
                </a:gridCol>
                <a:gridCol w="315804">
                  <a:extLst>
                    <a:ext uri="{9D8B030D-6E8A-4147-A177-3AD203B41FA5}">
                      <a16:colId xmlns="" xmlns:a16="http://schemas.microsoft.com/office/drawing/2014/main" val="3708574285"/>
                    </a:ext>
                  </a:extLst>
                </a:gridCol>
                <a:gridCol w="315804">
                  <a:extLst>
                    <a:ext uri="{9D8B030D-6E8A-4147-A177-3AD203B41FA5}">
                      <a16:colId xmlns="" xmlns:a16="http://schemas.microsoft.com/office/drawing/2014/main" val="2657777203"/>
                    </a:ext>
                  </a:extLst>
                </a:gridCol>
                <a:gridCol w="641526">
                  <a:extLst>
                    <a:ext uri="{9D8B030D-6E8A-4147-A177-3AD203B41FA5}">
                      <a16:colId xmlns="" xmlns:a16="http://schemas.microsoft.com/office/drawing/2014/main" val="527385177"/>
                    </a:ext>
                  </a:extLst>
                </a:gridCol>
              </a:tblGrid>
              <a:tr h="334229">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zh-CN" sz="1400" b="1" i="0" u="none" strike="noStrike" cap="none" normalizeH="0" baseline="0" dirty="0" smtClean="0">
                          <a:ln>
                            <a:noFill/>
                          </a:ln>
                          <a:solidFill>
                            <a:schemeClr val="bg1"/>
                          </a:solidFill>
                          <a:effectLst/>
                          <a:latin typeface="Times New Roman" panose="02020603050405020304" pitchFamily="18" charset="0"/>
                          <a:ea typeface="楷体_GB2312" pitchFamily="1" charset="-122"/>
                        </a:rPr>
                        <a:t>灰度级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89372132"/>
                  </a:ext>
                </a:extLst>
              </a:tr>
              <a:tr h="47349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zh-CN" altLang="zh-CN" sz="1400" b="1" i="0" u="none" strike="noStrike" cap="none" normalizeH="0" baseline="0" dirty="0" smtClean="0">
                          <a:ln>
                            <a:noFill/>
                          </a:ln>
                          <a:solidFill>
                            <a:schemeClr val="bg1"/>
                          </a:solidFill>
                          <a:effectLst/>
                          <a:latin typeface="Times New Roman" panose="02020603050405020304" pitchFamily="18" charset="0"/>
                          <a:ea typeface="楷体_GB2312" pitchFamily="1" charset="-122"/>
                        </a:rPr>
                        <a:t>灰度级的像素数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550336290"/>
                  </a:ext>
                </a:extLst>
              </a:tr>
            </a:tbl>
          </a:graphicData>
        </a:graphic>
      </p:graphicFrame>
    </p:spTree>
    <p:extLst>
      <p:ext uri="{BB962C8B-B14F-4D97-AF65-F5344CB8AC3E}">
        <p14:creationId xmlns:p14="http://schemas.microsoft.com/office/powerpoint/2010/main" val="74300011"/>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strVal val="#ppt_w*0.70"/>
                                          </p:val>
                                        </p:tav>
                                        <p:tav tm="100000">
                                          <p:val>
                                            <p:strVal val="#ppt_w"/>
                                          </p:val>
                                        </p:tav>
                                      </p:tavLst>
                                    </p:anim>
                                    <p:anim calcmode="lin" valueType="num">
                                      <p:cBhvr>
                                        <p:cTn id="20" dur="1000" fill="hold"/>
                                        <p:tgtEl>
                                          <p:spTgt spid="10"/>
                                        </p:tgtEl>
                                        <p:attrNameLst>
                                          <p:attrName>ppt_h</p:attrName>
                                        </p:attrNameLst>
                                      </p:cBhvr>
                                      <p:tavLst>
                                        <p:tav tm="0">
                                          <p:val>
                                            <p:strVal val="#ppt_h"/>
                                          </p:val>
                                        </p:tav>
                                        <p:tav tm="100000">
                                          <p:val>
                                            <p:strVal val="#ppt_h"/>
                                          </p:val>
                                        </p:tav>
                                      </p:tavLst>
                                    </p:anim>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a:t>灰度级直方图的</a:t>
            </a:r>
            <a:r>
              <a:rPr lang="zh-CN" altLang="en-US" sz="2800" dirty="0" smtClean="0"/>
              <a:t>概念</a:t>
            </a:r>
            <a:r>
              <a:rPr lang="en-US" altLang="zh-CN" sz="2800" dirty="0"/>
              <a:t>3</a:t>
            </a:r>
            <a:r>
              <a:rPr lang="en-US" altLang="zh-CN" sz="2800" dirty="0" smtClean="0"/>
              <a:t>/3</a:t>
            </a:r>
            <a:endParaRPr lang="en-US" dirty="0" smtClean="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5</a:t>
            </a:fld>
            <a:endParaRPr lang="en-US" dirty="0"/>
          </a:p>
        </p:txBody>
      </p:sp>
      <p:pic>
        <p:nvPicPr>
          <p:cNvPr id="2" name="图片 1"/>
          <p:cNvPicPr>
            <a:picLocks noChangeAspect="1"/>
          </p:cNvPicPr>
          <p:nvPr/>
        </p:nvPicPr>
        <p:blipFill>
          <a:blip r:embed="rId3"/>
          <a:stretch>
            <a:fillRect/>
          </a:stretch>
        </p:blipFill>
        <p:spPr>
          <a:xfrm>
            <a:off x="692923" y="1076314"/>
            <a:ext cx="5472153" cy="2990872"/>
          </a:xfrm>
          <a:prstGeom prst="rect">
            <a:avLst/>
          </a:prstGeom>
        </p:spPr>
      </p:pic>
      <p:sp>
        <p:nvSpPr>
          <p:cNvPr id="3" name="矩形 2"/>
          <p:cNvSpPr/>
          <p:nvPr/>
        </p:nvSpPr>
        <p:spPr>
          <a:xfrm>
            <a:off x="1295400" y="4071799"/>
            <a:ext cx="1213794" cy="369332"/>
          </a:xfrm>
          <a:prstGeom prst="rect">
            <a:avLst/>
          </a:prstGeom>
        </p:spPr>
        <p:txBody>
          <a:bodyPr wrap="none">
            <a:spAutoFit/>
          </a:bodyPr>
          <a:lstStyle/>
          <a:p>
            <a:r>
              <a:rPr lang="en-US" altLang="zh-CN" dirty="0">
                <a:solidFill>
                  <a:schemeClr val="bg1"/>
                </a:solidFill>
                <a:latin typeface="微软雅黑" panose="020B0503020204020204" pitchFamily="34" charset="-122"/>
                <a:ea typeface="微软雅黑" panose="020B0503020204020204" pitchFamily="34" charset="-122"/>
              </a:rPr>
              <a:t>(a) </a:t>
            </a:r>
            <a:r>
              <a:rPr lang="zh-CN" altLang="en-US" dirty="0">
                <a:solidFill>
                  <a:schemeClr val="bg1"/>
                </a:solidFill>
                <a:latin typeface="微软雅黑" panose="020B0503020204020204" pitchFamily="34" charset="-122"/>
                <a:ea typeface="微软雅黑" panose="020B0503020204020204" pitchFamily="34" charset="-122"/>
              </a:rPr>
              <a:t>原图   </a:t>
            </a:r>
          </a:p>
        </p:txBody>
      </p:sp>
      <p:sp>
        <p:nvSpPr>
          <p:cNvPr id="13" name="矩形 12"/>
          <p:cNvSpPr/>
          <p:nvPr/>
        </p:nvSpPr>
        <p:spPr>
          <a:xfrm>
            <a:off x="4191000" y="4095750"/>
            <a:ext cx="2077813" cy="369332"/>
          </a:xfrm>
          <a:prstGeom prst="rect">
            <a:avLst/>
          </a:prstGeom>
        </p:spPr>
        <p:txBody>
          <a:bodyPr wrap="non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(b) </a:t>
            </a:r>
            <a:r>
              <a:rPr lang="zh-CN" altLang="en-US" dirty="0" smtClean="0">
                <a:solidFill>
                  <a:schemeClr val="bg1"/>
                </a:solidFill>
                <a:latin typeface="微软雅黑" panose="020B0503020204020204" pitchFamily="34" charset="-122"/>
                <a:ea typeface="微软雅黑" panose="020B0503020204020204" pitchFamily="34" charset="-122"/>
              </a:rPr>
              <a:t>对应的直方图  </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5552517"/>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直方图计算</a:t>
            </a:r>
            <a:endParaRPr lang="en-US" dirty="0" smtClean="0"/>
          </a:p>
        </p:txBody>
      </p:sp>
      <p:sp>
        <p:nvSpPr>
          <p:cNvPr id="18435" name="Content Placeholder 2"/>
          <p:cNvSpPr>
            <a:spLocks noGrp="1"/>
          </p:cNvSpPr>
          <p:nvPr>
            <p:ph idx="1"/>
          </p:nvPr>
        </p:nvSpPr>
        <p:spPr/>
        <p:txBody>
          <a:bodyPr>
            <a:norm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设</a:t>
            </a:r>
            <a:r>
              <a:rPr lang="en-US" altLang="zh-CN" sz="2400" dirty="0">
                <a:solidFill>
                  <a:schemeClr val="bg1"/>
                </a:solidFill>
                <a:latin typeface="微软雅黑" panose="020B0503020204020204" pitchFamily="34" charset="-122"/>
                <a:ea typeface="微软雅黑" panose="020B0503020204020204" pitchFamily="34" charset="-122"/>
              </a:rPr>
              <a:t>r</a:t>
            </a:r>
            <a:r>
              <a:rPr lang="zh-CN" altLang="en-US" sz="2400" dirty="0">
                <a:solidFill>
                  <a:schemeClr val="bg1"/>
                </a:solidFill>
                <a:latin typeface="微软雅黑" panose="020B0503020204020204" pitchFamily="34" charset="-122"/>
                <a:ea typeface="微软雅黑" panose="020B0503020204020204" pitchFamily="34" charset="-122"/>
              </a:rPr>
              <a:t>表示图像中像素的灰度级，可以用概率密度函数</a:t>
            </a:r>
            <a:r>
              <a:rPr lang="en-US" altLang="zh-CN" sz="2400" dirty="0">
                <a:solidFill>
                  <a:schemeClr val="bg1"/>
                </a:solidFill>
                <a:latin typeface="微软雅黑" panose="020B0503020204020204" pitchFamily="34" charset="-122"/>
                <a:ea typeface="微软雅黑" panose="020B0503020204020204" pitchFamily="34" charset="-122"/>
              </a:rPr>
              <a:t>Pr(rk)</a:t>
            </a:r>
            <a:r>
              <a:rPr lang="zh-CN" altLang="en-US" sz="2400" dirty="0">
                <a:solidFill>
                  <a:schemeClr val="bg1"/>
                </a:solidFill>
                <a:latin typeface="微软雅黑" panose="020B0503020204020204" pitchFamily="34" charset="-122"/>
                <a:ea typeface="微软雅黑" panose="020B0503020204020204" pitchFamily="34" charset="-122"/>
              </a:rPr>
              <a:t>表示原始图像的灰度分布。</a:t>
            </a:r>
            <a:r>
              <a:rPr lang="zh-CN" altLang="en-US" sz="2400" dirty="0" smtClean="0">
                <a:solidFill>
                  <a:schemeClr val="bg1"/>
                </a:solidFill>
                <a:latin typeface="微软雅黑" panose="020B0503020204020204" pitchFamily="34" charset="-122"/>
                <a:ea typeface="微软雅黑" panose="020B0503020204020204" pitchFamily="34" charset="-122"/>
              </a:rPr>
              <a:t>则：</a:t>
            </a:r>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1"/>
            <a:r>
              <a:rPr lang="zh-CN" altLang="en-US" sz="1800" dirty="0" smtClean="0">
                <a:solidFill>
                  <a:schemeClr val="bg1"/>
                </a:solidFill>
                <a:latin typeface="微软雅黑" panose="020B0503020204020204" pitchFamily="34" charset="-122"/>
                <a:ea typeface="微软雅黑" panose="020B0503020204020204" pitchFamily="34" charset="-122"/>
              </a:rPr>
              <a:t>式</a:t>
            </a:r>
            <a:r>
              <a:rPr lang="zh-CN" altLang="en-US" sz="1800" dirty="0">
                <a:solidFill>
                  <a:schemeClr val="bg1"/>
                </a:solidFill>
                <a:latin typeface="微软雅黑" panose="020B0503020204020204" pitchFamily="34" charset="-122"/>
                <a:ea typeface="微软雅黑" panose="020B0503020204020204" pitchFamily="34" charset="-122"/>
              </a:rPr>
              <a:t>中，</a:t>
            </a:r>
            <a:r>
              <a:rPr lang="en-US" altLang="zh-CN" sz="1800" dirty="0">
                <a:solidFill>
                  <a:schemeClr val="bg1"/>
                </a:solidFill>
                <a:latin typeface="微软雅黑" panose="020B0503020204020204" pitchFamily="34" charset="-122"/>
                <a:ea typeface="微软雅黑" panose="020B0503020204020204" pitchFamily="34" charset="-122"/>
              </a:rPr>
              <a:t>N</a:t>
            </a:r>
            <a:r>
              <a:rPr lang="zh-CN" altLang="en-US" sz="1800" dirty="0">
                <a:solidFill>
                  <a:schemeClr val="bg1"/>
                </a:solidFill>
                <a:latin typeface="微软雅黑" panose="020B0503020204020204" pitchFamily="34" charset="-122"/>
                <a:ea typeface="微软雅黑" panose="020B0503020204020204" pitchFamily="34" charset="-122"/>
              </a:rPr>
              <a:t>为一幅图像中像素的总数；</a:t>
            </a:r>
            <a:r>
              <a:rPr lang="en-US" altLang="zh-CN" sz="1800" dirty="0">
                <a:solidFill>
                  <a:schemeClr val="bg1"/>
                </a:solidFill>
                <a:latin typeface="微软雅黑" panose="020B0503020204020204" pitchFamily="34" charset="-122"/>
                <a:ea typeface="微软雅黑" panose="020B0503020204020204" pitchFamily="34" charset="-122"/>
              </a:rPr>
              <a:t>n</a:t>
            </a:r>
            <a:r>
              <a:rPr lang="en-US" altLang="zh-CN" sz="1800" baseline="-25000" dirty="0">
                <a:solidFill>
                  <a:schemeClr val="bg1"/>
                </a:solidFill>
                <a:latin typeface="微软雅黑" panose="020B0503020204020204" pitchFamily="34" charset="-122"/>
                <a:ea typeface="微软雅黑" panose="020B0503020204020204" pitchFamily="34" charset="-122"/>
              </a:rPr>
              <a:t>k</a:t>
            </a:r>
            <a:r>
              <a:rPr lang="zh-CN" altLang="en-US" sz="1800" dirty="0">
                <a:solidFill>
                  <a:schemeClr val="bg1"/>
                </a:solidFill>
                <a:latin typeface="微软雅黑" panose="020B0503020204020204" pitchFamily="34" charset="-122"/>
                <a:ea typeface="微软雅黑" panose="020B0503020204020204" pitchFamily="34" charset="-122"/>
              </a:rPr>
              <a:t>为第</a:t>
            </a:r>
            <a:r>
              <a:rPr lang="en-US" altLang="zh-CN" sz="1800" dirty="0">
                <a:solidFill>
                  <a:schemeClr val="bg1"/>
                </a:solidFill>
                <a:latin typeface="微软雅黑" panose="020B0503020204020204" pitchFamily="34" charset="-122"/>
                <a:ea typeface="微软雅黑" panose="020B0503020204020204" pitchFamily="34" charset="-122"/>
              </a:rPr>
              <a:t>k</a:t>
            </a:r>
            <a:r>
              <a:rPr lang="zh-CN" altLang="en-US" sz="1800" dirty="0">
                <a:solidFill>
                  <a:schemeClr val="bg1"/>
                </a:solidFill>
                <a:latin typeface="微软雅黑" panose="020B0503020204020204" pitchFamily="34" charset="-122"/>
                <a:ea typeface="微软雅黑" panose="020B0503020204020204" pitchFamily="34" charset="-122"/>
              </a:rPr>
              <a:t>级灰度的像素；</a:t>
            </a:r>
            <a:r>
              <a:rPr lang="en-US" altLang="zh-CN" sz="1800" dirty="0">
                <a:solidFill>
                  <a:schemeClr val="bg1"/>
                </a:solidFill>
                <a:latin typeface="微软雅黑" panose="020B0503020204020204" pitchFamily="34" charset="-122"/>
                <a:ea typeface="微软雅黑" panose="020B0503020204020204" pitchFamily="34" charset="-122"/>
              </a:rPr>
              <a:t>r</a:t>
            </a:r>
            <a:r>
              <a:rPr lang="en-US" altLang="zh-CN" sz="1800" baseline="-25000" dirty="0">
                <a:solidFill>
                  <a:schemeClr val="bg1"/>
                </a:solidFill>
                <a:latin typeface="微软雅黑" panose="020B0503020204020204" pitchFamily="34" charset="-122"/>
                <a:ea typeface="微软雅黑" panose="020B0503020204020204" pitchFamily="34" charset="-122"/>
              </a:rPr>
              <a:t>k</a:t>
            </a:r>
            <a:r>
              <a:rPr lang="zh-CN" altLang="en-US" sz="1800" dirty="0">
                <a:solidFill>
                  <a:schemeClr val="bg1"/>
                </a:solidFill>
                <a:latin typeface="微软雅黑" panose="020B0503020204020204" pitchFamily="34" charset="-122"/>
                <a:ea typeface="微软雅黑" panose="020B0503020204020204" pitchFamily="34" charset="-122"/>
              </a:rPr>
              <a:t>为第</a:t>
            </a:r>
            <a:r>
              <a:rPr lang="en-US" altLang="zh-CN" sz="1800" dirty="0">
                <a:solidFill>
                  <a:schemeClr val="bg1"/>
                </a:solidFill>
                <a:latin typeface="微软雅黑" panose="020B0503020204020204" pitchFamily="34" charset="-122"/>
                <a:ea typeface="微软雅黑" panose="020B0503020204020204" pitchFamily="34" charset="-122"/>
              </a:rPr>
              <a:t>k</a:t>
            </a:r>
            <a:r>
              <a:rPr lang="zh-CN" altLang="en-US" sz="1800" dirty="0">
                <a:solidFill>
                  <a:schemeClr val="bg1"/>
                </a:solidFill>
                <a:latin typeface="微软雅黑" panose="020B0503020204020204" pitchFamily="34" charset="-122"/>
                <a:ea typeface="微软雅黑" panose="020B0503020204020204" pitchFamily="34" charset="-122"/>
              </a:rPr>
              <a:t>个灰度级；</a:t>
            </a:r>
            <a:r>
              <a:rPr lang="en-US" altLang="zh-CN" sz="1800" dirty="0" smtClean="0">
                <a:solidFill>
                  <a:schemeClr val="bg1"/>
                </a:solidFill>
                <a:latin typeface="微软雅黑" panose="020B0503020204020204" pitchFamily="34" charset="-122"/>
                <a:ea typeface="微软雅黑" panose="020B0503020204020204" pitchFamily="34" charset="-122"/>
              </a:rPr>
              <a:t>P</a:t>
            </a:r>
            <a:r>
              <a:rPr lang="en-US" altLang="zh-CN" sz="1800" baseline="-25000" dirty="0" smtClean="0">
                <a:solidFill>
                  <a:schemeClr val="bg1"/>
                </a:solidFill>
                <a:latin typeface="微软雅黑" panose="020B0503020204020204" pitchFamily="34" charset="-122"/>
                <a:ea typeface="微软雅黑" panose="020B0503020204020204" pitchFamily="34" charset="-122"/>
              </a:rPr>
              <a:t>r</a:t>
            </a:r>
            <a:r>
              <a:rPr lang="en-US" altLang="zh-CN" sz="1800" dirty="0" smtClean="0">
                <a:solidFill>
                  <a:schemeClr val="bg1"/>
                </a:solidFill>
                <a:latin typeface="微软雅黑" panose="020B0503020204020204" pitchFamily="34" charset="-122"/>
                <a:ea typeface="微软雅黑" panose="020B0503020204020204" pitchFamily="34" charset="-122"/>
              </a:rPr>
              <a:t>(</a:t>
            </a:r>
            <a:r>
              <a:rPr lang="en-US" altLang="zh-CN" sz="1800" dirty="0">
                <a:solidFill>
                  <a:schemeClr val="bg1"/>
                </a:solidFill>
                <a:latin typeface="微软雅黑" panose="020B0503020204020204" pitchFamily="34" charset="-122"/>
                <a:ea typeface="微软雅黑" panose="020B0503020204020204" pitchFamily="34" charset="-122"/>
              </a:rPr>
              <a:t>r</a:t>
            </a:r>
            <a:r>
              <a:rPr lang="en-US" altLang="zh-CN" sz="1800" baseline="-25000" dirty="0">
                <a:solidFill>
                  <a:schemeClr val="bg1"/>
                </a:solidFill>
                <a:latin typeface="微软雅黑" panose="020B0503020204020204" pitchFamily="34" charset="-122"/>
                <a:ea typeface="微软雅黑" panose="020B0503020204020204" pitchFamily="34" charset="-122"/>
              </a:rPr>
              <a:t>k</a:t>
            </a:r>
            <a:r>
              <a:rPr lang="en-US" altLang="zh-CN" sz="1800" dirty="0" smtClean="0">
                <a:solidFill>
                  <a:schemeClr val="bg1"/>
                </a:solidFill>
                <a:latin typeface="微软雅黑" panose="020B0503020204020204" pitchFamily="34" charset="-122"/>
                <a:ea typeface="微软雅黑" panose="020B0503020204020204" pitchFamily="34" charset="-122"/>
              </a:rPr>
              <a:t>)</a:t>
            </a:r>
            <a:r>
              <a:rPr lang="zh-CN" altLang="en-US" sz="1800" dirty="0">
                <a:solidFill>
                  <a:schemeClr val="bg1"/>
                </a:solidFill>
                <a:latin typeface="微软雅黑" panose="020B0503020204020204" pitchFamily="34" charset="-122"/>
                <a:ea typeface="微软雅黑" panose="020B0503020204020204" pitchFamily="34" charset="-122"/>
              </a:rPr>
              <a:t>表示该灰度级出现的概率。</a:t>
            </a:r>
          </a:p>
          <a:p>
            <a:pPr lvl="1"/>
            <a:r>
              <a:rPr lang="zh-CN" altLang="en-US" sz="1800" dirty="0" smtClean="0">
                <a:solidFill>
                  <a:schemeClr val="bg1"/>
                </a:solidFill>
                <a:latin typeface="微软雅黑" panose="020B0503020204020204" pitchFamily="34" charset="-122"/>
                <a:ea typeface="微软雅黑" panose="020B0503020204020204" pitchFamily="34" charset="-122"/>
              </a:rPr>
              <a:t>因为</a:t>
            </a:r>
            <a:r>
              <a:rPr lang="en-US" altLang="zh-CN" sz="1800" dirty="0">
                <a:solidFill>
                  <a:schemeClr val="bg1"/>
                </a:solidFill>
                <a:latin typeface="微软雅黑" panose="020B0503020204020204" pitchFamily="34" charset="-122"/>
                <a:ea typeface="微软雅黑" panose="020B0503020204020204" pitchFamily="34" charset="-122"/>
              </a:rPr>
              <a:t>P</a:t>
            </a:r>
            <a:r>
              <a:rPr lang="en-US" altLang="zh-CN" sz="1800" baseline="-25000" dirty="0">
                <a:solidFill>
                  <a:schemeClr val="bg1"/>
                </a:solidFill>
                <a:latin typeface="微软雅黑" panose="020B0503020204020204" pitchFamily="34" charset="-122"/>
                <a:ea typeface="微软雅黑" panose="020B0503020204020204" pitchFamily="34" charset="-122"/>
              </a:rPr>
              <a:t>r</a:t>
            </a:r>
            <a:r>
              <a:rPr lang="en-US" altLang="zh-CN" sz="1800" dirty="0">
                <a:solidFill>
                  <a:schemeClr val="bg1"/>
                </a:solidFill>
                <a:latin typeface="微软雅黑" panose="020B0503020204020204" pitchFamily="34" charset="-122"/>
                <a:ea typeface="微软雅黑" panose="020B0503020204020204" pitchFamily="34" charset="-122"/>
              </a:rPr>
              <a:t>(r</a:t>
            </a:r>
            <a:r>
              <a:rPr lang="en-US" altLang="zh-CN" sz="1800" baseline="-25000" dirty="0">
                <a:solidFill>
                  <a:schemeClr val="bg1"/>
                </a:solidFill>
                <a:latin typeface="微软雅黑" panose="020B0503020204020204" pitchFamily="34" charset="-122"/>
                <a:ea typeface="微软雅黑" panose="020B0503020204020204" pitchFamily="34" charset="-122"/>
              </a:rPr>
              <a:t>k</a:t>
            </a:r>
            <a:r>
              <a:rPr lang="en-US" altLang="zh-CN" sz="1800" dirty="0">
                <a:solidFill>
                  <a:schemeClr val="bg1"/>
                </a:solidFill>
                <a:latin typeface="微软雅黑" panose="020B0503020204020204" pitchFamily="34" charset="-122"/>
                <a:ea typeface="微软雅黑" panose="020B0503020204020204" pitchFamily="34" charset="-122"/>
              </a:rPr>
              <a:t>)</a:t>
            </a:r>
            <a:r>
              <a:rPr lang="zh-CN" altLang="en-US" sz="1800" dirty="0" smtClean="0">
                <a:solidFill>
                  <a:schemeClr val="bg1"/>
                </a:solidFill>
                <a:latin typeface="微软雅黑" panose="020B0503020204020204" pitchFamily="34" charset="-122"/>
                <a:ea typeface="微软雅黑" panose="020B0503020204020204" pitchFamily="34" charset="-122"/>
              </a:rPr>
              <a:t>给</a:t>
            </a:r>
            <a:r>
              <a:rPr lang="zh-CN" altLang="en-US" sz="1800" dirty="0">
                <a:solidFill>
                  <a:schemeClr val="bg1"/>
                </a:solidFill>
                <a:latin typeface="微软雅黑" panose="020B0503020204020204" pitchFamily="34" charset="-122"/>
                <a:ea typeface="微软雅黑" panose="020B0503020204020204" pitchFamily="34" charset="-122"/>
              </a:rPr>
              <a:t>出了</a:t>
            </a:r>
            <a:r>
              <a:rPr lang="zh-CN" altLang="en-US" sz="1800" dirty="0" smtClean="0">
                <a:solidFill>
                  <a:schemeClr val="bg1"/>
                </a:solidFill>
                <a:latin typeface="微软雅黑" panose="020B0503020204020204" pitchFamily="34" charset="-122"/>
                <a:ea typeface="微软雅黑" panose="020B0503020204020204" pitchFamily="34" charset="-122"/>
              </a:rPr>
              <a:t>对</a:t>
            </a:r>
            <a:r>
              <a:rPr lang="en-US" altLang="zh-CN" sz="1800" dirty="0">
                <a:solidFill>
                  <a:schemeClr val="bg1"/>
                </a:solidFill>
                <a:latin typeface="微软雅黑" panose="020B0503020204020204" pitchFamily="34" charset="-122"/>
                <a:ea typeface="微软雅黑" panose="020B0503020204020204" pitchFamily="34" charset="-122"/>
              </a:rPr>
              <a:t>r</a:t>
            </a:r>
            <a:r>
              <a:rPr lang="en-US" altLang="zh-CN" sz="1800" baseline="-25000" dirty="0">
                <a:solidFill>
                  <a:schemeClr val="bg1"/>
                </a:solidFill>
                <a:latin typeface="微软雅黑" panose="020B0503020204020204" pitchFamily="34" charset="-122"/>
                <a:ea typeface="微软雅黑" panose="020B0503020204020204" pitchFamily="34" charset="-122"/>
              </a:rPr>
              <a:t>k</a:t>
            </a:r>
            <a:r>
              <a:rPr lang="zh-CN" altLang="en-US" sz="1800" dirty="0" smtClean="0">
                <a:solidFill>
                  <a:schemeClr val="bg1"/>
                </a:solidFill>
                <a:latin typeface="微软雅黑" panose="020B0503020204020204" pitchFamily="34" charset="-122"/>
                <a:ea typeface="微软雅黑" panose="020B0503020204020204" pitchFamily="34" charset="-122"/>
              </a:rPr>
              <a:t>出现</a:t>
            </a:r>
            <a:r>
              <a:rPr lang="zh-CN" altLang="en-US" sz="1800" dirty="0">
                <a:solidFill>
                  <a:schemeClr val="bg1"/>
                </a:solidFill>
                <a:latin typeface="微软雅黑" panose="020B0503020204020204" pitchFamily="34" charset="-122"/>
                <a:ea typeface="微软雅黑" panose="020B0503020204020204" pitchFamily="34" charset="-122"/>
              </a:rPr>
              <a:t>概率的一个估计，所以直方图提供了原图的灰度值分布情况，也可以说给出了一幅图像所有灰度值的整体描述。 </a:t>
            </a:r>
            <a:endParaRPr lang="en-US" altLang="zh-CN" sz="18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6</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88006717"/>
              </p:ext>
            </p:extLst>
          </p:nvPr>
        </p:nvGraphicFramePr>
        <p:xfrm>
          <a:off x="2411250" y="1809750"/>
          <a:ext cx="2035175" cy="534988"/>
        </p:xfrm>
        <a:graphic>
          <a:graphicData uri="http://schemas.openxmlformats.org/presentationml/2006/ole">
            <mc:AlternateContent xmlns:mc="http://schemas.openxmlformats.org/markup-compatibility/2006">
              <mc:Choice xmlns:v="urn:schemas-microsoft-com:vml" Requires="v">
                <p:oleObj spid="_x0000_s3088" r:id="rId3" imgW="914717" imgH="228917" progId="Equation.DSMT4">
                  <p:embed/>
                </p:oleObj>
              </mc:Choice>
              <mc:Fallback>
                <p:oleObj r:id="rId3" imgW="914717" imgH="2289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250" y="1809750"/>
                        <a:ext cx="2035175"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42252655"/>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直方图的性质</a:t>
            </a:r>
            <a:r>
              <a:rPr lang="en-US" altLang="zh-CN" sz="2800" dirty="0" smtClean="0"/>
              <a:t>1/2</a:t>
            </a:r>
            <a:endParaRPr lang="en-US" dirty="0" smtClean="0"/>
          </a:p>
        </p:txBody>
      </p:sp>
      <p:sp>
        <p:nvSpPr>
          <p:cNvPr id="18435" name="Content Placeholder 2"/>
          <p:cNvSpPr>
            <a:spLocks noGrp="1"/>
          </p:cNvSpPr>
          <p:nvPr>
            <p:ph idx="1"/>
          </p:nvPr>
        </p:nvSpPr>
        <p:spPr/>
        <p:txBody>
          <a:bodyPr>
            <a:norm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只</a:t>
            </a:r>
            <a:r>
              <a:rPr lang="zh-CN" altLang="en-US" sz="2400" dirty="0">
                <a:solidFill>
                  <a:schemeClr val="bg1"/>
                </a:solidFill>
                <a:latin typeface="微软雅黑" panose="020B0503020204020204" pitchFamily="34" charset="-122"/>
                <a:ea typeface="微软雅黑" panose="020B0503020204020204" pitchFamily="34" charset="-122"/>
              </a:rPr>
              <a:t>反映该图像中不同灰度值出现的次数，而未反映某一灰度值</a:t>
            </a:r>
            <a:r>
              <a:rPr lang="zh-CN" altLang="en-US" sz="2400" dirty="0" smtClean="0">
                <a:solidFill>
                  <a:schemeClr val="bg1"/>
                </a:solidFill>
                <a:latin typeface="微软雅黑" panose="020B0503020204020204" pitchFamily="34" charset="-122"/>
                <a:ea typeface="微软雅黑" panose="020B0503020204020204" pitchFamily="34" charset="-122"/>
              </a:rPr>
              <a:t>像素。</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a:solidFill>
                  <a:schemeClr val="bg1"/>
                </a:solidFill>
                <a:latin typeface="微软雅黑" panose="020B0503020204020204" pitchFamily="34" charset="-122"/>
                <a:ea typeface="微软雅黑" panose="020B0503020204020204" pitchFamily="34" charset="-122"/>
              </a:rPr>
              <a:t>任一幅图像，都能唯一地确定出一幅与它对应的直方图，但不同的</a:t>
            </a:r>
            <a:r>
              <a:rPr lang="zh-CN" altLang="en-US" sz="2400" dirty="0" smtClean="0">
                <a:solidFill>
                  <a:schemeClr val="bg1"/>
                </a:solidFill>
                <a:latin typeface="微软雅黑" panose="020B0503020204020204" pitchFamily="34" charset="-122"/>
                <a:ea typeface="微软雅黑" panose="020B0503020204020204" pitchFamily="34" charset="-122"/>
              </a:rPr>
              <a:t>图像</a:t>
            </a:r>
            <a:r>
              <a:rPr lang="zh-CN" altLang="en-US" sz="2400" dirty="0">
                <a:solidFill>
                  <a:schemeClr val="bg1"/>
                </a:solidFill>
                <a:latin typeface="微软雅黑" panose="020B0503020204020204" pitchFamily="34" charset="-122"/>
                <a:ea typeface="微软雅黑" panose="020B0503020204020204" pitchFamily="34" charset="-122"/>
              </a:rPr>
              <a:t>，可能有相同的直方图</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r>
              <a:rPr lang="zh-CN" altLang="en-US" sz="2400" dirty="0">
                <a:solidFill>
                  <a:schemeClr val="bg1"/>
                </a:solidFill>
                <a:latin typeface="微软雅黑" panose="020B0503020204020204" pitchFamily="34" charset="-122"/>
                <a:ea typeface="微软雅黑" panose="020B0503020204020204" pitchFamily="34" charset="-122"/>
              </a:rPr>
              <a:t>如果一幅图像有两个不相连的区域组成，并且每个区域的直方图已知，	则整幅图像的直方图是该两个区域的直方图之和。</a:t>
            </a: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7</a:t>
            </a:fld>
            <a:endParaRPr lang="en-US" dirty="0"/>
          </a:p>
        </p:txBody>
      </p:sp>
    </p:spTree>
    <p:extLst>
      <p:ext uri="{BB962C8B-B14F-4D97-AF65-F5344CB8AC3E}">
        <p14:creationId xmlns:p14="http://schemas.microsoft.com/office/powerpoint/2010/main" val="3869194869"/>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直方图的性质</a:t>
            </a:r>
            <a:r>
              <a:rPr lang="en-US" altLang="zh-CN" sz="2800" dirty="0"/>
              <a:t>2</a:t>
            </a:r>
            <a:r>
              <a:rPr lang="en-US" altLang="zh-CN" sz="2800" dirty="0" smtClean="0"/>
              <a:t>/2</a:t>
            </a:r>
            <a:endParaRPr lang="en-US" dirty="0" smtClean="0"/>
          </a:p>
        </p:txBody>
      </p:sp>
      <p:sp>
        <p:nvSpPr>
          <p:cNvPr id="18435" name="Content Placeholder 2"/>
          <p:cNvSpPr>
            <a:spLocks noGrp="1"/>
          </p:cNvSpPr>
          <p:nvPr>
            <p:ph idx="1"/>
          </p:nvPr>
        </p:nvSpPr>
        <p:spPr>
          <a:xfrm>
            <a:off x="319878" y="809629"/>
            <a:ext cx="6217920" cy="3514722"/>
          </a:xfrm>
        </p:spPr>
        <p:txBody>
          <a:bodyPr>
            <a:normAutofit/>
          </a:bodyPr>
          <a:lstStyle/>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8</a:t>
            </a:fld>
            <a:endParaRPr lang="en-US" dirty="0"/>
          </a:p>
        </p:txBody>
      </p:sp>
      <p:pic>
        <p:nvPicPr>
          <p:cNvPr id="5" name="Picture 5" descr="s409"/>
          <p:cNvPicPr>
            <a:picLocks noChangeAspect="1" noChangeArrowheads="1"/>
          </p:cNvPicPr>
          <p:nvPr/>
        </p:nvPicPr>
        <p:blipFill>
          <a:blip r:embed="rId3" cstate="print">
            <a:lum bright="-12000" contrast="18000"/>
            <a:extLst>
              <a:ext uri="{28A0092B-C50C-407E-A947-70E740481C1C}">
                <a14:useLocalDpi xmlns:a14="http://schemas.microsoft.com/office/drawing/2010/main" val="0"/>
              </a:ext>
            </a:extLst>
          </a:blip>
          <a:srcRect/>
          <a:stretch>
            <a:fillRect/>
          </a:stretch>
        </p:blipFill>
        <p:spPr bwMode="auto">
          <a:xfrm>
            <a:off x="1828800" y="895350"/>
            <a:ext cx="353320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 name="矩形 1"/>
          <p:cNvSpPr/>
          <p:nvPr/>
        </p:nvSpPr>
        <p:spPr>
          <a:xfrm>
            <a:off x="2118074" y="4257675"/>
            <a:ext cx="2954655" cy="369332"/>
          </a:xfrm>
          <a:prstGeom prst="rect">
            <a:avLst/>
          </a:prstGeom>
        </p:spPr>
        <p:txBody>
          <a:bodyPr wrap="non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不同图象对应相同的直方图</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2527400"/>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直方图均衡化</a:t>
            </a:r>
            <a:endParaRPr lang="en-US" dirty="0" smtClean="0"/>
          </a:p>
        </p:txBody>
      </p:sp>
      <p:sp>
        <p:nvSpPr>
          <p:cNvPr id="18435" name="Content Placeholder 2"/>
          <p:cNvSpPr>
            <a:spLocks noGrp="1"/>
          </p:cNvSpPr>
          <p:nvPr>
            <p:ph idx="1"/>
          </p:nvPr>
        </p:nvSpPr>
        <p:spPr/>
        <p:txBody>
          <a:bodyPr>
            <a:norm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为什么要用直方图均衡化？</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lvl="1"/>
            <a:r>
              <a:rPr lang="zh-CN" altLang="en-US" sz="1700" dirty="0">
                <a:solidFill>
                  <a:schemeClr val="bg1"/>
                </a:solidFill>
                <a:latin typeface="微软雅黑" panose="020B0503020204020204" pitchFamily="34" charset="-122"/>
                <a:ea typeface="微软雅黑" panose="020B0503020204020204" pitchFamily="34" charset="-122"/>
              </a:rPr>
              <a:t>大多数自然图像，其灰度分布集中在较窄的区间，引起图像细节不够</a:t>
            </a:r>
            <a:r>
              <a:rPr lang="zh-CN" altLang="en-US" sz="1700" dirty="0" smtClean="0">
                <a:solidFill>
                  <a:schemeClr val="bg1"/>
                </a:solidFill>
                <a:latin typeface="微软雅黑" panose="020B0503020204020204" pitchFamily="34" charset="-122"/>
                <a:ea typeface="微软雅黑" panose="020B0503020204020204" pitchFamily="34" charset="-122"/>
              </a:rPr>
              <a:t>清晰</a:t>
            </a:r>
            <a:endParaRPr lang="en-US" altLang="zh-CN" sz="1700" dirty="0" smtClean="0">
              <a:solidFill>
                <a:schemeClr val="bg1"/>
              </a:solidFill>
              <a:latin typeface="微软雅黑" panose="020B0503020204020204" pitchFamily="34" charset="-122"/>
              <a:ea typeface="微软雅黑" panose="020B0503020204020204" pitchFamily="34" charset="-122"/>
            </a:endParaRPr>
          </a:p>
          <a:p>
            <a:pPr lvl="1"/>
            <a:r>
              <a:rPr lang="zh-CN" altLang="en-US" sz="1700" dirty="0" smtClean="0">
                <a:solidFill>
                  <a:schemeClr val="bg1"/>
                </a:solidFill>
                <a:latin typeface="微软雅黑" panose="020B0503020204020204" pitchFamily="34" charset="-122"/>
                <a:ea typeface="微软雅黑" panose="020B0503020204020204" pitchFamily="34" charset="-122"/>
              </a:rPr>
              <a:t>采用</a:t>
            </a:r>
            <a:r>
              <a:rPr lang="zh-CN" altLang="en-US" sz="1700" dirty="0">
                <a:solidFill>
                  <a:schemeClr val="bg1"/>
                </a:solidFill>
                <a:latin typeface="微软雅黑" panose="020B0503020204020204" pitchFamily="34" charset="-122"/>
                <a:ea typeface="微软雅黑" panose="020B0503020204020204" pitchFamily="34" charset="-122"/>
              </a:rPr>
              <a:t>直方图修正后可使图像的灰度间距拉开或使灰度分布均匀，从而增大反差，使图像细节清晰，达到增强的目的</a:t>
            </a:r>
            <a:r>
              <a:rPr lang="zh-CN" altLang="en-US" sz="1700" dirty="0" smtClean="0">
                <a:solidFill>
                  <a:schemeClr val="bg1"/>
                </a:solidFill>
                <a:latin typeface="微软雅黑" panose="020B0503020204020204" pitchFamily="34" charset="-122"/>
                <a:ea typeface="微软雅黑" panose="020B0503020204020204" pitchFamily="34" charset="-122"/>
              </a:rPr>
              <a:t>。</a:t>
            </a:r>
            <a:endParaRPr lang="en-US" altLang="zh-CN" sz="17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概念</a:t>
            </a:r>
          </a:p>
          <a:p>
            <a:pPr lvl="1"/>
            <a:r>
              <a:rPr lang="zh-CN" altLang="en-US" sz="2067" dirty="0" smtClean="0">
                <a:solidFill>
                  <a:schemeClr val="bg1"/>
                </a:solidFill>
                <a:latin typeface="微软雅黑" panose="020B0503020204020204" pitchFamily="34" charset="-122"/>
                <a:ea typeface="微软雅黑" panose="020B0503020204020204" pitchFamily="34" charset="-122"/>
              </a:rPr>
              <a:t>直方图均衡</a:t>
            </a:r>
            <a:r>
              <a:rPr lang="zh-CN" altLang="en-US" sz="2067" dirty="0">
                <a:solidFill>
                  <a:schemeClr val="bg1"/>
                </a:solidFill>
                <a:latin typeface="微软雅黑" panose="020B0503020204020204" pitchFamily="34" charset="-122"/>
                <a:ea typeface="微软雅黑" panose="020B0503020204020204" pitchFamily="34" charset="-122"/>
              </a:rPr>
              <a:t>化是将原图像的直方图通过变换函数变为均匀的直方图，然后按均匀直方图修改原图像，从而获得一幅灰度分布均匀的新图像。</a:t>
            </a:r>
          </a:p>
          <a:p>
            <a:pPr lvl="1"/>
            <a:endParaRPr lang="en-US" altLang="zh-CN" sz="2067"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微软雅黑" panose="020B0503020204020204" pitchFamily="34" charset="-122"/>
              <a:ea typeface="微软雅黑" panose="020B0503020204020204" pitchFamily="34" charset="-122"/>
            </a:endParaRPr>
          </a:p>
          <a:p>
            <a:endParaRPr lang="zh-CN" altLang="en-US" sz="2400" dirty="0" smtClean="0">
              <a:solidFill>
                <a:schemeClr val="bg1"/>
              </a:solidFill>
              <a:latin typeface="微软雅黑" panose="020B0503020204020204" pitchFamily="34" charset="-122"/>
              <a:ea typeface="微软雅黑" panose="020B0503020204020204" pitchFamily="34" charset="-122"/>
            </a:endParaRPr>
          </a:p>
          <a:p>
            <a:pPr lvl="1"/>
            <a:endParaRPr lang="zh-CN" altLang="en-US" sz="1667" dirty="0">
              <a:solidFill>
                <a:schemeClr val="bg1"/>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en-US" sz="1400"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9</a:t>
            </a:fld>
            <a:endParaRPr lang="en-US" dirty="0"/>
          </a:p>
        </p:txBody>
      </p:sp>
      <p:pic>
        <p:nvPicPr>
          <p:cNvPr id="5" name="图片 4"/>
          <p:cNvPicPr>
            <a:picLocks noChangeAspect="1"/>
          </p:cNvPicPr>
          <p:nvPr/>
        </p:nvPicPr>
        <p:blipFill>
          <a:blip r:embed="rId2"/>
          <a:stretch>
            <a:fillRect/>
          </a:stretch>
        </p:blipFill>
        <p:spPr>
          <a:xfrm>
            <a:off x="838200" y="3573666"/>
            <a:ext cx="5336944" cy="1357707"/>
          </a:xfrm>
          <a:prstGeom prst="rect">
            <a:avLst/>
          </a:prstGeom>
        </p:spPr>
      </p:pic>
    </p:spTree>
    <p:extLst>
      <p:ext uri="{BB962C8B-B14F-4D97-AF65-F5344CB8AC3E}">
        <p14:creationId xmlns:p14="http://schemas.microsoft.com/office/powerpoint/2010/main" val="1576235960"/>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Title &amp; Bullet ">
  <a:themeElements>
    <a:clrScheme name="NVIDIA + University of Illinois 2015 Template">
      <a:dk1>
        <a:srgbClr val="6F6F6F"/>
      </a:dk1>
      <a:lt1>
        <a:srgbClr val="FFFFFF"/>
      </a:lt1>
      <a:dk2>
        <a:srgbClr val="000000"/>
      </a:dk2>
      <a:lt2>
        <a:srgbClr val="333333"/>
      </a:lt2>
      <a:accent1>
        <a:srgbClr val="76B900"/>
      </a:accent1>
      <a:accent2>
        <a:srgbClr val="FA6300"/>
      </a:accent2>
      <a:accent3>
        <a:srgbClr val="007A43"/>
      </a:accent3>
      <a:accent4>
        <a:srgbClr val="2F426B"/>
      </a:accent4>
      <a:accent5>
        <a:srgbClr val="990366"/>
      </a:accent5>
      <a:accent6>
        <a:srgbClr val="006A9A"/>
      </a:accent6>
      <a:hlink>
        <a:srgbClr val="76B900"/>
      </a:hlink>
      <a:folHlink>
        <a:srgbClr val="00483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dirty="0" smtClean="0">
            <a:solidFill>
              <a:schemeClr val="bg2"/>
            </a:solidFill>
            <a:latin typeface="Arial" panose="020B0604020202020204" pitchFamily="34" charset="0"/>
            <a:cs typeface="Arial" panose="020B0604020202020204" pitchFamily="34" charset="0"/>
          </a:defRPr>
        </a:defPPr>
      </a:lst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3-1-kernel-SPMD-parallelism" id="{C940C72C-5B46-42E2-A282-9394487CB5A2}" vid="{A6EEB0E5-884E-4905-91C4-C8C6195CCF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B0370999F4D641B163DEC6FC797108" ma:contentTypeVersion="17" ma:contentTypeDescription="Create a new document." ma:contentTypeScope="" ma:versionID="7939aa0d029907ca2f60185f7fcbb4b3">
  <xsd:schema xmlns:xsd="http://www.w3.org/2001/XMLSchema" xmlns:xs="http://www.w3.org/2001/XMLSchema" xmlns:p="http://schemas.microsoft.com/office/2006/metadata/properties" xmlns:ns2="1956f548-e1c6-4bad-9b00-9434a603b471" targetNamespace="http://schemas.microsoft.com/office/2006/metadata/properties" ma:root="true" ma:fieldsID="f3011372e976e3b5ec1f02bb487973b2" ns2:_="">
    <xsd:import namespace="1956f548-e1c6-4bad-9b00-9434a603b471"/>
    <xsd:element name="properties">
      <xsd:complexType>
        <xsd:sequence>
          <xsd:element name="documentManagement">
            <xsd:complexType>
              <xsd:all>
                <xsd:element ref="ns2:Test_x0020_Field" minOccurs="0"/>
                <xsd:element ref="ns2:Order0" minOccurs="0"/>
                <xsd:element ref="ns2:Description0" minOccurs="0"/>
                <xsd:element ref="ns2:Chapter" minOccurs="0"/>
                <xsd:element ref="ns2:Lectures" minOccurs="0"/>
                <xsd:element ref="ns2:Labs" minOccurs="0"/>
                <xsd:element ref="ns2:Quizzes" minOccurs="0"/>
                <xsd:element ref="ns2:Kit_x0020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6f548-e1c6-4bad-9b00-9434a603b471" elementFormDefault="qualified">
    <xsd:import namespace="http://schemas.microsoft.com/office/2006/documentManagement/types"/>
    <xsd:import namespace="http://schemas.microsoft.com/office/infopath/2007/PartnerControls"/>
    <xsd:element name="Test_x0020_Field" ma:index="8" nillable="true" ma:displayName="Content Type" ma:default="Quiz Questions and Answers" ma:format="RadioButtons" ma:internalName="Test_x0020_Field">
      <xsd:simpleType>
        <xsd:restriction base="dms:Choice">
          <xsd:enumeration value="Quiz Questions and Answers"/>
          <xsd:enumeration value="Labs &amp; Solutions"/>
          <xsd:enumeration value="Slides"/>
          <xsd:enumeration value="Videos"/>
          <xsd:enumeration value="EBook Chapter"/>
          <xsd:enumeration value="Project"/>
          <xsd:enumeration value="Base Files"/>
          <xsd:enumeration value="Resource"/>
        </xsd:restriction>
      </xsd:simpleType>
    </xsd:element>
    <xsd:element name="Order0" ma:index="9" nillable="true" ma:displayName="Order" ma:decimals="3" ma:internalName="Order0" ma:percentage="FALSE">
      <xsd:simpleType>
        <xsd:restriction base="dms:Number"/>
      </xsd:simpleType>
    </xsd:element>
    <xsd:element name="Description0" ma:index="10" nillable="true" ma:displayName="Description" ma:internalName="Description0">
      <xsd:simpleType>
        <xsd:restriction base="dms:Text">
          <xsd:maxLength value="255"/>
        </xsd:restriction>
      </xsd:simpleType>
    </xsd:element>
    <xsd:element name="Chapter" ma:index="11" nillable="true" ma:displayName="Chapter" ma:internalName="Chapter">
      <xsd:simpleType>
        <xsd:restriction base="dms:Text">
          <xsd:maxLength value="255"/>
        </xsd:restriction>
      </xsd:simpleType>
    </xsd:element>
    <xsd:element name="Lectures" ma:index="12" nillable="true" ma:displayName="Lectures" ma:default="N/A" ma:format="Dropdown" ma:internalName="Lectur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Labs" ma:index="13" nillable="true" ma:displayName="Labs" ma:default="N/A" ma:format="Dropdown" ma:internalName="Lab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Quizzes" ma:index="14" nillable="true" ma:displayName="Quizzes" ma:default="N/A" ma:format="Dropdown" ma:internalName="Quizz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Kit_x0020_Version" ma:index="15" nillable="true" ma:displayName="Kit Version" ma:default="Eval Kit" ma:format="Dropdown" ma:internalName="Kit_x0020_Version">
      <xsd:simpleType>
        <xsd:restriction base="dms:Choice">
          <xsd:enumeration value="Eval Kit"/>
          <xsd:enumeration value="Release 1.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956f548-e1c6-4bad-9b00-9434a603b471" xsi:nil="true"/>
    <Order0 xmlns="1956f548-e1c6-4bad-9b00-9434a603b471">8.21</Order0>
    <Test_x0020_Field xmlns="1956f548-e1c6-4bad-9b00-9434a603b471">Slides</Test_x0020_Field>
    <Chapter xmlns="1956f548-e1c6-4bad-9b00-9434a603b471" xsi:nil="true"/>
    <Kit_x0020_Version xmlns="1956f548-e1c6-4bad-9b00-9434a603b471">Release 1.0</Kit_x0020_Version>
    <Quizzes xmlns="1956f548-e1c6-4bad-9b00-9434a603b471">N/A</Quizzes>
    <Labs xmlns="1956f548-e1c6-4bad-9b00-9434a603b471">N/A</Labs>
    <Lectures xmlns="1956f548-e1c6-4bad-9b00-9434a603b471">Final</Lecture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04D8E6-EE8A-420D-A3B9-540C938B22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56f548-e1c6-4bad-9b00-9434a603b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83D5C6-760C-4287-A0B7-B775691E658D}">
  <ds:schemaRef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1956f548-e1c6-4bad-9b00-9434a603b47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079453D-37E2-44FE-8CF4-441C89946B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emplate>
  <TotalTime>4192</TotalTime>
  <Words>770</Words>
  <Application>Microsoft Office PowerPoint</Application>
  <PresentationFormat>自定义</PresentationFormat>
  <Paragraphs>156</Paragraphs>
  <Slides>16</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31" baseType="lpstr">
      <vt:lpstr>AkzidenzGrotesk</vt:lpstr>
      <vt:lpstr>Akzidenz-Grotesk Extended BQ</vt:lpstr>
      <vt:lpstr>MS PGothic</vt:lpstr>
      <vt:lpstr>Sentinel Medium</vt:lpstr>
      <vt:lpstr>黑体</vt:lpstr>
      <vt:lpstr>华文新魏</vt:lpstr>
      <vt:lpstr>楷体_GB2312</vt:lpstr>
      <vt:lpstr>宋体</vt:lpstr>
      <vt:lpstr>微软雅黑</vt:lpstr>
      <vt:lpstr>Arial</vt:lpstr>
      <vt:lpstr>Calibri</vt:lpstr>
      <vt:lpstr>Times New Roman</vt:lpstr>
      <vt:lpstr>Trebuchet MS</vt:lpstr>
      <vt:lpstr>2_Title &amp; Bullet </vt:lpstr>
      <vt:lpstr>Equation.DSMT4</vt:lpstr>
      <vt:lpstr>图像增强-直方图均衡化</vt:lpstr>
      <vt:lpstr>目标</vt:lpstr>
      <vt:lpstr>灰度级直方图的概念1/3</vt:lpstr>
      <vt:lpstr>灰度级直方图的概念2/3</vt:lpstr>
      <vt:lpstr>灰度级直方图的概念3/3</vt:lpstr>
      <vt:lpstr>直方图计算</vt:lpstr>
      <vt:lpstr>直方图的性质1/2</vt:lpstr>
      <vt:lpstr>直方图的性质2/2</vt:lpstr>
      <vt:lpstr>直方图均衡化</vt:lpstr>
      <vt:lpstr>直方图均衡化的计算过程1/3</vt:lpstr>
      <vt:lpstr>直方图均衡化的计算过程1/3</vt:lpstr>
      <vt:lpstr>直方图均衡化的计算过程1/3</vt:lpstr>
      <vt:lpstr>直方图均衡化-Matlab实现</vt:lpstr>
      <vt:lpstr>直方图均衡化-Matlab实现</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08 - Parallel Computation Patterns (Stencil)</dc:title>
  <dc:creator>Calianno, Vincent Luke</dc:creator>
  <cp:lastModifiedBy>Bo Peng</cp:lastModifiedBy>
  <cp:revision>171</cp:revision>
  <dcterms:created xsi:type="dcterms:W3CDTF">2012-12-18T18:36:14Z</dcterms:created>
  <dcterms:modified xsi:type="dcterms:W3CDTF">2020-06-08T03:01:42Z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0x0101006BB0370999F4D641B163DEC6FC797108</vt:lpwstr>
  </property>
  <property fmtid="{D5CDD505-2E9C-101B-9397-08002B2CF9AE}" pid="3" name="Evaluation Kit Module">
    <vt:bool>false</vt:bool>
  </property>
</Properties>
</file>