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9"/>
  </p:notesMasterIdLst>
  <p:sldIdLst>
    <p:sldId id="297" r:id="rId5"/>
    <p:sldId id="299" r:id="rId6"/>
    <p:sldId id="313" r:id="rId7"/>
    <p:sldId id="361" r:id="rId8"/>
    <p:sldId id="362" r:id="rId9"/>
    <p:sldId id="363" r:id="rId10"/>
    <p:sldId id="364" r:id="rId11"/>
    <p:sldId id="367" r:id="rId12"/>
    <p:sldId id="368" r:id="rId13"/>
    <p:sldId id="365" r:id="rId14"/>
    <p:sldId id="366" r:id="rId15"/>
    <p:sldId id="360" r:id="rId16"/>
    <p:sldId id="369" r:id="rId17"/>
    <p:sldId id="298" r:id="rId1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chuh" initials="AS" lastIdx="2" clrIdx="0">
    <p:extLst>
      <p:ext uri="{19B8F6BF-5375-455C-9EA6-DF929625EA0E}">
        <p15:presenceInfo xmlns:p15="http://schemas.microsoft.com/office/powerpoint/2012/main" userId="4718e848a5ea0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80130" autoAdjust="0"/>
  </p:normalViewPr>
  <p:slideViewPr>
    <p:cSldViewPr>
      <p:cViewPr varScale="1">
        <p:scale>
          <a:sx n="89" d="100"/>
          <a:sy n="89" d="100"/>
        </p:scale>
        <p:origin x="939" y="33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搜索策略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全搜索还是快速搜索方法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相似度计算准则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归一化互相关、</a:t>
            </a:r>
            <a:r>
              <a:rPr lang="en-US" altLang="zh-CN" dirty="0" smtClean="0"/>
              <a:t>SAD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5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纹理拾取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High Performance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zh-CN" altLang="en-US" sz="1667" kern="0" dirty="0" smtClean="0"/>
              <a:t>高性能计算</a:t>
            </a:r>
            <a:endParaRPr lang="en-US" sz="1667" kern="0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0" y="1489656"/>
            <a:ext cx="58285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4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75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4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26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3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77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2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3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66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37651" y="3998627"/>
            <a:ext cx="5430791" cy="2862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zh-CN" altLang="en-US" sz="1600" dirty="0" smtClean="0"/>
              <a:t>实际应用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基于互相关算法的块匹配运动估计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84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46">
        <p:fade/>
      </p:transition>
    </mc:Choice>
    <mc:Fallback xmlns="">
      <p:transition spd="med" advTm="167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块匹配算法并行算法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0380" y="2800350"/>
            <a:ext cx="59642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数据存储上的</a:t>
            </a:r>
            <a:r>
              <a:rPr lang="zh-CN" altLang="en-US" dirty="0" smtClean="0">
                <a:solidFill>
                  <a:schemeClr val="bg1"/>
                </a:solidFill>
              </a:rPr>
              <a:t>考虑（同算法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1.rf数据（图像数据）利用纹理保存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2.需要估计的宏块位置利用常量内存保存 g_est_pts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3.搜索范围利用常量内存保存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 smtClean="0">
                <a:solidFill>
                  <a:schemeClr val="bg1"/>
                </a:solidFill>
              </a:rPr>
              <a:t>g</a:t>
            </a:r>
            <a:r>
              <a:rPr lang="zh-CN" altLang="en-US" sz="1400" dirty="0">
                <a:solidFill>
                  <a:schemeClr val="bg1"/>
                </a:solidFill>
              </a:rPr>
              <a:t>_srch_</a:t>
            </a:r>
            <a:r>
              <a:rPr lang="zh-CN" altLang="en-US" sz="1400" dirty="0" smtClean="0">
                <a:solidFill>
                  <a:schemeClr val="bg1"/>
                </a:solidFill>
              </a:rPr>
              <a:t>rows</a:t>
            </a:r>
            <a:r>
              <a:rPr lang="en-US" altLang="zh-CN" sz="1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cudaMemcpyToSymbol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g_srch_cols,h_srch_cols,sizeof</a:t>
            </a:r>
            <a:r>
              <a:rPr lang="en-US" altLang="zh-CN" sz="1400" dirty="0">
                <a:solidFill>
                  <a:schemeClr val="bg1"/>
                </a:solidFill>
              </a:rPr>
              <a:t>(float)*</a:t>
            </a:r>
            <a:r>
              <a:rPr lang="en-US" altLang="zh-CN" sz="1400" dirty="0" err="1">
                <a:solidFill>
                  <a:schemeClr val="bg1"/>
                </a:solidFill>
              </a:rPr>
              <a:t>srch_w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 smtClean="0">
                <a:solidFill>
                  <a:schemeClr val="bg1"/>
                </a:solidFill>
              </a:rPr>
              <a:t>g</a:t>
            </a:r>
            <a:r>
              <a:rPr lang="zh-CN" altLang="en-US" sz="1400" dirty="0">
                <a:solidFill>
                  <a:schemeClr val="bg1"/>
                </a:solidFill>
              </a:rPr>
              <a:t>_srch_</a:t>
            </a:r>
            <a:r>
              <a:rPr lang="zh-CN" altLang="en-US" sz="1400" dirty="0" smtClean="0">
                <a:solidFill>
                  <a:schemeClr val="bg1"/>
                </a:solidFill>
              </a:rPr>
              <a:t>cols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cudaMemcpyToSymbol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g_srch_rows,h_srch_rows,sizeof</a:t>
            </a:r>
            <a:r>
              <a:rPr lang="en-US" altLang="zh-CN" sz="1400" dirty="0" smtClean="0">
                <a:solidFill>
                  <a:schemeClr val="bg1"/>
                </a:solidFill>
              </a:rPr>
              <a:t>(float</a:t>
            </a:r>
            <a:r>
              <a:rPr lang="en-US" altLang="zh-CN" sz="1400" dirty="0">
                <a:solidFill>
                  <a:schemeClr val="bg1"/>
                </a:solidFill>
              </a:rPr>
              <a:t>)*</a:t>
            </a:r>
            <a:r>
              <a:rPr lang="en-US" altLang="zh-CN" sz="1400" dirty="0" err="1">
                <a:solidFill>
                  <a:schemeClr val="bg1"/>
                </a:solidFill>
              </a:rPr>
              <a:t>srch_h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996409"/>
            <a:ext cx="6218237" cy="16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8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块匹配算法</a:t>
            </a:r>
            <a:r>
              <a:rPr lang="zh-CN" altLang="en-US" dirty="0" smtClean="0"/>
              <a:t>并行算法</a:t>
            </a:r>
            <a:r>
              <a:rPr lang="en-US" altLang="zh-CN" dirty="0" smtClean="0"/>
              <a:t>2 (cont.)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981200" y="2228179"/>
            <a:ext cx="9906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67000" y="2876550"/>
            <a:ext cx="9906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95600" y="3257550"/>
            <a:ext cx="9906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781" y="1154606"/>
            <a:ext cx="6218237" cy="136416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7" y="2522285"/>
            <a:ext cx="6223680" cy="215771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1907674" y="2294115"/>
            <a:ext cx="1140326" cy="37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590800" y="2919422"/>
            <a:ext cx="1140326" cy="37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895600" y="3299855"/>
            <a:ext cx="1140326" cy="37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038600" y="3261064"/>
            <a:ext cx="838200" cy="2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908973" y="3116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纹理拾取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最值搜索（确定位移）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4" y="971550"/>
            <a:ext cx="6187009" cy="29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4950"/>
            <a:ext cx="2162191" cy="2143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64468"/>
            <a:ext cx="2219341" cy="2224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20" y="1464468"/>
            <a:ext cx="2186256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75">
        <p:fade/>
      </p:transition>
    </mc:Choice>
    <mc:Fallback xmlns="">
      <p:transition spd="med" advTm="54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什么是运动估计，运动估计的主要流程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搜索策略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/>
              <a:t>相似性评价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确定整数位移位置（采用点级位移）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进一步计算小数位移（子采样点级位移）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合并位移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4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3">
        <p:fade/>
      </p:transition>
    </mc:Choice>
    <mc:Fallback xmlns="">
      <p:transition spd="med" advTm="302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dirty="0" smtClean="0"/>
              <a:t>什么是运动估计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793" lvl="1" indent="-236793"/>
            <a:r>
              <a:rPr lang="zh-CN" altLang="en-US" sz="1800" dirty="0"/>
              <a:t>运动估计的英文名称是</a:t>
            </a:r>
            <a:r>
              <a:rPr lang="en-US" altLang="zh-CN" sz="1800" dirty="0"/>
              <a:t>Motion Estimation. </a:t>
            </a:r>
            <a:r>
              <a:rPr lang="zh-CN" altLang="en-US" sz="1800" dirty="0"/>
              <a:t>是视频编码和视频</a:t>
            </a:r>
            <a:r>
              <a:rPr lang="zh-CN" altLang="en-US" sz="1800" dirty="0" smtClean="0"/>
              <a:t>处理中</a:t>
            </a:r>
            <a:r>
              <a:rPr lang="zh-CN" altLang="en-US" sz="1800" dirty="0"/>
              <a:t>广泛使用的一种</a:t>
            </a:r>
            <a:r>
              <a:rPr lang="zh-CN" altLang="en-US" sz="1800" dirty="0" smtClean="0"/>
              <a:t>技术。</a:t>
            </a:r>
            <a:endParaRPr lang="en-US" altLang="zh-CN" sz="1800" dirty="0" smtClean="0"/>
          </a:p>
          <a:p>
            <a:pPr marL="236793" lvl="1" indent="-236793"/>
            <a:endParaRPr lang="en-US" altLang="zh-CN" sz="1800" dirty="0" smtClean="0"/>
          </a:p>
          <a:p>
            <a:pPr marL="236793" lvl="1" indent="-236793"/>
            <a:r>
              <a:rPr lang="en-US" altLang="zh-CN" sz="1800" dirty="0" smtClean="0"/>
              <a:t> </a:t>
            </a:r>
            <a:r>
              <a:rPr lang="zh-CN" altLang="en-US" sz="1800" dirty="0"/>
              <a:t>运动估计的基本思想是将图像序列的每一帧分成许多互不</a:t>
            </a:r>
            <a:r>
              <a:rPr lang="zh-CN" altLang="en-US" sz="1800" dirty="0" smtClean="0"/>
              <a:t>重叠（如果需要更高解析度时，宏块会重叠）的</a:t>
            </a:r>
            <a:r>
              <a:rPr lang="zh-CN" altLang="en-US" sz="1800" dirty="0"/>
              <a:t>宏块，并认为宏块内所有象素的位移量都相同，然后对每个宏块到参考帧某一给定特定搜索范围内根据</a:t>
            </a:r>
            <a:r>
              <a:rPr lang="zh-CN" altLang="en-US" sz="1800" dirty="0">
                <a:solidFill>
                  <a:srgbClr val="FF0000"/>
                </a:solidFill>
              </a:rPr>
              <a:t>一定的匹配准则</a:t>
            </a:r>
            <a:r>
              <a:rPr lang="zh-CN" altLang="en-US" sz="1800" dirty="0"/>
              <a:t>找出与当前块最相似的块，即匹配块，匹配块与当前块的相对位移即为运动矢量。视频压缩的时候，只需保存运动矢量和残差数据就可以完全恢复出当前块。</a:t>
            </a:r>
            <a:endParaRPr lang="en-US" sz="1733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68630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EB32E3-BB56-421D-902C-2ACF535CFEF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06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块匹配运动估计方法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118132"/>
            <a:ext cx="6218237" cy="3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块匹配运动估计方法的关键要素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352550"/>
            <a:ext cx="4419633" cy="24217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95400" y="3943350"/>
            <a:ext cx="5129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1. 搜索策略-全搜索还是快速搜索方法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2. 相似度计算准则-归一化互相关、SAD</a:t>
            </a:r>
          </a:p>
        </p:txBody>
      </p:sp>
    </p:spTree>
    <p:extLst>
      <p:ext uri="{BB962C8B-B14F-4D97-AF65-F5344CB8AC3E}">
        <p14:creationId xmlns:p14="http://schemas.microsoft.com/office/powerpoint/2010/main" val="41476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基于全搜索策略和互相关准则的块匹配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假设图像分为</a:t>
            </a:r>
            <a:r>
              <a:rPr lang="en-US" altLang="zh-CN" dirty="0" smtClean="0"/>
              <a:t>4X4</a:t>
            </a:r>
            <a:r>
              <a:rPr lang="zh-CN" altLang="en-US" dirty="0" smtClean="0"/>
              <a:t>个宏块</a:t>
            </a:r>
            <a:endParaRPr lang="en-US" altLang="zh-CN" dirty="0" smtClean="0"/>
          </a:p>
          <a:p>
            <a:r>
              <a:rPr lang="zh-CN" altLang="en-US" dirty="0" smtClean="0"/>
              <a:t>块尺寸</a:t>
            </a:r>
            <a:r>
              <a:rPr lang="en-US" altLang="zh-CN" dirty="0" smtClean="0"/>
              <a:t>b1=b2=16</a:t>
            </a:r>
          </a:p>
          <a:p>
            <a:r>
              <a:rPr lang="zh-CN" altLang="en-US" dirty="0" smtClean="0"/>
              <a:t>搜索范围</a:t>
            </a:r>
            <a:r>
              <a:rPr lang="en-US" altLang="zh-CN" dirty="0" smtClean="0"/>
              <a:t>p1=7  {-3,-2,-1 0, 1,2,3}</a:t>
            </a:r>
          </a:p>
          <a:p>
            <a:r>
              <a:rPr lang="zh-CN" altLang="en-US" dirty="0" smtClean="0"/>
              <a:t>搜索范围</a:t>
            </a:r>
            <a:r>
              <a:rPr lang="en-US" altLang="zh-CN" dirty="0" smtClean="0"/>
              <a:t>p2=7  {-</a:t>
            </a:r>
            <a:r>
              <a:rPr lang="en-US" altLang="zh-CN" dirty="0"/>
              <a:t>3,-2,-1 0, 1,2,3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计算一个宏块的</a:t>
            </a:r>
            <a:r>
              <a:rPr lang="en-US" altLang="zh-CN" dirty="0" smtClean="0"/>
              <a:t>motion vector(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1xp2</a:t>
            </a:r>
            <a:r>
              <a:rPr lang="zh-CN" altLang="en-US" dirty="0" smtClean="0"/>
              <a:t>次互相关系数计算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次互相关系数的计算又需要在</a:t>
            </a:r>
            <a:r>
              <a:rPr lang="en-US" altLang="zh-CN" dirty="0" smtClean="0"/>
              <a:t>b1*b2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的范围内进行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71" y="731819"/>
            <a:ext cx="2303162" cy="2591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8950"/>
            <a:ext cx="3088661" cy="78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4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块匹配算法的并行思路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并行可行性？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个宏块的运动矢量的计算过程是独立的，没有依赖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p1*p2</a:t>
            </a:r>
            <a:r>
              <a:rPr lang="zh-CN" altLang="en-US" dirty="0" smtClean="0"/>
              <a:t>个互相关系数的计算也是独立的，没有依赖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并行的效率考虑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如果按照宏块的数量来确定，可以设置</a:t>
            </a:r>
            <a:r>
              <a:rPr lang="en-US" altLang="zh-CN" dirty="0" smtClean="0"/>
              <a:t>4x4</a:t>
            </a:r>
            <a:r>
              <a:rPr lang="zh-CN" altLang="en-US" dirty="0" smtClean="0"/>
              <a:t>个线程，每一个线程负责一个宏块的计算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缺点是什么？每一个线程的工作量大，并行效率低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如果按照整个需要计算的互相关系数来计算，需要慎重</a:t>
            </a:r>
            <a:r>
              <a:rPr lang="en-US" altLang="zh-CN" dirty="0" smtClean="0"/>
              <a:t>4*4*p1*p2</a:t>
            </a:r>
            <a:r>
              <a:rPr lang="zh-CN" altLang="en-US" dirty="0" smtClean="0"/>
              <a:t>个线程，每一个线程负责一次互相关系数的计算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可以启动大量线程同时工作，每一个线程的工作量较少，并行效率高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58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互相关系数计算</a:t>
            </a:r>
            <a:r>
              <a:rPr lang="zh-CN" altLang="en-US" dirty="0" smtClean="0"/>
              <a:t>并行算法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0380" y="2800350"/>
            <a:ext cx="59642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数据存储上的考虑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1.rf数据（图像数据）利用纹理保存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2.需要估计的宏块位置利用常量内存保存 g_est_pts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3.搜索范围利用常量内存保存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 smtClean="0">
                <a:solidFill>
                  <a:schemeClr val="bg1"/>
                </a:solidFill>
              </a:rPr>
              <a:t>g</a:t>
            </a:r>
            <a:r>
              <a:rPr lang="zh-CN" altLang="en-US" sz="1400" dirty="0">
                <a:solidFill>
                  <a:schemeClr val="bg1"/>
                </a:solidFill>
              </a:rPr>
              <a:t>_srch_</a:t>
            </a:r>
            <a:r>
              <a:rPr lang="zh-CN" altLang="en-US" sz="1400" dirty="0" smtClean="0">
                <a:solidFill>
                  <a:schemeClr val="bg1"/>
                </a:solidFill>
              </a:rPr>
              <a:t>rows</a:t>
            </a:r>
            <a:r>
              <a:rPr lang="en-US" altLang="zh-CN" sz="1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cudaMemcpyToSymbol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g_srch_cols,h_srch_cols,sizeof</a:t>
            </a:r>
            <a:r>
              <a:rPr lang="en-US" altLang="zh-CN" sz="1400" dirty="0">
                <a:solidFill>
                  <a:schemeClr val="bg1"/>
                </a:solidFill>
              </a:rPr>
              <a:t>(float)*</a:t>
            </a:r>
            <a:r>
              <a:rPr lang="en-US" altLang="zh-CN" sz="1400" dirty="0" err="1">
                <a:solidFill>
                  <a:schemeClr val="bg1"/>
                </a:solidFill>
              </a:rPr>
              <a:t>srch_w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 smtClean="0">
                <a:solidFill>
                  <a:schemeClr val="bg1"/>
                </a:solidFill>
              </a:rPr>
              <a:t>g</a:t>
            </a:r>
            <a:r>
              <a:rPr lang="zh-CN" altLang="en-US" sz="1400" dirty="0">
                <a:solidFill>
                  <a:schemeClr val="bg1"/>
                </a:solidFill>
              </a:rPr>
              <a:t>_srch_</a:t>
            </a:r>
            <a:r>
              <a:rPr lang="zh-CN" altLang="en-US" sz="1400" dirty="0" smtClean="0">
                <a:solidFill>
                  <a:schemeClr val="bg1"/>
                </a:solidFill>
              </a:rPr>
              <a:t>cols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cudaMemcpyToSymbol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g_srch_rows,h_srch_rows,sizeof</a:t>
            </a:r>
            <a:r>
              <a:rPr lang="en-US" altLang="zh-CN" sz="1400" dirty="0" smtClean="0">
                <a:solidFill>
                  <a:schemeClr val="bg1"/>
                </a:solidFill>
              </a:rPr>
              <a:t>(float</a:t>
            </a:r>
            <a:r>
              <a:rPr lang="en-US" altLang="zh-CN" sz="1400" dirty="0">
                <a:solidFill>
                  <a:schemeClr val="bg1"/>
                </a:solidFill>
              </a:rPr>
              <a:t>)*</a:t>
            </a:r>
            <a:r>
              <a:rPr lang="en-US" altLang="zh-CN" sz="1400" dirty="0" err="1">
                <a:solidFill>
                  <a:schemeClr val="bg1"/>
                </a:solidFill>
              </a:rPr>
              <a:t>srch_h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971550"/>
            <a:ext cx="6218237" cy="16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</a:t>
            </a:r>
            <a:r>
              <a:rPr lang="zh-CN" altLang="en-US" dirty="0" smtClean="0"/>
              <a:t>相关系数计算并行算法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296" y="971550"/>
            <a:ext cx="6218237" cy="1158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99" y="2114550"/>
            <a:ext cx="6127001" cy="279798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2060074" y="1733550"/>
            <a:ext cx="1140326" cy="37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473784" y="3181350"/>
            <a:ext cx="1140326" cy="37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505200" y="3312707"/>
            <a:ext cx="1140326" cy="379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648200" y="3183883"/>
            <a:ext cx="838200" cy="2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86400" y="29498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纹理拾取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8.21</Order0>
    <Test_x0020_Field xmlns="1956f548-e1c6-4bad-9b00-9434a603b471">Slides</Test_x0020_Field>
    <Chapter xmlns="1956f548-e1c6-4bad-9b00-9434a603b471" xsi:nil="true"/>
    <Kit_x0020_Version xmlns="1956f548-e1c6-4bad-9b00-9434a603b471">Release 1.0</Kit_x0020_Version>
    <Quizzes xmlns="1956f548-e1c6-4bad-9b00-9434a603b471">N/A</Quizzes>
    <Labs xmlns="1956f548-e1c6-4bad-9b00-9434a603b471">N/A</Labs>
    <Lectures xmlns="1956f548-e1c6-4bad-9b00-9434a603b471">Final</Lecture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4D8E6-EE8A-420D-A3B9-540C938B2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83D5C6-760C-4287-A0B7-B775691E658D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79453D-37E2-44FE-8CF4-441C89946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4408</TotalTime>
  <Words>623</Words>
  <Application>Microsoft Office PowerPoint</Application>
  <PresentationFormat>自定义</PresentationFormat>
  <Paragraphs>73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AkzidenzGrotesk</vt:lpstr>
      <vt:lpstr>Akzidenz-Grotesk Extended BQ</vt:lpstr>
      <vt:lpstr>MS PGothic</vt:lpstr>
      <vt:lpstr>Sentinel Medium</vt:lpstr>
      <vt:lpstr>黑体</vt:lpstr>
      <vt:lpstr>华文新魏</vt:lpstr>
      <vt:lpstr>宋体</vt:lpstr>
      <vt:lpstr>微软雅黑</vt:lpstr>
      <vt:lpstr>Arial</vt:lpstr>
      <vt:lpstr>Calibri</vt:lpstr>
      <vt:lpstr>Trebuchet MS</vt:lpstr>
      <vt:lpstr>2_Title &amp; Bullet </vt:lpstr>
      <vt:lpstr>实际应用-基于互相关算法的块匹配运动估计</vt:lpstr>
      <vt:lpstr>目标</vt:lpstr>
      <vt:lpstr>什么是运动估计</vt:lpstr>
      <vt:lpstr>块匹配运动估计方法</vt:lpstr>
      <vt:lpstr>块匹配运动估计方法的关键要素</vt:lpstr>
      <vt:lpstr>基于全搜索策略和互相关准则的块匹配</vt:lpstr>
      <vt:lpstr>块匹配算法的并行思路</vt:lpstr>
      <vt:lpstr>互相关系数计算并行算法1</vt:lpstr>
      <vt:lpstr>互相关系数计算并行算法1（cont.）</vt:lpstr>
      <vt:lpstr>块匹配算法并行算法2</vt:lpstr>
      <vt:lpstr>块匹配算法并行算法2 (cont.)</vt:lpstr>
      <vt:lpstr>最值搜索（确定位移）</vt:lpstr>
      <vt:lpstr>测试结果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Bo Peng</cp:lastModifiedBy>
  <cp:revision>190</cp:revision>
  <dcterms:created xsi:type="dcterms:W3CDTF">2012-12-18T18:36:14Z</dcterms:created>
  <dcterms:modified xsi:type="dcterms:W3CDTF">2017-06-14T06:04:03Z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