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7"/>
  </p:notesMasterIdLst>
  <p:sldIdLst>
    <p:sldId id="297" r:id="rId5"/>
    <p:sldId id="299" r:id="rId6"/>
    <p:sldId id="313" r:id="rId7"/>
    <p:sldId id="370" r:id="rId8"/>
    <p:sldId id="371" r:id="rId9"/>
    <p:sldId id="361" r:id="rId10"/>
    <p:sldId id="372" r:id="rId11"/>
    <p:sldId id="373" r:id="rId12"/>
    <p:sldId id="362" r:id="rId13"/>
    <p:sldId id="374" r:id="rId14"/>
    <p:sldId id="364" r:id="rId15"/>
    <p:sldId id="298" r:id="rId1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Schuh" initials="AS" lastIdx="2" clrIdx="0">
    <p:extLst>
      <p:ext uri="{19B8F6BF-5375-455C-9EA6-DF929625EA0E}">
        <p15:presenceInfo xmlns:p15="http://schemas.microsoft.com/office/powerpoint/2012/main" userId="4718e848a5ea0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80130" autoAdjust="0"/>
  </p:normalViewPr>
  <p:slideViewPr>
    <p:cSldViewPr>
      <p:cViewPr varScale="1">
        <p:scale>
          <a:sx n="89" d="100"/>
          <a:sy n="89" d="100"/>
        </p:scale>
        <p:origin x="1659" y="33"/>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B49EC-160B-4729-A631-96E16401EB1D}" type="datetimeFigureOut">
              <a:rPr lang="en-US" smtClean="0"/>
              <a:t>6/19/2017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02276-D076-4F66-AC62-39BBD2504943}" type="slidenum">
              <a:rPr lang="en-US" smtClean="0"/>
              <a:t>‹#›</a:t>
            </a:fld>
            <a:endParaRPr lang="en-US"/>
          </a:p>
        </p:txBody>
      </p:sp>
    </p:spTree>
    <p:extLst>
      <p:ext uri="{BB962C8B-B14F-4D97-AF65-F5344CB8AC3E}">
        <p14:creationId xmlns:p14="http://schemas.microsoft.com/office/powerpoint/2010/main" val="1669462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1</a:t>
            </a:fld>
            <a:endParaRPr lang="en-US"/>
          </a:p>
        </p:txBody>
      </p:sp>
    </p:spTree>
    <p:extLst>
      <p:ext uri="{BB962C8B-B14F-4D97-AF65-F5344CB8AC3E}">
        <p14:creationId xmlns:p14="http://schemas.microsoft.com/office/powerpoint/2010/main" val="420605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7</a:t>
            </a:fld>
            <a:endParaRPr lang="en-US"/>
          </a:p>
        </p:txBody>
      </p:sp>
    </p:spTree>
    <p:extLst>
      <p:ext uri="{BB962C8B-B14F-4D97-AF65-F5344CB8AC3E}">
        <p14:creationId xmlns:p14="http://schemas.microsoft.com/office/powerpoint/2010/main" val="344622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2276-D076-4F66-AC62-39BBD2504943}" type="slidenum">
              <a:rPr lang="en-US" smtClean="0"/>
              <a:t>9</a:t>
            </a:fld>
            <a:endParaRPr lang="en-US"/>
          </a:p>
        </p:txBody>
      </p:sp>
    </p:spTree>
    <p:extLst>
      <p:ext uri="{BB962C8B-B14F-4D97-AF65-F5344CB8AC3E}">
        <p14:creationId xmlns:p14="http://schemas.microsoft.com/office/powerpoint/2010/main" val="1799605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1"/>
            <a:ext cx="6858000" cy="5143499"/>
            <a:chOff x="0" y="-1"/>
            <a:chExt cx="10972800" cy="6172199"/>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userDrawn="1"/>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285728" fontAlgn="base">
                <a:spcBef>
                  <a:spcPct val="0"/>
                </a:spcBef>
                <a:spcAft>
                  <a:spcPct val="0"/>
                </a:spcAft>
              </a:pPr>
              <a:endParaRPr lang="en-US" sz="1125">
                <a:solidFill>
                  <a:srgbClr val="FFFFFF"/>
                </a:solidFill>
              </a:endParaRPr>
            </a:p>
          </p:txBody>
        </p:sp>
      </p:grpSp>
      <p:sp>
        <p:nvSpPr>
          <p:cNvPr id="11" name="Rectangle 4"/>
          <p:cNvSpPr>
            <a:spLocks noGrp="1" noChangeArrowheads="1"/>
          </p:cNvSpPr>
          <p:nvPr>
            <p:ph type="subTitle" idx="1"/>
          </p:nvPr>
        </p:nvSpPr>
        <p:spPr>
          <a:xfrm>
            <a:off x="1137651" y="3998627"/>
            <a:ext cx="5430791" cy="276935"/>
          </a:xfrm>
        </p:spPr>
        <p:txBody>
          <a:bodyPr wrap="square" anchor="t">
            <a:spAutoFit/>
          </a:bodyPr>
          <a:lstStyle>
            <a:lvl1pPr marL="0" indent="0" algn="l">
              <a:lnSpc>
                <a:spcPct val="90000"/>
              </a:lnSpc>
              <a:spcBef>
                <a:spcPts val="0"/>
              </a:spcBef>
              <a:spcAft>
                <a:spcPts val="0"/>
              </a:spcAft>
              <a:buFontTx/>
              <a:buNone/>
              <a:defRPr sz="1333" b="0">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sp>
        <p:nvSpPr>
          <p:cNvPr id="305" name="Title 304"/>
          <p:cNvSpPr>
            <a:spLocks noGrp="1"/>
          </p:cNvSpPr>
          <p:nvPr>
            <p:ph type="title"/>
          </p:nvPr>
        </p:nvSpPr>
        <p:spPr>
          <a:xfrm>
            <a:off x="1121520" y="3560045"/>
            <a:ext cx="5439300" cy="438582"/>
          </a:xfrm>
        </p:spPr>
        <p:txBody>
          <a:bodyPr anchor="b"/>
          <a:lstStyle>
            <a:lvl1pPr marL="0" indent="0" algn="l">
              <a:lnSpc>
                <a:spcPct val="90000"/>
              </a:lnSpc>
              <a:spcBef>
                <a:spcPts val="0"/>
              </a:spcBef>
              <a:defRPr sz="2500" b="0" cap="none" baseline="0">
                <a:solidFill>
                  <a:schemeClr val="bg2">
                    <a:lumMod val="60000"/>
                    <a:lumOff val="4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3" name="Group 2"/>
          <p:cNvGrpSpPr/>
          <p:nvPr/>
        </p:nvGrpSpPr>
        <p:grpSpPr>
          <a:xfrm>
            <a:off x="-1" y="624040"/>
            <a:ext cx="6858001" cy="1488781"/>
            <a:chOff x="0" y="748845"/>
            <a:chExt cx="6356036" cy="1379811"/>
          </a:xfrm>
        </p:grpSpPr>
        <p:pic>
          <p:nvPicPr>
            <p:cNvPr id="18" name="Picture 17"/>
            <p:cNvPicPr>
              <a:picLocks noChangeAspect="1"/>
            </p:cNvPicPr>
            <p:nvPr userDrawn="1"/>
          </p:nvPicPr>
          <p:blipFill rotWithShape="1">
            <a:blip r:embed="rId3"/>
            <a:srcRect l="12327"/>
            <a:stretch/>
          </p:blipFill>
          <p:spPr>
            <a:xfrm>
              <a:off x="0" y="748845"/>
              <a:ext cx="3105001" cy="760384"/>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97380" y="937806"/>
              <a:ext cx="2073674" cy="382462"/>
            </a:xfrm>
            <a:prstGeom prst="rect">
              <a:avLst/>
            </a:prstGeom>
          </p:spPr>
        </p:pic>
        <p:pic>
          <p:nvPicPr>
            <p:cNvPr id="6" name="Picture 5"/>
            <p:cNvPicPr>
              <a:picLocks noChangeAspect="1"/>
            </p:cNvPicPr>
            <p:nvPr userDrawn="1"/>
          </p:nvPicPr>
          <p:blipFill rotWithShape="1">
            <a:blip r:embed="rId5">
              <a:extLst>
                <a:ext uri="{28A0092B-C50C-407E-A947-70E740481C1C}">
                  <a14:useLocalDpi xmlns:a14="http://schemas.microsoft.com/office/drawing/2010/main" val="0"/>
                </a:ext>
              </a:extLst>
            </a:blip>
            <a:srcRect r="35477"/>
            <a:stretch/>
          </p:blipFill>
          <p:spPr>
            <a:xfrm>
              <a:off x="1039432" y="1561775"/>
              <a:ext cx="5316604" cy="566881"/>
            </a:xfrm>
            <a:prstGeom prst="rect">
              <a:avLst/>
            </a:prstGeom>
          </p:spPr>
        </p:pic>
      </p:grpSp>
      <p:sp>
        <p:nvSpPr>
          <p:cNvPr id="14" name="Subtitle 11"/>
          <p:cNvSpPr txBox="1">
            <a:spLocks/>
          </p:cNvSpPr>
          <p:nvPr/>
        </p:nvSpPr>
        <p:spPr bwMode="auto">
          <a:xfrm>
            <a:off x="4125096" y="1053983"/>
            <a:ext cx="2423078" cy="222369"/>
          </a:xfrm>
          <a:prstGeom prst="rect">
            <a:avLst/>
          </a:prstGeom>
          <a:noFill/>
          <a:ln w="9525">
            <a:noFill/>
            <a:miter lim="800000"/>
            <a:headEnd/>
            <a:tailEnd/>
          </a:ln>
        </p:spPr>
        <p:txBody>
          <a:bodyPr vert="horz" wrap="square" lIns="76200" tIns="38100" rIns="76200" bIns="38100" numCol="1" anchor="t" anchorCtr="0" compatLnSpc="1">
            <a:prstTxWarp prst="textNoShape">
              <a:avLst/>
            </a:prstTxWarp>
            <a:spAutoFit/>
          </a:bodyPr>
          <a:lstStyle>
            <a:lvl1pPr marL="0" indent="0" algn="l" defTabSz="346459" rtl="0" fontAlgn="base">
              <a:lnSpc>
                <a:spcPct val="90000"/>
              </a:lnSpc>
              <a:spcBef>
                <a:spcPts val="0"/>
              </a:spcBef>
              <a:spcAft>
                <a:spcPts val="0"/>
              </a:spcAft>
              <a:buClr>
                <a:srgbClr val="6F6F6F"/>
              </a:buClr>
              <a:buSzPct val="100000"/>
              <a:buFontTx/>
              <a:buNone/>
              <a:defRPr sz="1600" b="0" baseline="0">
                <a:solidFill>
                  <a:schemeClr val="bg2"/>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sz="1050" kern="0" dirty="0" smtClean="0"/>
              <a:t>High Performance Computing</a:t>
            </a:r>
            <a:endParaRPr lang="en-US" sz="1050" kern="0" dirty="0"/>
          </a:p>
        </p:txBody>
      </p:sp>
      <p:sp>
        <p:nvSpPr>
          <p:cNvPr id="15" name="Title 10"/>
          <p:cNvSpPr txBox="1">
            <a:spLocks/>
          </p:cNvSpPr>
          <p:nvPr/>
        </p:nvSpPr>
        <p:spPr bwMode="auto">
          <a:xfrm>
            <a:off x="4110959" y="746143"/>
            <a:ext cx="2426875" cy="307841"/>
          </a:xfrm>
          <a:prstGeom prst="rect">
            <a:avLst/>
          </a:prstGeom>
          <a:noFill/>
          <a:ln w="9525">
            <a:noFill/>
            <a:miter lim="800000"/>
            <a:headEnd/>
            <a:tailEnd/>
          </a:ln>
        </p:spPr>
        <p:txBody>
          <a:bodyPr vert="horz" wrap="square" lIns="76200" tIns="38100" rIns="76200" bIns="3810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bg2">
                    <a:lumMod val="60000"/>
                    <a:lumOff val="40000"/>
                  </a:schemeClr>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761970"/>
            <a:r>
              <a:rPr lang="zh-CN" altLang="en-US" sz="1667" kern="0" dirty="0" smtClean="0"/>
              <a:t>高性能计算</a:t>
            </a:r>
            <a:endParaRPr lang="en-US" sz="1667" kern="0" dirty="0"/>
          </a:p>
        </p:txBody>
      </p:sp>
      <p:pic>
        <p:nvPicPr>
          <p:cNvPr id="4" name="图片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29500" y="1489656"/>
            <a:ext cx="5828500" cy="630000"/>
          </a:xfrm>
          <a:prstGeom prst="rect">
            <a:avLst/>
          </a:prstGeom>
        </p:spPr>
      </p:pic>
    </p:spTree>
    <p:extLst>
      <p:ext uri="{BB962C8B-B14F-4D97-AF65-F5344CB8AC3E}">
        <p14:creationId xmlns:p14="http://schemas.microsoft.com/office/powerpoint/2010/main" val="1810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028700" indent="0">
              <a:buFont typeface="Arial" pitchFamily="34" charset="0"/>
              <a:buNone/>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spTree>
    <p:extLst>
      <p:ext uri="{BB962C8B-B14F-4D97-AF65-F5344CB8AC3E}">
        <p14:creationId xmlns:p14="http://schemas.microsoft.com/office/powerpoint/2010/main" val="98344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8"/>
            <a:ext cx="6217920" cy="4023919"/>
          </a:xfrm>
          <a:noFill/>
          <a:ln w="9525">
            <a:noFill/>
            <a:miter lim="800000"/>
            <a:headEnd/>
            <a:tailEnd/>
          </a:ln>
        </p:spPr>
        <p:txBody>
          <a:bodyPr vert="horz" wrap="square" lIns="91440" tIns="45720" rIns="91440" bIns="45720" numCol="1" anchor="t" anchorCtr="0" compatLnSpc="1">
            <a:prstTxWarp prst="textNoShape">
              <a:avLst/>
            </a:prstTxWarp>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93" marR="0" lvl="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93" marR="0" lvl="1"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93" marR="0" lvl="2"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303758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12274"/>
            <a:ext cx="6217920" cy="4021275"/>
          </a:xfrm>
          <a:noFill/>
          <a:ln w="9525">
            <a:noFill/>
            <a:miter lim="800000"/>
            <a:headEnd/>
            <a:tailEnd/>
          </a:ln>
        </p:spPr>
        <p:txBody>
          <a:bodyPr vert="horz" wrap="square" lIns="91440" tIns="45720" rIns="91440" bIns="45720" numCol="1" anchor="t" anchorCtr="0" compatLnSpc="1">
            <a:prstTxWarp prst="textNoShape">
              <a:avLst/>
            </a:prstTxWarp>
          </a:bodyPr>
          <a:lstStyle>
            <a:lvl1pPr marL="236793" marR="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500" dirty="0" smtClean="0"/>
            </a:lvl1pPr>
            <a:lvl2pPr marL="525177" marR="0" indent="-190492"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333" dirty="0" smtClean="0"/>
            </a:lvl2pPr>
            <a:lvl3pPr marL="670692" marR="0" indent="-169327"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lang="en-US" sz="1167" dirty="0" smtClean="0"/>
            </a:lvl3pPr>
          </a:lstStyle>
          <a:p>
            <a:pPr marL="236793" marR="0" lvl="0"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236793" marR="0" lvl="1"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236793" marR="0" lvl="2" indent="-236793" algn="l" defTabSz="288704" rtl="0" eaLnBrk="1" fontAlgn="base" latinLnBrk="0" hangingPunct="1">
              <a:lnSpc>
                <a:spcPct val="90000"/>
              </a:lnSpc>
              <a:spcBef>
                <a:spcPts val="187"/>
              </a:spcBef>
              <a:spcAft>
                <a:spcPts val="187"/>
              </a:spcAft>
              <a:buClr>
                <a:srgbClr val="6F6F6F"/>
              </a:buClr>
              <a:buSzPct val="100000"/>
              <a:buFont typeface="Arial" panose="020B0604020202020204" pitchFamily="34" charset="0"/>
              <a:buChar char="–"/>
              <a:tabLst/>
              <a:defRPr/>
            </a:pPr>
            <a:r>
              <a:rPr kumimoji="0" lang="en-US" sz="1667"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4" name="Rectangle 3"/>
          <p:cNvSpPr/>
          <p:nvPr/>
        </p:nvSpPr>
        <p:spPr>
          <a:xfrm>
            <a:off x="0" y="4931172"/>
            <a:ext cx="6858000" cy="2154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85728" fontAlgn="base">
              <a:spcBef>
                <a:spcPct val="0"/>
              </a:spcBef>
              <a:spcAft>
                <a:spcPct val="0"/>
              </a:spcAft>
            </a:pPr>
            <a:endParaRPr lang="en-US" sz="1125">
              <a:solidFill>
                <a:srgbClr val="FFFFFF"/>
              </a:solidFill>
            </a:endParaRPr>
          </a:p>
        </p:txBody>
      </p:sp>
      <p:sp>
        <p:nvSpPr>
          <p:cNvPr id="6" name="TextBox 5"/>
          <p:cNvSpPr txBox="1"/>
          <p:nvPr/>
        </p:nvSpPr>
        <p:spPr>
          <a:xfrm>
            <a:off x="399449" y="5042946"/>
            <a:ext cx="200643" cy="6418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8" fontAlgn="base">
              <a:spcBef>
                <a:spcPct val="0"/>
              </a:spcBef>
              <a:spcAft>
                <a:spcPct val="0"/>
              </a:spcAft>
            </a:pPr>
            <a:fld id="{9EF62655-870B-4C06-BC3D-C67D37BAE36D}" type="slidenum">
              <a:rPr lang="en-US" sz="417" smtClean="0">
                <a:solidFill>
                  <a:srgbClr val="6F6F6F"/>
                </a:solidFill>
                <a:latin typeface="Arial" panose="020B0604020202020204" pitchFamily="34" charset="0"/>
                <a:ea typeface="MS PGothic" pitchFamily="34" charset="-128"/>
                <a:cs typeface="Arial" panose="020B0604020202020204" pitchFamily="34" charset="0"/>
              </a:rPr>
              <a:pPr algn="l" defTabSz="285728" fontAlgn="base">
                <a:spcBef>
                  <a:spcPct val="0"/>
                </a:spcBef>
                <a:spcAft>
                  <a:spcPct val="0"/>
                </a:spcAft>
              </a:pPr>
              <a:t>‹#›</a:t>
            </a:fld>
            <a:r>
              <a:rPr lang="en-US" sz="417"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179642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319878" y="809625"/>
            <a:ext cx="6217920" cy="399416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1500" dirty="0" smtClean="0"/>
            </a:lvl1pPr>
            <a:lvl2pPr>
              <a:defRPr lang="en-US" sz="1167" dirty="0" smtClean="0"/>
            </a:lvl2pPr>
            <a:lvl3pPr>
              <a:defRPr lang="en-US" sz="1167" dirty="0" smtClean="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426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249085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311468" y="289561"/>
            <a:ext cx="6235065" cy="438582"/>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solidFill>
                  <a:srgbClr val="76B900"/>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426877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11430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028700" indent="0">
              <a:buFont typeface="Arial" pitchFamily="34" charset="0"/>
              <a:buNone/>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2400300" y="2038350"/>
            <a:ext cx="4229100" cy="2590800"/>
          </a:xfrm>
        </p:spPr>
        <p:txBody>
          <a:bodyPr>
            <a:normAutofit/>
          </a:bodyPr>
          <a:lstStyle>
            <a:lvl1pPr marL="0" indent="0">
              <a:buNone/>
              <a:defRPr sz="1200">
                <a:latin typeface="Sentinel Medium" pitchFamily="50" charset="0"/>
              </a:defRPr>
            </a:lvl1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Tree>
    <p:extLst>
      <p:ext uri="{BB962C8B-B14F-4D97-AF65-F5344CB8AC3E}">
        <p14:creationId xmlns:p14="http://schemas.microsoft.com/office/powerpoint/2010/main" val="10517513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ext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 y="0"/>
            <a:ext cx="6851909" cy="5143500"/>
          </a:xfrm>
          <a:prstGeom prst="rect">
            <a:avLst/>
          </a:prstGeom>
        </p:spPr>
      </p:pic>
      <p:sp>
        <p:nvSpPr>
          <p:cNvPr id="2" name="Title 1"/>
          <p:cNvSpPr>
            <a:spLocks noGrp="1"/>
          </p:cNvSpPr>
          <p:nvPr>
            <p:ph type="title"/>
          </p:nvPr>
        </p:nvSpPr>
        <p:spPr>
          <a:xfrm>
            <a:off x="342900" y="205982"/>
            <a:ext cx="6286500" cy="384571"/>
          </a:xfrm>
        </p:spPr>
        <p:txBody>
          <a:bodyPr>
            <a:normAutofit/>
          </a:bodyPr>
          <a:lstStyle>
            <a:lvl1pPr algn="r">
              <a:defRPr sz="18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2400300" y="742950"/>
            <a:ext cx="4229100" cy="3962400"/>
          </a:xfrm>
        </p:spPr>
        <p:txBody>
          <a:bodyPr>
            <a:normAutofit/>
          </a:bodyPr>
          <a:lstStyle>
            <a:lvl1pPr>
              <a:defRPr sz="1350"/>
            </a:lvl1pPr>
            <a:lvl2pPr marL="557213" indent="-214313">
              <a:buFont typeface="Arial" pitchFamily="34" charset="0"/>
              <a:buChar char="•"/>
              <a:defRPr sz="1350">
                <a:latin typeface="AkzidenzGrotesk" pitchFamily="50" charset="0"/>
              </a:defRPr>
            </a:lvl2pPr>
            <a:lvl3pPr>
              <a:defRPr sz="1350">
                <a:latin typeface="AkzidenzGrotesk" pitchFamily="50" charset="0"/>
              </a:defRPr>
            </a:lvl3pPr>
            <a:lvl4pPr marL="1200150" indent="-171450">
              <a:buFont typeface="Arial" pitchFamily="34" charset="0"/>
              <a:buChar char="•"/>
              <a:defRPr sz="1350">
                <a:latin typeface="AkzidenzGrotesk" pitchFamily="50" charset="0"/>
              </a:defRPr>
            </a:lvl4pPr>
            <a:lvl5pPr marL="1543050" indent="-171450">
              <a:buFont typeface="Arial" pitchFamily="34" charset="0"/>
              <a:buChar char="•"/>
              <a:defRPr sz="135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46377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3443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9251" y="291626"/>
            <a:ext cx="6185087" cy="4385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12342" y="1110344"/>
            <a:ext cx="6169964" cy="3625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35" name="Group 34"/>
          <p:cNvGrpSpPr/>
          <p:nvPr/>
        </p:nvGrpSpPr>
        <p:grpSpPr>
          <a:xfrm>
            <a:off x="1" y="4989839"/>
            <a:ext cx="6859964" cy="158643"/>
            <a:chOff x="0" y="5987804"/>
            <a:chExt cx="8231957" cy="190372"/>
          </a:xfrm>
        </p:grpSpPr>
        <p:sp>
          <p:nvSpPr>
            <p:cNvPr id="36" name="Parallelogram 35"/>
            <p:cNvSpPr/>
            <p:nvPr userDrawn="1"/>
          </p:nvSpPr>
          <p:spPr>
            <a:xfrm>
              <a:off x="7178479" y="6000375"/>
              <a:ext cx="819901" cy="171825"/>
            </a:xfrm>
            <a:prstGeom prst="parallelogram">
              <a:avLst>
                <a:gd name="adj" fmla="val 36300"/>
              </a:avLst>
            </a:prstGeom>
            <a:solidFill>
              <a:srgbClr val="FA6300"/>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userDrawn="1"/>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76197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userDrawn="1"/>
          </p:nvPicPr>
          <p:blipFill rotWithShape="1">
            <a:blip r:embed="rId12"/>
            <a:srcRect t="-6317" r="97921" b="17099"/>
            <a:stretch/>
          </p:blipFill>
          <p:spPr>
            <a:xfrm>
              <a:off x="7947899" y="5987804"/>
              <a:ext cx="284058" cy="190372"/>
            </a:xfrm>
            <a:prstGeom prst="rect">
              <a:avLst/>
            </a:prstGeom>
          </p:spPr>
        </p:pic>
        <p:pic>
          <p:nvPicPr>
            <p:cNvPr id="41" name="Picture 40"/>
            <p:cNvPicPr>
              <a:picLocks noChangeAspect="1"/>
            </p:cNvPicPr>
            <p:nvPr userDrawn="1"/>
          </p:nvPicPr>
          <p:blipFill rotWithShape="1">
            <a:blip r:embed="rId13"/>
            <a:srcRect l="52877" t="1978" r="-1" b="17095"/>
            <a:stretch/>
          </p:blipFill>
          <p:spPr>
            <a:xfrm>
              <a:off x="0" y="6002009"/>
              <a:ext cx="6433059" cy="172676"/>
            </a:xfrm>
            <a:prstGeom prst="rect">
              <a:avLst/>
            </a:prstGeom>
          </p:spPr>
        </p:pic>
      </p:grpSp>
      <p:sp>
        <p:nvSpPr>
          <p:cNvPr id="12" name="TextBox 11"/>
          <p:cNvSpPr txBox="1"/>
          <p:nvPr/>
        </p:nvSpPr>
        <p:spPr>
          <a:xfrm>
            <a:off x="398935" y="5034091"/>
            <a:ext cx="200643" cy="76944"/>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285728" fontAlgn="base">
              <a:spcBef>
                <a:spcPct val="0"/>
              </a:spcBef>
              <a:spcAft>
                <a:spcPct val="0"/>
              </a:spcAft>
            </a:pPr>
            <a:fld id="{9EF62655-870B-4C06-BC3D-C67D37BAE36D}" type="slidenum">
              <a:rPr lang="en-US" sz="417" smtClean="0">
                <a:solidFill>
                  <a:srgbClr val="FFFFFF"/>
                </a:solidFill>
                <a:latin typeface="Arial" panose="020B0604020202020204" pitchFamily="34" charset="0"/>
                <a:ea typeface="MS PGothic" pitchFamily="34" charset="-128"/>
                <a:cs typeface="Arial" panose="020B0604020202020204" pitchFamily="34" charset="0"/>
              </a:rPr>
              <a:pPr algn="l" defTabSz="285728" fontAlgn="base">
                <a:spcBef>
                  <a:spcPct val="0"/>
                </a:spcBef>
                <a:spcAft>
                  <a:spcPct val="0"/>
                </a:spcAft>
              </a:pPr>
              <a:t>‹#›</a:t>
            </a:fld>
            <a:r>
              <a:rPr lang="en-US" sz="500"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p:nvCxnSpPr>
        <p:spPr>
          <a:xfrm>
            <a:off x="-6713" y="4993160"/>
            <a:ext cx="68732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44227" y="5032625"/>
            <a:ext cx="412598" cy="76098"/>
          </a:xfrm>
          <a:prstGeom prst="rect">
            <a:avLst/>
          </a:prstGeom>
        </p:spPr>
      </p:pic>
    </p:spTree>
    <p:extLst>
      <p:ext uri="{BB962C8B-B14F-4D97-AF65-F5344CB8AC3E}">
        <p14:creationId xmlns:p14="http://schemas.microsoft.com/office/powerpoint/2010/main" val="2315246647"/>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500" b="0" cap="none" baseline="0">
          <a:solidFill>
            <a:srgbClr val="333333"/>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000" b="1">
          <a:solidFill>
            <a:srgbClr val="73B900"/>
          </a:solidFill>
          <a:latin typeface="Arial" charset="0"/>
        </a:defRPr>
      </a:lvl2pPr>
      <a:lvl3pPr algn="l" rtl="0" eaLnBrk="1" fontAlgn="base" hangingPunct="1">
        <a:spcBef>
          <a:spcPct val="0"/>
        </a:spcBef>
        <a:spcAft>
          <a:spcPct val="0"/>
        </a:spcAft>
        <a:defRPr sz="2000" b="1">
          <a:solidFill>
            <a:srgbClr val="73B900"/>
          </a:solidFill>
          <a:latin typeface="Arial" charset="0"/>
        </a:defRPr>
      </a:lvl3pPr>
      <a:lvl4pPr algn="l" rtl="0" eaLnBrk="1" fontAlgn="base" hangingPunct="1">
        <a:spcBef>
          <a:spcPct val="0"/>
        </a:spcBef>
        <a:spcAft>
          <a:spcPct val="0"/>
        </a:spcAft>
        <a:defRPr sz="2000" b="1">
          <a:solidFill>
            <a:srgbClr val="73B900"/>
          </a:solidFill>
          <a:latin typeface="Arial" charset="0"/>
        </a:defRPr>
      </a:lvl4pPr>
      <a:lvl5pPr algn="l" rtl="0" eaLnBrk="1" fontAlgn="base" hangingPunct="1">
        <a:spcBef>
          <a:spcPct val="0"/>
        </a:spcBef>
        <a:spcAft>
          <a:spcPct val="0"/>
        </a:spcAft>
        <a:defRPr sz="2000" b="1">
          <a:solidFill>
            <a:srgbClr val="73B900"/>
          </a:solidFill>
          <a:latin typeface="Arial" charset="0"/>
        </a:defRPr>
      </a:lvl5pPr>
      <a:lvl6pPr marL="285728" algn="l" rtl="0" eaLnBrk="1" fontAlgn="base" hangingPunct="1">
        <a:spcBef>
          <a:spcPct val="0"/>
        </a:spcBef>
        <a:spcAft>
          <a:spcPct val="0"/>
        </a:spcAft>
        <a:defRPr sz="2000" b="1">
          <a:solidFill>
            <a:srgbClr val="73B900"/>
          </a:solidFill>
          <a:latin typeface="Arial" charset="0"/>
        </a:defRPr>
      </a:lvl6pPr>
      <a:lvl7pPr marL="571455" algn="l" rtl="0" eaLnBrk="1" fontAlgn="base" hangingPunct="1">
        <a:spcBef>
          <a:spcPct val="0"/>
        </a:spcBef>
        <a:spcAft>
          <a:spcPct val="0"/>
        </a:spcAft>
        <a:defRPr sz="2000" b="1">
          <a:solidFill>
            <a:srgbClr val="73B900"/>
          </a:solidFill>
          <a:latin typeface="Arial" charset="0"/>
        </a:defRPr>
      </a:lvl7pPr>
      <a:lvl8pPr marL="857182" algn="l" rtl="0" eaLnBrk="1" fontAlgn="base" hangingPunct="1">
        <a:spcBef>
          <a:spcPct val="0"/>
        </a:spcBef>
        <a:spcAft>
          <a:spcPct val="0"/>
        </a:spcAft>
        <a:defRPr sz="2000" b="1">
          <a:solidFill>
            <a:srgbClr val="73B900"/>
          </a:solidFill>
          <a:latin typeface="Arial" charset="0"/>
        </a:defRPr>
      </a:lvl8pPr>
      <a:lvl9pPr marL="1142908" algn="l" rtl="0" eaLnBrk="1" fontAlgn="base" hangingPunct="1">
        <a:spcBef>
          <a:spcPct val="0"/>
        </a:spcBef>
        <a:spcAft>
          <a:spcPct val="0"/>
        </a:spcAft>
        <a:defRPr sz="2000" b="1">
          <a:solidFill>
            <a:srgbClr val="73B900"/>
          </a:solidFill>
          <a:latin typeface="Arial" charset="0"/>
        </a:defRPr>
      </a:lvl9pPr>
    </p:titleStyle>
    <p:bodyStyle>
      <a:lvl1pPr marL="236793" indent="-236793" algn="l" defTabSz="288704" rtl="0" eaLnBrk="1" fontAlgn="base" hangingPunct="1">
        <a:lnSpc>
          <a:spcPct val="90000"/>
        </a:lnSpc>
        <a:spcBef>
          <a:spcPts val="187"/>
        </a:spcBef>
        <a:spcAft>
          <a:spcPts val="187"/>
        </a:spcAft>
        <a:buClr>
          <a:srgbClr val="6F6F6F"/>
        </a:buClr>
        <a:buSzPct val="100000"/>
        <a:buFont typeface="Arial" panose="020B0604020202020204" pitchFamily="34" charset="0"/>
        <a:buChar char="–"/>
        <a:defRPr sz="1500" b="0" baseline="0">
          <a:solidFill>
            <a:srgbClr val="6F6F6F"/>
          </a:solidFill>
          <a:latin typeface="Arial" panose="020B0604020202020204" pitchFamily="34" charset="0"/>
          <a:ea typeface="+mn-ea"/>
          <a:cs typeface="Arial" panose="020B0604020202020204" pitchFamily="34" charset="0"/>
        </a:defRPr>
      </a:lvl1pPr>
      <a:lvl2pPr marL="525177" indent="-190492" algn="l" defTabSz="288704"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2pPr>
      <a:lvl3pPr marL="670692" indent="-169327" algn="l" defTabSz="288704" rtl="0" eaLnBrk="1" fontAlgn="base" hangingPunct="1">
        <a:lnSpc>
          <a:spcPct val="90000"/>
        </a:lnSpc>
        <a:spcBef>
          <a:spcPts val="187"/>
        </a:spcBef>
        <a:spcAft>
          <a:spcPts val="187"/>
        </a:spcAft>
        <a:buClr>
          <a:schemeClr val="bg2"/>
        </a:buClr>
        <a:buSzPct val="100000"/>
        <a:buFont typeface="Arial" panose="020B0604020202020204" pitchFamily="34" charset="0"/>
        <a:buChar char="–"/>
        <a:defRPr sz="1167" b="0">
          <a:solidFill>
            <a:schemeClr val="bg2"/>
          </a:solidFill>
          <a:latin typeface="Arial" panose="020B0604020202020204" pitchFamily="34" charset="0"/>
          <a:cs typeface="Arial" panose="020B0604020202020204" pitchFamily="34" charset="0"/>
        </a:defRPr>
      </a:lvl3pPr>
      <a:lvl4pPr marL="1109177" indent="-142863" algn="l" rtl="0" eaLnBrk="1" fontAlgn="base" hangingPunct="1">
        <a:spcBef>
          <a:spcPct val="20000"/>
        </a:spcBef>
        <a:spcAft>
          <a:spcPct val="0"/>
        </a:spcAft>
        <a:buChar char="–"/>
        <a:defRPr sz="1250">
          <a:solidFill>
            <a:schemeClr val="bg1"/>
          </a:solidFill>
          <a:latin typeface="+mn-lt"/>
        </a:defRPr>
      </a:lvl4pPr>
      <a:lvl5pPr marL="1323472" indent="-142863" algn="l" rtl="0" eaLnBrk="1" fontAlgn="base" hangingPunct="1">
        <a:spcBef>
          <a:spcPct val="20000"/>
        </a:spcBef>
        <a:spcAft>
          <a:spcPct val="0"/>
        </a:spcAft>
        <a:buChar char="»"/>
        <a:defRPr sz="1250">
          <a:solidFill>
            <a:schemeClr val="bg1"/>
          </a:solidFill>
          <a:latin typeface="+mn-lt"/>
        </a:defRPr>
      </a:lvl5pPr>
      <a:lvl6pPr marL="1609200" indent="-142863" algn="l" rtl="0" eaLnBrk="1" fontAlgn="base" hangingPunct="1">
        <a:spcBef>
          <a:spcPct val="20000"/>
        </a:spcBef>
        <a:spcAft>
          <a:spcPct val="0"/>
        </a:spcAft>
        <a:buChar char="»"/>
        <a:defRPr sz="1250">
          <a:solidFill>
            <a:schemeClr val="bg1"/>
          </a:solidFill>
          <a:latin typeface="+mn-lt"/>
        </a:defRPr>
      </a:lvl6pPr>
      <a:lvl7pPr marL="1894927" indent="-142863" algn="l" rtl="0" eaLnBrk="1" fontAlgn="base" hangingPunct="1">
        <a:spcBef>
          <a:spcPct val="20000"/>
        </a:spcBef>
        <a:spcAft>
          <a:spcPct val="0"/>
        </a:spcAft>
        <a:buChar char="»"/>
        <a:defRPr sz="1250">
          <a:solidFill>
            <a:schemeClr val="bg1"/>
          </a:solidFill>
          <a:latin typeface="+mn-lt"/>
        </a:defRPr>
      </a:lvl7pPr>
      <a:lvl8pPr marL="2180654" indent="-142863" algn="l" rtl="0" eaLnBrk="1" fontAlgn="base" hangingPunct="1">
        <a:spcBef>
          <a:spcPct val="20000"/>
        </a:spcBef>
        <a:spcAft>
          <a:spcPct val="0"/>
        </a:spcAft>
        <a:buChar char="»"/>
        <a:defRPr sz="1250">
          <a:solidFill>
            <a:schemeClr val="bg1"/>
          </a:solidFill>
          <a:latin typeface="+mn-lt"/>
        </a:defRPr>
      </a:lvl8pPr>
      <a:lvl9pPr marL="2466381" indent="-142863" algn="l" rtl="0" eaLnBrk="1" fontAlgn="base" hangingPunct="1">
        <a:spcBef>
          <a:spcPct val="20000"/>
        </a:spcBef>
        <a:spcAft>
          <a:spcPct val="0"/>
        </a:spcAft>
        <a:buChar char="»"/>
        <a:defRPr sz="1250">
          <a:solidFill>
            <a:schemeClr val="bg1"/>
          </a:solidFill>
          <a:latin typeface="+mn-lt"/>
        </a:defRPr>
      </a:lvl9pPr>
    </p:bodyStyle>
    <p:otherStyle>
      <a:defPPr>
        <a:defRPr lang="en-US"/>
      </a:defPPr>
      <a:lvl1pPr marL="0" algn="l" defTabSz="571455" rtl="0" eaLnBrk="1" latinLnBrk="0" hangingPunct="1">
        <a:defRPr sz="1125" kern="1200">
          <a:solidFill>
            <a:schemeClr val="tx1"/>
          </a:solidFill>
          <a:latin typeface="+mn-lt"/>
          <a:ea typeface="+mn-ea"/>
          <a:cs typeface="+mn-cs"/>
        </a:defRPr>
      </a:lvl1pPr>
      <a:lvl2pPr marL="285728" algn="l" defTabSz="571455" rtl="0" eaLnBrk="1" latinLnBrk="0" hangingPunct="1">
        <a:defRPr sz="1125" kern="1200">
          <a:solidFill>
            <a:schemeClr val="tx1"/>
          </a:solidFill>
          <a:latin typeface="+mn-lt"/>
          <a:ea typeface="+mn-ea"/>
          <a:cs typeface="+mn-cs"/>
        </a:defRPr>
      </a:lvl2pPr>
      <a:lvl3pPr marL="571455" algn="l" defTabSz="571455" rtl="0" eaLnBrk="1" latinLnBrk="0" hangingPunct="1">
        <a:defRPr sz="1125" kern="1200">
          <a:solidFill>
            <a:schemeClr val="tx1"/>
          </a:solidFill>
          <a:latin typeface="+mn-lt"/>
          <a:ea typeface="+mn-ea"/>
          <a:cs typeface="+mn-cs"/>
        </a:defRPr>
      </a:lvl3pPr>
      <a:lvl4pPr marL="857182" algn="l" defTabSz="571455" rtl="0" eaLnBrk="1" latinLnBrk="0" hangingPunct="1">
        <a:defRPr sz="1125" kern="1200">
          <a:solidFill>
            <a:schemeClr val="tx1"/>
          </a:solidFill>
          <a:latin typeface="+mn-lt"/>
          <a:ea typeface="+mn-ea"/>
          <a:cs typeface="+mn-cs"/>
        </a:defRPr>
      </a:lvl4pPr>
      <a:lvl5pPr marL="1142908" algn="l" defTabSz="571455" rtl="0" eaLnBrk="1" latinLnBrk="0" hangingPunct="1">
        <a:defRPr sz="1125" kern="1200">
          <a:solidFill>
            <a:schemeClr val="tx1"/>
          </a:solidFill>
          <a:latin typeface="+mn-lt"/>
          <a:ea typeface="+mn-ea"/>
          <a:cs typeface="+mn-cs"/>
        </a:defRPr>
      </a:lvl5pPr>
      <a:lvl6pPr marL="1428636" algn="l" defTabSz="571455" rtl="0" eaLnBrk="1" latinLnBrk="0" hangingPunct="1">
        <a:defRPr sz="1125" kern="1200">
          <a:solidFill>
            <a:schemeClr val="tx1"/>
          </a:solidFill>
          <a:latin typeface="+mn-lt"/>
          <a:ea typeface="+mn-ea"/>
          <a:cs typeface="+mn-cs"/>
        </a:defRPr>
      </a:lvl6pPr>
      <a:lvl7pPr marL="1714363" algn="l" defTabSz="571455" rtl="0" eaLnBrk="1" latinLnBrk="0" hangingPunct="1">
        <a:defRPr sz="1125" kern="1200">
          <a:solidFill>
            <a:schemeClr val="tx1"/>
          </a:solidFill>
          <a:latin typeface="+mn-lt"/>
          <a:ea typeface="+mn-ea"/>
          <a:cs typeface="+mn-cs"/>
        </a:defRPr>
      </a:lvl7pPr>
      <a:lvl8pPr marL="2000090" algn="l" defTabSz="571455" rtl="0" eaLnBrk="1" latinLnBrk="0" hangingPunct="1">
        <a:defRPr sz="1125" kern="1200">
          <a:solidFill>
            <a:schemeClr val="tx1"/>
          </a:solidFill>
          <a:latin typeface="+mn-lt"/>
          <a:ea typeface="+mn-ea"/>
          <a:cs typeface="+mn-cs"/>
        </a:defRPr>
      </a:lvl8pPr>
      <a:lvl9pPr marL="2285817" algn="l" defTabSz="571455"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reativecommons.org/licenses/by-nc/4.0/legalco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137651" y="3998627"/>
            <a:ext cx="5430791" cy="286232"/>
          </a:xfrm>
        </p:spPr>
        <p:txBody>
          <a:bodyPr/>
          <a:lstStyle/>
          <a:p>
            <a:endParaRPr lang="en-US" dirty="0"/>
          </a:p>
        </p:txBody>
      </p:sp>
      <p:sp>
        <p:nvSpPr>
          <p:cNvPr id="11" name="Title 10"/>
          <p:cNvSpPr>
            <a:spLocks noGrp="1"/>
          </p:cNvSpPr>
          <p:nvPr>
            <p:ph type="title"/>
          </p:nvPr>
        </p:nvSpPr>
        <p:spPr>
          <a:xfrm>
            <a:off x="1121520" y="3684695"/>
            <a:ext cx="5439300" cy="313932"/>
          </a:xfrm>
        </p:spPr>
        <p:txBody>
          <a:bodyPr/>
          <a:lstStyle/>
          <a:p>
            <a:r>
              <a:rPr lang="zh-CN" altLang="en-US" sz="1600" dirty="0" smtClean="0"/>
              <a:t>实际应用</a:t>
            </a:r>
            <a:r>
              <a:rPr lang="en-US" altLang="zh-CN" sz="1600" dirty="0" smtClean="0"/>
              <a:t>-</a:t>
            </a:r>
            <a:r>
              <a:rPr lang="zh-CN" altLang="en-US" sz="1600" dirty="0" smtClean="0"/>
              <a:t>粒子群优化</a:t>
            </a:r>
            <a:r>
              <a:rPr lang="zh-CN" altLang="en-US" sz="1600" dirty="0" smtClean="0"/>
              <a:t>算法</a:t>
            </a:r>
            <a:r>
              <a:rPr lang="zh-CN" altLang="en-US" sz="1600" dirty="0" smtClean="0"/>
              <a:t>的并行化</a:t>
            </a:r>
            <a:endParaRPr lang="en-US" sz="1600" dirty="0"/>
          </a:p>
        </p:txBody>
      </p:sp>
    </p:spTree>
    <p:extLst>
      <p:ext uri="{BB962C8B-B14F-4D97-AF65-F5344CB8AC3E}">
        <p14:creationId xmlns:p14="http://schemas.microsoft.com/office/powerpoint/2010/main" val="4168462752"/>
      </p:ext>
    </p:extLst>
  </p:cSld>
  <p:clrMapOvr>
    <a:masterClrMapping/>
  </p:clrMapOvr>
  <mc:AlternateContent xmlns:mc="http://schemas.openxmlformats.org/markup-compatibility/2006" xmlns:p14="http://schemas.microsoft.com/office/powerpoint/2010/main">
    <mc:Choice Requires="p14">
      <p:transition spd="med" p14:dur="700" advTm="16746">
        <p:fade/>
      </p:transition>
    </mc:Choice>
    <mc:Fallback xmlns="">
      <p:transition spd="med" advTm="16746">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最优化问题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求函数</a:t>
                </a:r>
                <a14:m>
                  <m:oMath xmlns:m="http://schemas.openxmlformats.org/officeDocument/2006/math">
                    <m:r>
                      <a:rPr lang="pt-BR" altLang="zh-CN" i="1" smtClean="0">
                        <a:latin typeface="Cambria Math" panose="02040503050406030204" pitchFamily="18" charset="0"/>
                      </a:rPr>
                      <m:t>𝑓</m:t>
                    </m:r>
                    <m:d>
                      <m:dPr>
                        <m:ctrlPr>
                          <a:rPr lang="pt-BR" altLang="zh-CN" i="1" smtClean="0">
                            <a:latin typeface="Cambria Math" panose="02040503050406030204" pitchFamily="18" charset="0"/>
                          </a:rPr>
                        </m:ctrlPr>
                      </m:dPr>
                      <m:e>
                        <m:r>
                          <a:rPr lang="pt-BR" altLang="zh-CN" i="1" smtClean="0">
                            <a:latin typeface="Cambria Math" panose="02040503050406030204" pitchFamily="18" charset="0"/>
                          </a:rPr>
                          <m:t>𝑥</m:t>
                        </m:r>
                      </m:e>
                    </m:d>
                    <m:r>
                      <a:rPr lang="pt-BR" altLang="zh-CN" i="1" smtClean="0">
                        <a:latin typeface="Cambria Math" panose="02040503050406030204" pitchFamily="18" charset="0"/>
                      </a:rPr>
                      <m:t>=</m:t>
                    </m:r>
                    <m:nary>
                      <m:naryPr>
                        <m:chr m:val="∑"/>
                        <m:limLoc m:val="subSup"/>
                        <m:ctrlPr>
                          <a:rPr lang="pt-BR"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𝐷</m:t>
                        </m:r>
                      </m:sup>
                      <m:e>
                        <m:sSup>
                          <m:sSupPr>
                            <m:ctrlPr>
                              <a:rPr lang="en-US" altLang="zh-CN" b="0" i="1" smtClean="0">
                                <a:latin typeface="Cambria Math" panose="02040503050406030204" pitchFamily="18" charset="0"/>
                              </a:rPr>
                            </m:ctrlPr>
                          </m:sSupPr>
                          <m:e>
                            <m:sSub>
                              <m:sSubPr>
                                <m:ctrlPr>
                                  <a:rPr lang="pt-BR"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e>
                          <m:sup>
                            <m:r>
                              <a:rPr lang="en-US" altLang="zh-CN" b="0" i="1" smtClean="0">
                                <a:latin typeface="Cambria Math" panose="02040503050406030204" pitchFamily="18" charset="0"/>
                              </a:rPr>
                              <m:t>2</m:t>
                            </m:r>
                          </m:sup>
                        </m:sSup>
                      </m:e>
                    </m:nary>
                    <m:r>
                      <a:rPr lang="zh-CN" altLang="en-US" i="1">
                        <a:latin typeface="Cambria Math" panose="02040503050406030204" pitchFamily="18" charset="0"/>
                      </a:rPr>
                      <m:t>取得</m:t>
                    </m:r>
                  </m:oMath>
                </a14:m>
                <a:r>
                  <a:rPr lang="zh-CN" altLang="en-US" dirty="0" smtClean="0"/>
                  <a:t>最小值时的解</a:t>
                </a:r>
                <a:endParaRPr lang="en-US" altLang="zh-CN" dirty="0" smtClean="0"/>
              </a:p>
              <a:p>
                <a:endParaRPr lang="en-US" altLang="zh-CN" dirty="0"/>
              </a:p>
              <a:p>
                <a:r>
                  <a:rPr lang="zh-CN" altLang="en-US" dirty="0" smtClean="0"/>
                  <a:t>参数设置为：</a:t>
                </a:r>
                <a:endParaRPr lang="en-US" altLang="zh-CN" dirty="0" smtClean="0"/>
              </a:p>
              <a:p>
                <a:r>
                  <a:rPr lang="en-US" altLang="zh-CN" dirty="0" smtClean="0"/>
                  <a:t>c1=c2=2;   //</a:t>
                </a:r>
                <a:r>
                  <a:rPr lang="zh-CN" altLang="en-US" sz="1600" dirty="0"/>
                  <a:t>学习因子</a:t>
                </a:r>
                <a:endParaRPr lang="en-US" altLang="zh-CN" dirty="0" smtClean="0"/>
              </a:p>
              <a:p>
                <a:pPr marL="236793" lvl="1" indent="-236793"/>
                <a:r>
                  <a:rPr lang="en-US" altLang="zh-CN" dirty="0" smtClean="0"/>
                  <a:t>w=1</a:t>
                </a:r>
                <a:r>
                  <a:rPr lang="zh-CN" altLang="en-US" dirty="0" smtClean="0"/>
                  <a:t>；            </a:t>
                </a:r>
                <a:r>
                  <a:rPr lang="en-US" altLang="zh-CN" dirty="0" smtClean="0"/>
                  <a:t>//</a:t>
                </a:r>
                <a:r>
                  <a:rPr lang="zh-CN" altLang="en-US" sz="1500" dirty="0">
                    <a:solidFill>
                      <a:srgbClr val="6F6F6F"/>
                    </a:solidFill>
                    <a:ea typeface="+mn-ea"/>
                  </a:rPr>
                  <a:t>惯性权重</a:t>
                </a:r>
                <a:r>
                  <a:rPr lang="en-US" altLang="zh-CN" sz="1500" dirty="0">
                    <a:solidFill>
                      <a:srgbClr val="6F6F6F"/>
                    </a:solidFill>
                    <a:ea typeface="+mn-ea"/>
                  </a:rPr>
                  <a:t>w</a:t>
                </a:r>
              </a:p>
              <a:p>
                <a:r>
                  <a:rPr lang="en-US" altLang="zh-CN" dirty="0" smtClean="0"/>
                  <a:t>N=40; </a:t>
                </a:r>
                <a:r>
                  <a:rPr lang="en-US" altLang="zh-CN" dirty="0"/>
                  <a:t> </a:t>
                </a:r>
                <a:r>
                  <a:rPr lang="en-US" altLang="zh-CN" dirty="0" smtClean="0"/>
                  <a:t>       //</a:t>
                </a:r>
                <a:r>
                  <a:rPr lang="zh-CN" altLang="en-US" dirty="0" smtClean="0"/>
                  <a:t>粒子数量</a:t>
                </a:r>
                <a:endParaRPr lang="en-US" altLang="zh-CN" dirty="0" smtClean="0"/>
              </a:p>
              <a:p>
                <a:r>
                  <a:rPr lang="en-US" altLang="zh-CN" dirty="0" smtClean="0"/>
                  <a:t>D=4</a:t>
                </a:r>
                <a:r>
                  <a:rPr lang="en-US" altLang="zh-CN" smtClean="0"/>
                  <a:t>;           </a:t>
                </a:r>
                <a:r>
                  <a:rPr lang="en-US" altLang="zh-CN" dirty="0" smtClean="0"/>
                  <a:t>//</a:t>
                </a:r>
                <a:r>
                  <a:rPr lang="zh-CN" altLang="en-US" dirty="0" smtClean="0"/>
                  <a:t>待解决问题的维度</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294" t="-9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083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粒子群优化算法的并行思路</a:t>
            </a:r>
            <a:endParaRPr lang="zh-CN" altLang="en-US" dirty="0"/>
          </a:p>
        </p:txBody>
      </p:sp>
      <p:sp>
        <p:nvSpPr>
          <p:cNvPr id="3" name="内容占位符 2"/>
          <p:cNvSpPr>
            <a:spLocks noGrp="1"/>
          </p:cNvSpPr>
          <p:nvPr>
            <p:ph idx="1"/>
          </p:nvPr>
        </p:nvSpPr>
        <p:spPr/>
        <p:txBody>
          <a:bodyPr/>
          <a:lstStyle/>
          <a:p>
            <a:r>
              <a:rPr lang="zh-CN" altLang="en-US" dirty="0" smtClean="0"/>
              <a:t>并行可行性？</a:t>
            </a:r>
            <a:endParaRPr lang="en-US" altLang="zh-CN" dirty="0" smtClean="0"/>
          </a:p>
          <a:p>
            <a:pPr lvl="1"/>
            <a:r>
              <a:rPr lang="zh-CN" altLang="en-US" dirty="0" smtClean="0"/>
              <a:t>整个过程存在迭代，迭代过程有数据依赖，无法并行；</a:t>
            </a:r>
            <a:endParaRPr lang="en-US" altLang="zh-CN" dirty="0" smtClean="0"/>
          </a:p>
          <a:p>
            <a:pPr lvl="1"/>
            <a:r>
              <a:rPr lang="zh-CN" altLang="en-US" dirty="0" smtClean="0"/>
              <a:t>初始化每个粒子的速度和位置的过程是独立的，没有依赖</a:t>
            </a:r>
            <a:endParaRPr lang="en-US" altLang="zh-CN" dirty="0" smtClean="0"/>
          </a:p>
          <a:p>
            <a:pPr lvl="1"/>
            <a:r>
              <a:rPr lang="zh-CN" altLang="en-US" dirty="0" smtClean="0"/>
              <a:t>计算每个粒子的适应性（将粒子所代表的解代入需要求解的问题），没有依赖</a:t>
            </a:r>
            <a:endParaRPr lang="en-US" altLang="zh-CN" dirty="0" smtClean="0"/>
          </a:p>
          <a:p>
            <a:pPr lvl="1"/>
            <a:r>
              <a:rPr lang="zh-CN" altLang="en-US" dirty="0" smtClean="0"/>
              <a:t>计算个体最优的过程是独立的，没有依赖</a:t>
            </a:r>
            <a:endParaRPr lang="en-US" altLang="zh-CN" dirty="0" smtClean="0"/>
          </a:p>
          <a:p>
            <a:pPr lvl="1"/>
            <a:r>
              <a:rPr lang="zh-CN" altLang="en-US" dirty="0" smtClean="0"/>
              <a:t>计算全局最优的过程也是可以并行计算的</a:t>
            </a:r>
            <a:endParaRPr lang="en-US" altLang="zh-CN" dirty="0" smtClean="0"/>
          </a:p>
          <a:p>
            <a:pPr lvl="1"/>
            <a:r>
              <a:rPr lang="zh-CN" altLang="en-US" dirty="0" smtClean="0"/>
              <a:t>对每个粒子的速度和位置进行的过程是没有数据依赖的，可以并行</a:t>
            </a:r>
            <a:endParaRPr lang="en-US" altLang="zh-CN" dirty="0" smtClean="0"/>
          </a:p>
          <a:p>
            <a:pPr marL="334685" lvl="1" indent="0">
              <a:buNone/>
            </a:pPr>
            <a:endParaRPr lang="en-US" altLang="zh-CN" dirty="0" smtClean="0"/>
          </a:p>
          <a:p>
            <a:r>
              <a:rPr lang="zh-CN" altLang="en-US" dirty="0" smtClean="0"/>
              <a:t>并行的效率考虑</a:t>
            </a:r>
            <a:endParaRPr lang="en-US" altLang="zh-CN" dirty="0" smtClean="0"/>
          </a:p>
          <a:p>
            <a:pPr lvl="1"/>
            <a:r>
              <a:rPr lang="zh-CN" altLang="en-US" dirty="0" smtClean="0"/>
              <a:t>由于只能在每一次迭代内部进行并行，并行效率可能不高；但是可以考虑分配更多的粒子来减少迭代次数</a:t>
            </a:r>
            <a:endParaRPr lang="en-US" altLang="zh-CN" dirty="0" smtClean="0"/>
          </a:p>
          <a:p>
            <a:pPr lvl="2"/>
            <a:endParaRPr lang="en-US" altLang="zh-CN" dirty="0" smtClean="0"/>
          </a:p>
          <a:p>
            <a:pPr lvl="1"/>
            <a:r>
              <a:rPr lang="zh-CN" altLang="en-US" dirty="0" smtClean="0"/>
              <a:t>在每一次迭代内部中，并行的效率也不相同</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205586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18135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686"/>
      </p:ext>
    </p:extLst>
  </p:cSld>
  <p:clrMapOvr>
    <a:masterClrMapping/>
  </p:clrMapOvr>
  <mc:AlternateContent xmlns:mc="http://schemas.openxmlformats.org/markup-compatibility/2006" xmlns:p14="http://schemas.microsoft.com/office/powerpoint/2010/main">
    <mc:Choice Requires="p14">
      <p:transition spd="med" p14:dur="700" advTm="5475">
        <p:fade/>
      </p:transition>
    </mc:Choice>
    <mc:Fallback xmlns="">
      <p:transition spd="med" advTm="547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目标</a:t>
            </a:r>
            <a:endParaRPr lang="en-US" dirty="0"/>
          </a:p>
        </p:txBody>
      </p:sp>
      <p:sp>
        <p:nvSpPr>
          <p:cNvPr id="3" name="Content Placeholder 2"/>
          <p:cNvSpPr>
            <a:spLocks noGrp="1"/>
          </p:cNvSpPr>
          <p:nvPr>
            <p:ph idx="1"/>
          </p:nvPr>
        </p:nvSpPr>
        <p:spPr/>
        <p:txBody>
          <a:bodyPr/>
          <a:lstStyle/>
          <a:p>
            <a:r>
              <a:rPr lang="zh-CN" altLang="en-US" sz="2000" dirty="0" smtClean="0">
                <a:latin typeface="微软雅黑" panose="020B0503020204020204" pitchFamily="34" charset="-122"/>
                <a:ea typeface="微软雅黑" panose="020B0503020204020204" pitchFamily="34" charset="-122"/>
              </a:rPr>
              <a:t>了解什么是粒子群优化算法，它的主要流程</a:t>
            </a:r>
          </a:p>
          <a:p>
            <a:pPr lvl="1"/>
            <a:r>
              <a:rPr lang="zh-CN" altLang="en-US" sz="1800" dirty="0">
                <a:latin typeface="微软雅黑" panose="020B0503020204020204" pitchFamily="34" charset="-122"/>
                <a:ea typeface="微软雅黑" panose="020B0503020204020204" pitchFamily="34" charset="-122"/>
              </a:rPr>
              <a:t>一种基于群体智能的全局随机搜索</a:t>
            </a:r>
            <a:r>
              <a:rPr lang="zh-CN" altLang="en-US" sz="1800" dirty="0" smtClean="0">
                <a:latin typeface="微软雅黑" panose="020B0503020204020204" pitchFamily="34" charset="-122"/>
                <a:ea typeface="微软雅黑" panose="020B0503020204020204" pitchFamily="34" charset="-122"/>
              </a:rPr>
              <a:t>算法</a:t>
            </a:r>
            <a:endParaRPr lang="en-US" altLang="zh-CN" sz="1800" dirty="0" smtClean="0">
              <a:latin typeface="微软雅黑" panose="020B0503020204020204" pitchFamily="34" charset="-122"/>
              <a:ea typeface="微软雅黑" panose="020B0503020204020204" pitchFamily="34" charset="-122"/>
            </a:endParaRPr>
          </a:p>
          <a:p>
            <a:pPr lvl="1"/>
            <a:r>
              <a:rPr lang="zh-CN" altLang="en-US" sz="1800" dirty="0" smtClean="0"/>
              <a:t>粒子群算法的主要功能</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7432986"/>
      </p:ext>
    </p:extLst>
  </p:cSld>
  <p:clrMapOvr>
    <a:masterClrMapping/>
  </p:clrMapOvr>
  <mc:AlternateContent xmlns:mc="http://schemas.openxmlformats.org/markup-compatibility/2006" xmlns:p14="http://schemas.microsoft.com/office/powerpoint/2010/main">
    <mc:Choice Requires="p14">
      <p:transition spd="med" p14:dur="700" advTm="30213">
        <p:fade/>
      </p:transition>
    </mc:Choice>
    <mc:Fallback xmlns="">
      <p:transition spd="med" advTm="30213">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什么是粒子群算法</a:t>
            </a:r>
            <a:endParaRPr lang="en-US" dirty="0" smtClean="0"/>
          </a:p>
        </p:txBody>
      </p:sp>
      <p:sp>
        <p:nvSpPr>
          <p:cNvPr id="18435" name="Content Placeholder 2"/>
          <p:cNvSpPr>
            <a:spLocks noGrp="1"/>
          </p:cNvSpPr>
          <p:nvPr>
            <p:ph idx="1"/>
          </p:nvPr>
        </p:nvSpPr>
        <p:spPr/>
        <p:txBody>
          <a:bodyPr>
            <a:normAutofit/>
          </a:bodyPr>
          <a:lstStyle/>
          <a:p>
            <a:pPr marL="236793" lvl="1" indent="-236793"/>
            <a:r>
              <a:rPr lang="zh-CN" altLang="en-US" sz="1800" dirty="0"/>
              <a:t>粒子群优化</a:t>
            </a:r>
            <a:r>
              <a:rPr lang="en-US" altLang="zh-CN" sz="1800" dirty="0"/>
              <a:t>(Particle Swarm Optimization, PSO)</a:t>
            </a:r>
            <a:r>
              <a:rPr lang="zh-CN" altLang="en-US" sz="1800" dirty="0" smtClean="0"/>
              <a:t>算法是</a:t>
            </a:r>
            <a:r>
              <a:rPr lang="en-US" altLang="zh-CN" sz="1800" dirty="0"/>
              <a:t>Kennedy</a:t>
            </a:r>
            <a:r>
              <a:rPr lang="zh-CN" altLang="en-US" sz="1800" dirty="0"/>
              <a:t>和</a:t>
            </a:r>
            <a:r>
              <a:rPr lang="en-US" altLang="zh-CN" sz="1800" dirty="0" err="1"/>
              <a:t>Eberhart</a:t>
            </a:r>
            <a:r>
              <a:rPr lang="zh-CN" altLang="en-US" sz="1800" dirty="0"/>
              <a:t>受人工生命研究结果的启发、通过模拟鸟群觅食过程中的迁徙和群聚行为而提出的一种基于群体智能的全局随机搜索</a:t>
            </a:r>
            <a:r>
              <a:rPr lang="zh-CN" altLang="en-US" sz="1800" dirty="0" smtClean="0"/>
              <a:t>算法。</a:t>
            </a:r>
            <a:endParaRPr lang="en-US" altLang="zh-CN" sz="1800" dirty="0" smtClean="0"/>
          </a:p>
          <a:p>
            <a:pPr marL="236793" lvl="1" indent="-236793"/>
            <a:endParaRPr lang="en-US" altLang="zh-CN" sz="1800" dirty="0" smtClean="0"/>
          </a:p>
          <a:p>
            <a:pPr marL="236793" lvl="1" indent="-236793"/>
            <a:r>
              <a:rPr lang="en-US" altLang="zh-CN" sz="1800" dirty="0"/>
              <a:t>1995</a:t>
            </a:r>
            <a:r>
              <a:rPr lang="zh-CN" altLang="en-US" sz="1800" dirty="0"/>
              <a:t>年</a:t>
            </a:r>
            <a:r>
              <a:rPr lang="en-US" altLang="zh-CN" sz="1800" dirty="0"/>
              <a:t>IEEE</a:t>
            </a:r>
            <a:r>
              <a:rPr lang="zh-CN" altLang="en-US" sz="1800" dirty="0"/>
              <a:t>国际神经网络学术会议发表了题为“</a:t>
            </a:r>
            <a:r>
              <a:rPr lang="en-US" altLang="zh-CN" sz="1800" dirty="0"/>
              <a:t>Particle Swarm Optimization”</a:t>
            </a:r>
            <a:r>
              <a:rPr lang="zh-CN" altLang="en-US" sz="1800" dirty="0"/>
              <a:t>的论文，标志着</a:t>
            </a:r>
            <a:r>
              <a:rPr lang="en-US" altLang="zh-CN" sz="1800" dirty="0"/>
              <a:t>PSO</a:t>
            </a:r>
            <a:r>
              <a:rPr lang="zh-CN" altLang="en-US" sz="1800" dirty="0"/>
              <a:t>算法诞生。</a:t>
            </a:r>
            <a:endParaRPr lang="en-US" sz="1733"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3</a:t>
            </a:fld>
            <a:endParaRPr lang="en-US" dirty="0"/>
          </a:p>
        </p:txBody>
      </p:sp>
    </p:spTree>
    <p:extLst>
      <p:ext uri="{BB962C8B-B14F-4D97-AF65-F5344CB8AC3E}">
        <p14:creationId xmlns:p14="http://schemas.microsoft.com/office/powerpoint/2010/main" val="3532431449"/>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zh-CN" altLang="en-US" sz="2800" dirty="0" smtClean="0"/>
              <a:t>粒子群算法是如何工作的？</a:t>
            </a:r>
            <a:endParaRPr lang="en-US" dirty="0" smtClean="0"/>
          </a:p>
        </p:txBody>
      </p:sp>
      <p:sp>
        <p:nvSpPr>
          <p:cNvPr id="18435" name="Content Placeholder 2"/>
          <p:cNvSpPr>
            <a:spLocks noGrp="1"/>
          </p:cNvSpPr>
          <p:nvPr>
            <p:ph idx="1"/>
          </p:nvPr>
        </p:nvSpPr>
        <p:spPr/>
        <p:txBody>
          <a:bodyPr>
            <a:normAutofit/>
          </a:bodyPr>
          <a:lstStyle/>
          <a:p>
            <a:pPr marL="236793" lvl="1" indent="-236793"/>
            <a:r>
              <a:rPr lang="zh-CN" altLang="en-US" sz="1800" dirty="0"/>
              <a:t>粒子群算法是基于“种群”和“进化”的概念，通过个体间的协作与竞争，实现复杂空间最优解的搜索。</a:t>
            </a:r>
            <a:endParaRPr lang="en-US" altLang="zh-CN" sz="1800" dirty="0" smtClean="0"/>
          </a:p>
          <a:p>
            <a:pPr marL="236793" lvl="1" indent="-236793"/>
            <a:endParaRPr lang="en-US" altLang="zh-CN" sz="1800" dirty="0" smtClean="0"/>
          </a:p>
          <a:p>
            <a:pPr marL="236793" lvl="1" indent="-236793"/>
            <a:r>
              <a:rPr lang="en-US" altLang="zh-CN" sz="1733" dirty="0" smtClean="0"/>
              <a:t>PSO</a:t>
            </a:r>
            <a:r>
              <a:rPr lang="zh-CN" altLang="en-US" sz="1733" dirty="0" smtClean="0"/>
              <a:t>是</a:t>
            </a:r>
            <a:r>
              <a:rPr lang="zh-CN" altLang="en-US" sz="1733" dirty="0"/>
              <a:t>将群体</a:t>
            </a:r>
            <a:r>
              <a:rPr lang="en-US" altLang="zh-CN" sz="1733" dirty="0"/>
              <a:t>(swarm)</a:t>
            </a:r>
            <a:r>
              <a:rPr lang="zh-CN" altLang="en-US" sz="1733" dirty="0"/>
              <a:t>中的个体看作是在</a:t>
            </a:r>
            <a:r>
              <a:rPr lang="en-US" altLang="zh-CN" sz="1733" u="sng" dirty="0">
                <a:solidFill>
                  <a:srgbClr val="FF0000"/>
                </a:solidFill>
              </a:rPr>
              <a:t>D</a:t>
            </a:r>
            <a:r>
              <a:rPr lang="zh-CN" altLang="en-US" sz="1733" u="sng" dirty="0">
                <a:solidFill>
                  <a:srgbClr val="FF0000"/>
                </a:solidFill>
              </a:rPr>
              <a:t>维搜索空间</a:t>
            </a:r>
            <a:r>
              <a:rPr lang="zh-CN" altLang="en-US" sz="1733" dirty="0"/>
              <a:t>中没有质量和体积的粒子</a:t>
            </a:r>
            <a:r>
              <a:rPr lang="en-US" altLang="zh-CN" sz="1733" dirty="0"/>
              <a:t>(particle)</a:t>
            </a:r>
            <a:r>
              <a:rPr lang="zh-CN" altLang="en-US" sz="1733" dirty="0"/>
              <a:t>，每个粒子以一定的速度在解空间运动，并向</a:t>
            </a:r>
            <a:r>
              <a:rPr lang="zh-CN" altLang="en-US" sz="1733" u="sng" dirty="0">
                <a:solidFill>
                  <a:srgbClr val="FF0000"/>
                </a:solidFill>
              </a:rPr>
              <a:t>自身历史最佳位置</a:t>
            </a:r>
            <a:r>
              <a:rPr lang="en-US" altLang="zh-CN" sz="1733" u="sng" dirty="0" err="1">
                <a:solidFill>
                  <a:srgbClr val="FF0000"/>
                </a:solidFill>
              </a:rPr>
              <a:t>pbest</a:t>
            </a:r>
            <a:r>
              <a:rPr lang="zh-CN" altLang="en-US" sz="1733" dirty="0"/>
              <a:t>和</a:t>
            </a:r>
            <a:r>
              <a:rPr lang="zh-CN" altLang="en-US" sz="1733" u="sng" dirty="0">
                <a:solidFill>
                  <a:srgbClr val="FF0000"/>
                </a:solidFill>
              </a:rPr>
              <a:t>邻域历史最佳</a:t>
            </a:r>
            <a:r>
              <a:rPr lang="zh-CN" altLang="en-US" sz="1733" u="sng" dirty="0" smtClean="0">
                <a:solidFill>
                  <a:srgbClr val="FF0000"/>
                </a:solidFill>
              </a:rPr>
              <a:t>位置</a:t>
            </a:r>
            <a:r>
              <a:rPr lang="en-US" altLang="zh-CN" sz="1733" u="sng" dirty="0" err="1" smtClean="0">
                <a:solidFill>
                  <a:srgbClr val="FF0000"/>
                </a:solidFill>
              </a:rPr>
              <a:t>gbest</a:t>
            </a:r>
            <a:r>
              <a:rPr lang="zh-CN" altLang="en-US" sz="1733" dirty="0"/>
              <a:t>聚集，实现对候选解的进化</a:t>
            </a:r>
            <a:endParaRPr lang="en-US" sz="1733" dirty="0"/>
          </a:p>
        </p:txBody>
      </p:sp>
      <p:sp>
        <p:nvSpPr>
          <p:cNvPr id="6" name="Slide Number Placeholder 5"/>
          <p:cNvSpPr>
            <a:spLocks noGrp="1"/>
          </p:cNvSpPr>
          <p:nvPr>
            <p:ph type="sldNum" sz="quarter" idx="4294967295"/>
          </p:nvPr>
        </p:nvSpPr>
        <p:spPr>
          <a:xfrm>
            <a:off x="5429250" y="4686300"/>
            <a:ext cx="1428750" cy="342900"/>
          </a:xfrm>
          <a:prstGeom prst="rect">
            <a:avLst/>
          </a:prstGeom>
        </p:spPr>
        <p:txBody>
          <a:bodyPr/>
          <a:lstStyle/>
          <a:p>
            <a:pPr>
              <a:defRPr/>
            </a:pPr>
            <a:fld id="{96EB32E3-BB56-421D-902C-2ACF535CFEF7}" type="slidenum">
              <a:rPr lang="en-US" smtClean="0"/>
              <a:pPr>
                <a:defRPr/>
              </a:pPr>
              <a:t>4</a:t>
            </a:fld>
            <a:endParaRPr lang="en-US" dirty="0"/>
          </a:p>
        </p:txBody>
      </p:sp>
    </p:spTree>
    <p:extLst>
      <p:ext uri="{BB962C8B-B14F-4D97-AF65-F5344CB8AC3E}">
        <p14:creationId xmlns:p14="http://schemas.microsoft.com/office/powerpoint/2010/main" val="3771080251"/>
      </p:ext>
    </p:extLst>
  </p:cSld>
  <p:clrMapOvr>
    <a:masterClrMapping/>
  </p:clrMapOvr>
  <mc:AlternateContent xmlns:mc="http://schemas.openxmlformats.org/markup-compatibility/2006" xmlns:p14="http://schemas.microsoft.com/office/powerpoint/2010/main">
    <mc:Choice Requires="p14">
      <p:transition spd="med" p14:dur="700" advTm="73064">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a:t>
            </a:r>
            <a:r>
              <a:rPr lang="zh-CN" altLang="en-US" dirty="0" smtClean="0"/>
              <a:t>原理</a:t>
            </a:r>
            <a:endParaRPr lang="zh-CN" altLang="en-US" dirty="0"/>
          </a:p>
        </p:txBody>
      </p:sp>
      <p:sp>
        <p:nvSpPr>
          <p:cNvPr id="5" name="Content Placeholder 2"/>
          <p:cNvSpPr>
            <a:spLocks noGrp="1"/>
          </p:cNvSpPr>
          <p:nvPr>
            <p:ph idx="1"/>
          </p:nvPr>
        </p:nvSpPr>
        <p:spPr>
          <a:xfrm>
            <a:off x="319878" y="809628"/>
            <a:ext cx="6217920" cy="4023919"/>
          </a:xfrm>
        </p:spPr>
        <p:txBody>
          <a:bodyPr>
            <a:normAutofit lnSpcReduction="10000"/>
          </a:bodyPr>
          <a:lstStyle/>
          <a:p>
            <a:pPr marL="236793" lvl="1" indent="-236793"/>
            <a:r>
              <a:rPr lang="en-US" altLang="zh-CN" sz="1800" dirty="0" smtClean="0"/>
              <a:t>PSO </a:t>
            </a:r>
            <a:r>
              <a:rPr lang="zh-CN" altLang="en-US" sz="1800" dirty="0"/>
              <a:t>中，</a:t>
            </a:r>
            <a:r>
              <a:rPr lang="zh-CN" altLang="en-US" sz="1800" u="sng" dirty="0">
                <a:solidFill>
                  <a:srgbClr val="FF0000"/>
                </a:solidFill>
              </a:rPr>
              <a:t>每个优化问题的潜在解</a:t>
            </a:r>
            <a:r>
              <a:rPr lang="zh-CN" altLang="en-US" sz="1800" dirty="0"/>
              <a:t>都是搜索空间中的一只鸟，称之为粒子。所有的粒子都有一个由被优化的函数决定的适值</a:t>
            </a:r>
            <a:r>
              <a:rPr lang="en-US" altLang="zh-CN" sz="1800" dirty="0"/>
              <a:t>( fitness value) </a:t>
            </a:r>
            <a:r>
              <a:rPr lang="zh-CN" altLang="en-US" sz="1800" dirty="0"/>
              <a:t>，</a:t>
            </a:r>
            <a:r>
              <a:rPr lang="zh-CN" altLang="en-US" sz="1800" u="sng" dirty="0">
                <a:solidFill>
                  <a:srgbClr val="FF0000"/>
                </a:solidFill>
              </a:rPr>
              <a:t>每个粒子还有一个速度</a:t>
            </a:r>
            <a:r>
              <a:rPr lang="zh-CN" altLang="en-US" sz="1800" dirty="0"/>
              <a:t>决定它们飞翔的方向和距离。然后粒子们就追随当前的最优粒子在解空间中</a:t>
            </a:r>
            <a:r>
              <a:rPr lang="zh-CN" altLang="en-US" sz="1800" dirty="0" smtClean="0"/>
              <a:t>搜索</a:t>
            </a:r>
            <a:endParaRPr lang="en-US" altLang="zh-CN" sz="1800" dirty="0" smtClean="0"/>
          </a:p>
          <a:p>
            <a:pPr marL="236793" lvl="1" indent="-236793"/>
            <a:r>
              <a:rPr lang="en-US" altLang="zh-CN" sz="1800" dirty="0" smtClean="0"/>
              <a:t>1</a:t>
            </a:r>
            <a:r>
              <a:rPr lang="zh-CN" altLang="en-US" sz="1800" dirty="0" smtClean="0"/>
              <a:t>）</a:t>
            </a:r>
            <a:r>
              <a:rPr lang="en-US" altLang="zh-CN" sz="1800" dirty="0" smtClean="0"/>
              <a:t>PSO</a:t>
            </a:r>
            <a:r>
              <a:rPr lang="zh-CN" altLang="en-US" sz="1800" dirty="0"/>
              <a:t>初始化为一群随机粒子</a:t>
            </a:r>
            <a:r>
              <a:rPr lang="en-US" altLang="zh-CN" sz="1800" dirty="0" smtClean="0"/>
              <a:t>(</a:t>
            </a:r>
            <a:r>
              <a:rPr lang="zh-CN" altLang="en-US" sz="1800" dirty="0" smtClean="0"/>
              <a:t>随机解</a:t>
            </a:r>
            <a:r>
              <a:rPr lang="en-US" altLang="zh-CN" sz="1800" dirty="0" smtClean="0"/>
              <a:t>)</a:t>
            </a:r>
            <a:r>
              <a:rPr lang="zh-CN" altLang="en-US" sz="1800" dirty="0"/>
              <a:t>，然后通过迭代找到最优解</a:t>
            </a:r>
            <a:r>
              <a:rPr lang="zh-CN" altLang="en-US" sz="1800" dirty="0" smtClean="0"/>
              <a:t>。</a:t>
            </a:r>
            <a:endParaRPr lang="en-US" altLang="zh-CN" sz="1800" dirty="0" smtClean="0"/>
          </a:p>
          <a:p>
            <a:pPr marL="236793" lvl="1" indent="-236793"/>
            <a:r>
              <a:rPr lang="en-US" altLang="zh-CN" sz="1800" dirty="0" smtClean="0"/>
              <a:t>2</a:t>
            </a:r>
            <a:r>
              <a:rPr lang="zh-CN" altLang="en-US" sz="1800" dirty="0" smtClean="0"/>
              <a:t>）在</a:t>
            </a:r>
            <a:r>
              <a:rPr lang="zh-CN" altLang="en-US" sz="1800" dirty="0"/>
              <a:t>每一次迭代中，粒子通过跟踪</a:t>
            </a:r>
            <a:r>
              <a:rPr lang="zh-CN" altLang="en-US" sz="1800" u="sng" dirty="0">
                <a:solidFill>
                  <a:srgbClr val="FF0000"/>
                </a:solidFill>
              </a:rPr>
              <a:t>两个极值</a:t>
            </a:r>
            <a:r>
              <a:rPr lang="zh-CN" altLang="en-US" sz="1800" dirty="0"/>
              <a:t>来更新自己</a:t>
            </a:r>
            <a:r>
              <a:rPr lang="zh-CN" altLang="en-US" sz="1800" dirty="0" smtClean="0"/>
              <a:t>；</a:t>
            </a:r>
            <a:endParaRPr lang="en-US" altLang="zh-CN" sz="1800" dirty="0" smtClean="0"/>
          </a:p>
          <a:p>
            <a:pPr marL="382308" lvl="2" indent="-236793"/>
            <a:r>
              <a:rPr lang="zh-CN" altLang="en-US" sz="1800" dirty="0" smtClean="0"/>
              <a:t>第一</a:t>
            </a:r>
            <a:r>
              <a:rPr lang="zh-CN" altLang="en-US" sz="1800" dirty="0"/>
              <a:t>个就是</a:t>
            </a:r>
            <a:r>
              <a:rPr lang="zh-CN" altLang="en-US" sz="1800" u="sng" dirty="0">
                <a:solidFill>
                  <a:srgbClr val="FF0000"/>
                </a:solidFill>
              </a:rPr>
              <a:t>粒子本身所找到的最优解</a:t>
            </a:r>
            <a:r>
              <a:rPr lang="zh-CN" altLang="en-US" sz="1800" dirty="0"/>
              <a:t>，这个解称为</a:t>
            </a:r>
            <a:r>
              <a:rPr lang="zh-CN" altLang="en-US" sz="1800" dirty="0">
                <a:solidFill>
                  <a:srgbClr val="FF0000"/>
                </a:solidFill>
              </a:rPr>
              <a:t>个体极值</a:t>
            </a:r>
            <a:r>
              <a:rPr lang="zh-CN" altLang="en-US" sz="1800" dirty="0" smtClean="0"/>
              <a:t>；</a:t>
            </a:r>
            <a:endParaRPr lang="en-US" altLang="zh-CN" sz="1800" dirty="0" smtClean="0"/>
          </a:p>
          <a:p>
            <a:pPr marL="382308" lvl="2" indent="-236793"/>
            <a:r>
              <a:rPr lang="zh-CN" altLang="en-US" sz="1800" dirty="0" smtClean="0"/>
              <a:t>另</a:t>
            </a:r>
            <a:r>
              <a:rPr lang="zh-CN" altLang="en-US" sz="1800" dirty="0"/>
              <a:t>一个极值是</a:t>
            </a:r>
            <a:r>
              <a:rPr lang="zh-CN" altLang="en-US" sz="1800" u="sng" dirty="0">
                <a:solidFill>
                  <a:srgbClr val="FF0000"/>
                </a:solidFill>
              </a:rPr>
              <a:t>整个种群目前找到的最优解</a:t>
            </a:r>
            <a:r>
              <a:rPr lang="zh-CN" altLang="en-US" sz="1800" dirty="0"/>
              <a:t>，这个极值是</a:t>
            </a:r>
            <a:r>
              <a:rPr lang="zh-CN" altLang="en-US" sz="1800" dirty="0">
                <a:solidFill>
                  <a:srgbClr val="FF0000"/>
                </a:solidFill>
              </a:rPr>
              <a:t>全局极值</a:t>
            </a:r>
            <a:r>
              <a:rPr lang="zh-CN" altLang="en-US" sz="1800" dirty="0" smtClean="0"/>
              <a:t>。</a:t>
            </a:r>
            <a:endParaRPr lang="en-US" altLang="zh-CN" sz="1800" dirty="0" smtClean="0"/>
          </a:p>
          <a:p>
            <a:pPr marL="382308" lvl="2" indent="-236793"/>
            <a:r>
              <a:rPr lang="zh-CN" altLang="en-US" sz="1800" dirty="0" smtClean="0"/>
              <a:t>另外</a:t>
            </a:r>
            <a:r>
              <a:rPr lang="zh-CN" altLang="en-US" sz="1800" dirty="0"/>
              <a:t>也可以不用整个种群而只是用其中一部分作为粒子的邻居，那么在所有邻居中的极值就是局部极值。</a:t>
            </a:r>
            <a:endParaRPr lang="en-US" altLang="zh-CN" sz="1800" dirty="0" smtClean="0"/>
          </a:p>
        </p:txBody>
      </p:sp>
    </p:spTree>
    <p:extLst>
      <p:ext uri="{BB962C8B-B14F-4D97-AF65-F5344CB8AC3E}">
        <p14:creationId xmlns:p14="http://schemas.microsoft.com/office/powerpoint/2010/main" val="383611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a:t>
            </a:r>
            <a:r>
              <a:rPr lang="zh-CN" altLang="en-US" dirty="0"/>
              <a:t>原理（</a:t>
            </a:r>
            <a:r>
              <a:rPr lang="en-US" altLang="zh-CN" dirty="0"/>
              <a:t>cont.</a:t>
            </a:r>
            <a:r>
              <a:rPr lang="zh-CN" altLang="en-US" dirty="0"/>
              <a:t>）</a:t>
            </a:r>
            <a:endParaRPr lang="zh-CN" altLang="en-US" dirty="0"/>
          </a:p>
        </p:txBody>
      </p:sp>
      <p:sp>
        <p:nvSpPr>
          <p:cNvPr id="5" name="Content Placeholder 2"/>
          <p:cNvSpPr>
            <a:spLocks noGrp="1"/>
          </p:cNvSpPr>
          <p:nvPr>
            <p:ph idx="1"/>
          </p:nvPr>
        </p:nvSpPr>
        <p:spPr>
          <a:xfrm>
            <a:off x="319878" y="809628"/>
            <a:ext cx="6217920" cy="4023919"/>
          </a:xfrm>
        </p:spPr>
        <p:txBody>
          <a:bodyPr>
            <a:normAutofit/>
          </a:bodyPr>
          <a:lstStyle/>
          <a:p>
            <a:pPr marL="236793" lvl="1" indent="-236793"/>
            <a:r>
              <a:rPr lang="zh-CN" altLang="en-US" sz="1800" dirty="0"/>
              <a:t>假设在一个</a:t>
            </a:r>
            <a:r>
              <a:rPr lang="en-US" altLang="zh-CN" sz="1800" dirty="0"/>
              <a:t>D</a:t>
            </a:r>
            <a:r>
              <a:rPr lang="zh-CN" altLang="en-US" sz="1800" dirty="0"/>
              <a:t>维的目标搜索空间中，有</a:t>
            </a:r>
            <a:r>
              <a:rPr lang="en-US" altLang="zh-CN" sz="1800" dirty="0"/>
              <a:t>N</a:t>
            </a:r>
            <a:r>
              <a:rPr lang="zh-CN" altLang="en-US" sz="1800" dirty="0"/>
              <a:t>个粒子组成一个群落，其中第</a:t>
            </a:r>
            <a:r>
              <a:rPr lang="en-US" altLang="zh-CN" sz="1800" dirty="0" err="1"/>
              <a:t>i</a:t>
            </a:r>
            <a:r>
              <a:rPr lang="zh-CN" altLang="en-US" sz="1800" dirty="0"/>
              <a:t>个粒子表示为一个</a:t>
            </a:r>
            <a:r>
              <a:rPr lang="en-US" altLang="zh-CN" sz="1800" dirty="0"/>
              <a:t>D</a:t>
            </a:r>
            <a:r>
              <a:rPr lang="zh-CN" altLang="en-US" sz="1800" dirty="0"/>
              <a:t>维的</a:t>
            </a:r>
            <a:r>
              <a:rPr lang="zh-CN" altLang="en-US" sz="1800" dirty="0" smtClean="0"/>
              <a:t>向量</a:t>
            </a:r>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r>
              <a:rPr lang="zh-CN" altLang="en-US" sz="1800" dirty="0" smtClean="0"/>
              <a:t>第</a:t>
            </a:r>
            <a:r>
              <a:rPr lang="en-US" altLang="zh-CN" sz="1800" dirty="0" err="1" smtClean="0"/>
              <a:t>i</a:t>
            </a:r>
            <a:r>
              <a:rPr lang="zh-CN" altLang="en-US" sz="1800" dirty="0" smtClean="0"/>
              <a:t>个</a:t>
            </a:r>
            <a:r>
              <a:rPr lang="zh-CN" altLang="en-US" sz="1800" dirty="0"/>
              <a:t>粒子的“飞行”速度也是一个维的向量，记为</a:t>
            </a:r>
            <a:r>
              <a:rPr lang="en-US" altLang="zh-CN" sz="1800" i="1" dirty="0" err="1" smtClean="0"/>
              <a:t>iD</a:t>
            </a:r>
            <a:endParaRPr lang="en-US" altLang="zh-CN" sz="1800" i="1" dirty="0" smtClean="0"/>
          </a:p>
          <a:p>
            <a:pPr marL="236793" lvl="1" indent="-236793"/>
            <a:endParaRPr lang="en-US" altLang="zh-CN" sz="1800" i="1" dirty="0"/>
          </a:p>
          <a:p>
            <a:pPr marL="236793" lvl="1" indent="-236793"/>
            <a:endParaRPr lang="en-US" altLang="zh-CN" sz="1800" i="1" dirty="0" smtClean="0"/>
          </a:p>
          <a:p>
            <a:pPr marL="236793" lvl="1" indent="-236793"/>
            <a:r>
              <a:rPr lang="zh-CN" altLang="en-US" sz="1800" dirty="0" smtClean="0"/>
              <a:t>第</a:t>
            </a:r>
            <a:r>
              <a:rPr lang="en-US" altLang="zh-CN" sz="1800" dirty="0" err="1" smtClean="0"/>
              <a:t>i</a:t>
            </a:r>
            <a:r>
              <a:rPr lang="zh-CN" altLang="en-US" sz="1800" dirty="0" smtClean="0"/>
              <a:t>个</a:t>
            </a:r>
            <a:r>
              <a:rPr lang="zh-CN" altLang="en-US" sz="1800" dirty="0"/>
              <a:t>粒子迄今为止搜索到的最优位置称为个体极值，记</a:t>
            </a:r>
            <a:r>
              <a:rPr lang="zh-CN" altLang="en-US" sz="1800" dirty="0" smtClean="0"/>
              <a:t>为</a:t>
            </a:r>
            <a:endParaRPr lang="en-US" altLang="zh-CN" sz="1800" dirty="0" smtClean="0"/>
          </a:p>
          <a:p>
            <a:pPr marL="236793" lvl="1" indent="-236793"/>
            <a:endParaRPr lang="en-US" altLang="zh-CN" sz="1800" i="1" dirty="0"/>
          </a:p>
          <a:p>
            <a:pPr marL="236793" lvl="1" indent="-236793"/>
            <a:endParaRPr lang="en-US" altLang="zh-CN" sz="1800" i="1" dirty="0" smtClean="0"/>
          </a:p>
          <a:p>
            <a:pPr marL="236793" lvl="1" indent="-236793"/>
            <a:r>
              <a:rPr lang="zh-CN" altLang="en-US" sz="1800" dirty="0"/>
              <a:t>整个粒子群迄今为止搜索到的最优位置为全局极值，记为</a:t>
            </a:r>
            <a:endParaRPr lang="en-US" altLang="zh-CN" sz="1800" i="1" dirty="0" smtClean="0"/>
          </a:p>
          <a:p>
            <a:pPr marL="236793" lvl="1" indent="-236793"/>
            <a:endParaRPr lang="en-US" altLang="zh-CN" sz="1800" i="1" dirty="0"/>
          </a:p>
          <a:p>
            <a:pPr marL="236793" lvl="1" indent="-236793"/>
            <a:endParaRPr lang="en-US" altLang="zh-CN" sz="1800" i="1" dirty="0" smtClean="0"/>
          </a:p>
          <a:p>
            <a:pPr marL="236793" lvl="1" indent="-236793"/>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endParaRPr lang="en-US" altLang="zh-CN" sz="1800" dirty="0" smtClean="0"/>
          </a:p>
        </p:txBody>
      </p:sp>
      <p:pic>
        <p:nvPicPr>
          <p:cNvPr id="7" name="图片 6"/>
          <p:cNvPicPr>
            <a:picLocks noChangeAspect="1"/>
          </p:cNvPicPr>
          <p:nvPr/>
        </p:nvPicPr>
        <p:blipFill>
          <a:blip r:embed="rId2"/>
          <a:stretch>
            <a:fillRect/>
          </a:stretch>
        </p:blipFill>
        <p:spPr>
          <a:xfrm>
            <a:off x="1143000" y="1428750"/>
            <a:ext cx="4438682" cy="514354"/>
          </a:xfrm>
          <a:prstGeom prst="rect">
            <a:avLst/>
          </a:prstGeom>
        </p:spPr>
      </p:pic>
      <p:pic>
        <p:nvPicPr>
          <p:cNvPr id="8" name="图片 7"/>
          <p:cNvPicPr>
            <a:picLocks noChangeAspect="1"/>
          </p:cNvPicPr>
          <p:nvPr/>
        </p:nvPicPr>
        <p:blipFill>
          <a:blip r:embed="rId3"/>
          <a:stretch>
            <a:fillRect/>
          </a:stretch>
        </p:blipFill>
        <p:spPr>
          <a:xfrm>
            <a:off x="1402541" y="2378867"/>
            <a:ext cx="4052917" cy="385765"/>
          </a:xfrm>
          <a:prstGeom prst="rect">
            <a:avLst/>
          </a:prstGeom>
        </p:spPr>
      </p:pic>
      <p:pic>
        <p:nvPicPr>
          <p:cNvPr id="9" name="图片 8"/>
          <p:cNvPicPr>
            <a:picLocks noChangeAspect="1"/>
          </p:cNvPicPr>
          <p:nvPr/>
        </p:nvPicPr>
        <p:blipFill>
          <a:blip r:embed="rId4"/>
          <a:stretch>
            <a:fillRect/>
          </a:stretch>
        </p:blipFill>
        <p:spPr>
          <a:xfrm>
            <a:off x="1219200" y="3195443"/>
            <a:ext cx="4586321" cy="385765"/>
          </a:xfrm>
          <a:prstGeom prst="rect">
            <a:avLst/>
          </a:prstGeom>
        </p:spPr>
      </p:pic>
      <p:pic>
        <p:nvPicPr>
          <p:cNvPr id="11" name="图片 10"/>
          <p:cNvPicPr>
            <a:picLocks noChangeAspect="1"/>
          </p:cNvPicPr>
          <p:nvPr/>
        </p:nvPicPr>
        <p:blipFill>
          <a:blip r:embed="rId5"/>
          <a:stretch>
            <a:fillRect/>
          </a:stretch>
        </p:blipFill>
        <p:spPr>
          <a:xfrm>
            <a:off x="2064549" y="4136036"/>
            <a:ext cx="2895621" cy="385765"/>
          </a:xfrm>
          <a:prstGeom prst="rect">
            <a:avLst/>
          </a:prstGeom>
        </p:spPr>
      </p:pic>
    </p:spTree>
    <p:extLst>
      <p:ext uri="{BB962C8B-B14F-4D97-AF65-F5344CB8AC3E}">
        <p14:creationId xmlns:p14="http://schemas.microsoft.com/office/powerpoint/2010/main" val="134399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a:t>
            </a:r>
            <a:r>
              <a:rPr lang="zh-CN" altLang="en-US" dirty="0"/>
              <a:t>原理（</a:t>
            </a:r>
            <a:r>
              <a:rPr lang="en-US" altLang="zh-CN" dirty="0"/>
              <a:t>cont.</a:t>
            </a:r>
            <a:r>
              <a:rPr lang="zh-CN" altLang="en-US" dirty="0"/>
              <a:t>）</a:t>
            </a:r>
            <a:endParaRPr lang="zh-CN" altLang="en-US" dirty="0"/>
          </a:p>
        </p:txBody>
      </p:sp>
      <p:sp>
        <p:nvSpPr>
          <p:cNvPr id="5" name="Content Placeholder 2"/>
          <p:cNvSpPr>
            <a:spLocks noGrp="1"/>
          </p:cNvSpPr>
          <p:nvPr>
            <p:ph idx="1"/>
          </p:nvPr>
        </p:nvSpPr>
        <p:spPr>
          <a:xfrm>
            <a:off x="319878" y="809628"/>
            <a:ext cx="6217920" cy="4023919"/>
          </a:xfrm>
        </p:spPr>
        <p:txBody>
          <a:bodyPr>
            <a:normAutofit/>
          </a:bodyPr>
          <a:lstStyle/>
          <a:p>
            <a:pPr marL="236793" lvl="1" indent="-236793"/>
            <a:r>
              <a:rPr lang="zh-CN" altLang="en-US" sz="1800" dirty="0"/>
              <a:t>在找到这两个最优值时，粒子根据如下的</a:t>
            </a:r>
            <a:r>
              <a:rPr lang="zh-CN" altLang="en-US" sz="1800" dirty="0" smtClean="0"/>
              <a:t>公式来</a:t>
            </a:r>
            <a:r>
              <a:rPr lang="zh-CN" altLang="en-US" sz="1800" dirty="0"/>
              <a:t>更新自己的速度和</a:t>
            </a:r>
            <a:r>
              <a:rPr lang="zh-CN" altLang="en-US" sz="1800" dirty="0" smtClean="0"/>
              <a:t>位置：</a:t>
            </a:r>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r>
              <a:rPr lang="zh-CN" altLang="en-US" sz="1800" dirty="0" smtClean="0"/>
              <a:t>第</a:t>
            </a:r>
            <a:r>
              <a:rPr lang="zh-CN" altLang="en-US" sz="1800" dirty="0"/>
              <a:t>一部分为</a:t>
            </a:r>
            <a:r>
              <a:rPr lang="zh-CN" altLang="en-US" sz="1800" dirty="0" smtClean="0"/>
              <a:t>“惯性</a:t>
            </a:r>
            <a:r>
              <a:rPr lang="en-US" altLang="zh-CN" sz="1800" dirty="0" smtClean="0"/>
              <a:t>”</a:t>
            </a:r>
            <a:r>
              <a:rPr lang="zh-CN" altLang="en-US" sz="1800" dirty="0"/>
              <a:t>或</a:t>
            </a:r>
            <a:r>
              <a:rPr lang="zh-CN" altLang="en-US" sz="1800" dirty="0" smtClean="0"/>
              <a:t>“动量</a:t>
            </a:r>
            <a:r>
              <a:rPr lang="en-US" altLang="zh-CN" sz="1800" dirty="0" smtClean="0"/>
              <a:t>”</a:t>
            </a:r>
            <a:r>
              <a:rPr lang="zh-CN" altLang="en-US" sz="1800" dirty="0"/>
              <a:t>部分，反映了粒子的运动</a:t>
            </a:r>
            <a:r>
              <a:rPr lang="zh-CN" altLang="en-US" sz="1800" dirty="0" smtClean="0"/>
              <a:t>“习惯</a:t>
            </a:r>
            <a:r>
              <a:rPr lang="en-US" altLang="zh-CN" sz="1800" dirty="0" smtClean="0"/>
              <a:t>”</a:t>
            </a:r>
            <a:r>
              <a:rPr lang="zh-CN" altLang="en-US" sz="1800" dirty="0"/>
              <a:t>，代表粒子有维持自己先前速度的趋势</a:t>
            </a:r>
            <a:r>
              <a:rPr lang="zh-CN" altLang="en-US" sz="1800" dirty="0" smtClean="0"/>
              <a:t>；</a:t>
            </a:r>
            <a:endParaRPr lang="en-US" altLang="zh-CN" sz="1800" dirty="0" smtClean="0"/>
          </a:p>
          <a:p>
            <a:pPr marL="236793" lvl="1" indent="-236793"/>
            <a:r>
              <a:rPr lang="zh-CN" altLang="en-US" sz="1800" dirty="0" smtClean="0"/>
              <a:t>第二</a:t>
            </a:r>
            <a:r>
              <a:rPr lang="zh-CN" altLang="en-US" sz="1800" dirty="0"/>
              <a:t>部分为</a:t>
            </a:r>
            <a:r>
              <a:rPr lang="zh-CN" altLang="en-US" sz="1800" dirty="0" smtClean="0"/>
              <a:t>“认知</a:t>
            </a:r>
            <a:r>
              <a:rPr lang="en-US" altLang="zh-CN" sz="1800" dirty="0" smtClean="0"/>
              <a:t>”</a:t>
            </a:r>
            <a:r>
              <a:rPr lang="zh-CN" altLang="en-US" sz="1800" dirty="0"/>
              <a:t>部分，反映了粒子对自身历史经验的</a:t>
            </a:r>
            <a:r>
              <a:rPr lang="zh-CN" altLang="en-US" sz="1800" dirty="0" smtClean="0"/>
              <a:t>记忆或回忆，</a:t>
            </a:r>
            <a:r>
              <a:rPr lang="zh-CN" altLang="en-US" sz="1800" dirty="0"/>
              <a:t>代表粒子有向自身历史最佳位置逼近的趋势</a:t>
            </a:r>
            <a:r>
              <a:rPr lang="zh-CN" altLang="en-US" sz="1800" dirty="0" smtClean="0"/>
              <a:t>；</a:t>
            </a:r>
            <a:endParaRPr lang="en-US" altLang="zh-CN" sz="1800" dirty="0" smtClean="0"/>
          </a:p>
          <a:p>
            <a:pPr marL="236793" lvl="1" indent="-236793"/>
            <a:r>
              <a:rPr lang="zh-CN" altLang="en-US" sz="1800" dirty="0" smtClean="0"/>
              <a:t>第三</a:t>
            </a:r>
            <a:r>
              <a:rPr lang="zh-CN" altLang="en-US" sz="1800" dirty="0"/>
              <a:t>部分为</a:t>
            </a:r>
            <a:r>
              <a:rPr lang="zh-CN" altLang="en-US" sz="1800" dirty="0" smtClean="0"/>
              <a:t>“社会</a:t>
            </a:r>
            <a:r>
              <a:rPr lang="en-US" altLang="zh-CN" sz="1800" dirty="0" smtClean="0"/>
              <a:t>”</a:t>
            </a:r>
            <a:r>
              <a:rPr lang="zh-CN" altLang="en-US" sz="1800" dirty="0"/>
              <a:t>部分，反映了粒子间协同合作与知识共享的群体历史经验，代表粒子有向群体或邻域历史最佳位置逼近的趋势</a:t>
            </a:r>
            <a:endParaRPr lang="en-US" altLang="zh-CN" sz="1800" dirty="0"/>
          </a:p>
          <a:p>
            <a:pPr marL="236793" lvl="1" indent="-236793"/>
            <a:endParaRPr lang="en-US" altLang="zh-CN" sz="1800" dirty="0" smtClean="0"/>
          </a:p>
          <a:p>
            <a:pPr marL="236793" lvl="1" indent="-236793"/>
            <a:endParaRPr lang="en-US" altLang="zh-CN" sz="1800" dirty="0" smtClean="0"/>
          </a:p>
        </p:txBody>
      </p:sp>
      <p:pic>
        <p:nvPicPr>
          <p:cNvPr id="3" name="图片 2"/>
          <p:cNvPicPr>
            <a:picLocks noChangeAspect="1"/>
          </p:cNvPicPr>
          <p:nvPr/>
        </p:nvPicPr>
        <p:blipFill>
          <a:blip r:embed="rId3"/>
          <a:stretch>
            <a:fillRect/>
          </a:stretch>
        </p:blipFill>
        <p:spPr>
          <a:xfrm>
            <a:off x="990600" y="1371600"/>
            <a:ext cx="5214976" cy="1143008"/>
          </a:xfrm>
          <a:prstGeom prst="rect">
            <a:avLst/>
          </a:prstGeom>
        </p:spPr>
      </p:pic>
      <p:cxnSp>
        <p:nvCxnSpPr>
          <p:cNvPr id="6" name="直接连接符 5"/>
          <p:cNvCxnSpPr/>
          <p:nvPr/>
        </p:nvCxnSpPr>
        <p:spPr>
          <a:xfrm>
            <a:off x="1752600" y="1809750"/>
            <a:ext cx="6858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2819400" y="1809750"/>
            <a:ext cx="13716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flipV="1">
            <a:off x="4495800" y="1809750"/>
            <a:ext cx="1676400" cy="5013"/>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8233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a:t>
            </a:r>
            <a:r>
              <a:rPr lang="zh-CN" altLang="en-US" dirty="0"/>
              <a:t>原理（</a:t>
            </a:r>
            <a:r>
              <a:rPr lang="en-US" altLang="zh-CN" dirty="0"/>
              <a:t>cont.</a:t>
            </a:r>
            <a:r>
              <a:rPr lang="zh-CN" altLang="en-US" dirty="0"/>
              <a:t>）</a:t>
            </a:r>
            <a:endParaRPr lang="zh-CN" altLang="en-US" dirty="0"/>
          </a:p>
        </p:txBody>
      </p:sp>
      <p:sp>
        <p:nvSpPr>
          <p:cNvPr id="5" name="Content Placeholder 2"/>
          <p:cNvSpPr>
            <a:spLocks noGrp="1"/>
          </p:cNvSpPr>
          <p:nvPr>
            <p:ph idx="1"/>
          </p:nvPr>
        </p:nvSpPr>
        <p:spPr>
          <a:xfrm>
            <a:off x="319878" y="809628"/>
            <a:ext cx="6217920" cy="4023919"/>
          </a:xfrm>
        </p:spPr>
        <p:txBody>
          <a:bodyPr>
            <a:normAutofit/>
          </a:bodyPr>
          <a:lstStyle/>
          <a:p>
            <a:pPr marL="236793" lvl="1" indent="-236793"/>
            <a:r>
              <a:rPr lang="zh-CN" altLang="en-US" sz="1800" dirty="0"/>
              <a:t>在找到这两个最优值时，粒子根据如下的</a:t>
            </a:r>
            <a:r>
              <a:rPr lang="zh-CN" altLang="en-US" sz="1800" dirty="0" smtClean="0"/>
              <a:t>公式来</a:t>
            </a:r>
            <a:r>
              <a:rPr lang="zh-CN" altLang="en-US" sz="1800" dirty="0"/>
              <a:t>更新自己的速度和</a:t>
            </a:r>
            <a:r>
              <a:rPr lang="zh-CN" altLang="en-US" sz="1800" dirty="0" smtClean="0"/>
              <a:t>位置：</a:t>
            </a:r>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endParaRPr lang="en-US" altLang="zh-CN" sz="1800" dirty="0"/>
          </a:p>
          <a:p>
            <a:pPr marL="236793" lvl="1" indent="-236793"/>
            <a:endParaRPr lang="en-US" altLang="zh-CN" sz="1800" dirty="0" smtClean="0"/>
          </a:p>
          <a:p>
            <a:pPr marL="236793" lvl="1" indent="-236793"/>
            <a:r>
              <a:rPr lang="en-US" altLang="zh-CN" sz="1800" dirty="0" smtClean="0"/>
              <a:t>1</a:t>
            </a:r>
            <a:r>
              <a:rPr lang="zh-CN" altLang="en-US" sz="1800" dirty="0" smtClean="0"/>
              <a:t>）惯性</a:t>
            </a:r>
            <a:r>
              <a:rPr lang="zh-CN" altLang="en-US" sz="1800" dirty="0"/>
              <a:t>权重</a:t>
            </a:r>
            <a:r>
              <a:rPr lang="en-US" altLang="zh-CN" sz="1800" dirty="0"/>
              <a:t>w</a:t>
            </a:r>
          </a:p>
          <a:p>
            <a:pPr marL="236793" lvl="1" indent="-236793"/>
            <a:r>
              <a:rPr lang="en-US" altLang="zh-CN" sz="1800" dirty="0" smtClean="0"/>
              <a:t>2</a:t>
            </a:r>
            <a:r>
              <a:rPr lang="zh-CN" altLang="en-US" sz="1800" dirty="0" smtClean="0"/>
              <a:t>）</a:t>
            </a:r>
            <a:r>
              <a:rPr lang="en-US" altLang="zh-CN" sz="1800" dirty="0" smtClean="0"/>
              <a:t>c1</a:t>
            </a:r>
            <a:r>
              <a:rPr lang="zh-CN" altLang="en-US" sz="1800" dirty="0"/>
              <a:t>和</a:t>
            </a:r>
            <a:r>
              <a:rPr lang="en-US" altLang="zh-CN" sz="1800" dirty="0"/>
              <a:t>c2</a:t>
            </a:r>
            <a:r>
              <a:rPr lang="zh-CN" altLang="en-US" sz="1800" dirty="0"/>
              <a:t>为学习因子，也称加速常数</a:t>
            </a:r>
            <a:r>
              <a:rPr lang="en-US" altLang="zh-CN" sz="1800" dirty="0"/>
              <a:t>(acceleration </a:t>
            </a:r>
            <a:r>
              <a:rPr lang="en-US" altLang="zh-CN" sz="1800" dirty="0" smtClean="0"/>
              <a:t>constant)</a:t>
            </a:r>
            <a:r>
              <a:rPr lang="zh-CN" altLang="en-US" sz="1800" dirty="0" smtClean="0"/>
              <a:t>，通常</a:t>
            </a:r>
            <a:r>
              <a:rPr lang="en-US" altLang="zh-CN" sz="1800" dirty="0" smtClean="0"/>
              <a:t>c1=c2=2;</a:t>
            </a:r>
          </a:p>
          <a:p>
            <a:pPr marL="236793" lvl="1" indent="-236793"/>
            <a:r>
              <a:rPr lang="en-US" altLang="zh-CN" sz="1800" dirty="0" smtClean="0"/>
              <a:t>3</a:t>
            </a:r>
            <a:r>
              <a:rPr lang="zh-CN" altLang="en-US" sz="1800" dirty="0" smtClean="0"/>
              <a:t>）</a:t>
            </a:r>
            <a:r>
              <a:rPr lang="en-US" altLang="zh-CN" sz="1800" dirty="0" smtClean="0"/>
              <a:t>r1</a:t>
            </a:r>
            <a:r>
              <a:rPr lang="zh-CN" altLang="en-US" sz="1800" dirty="0"/>
              <a:t>和</a:t>
            </a:r>
            <a:r>
              <a:rPr lang="en-US" altLang="zh-CN" sz="1800" dirty="0"/>
              <a:t>r2</a:t>
            </a:r>
            <a:r>
              <a:rPr lang="zh-CN" altLang="en-US" sz="1800" dirty="0"/>
              <a:t>为</a:t>
            </a:r>
            <a:r>
              <a:rPr lang="en-US" altLang="zh-CN" sz="1800" dirty="0"/>
              <a:t>[0</a:t>
            </a:r>
            <a:r>
              <a:rPr lang="zh-CN" altLang="en-US" sz="1800" dirty="0"/>
              <a:t>，</a:t>
            </a:r>
            <a:r>
              <a:rPr lang="en-US" altLang="zh-CN" sz="1800" dirty="0"/>
              <a:t>1]</a:t>
            </a:r>
            <a:r>
              <a:rPr lang="zh-CN" altLang="en-US" sz="1800" dirty="0"/>
              <a:t>范围内的均匀</a:t>
            </a:r>
            <a:r>
              <a:rPr lang="zh-CN" altLang="en-US" sz="1800" dirty="0" smtClean="0"/>
              <a:t>随机数</a:t>
            </a:r>
            <a:r>
              <a:rPr lang="en-US" altLang="zh-CN" sz="1800" dirty="0" smtClean="0"/>
              <a:t>;</a:t>
            </a:r>
          </a:p>
          <a:p>
            <a:pPr marL="236793" lvl="1" indent="-236793"/>
            <a:r>
              <a:rPr lang="en-US" altLang="zh-CN" sz="1800" dirty="0" smtClean="0"/>
              <a:t>4</a:t>
            </a:r>
            <a:r>
              <a:rPr lang="zh-CN" altLang="en-US" sz="1800" dirty="0" smtClean="0"/>
              <a:t>：</a:t>
            </a:r>
            <a:r>
              <a:rPr lang="en-US" altLang="zh-CN" sz="1800" dirty="0" err="1" smtClean="0"/>
              <a:t>v_id</a:t>
            </a:r>
            <a:r>
              <a:rPr lang="zh-CN" altLang="en-US" sz="1800" dirty="0" smtClean="0"/>
              <a:t>是粒子在第</a:t>
            </a:r>
            <a:r>
              <a:rPr lang="en-US" altLang="zh-CN" sz="1800" dirty="0" err="1" smtClean="0"/>
              <a:t>i</a:t>
            </a:r>
            <a:r>
              <a:rPr lang="zh-CN" altLang="en-US" sz="1800" dirty="0" smtClean="0"/>
              <a:t>个空间的速度，通常根据实际情况会加以约束：</a:t>
            </a:r>
            <a:endParaRPr lang="en-US" altLang="zh-CN" sz="1800" dirty="0" smtClean="0"/>
          </a:p>
          <a:p>
            <a:pPr marL="236793" lvl="1" indent="-236793"/>
            <a:endParaRPr lang="en-US" altLang="zh-CN" sz="1800" dirty="0" smtClean="0"/>
          </a:p>
        </p:txBody>
      </p:sp>
      <p:pic>
        <p:nvPicPr>
          <p:cNvPr id="3" name="图片 2"/>
          <p:cNvPicPr>
            <a:picLocks noChangeAspect="1"/>
          </p:cNvPicPr>
          <p:nvPr/>
        </p:nvPicPr>
        <p:blipFill>
          <a:blip r:embed="rId2"/>
          <a:stretch>
            <a:fillRect/>
          </a:stretch>
        </p:blipFill>
        <p:spPr>
          <a:xfrm>
            <a:off x="990600" y="1371600"/>
            <a:ext cx="5214976" cy="1143008"/>
          </a:xfrm>
          <a:prstGeom prst="rect">
            <a:avLst/>
          </a:prstGeom>
        </p:spPr>
      </p:pic>
      <p:cxnSp>
        <p:nvCxnSpPr>
          <p:cNvPr id="6" name="直接连接符 5"/>
          <p:cNvCxnSpPr/>
          <p:nvPr/>
        </p:nvCxnSpPr>
        <p:spPr>
          <a:xfrm>
            <a:off x="1752600" y="1809750"/>
            <a:ext cx="6858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直接连接符 11"/>
          <p:cNvCxnSpPr/>
          <p:nvPr/>
        </p:nvCxnSpPr>
        <p:spPr>
          <a:xfrm>
            <a:off x="2819400" y="1809750"/>
            <a:ext cx="13716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flipV="1">
            <a:off x="4495800" y="1809750"/>
            <a:ext cx="1676400" cy="5013"/>
          </a:xfrm>
          <a:prstGeom prst="line">
            <a:avLst/>
          </a:prstGeom>
          <a:ln/>
        </p:spPr>
        <p:style>
          <a:lnRef idx="3">
            <a:schemeClr val="accent2"/>
          </a:lnRef>
          <a:fillRef idx="0">
            <a:schemeClr val="accent2"/>
          </a:fillRef>
          <a:effectRef idx="2">
            <a:schemeClr val="accent2"/>
          </a:effectRef>
          <a:fontRef idx="minor">
            <a:schemeClr val="tx1"/>
          </a:fontRef>
        </p:style>
      </p:cxnSp>
      <p:pic>
        <p:nvPicPr>
          <p:cNvPr id="4" name="图片 3"/>
          <p:cNvPicPr>
            <a:picLocks noChangeAspect="1"/>
          </p:cNvPicPr>
          <p:nvPr/>
        </p:nvPicPr>
        <p:blipFill>
          <a:blip r:embed="rId3"/>
          <a:stretch>
            <a:fillRect/>
          </a:stretch>
        </p:blipFill>
        <p:spPr>
          <a:xfrm>
            <a:off x="2209800" y="4095750"/>
            <a:ext cx="2081228" cy="338140"/>
          </a:xfrm>
          <a:prstGeom prst="rect">
            <a:avLst/>
          </a:prstGeom>
        </p:spPr>
      </p:pic>
    </p:spTree>
    <p:extLst>
      <p:ext uri="{BB962C8B-B14F-4D97-AF65-F5344CB8AC3E}">
        <p14:creationId xmlns:p14="http://schemas.microsoft.com/office/powerpoint/2010/main" val="18761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粒子群优化算法的流程图</a:t>
            </a:r>
            <a:endParaRPr lang="zh-CN" altLang="en-US" dirty="0"/>
          </a:p>
        </p:txBody>
      </p:sp>
      <p:pic>
        <p:nvPicPr>
          <p:cNvPr id="8" name="内容占位符 7"/>
          <p:cNvPicPr>
            <a:picLocks noGrp="1" noChangeAspect="1"/>
          </p:cNvPicPr>
          <p:nvPr>
            <p:ph idx="1"/>
          </p:nvPr>
        </p:nvPicPr>
        <p:blipFill>
          <a:blip r:embed="rId3"/>
          <a:stretch>
            <a:fillRect/>
          </a:stretch>
        </p:blipFill>
        <p:spPr>
          <a:xfrm>
            <a:off x="2154966" y="809625"/>
            <a:ext cx="2546480" cy="4024313"/>
          </a:xfrm>
          <a:prstGeom prst="rect">
            <a:avLst/>
          </a:prstGeom>
        </p:spPr>
      </p:pic>
    </p:spTree>
    <p:extLst>
      <p:ext uri="{BB962C8B-B14F-4D97-AF65-F5344CB8AC3E}">
        <p14:creationId xmlns:p14="http://schemas.microsoft.com/office/powerpoint/2010/main" val="414767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Title &amp; Bullet ">
  <a:themeElements>
    <a:clrScheme name="NVIDIA + University of Illinois 2015 Template">
      <a:dk1>
        <a:srgbClr val="6F6F6F"/>
      </a:dk1>
      <a:lt1>
        <a:srgbClr val="FFFFFF"/>
      </a:lt1>
      <a:dk2>
        <a:srgbClr val="000000"/>
      </a:dk2>
      <a:lt2>
        <a:srgbClr val="333333"/>
      </a:lt2>
      <a:accent1>
        <a:srgbClr val="76B900"/>
      </a:accent1>
      <a:accent2>
        <a:srgbClr val="FA6300"/>
      </a:accent2>
      <a:accent3>
        <a:srgbClr val="007A43"/>
      </a:accent3>
      <a:accent4>
        <a:srgbClr val="2F426B"/>
      </a:accent4>
      <a:accent5>
        <a:srgbClr val="990366"/>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3-1-kernel-SPMD-parallelism" id="{C940C72C-5B46-42E2-A282-9394487CB5A2}" vid="{A6EEB0E5-884E-4905-91C4-C8C6195CCF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B0370999F4D641B163DEC6FC797108" ma:contentTypeVersion="17" ma:contentTypeDescription="Create a new document." ma:contentTypeScope="" ma:versionID="7939aa0d029907ca2f60185f7fcbb4b3">
  <xsd:schema xmlns:xsd="http://www.w3.org/2001/XMLSchema" xmlns:xs="http://www.w3.org/2001/XMLSchema" xmlns:p="http://schemas.microsoft.com/office/2006/metadata/properties" xmlns:ns2="1956f548-e1c6-4bad-9b00-9434a603b471" targetNamespace="http://schemas.microsoft.com/office/2006/metadata/properties" ma:root="true" ma:fieldsID="f3011372e976e3b5ec1f02bb487973b2" ns2:_="">
    <xsd:import namespace="1956f548-e1c6-4bad-9b00-9434a603b471"/>
    <xsd:element name="properties">
      <xsd:complexType>
        <xsd:sequence>
          <xsd:element name="documentManagement">
            <xsd:complexType>
              <xsd:all>
                <xsd:element ref="ns2:Test_x0020_Field" minOccurs="0"/>
                <xsd:element ref="ns2:Order0" minOccurs="0"/>
                <xsd:element ref="ns2:Description0" minOccurs="0"/>
                <xsd:element ref="ns2:Chapter" minOccurs="0"/>
                <xsd:element ref="ns2:Lectures" minOccurs="0"/>
                <xsd:element ref="ns2:Labs" minOccurs="0"/>
                <xsd:element ref="ns2:Quizzes" minOccurs="0"/>
                <xsd:element ref="ns2:Kit_x0020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6f548-e1c6-4bad-9b00-9434a603b471" elementFormDefault="qualified">
    <xsd:import namespace="http://schemas.microsoft.com/office/2006/documentManagement/types"/>
    <xsd:import namespace="http://schemas.microsoft.com/office/infopath/2007/PartnerControls"/>
    <xsd:element name="Test_x0020_Field" ma:index="8" nillable="true" ma:displayName="Content Type" ma:default="Quiz Questions and Answers" ma:format="RadioButtons" ma:internalName="Test_x0020_Field">
      <xsd:simpleType>
        <xsd:restriction base="dms:Choice">
          <xsd:enumeration value="Quiz Questions and Answers"/>
          <xsd:enumeration value="Labs &amp; Solutions"/>
          <xsd:enumeration value="Slides"/>
          <xsd:enumeration value="Videos"/>
          <xsd:enumeration value="EBook Chapter"/>
          <xsd:enumeration value="Project"/>
          <xsd:enumeration value="Base Files"/>
          <xsd:enumeration value="Resource"/>
        </xsd:restriction>
      </xsd:simpleType>
    </xsd:element>
    <xsd:element name="Order0" ma:index="9" nillable="true" ma:displayName="Order" ma:decimals="3" ma:internalName="Order0" ma:percentage="FALSE">
      <xsd:simpleType>
        <xsd:restriction base="dms:Number"/>
      </xsd:simpleType>
    </xsd:element>
    <xsd:element name="Description0" ma:index="10" nillable="true" ma:displayName="Description" ma:internalName="Description0">
      <xsd:simpleType>
        <xsd:restriction base="dms:Text">
          <xsd:maxLength value="255"/>
        </xsd:restriction>
      </xsd:simpleType>
    </xsd:element>
    <xsd:element name="Chapter" ma:index="11" nillable="true" ma:displayName="Chapter" ma:internalName="Chapter">
      <xsd:simpleType>
        <xsd:restriction base="dms:Text">
          <xsd:maxLength value="255"/>
        </xsd:restriction>
      </xsd:simpleType>
    </xsd:element>
    <xsd:element name="Lectures" ma:index="12" nillable="true" ma:displayName="Lectures" ma:default="N/A" ma:format="Dropdown" ma:internalName="Lectur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Labs" ma:index="13" nillable="true" ma:displayName="Labs" ma:default="N/A" ma:format="Dropdown" ma:internalName="Lab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Quizzes" ma:index="14" nillable="true" ma:displayName="Quizzes" ma:default="N/A" ma:format="Dropdown" ma:internalName="Quizz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Kit_x0020_Version" ma:index="15" nillable="true" ma:displayName="Kit Version" ma:default="Eval Kit" ma:format="Dropdown" ma:internalName="Kit_x0020_Version">
      <xsd:simpleType>
        <xsd:restriction base="dms:Choice">
          <xsd:enumeration value="Eval Kit"/>
          <xsd:enumeration value="Release 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1956f548-e1c6-4bad-9b00-9434a603b471" xsi:nil="true"/>
    <Order0 xmlns="1956f548-e1c6-4bad-9b00-9434a603b471">8.21</Order0>
    <Test_x0020_Field xmlns="1956f548-e1c6-4bad-9b00-9434a603b471">Slides</Test_x0020_Field>
    <Chapter xmlns="1956f548-e1c6-4bad-9b00-9434a603b471" xsi:nil="true"/>
    <Kit_x0020_Version xmlns="1956f548-e1c6-4bad-9b00-9434a603b471">Release 1.0</Kit_x0020_Version>
    <Quizzes xmlns="1956f548-e1c6-4bad-9b00-9434a603b471">N/A</Quizzes>
    <Labs xmlns="1956f548-e1c6-4bad-9b00-9434a603b471">N/A</Labs>
    <Lectures xmlns="1956f548-e1c6-4bad-9b00-9434a603b471">Final</Lectures>
  </documentManagement>
</p:properties>
</file>

<file path=customXml/itemProps1.xml><?xml version="1.0" encoding="utf-8"?>
<ds:datastoreItem xmlns:ds="http://schemas.openxmlformats.org/officeDocument/2006/customXml" ds:itemID="{6079453D-37E2-44FE-8CF4-441C89946BD4}">
  <ds:schemaRefs>
    <ds:schemaRef ds:uri="http://schemas.microsoft.com/sharepoint/v3/contenttype/forms"/>
  </ds:schemaRefs>
</ds:datastoreItem>
</file>

<file path=customXml/itemProps2.xml><?xml version="1.0" encoding="utf-8"?>
<ds:datastoreItem xmlns:ds="http://schemas.openxmlformats.org/officeDocument/2006/customXml" ds:itemID="{2A04D8E6-EE8A-420D-A3B9-540C938B2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6f548-e1c6-4bad-9b00-9434a603b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83D5C6-760C-4287-A0B7-B775691E658D}">
  <ds:schemaRef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1956f548-e1c6-4bad-9b00-9434a603b47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Template</Template>
  <TotalTime>4586</TotalTime>
  <Words>834</Words>
  <Application>Microsoft Office PowerPoint</Application>
  <PresentationFormat>自定义</PresentationFormat>
  <Paragraphs>81</Paragraphs>
  <Slides>12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AkzidenzGrotesk</vt:lpstr>
      <vt:lpstr>Akzidenz-Grotesk Extended BQ</vt:lpstr>
      <vt:lpstr>MS PGothic</vt:lpstr>
      <vt:lpstr>Sentinel Medium</vt:lpstr>
      <vt:lpstr>黑体</vt:lpstr>
      <vt:lpstr>华文新魏</vt:lpstr>
      <vt:lpstr>宋体</vt:lpstr>
      <vt:lpstr>微软雅黑</vt:lpstr>
      <vt:lpstr>Arial</vt:lpstr>
      <vt:lpstr>Calibri</vt:lpstr>
      <vt:lpstr>Cambria Math</vt:lpstr>
      <vt:lpstr>Trebuchet MS</vt:lpstr>
      <vt:lpstr>2_Title &amp; Bullet </vt:lpstr>
      <vt:lpstr>实际应用-粒子群优化算法的并行化</vt:lpstr>
      <vt:lpstr>目标</vt:lpstr>
      <vt:lpstr>什么是粒子群算法</vt:lpstr>
      <vt:lpstr>粒子群算法是如何工作的？</vt:lpstr>
      <vt:lpstr>粒子群算法原理</vt:lpstr>
      <vt:lpstr>粒子群算法原理（cont.）</vt:lpstr>
      <vt:lpstr>粒子群算法原理（cont.）</vt:lpstr>
      <vt:lpstr>粒子群算法原理（cont.）</vt:lpstr>
      <vt:lpstr>粒子群优化算法的流程图</vt:lpstr>
      <vt:lpstr>最优化问题</vt:lpstr>
      <vt:lpstr>粒子群优化算法的并行思路</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08 - Parallel Computation Patterns (Stencil)</dc:title>
  <dc:creator>Calianno, Vincent Luke</dc:creator>
  <cp:lastModifiedBy>Bo Peng</cp:lastModifiedBy>
  <cp:revision>220</cp:revision>
  <dcterms:created xsi:type="dcterms:W3CDTF">2012-12-18T18:36:14Z</dcterms:created>
  <dcterms:modified xsi:type="dcterms:W3CDTF">2017-06-19T06:06:57Z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0x0101006BB0370999F4D641B163DEC6FC797108</vt:lpwstr>
  </property>
  <property fmtid="{D5CDD505-2E9C-101B-9397-08002B2CF9AE}" pid="3" name="Evaluation Kit Module">
    <vt:bool>false</vt:bool>
  </property>
</Properties>
</file>