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52"/>
  </p:notesMasterIdLst>
  <p:sldIdLst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11" r:id="rId13"/>
    <p:sldId id="306" r:id="rId14"/>
    <p:sldId id="307" r:id="rId15"/>
    <p:sldId id="308" r:id="rId16"/>
    <p:sldId id="310" r:id="rId17"/>
    <p:sldId id="309" r:id="rId18"/>
    <p:sldId id="346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47" r:id="rId32"/>
    <p:sldId id="324" r:id="rId33"/>
    <p:sldId id="330" r:id="rId34"/>
    <p:sldId id="331" r:id="rId35"/>
    <p:sldId id="332" r:id="rId36"/>
    <p:sldId id="333" r:id="rId37"/>
    <p:sldId id="334" r:id="rId38"/>
    <p:sldId id="348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298" r:id="rId51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chuh" initials="AS" lastIdx="2" clrIdx="0">
    <p:extLst>
      <p:ext uri="{19B8F6BF-5375-455C-9EA6-DF929625EA0E}">
        <p15:presenceInfo xmlns:p15="http://schemas.microsoft.com/office/powerpoint/2012/main" userId="4718e848a5ea0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105" d="100"/>
          <a:sy n="105" d="100"/>
        </p:scale>
        <p:origin x="1320" y="45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9EC-160B-4729-A631-96E16401EB1D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276-D076-4F66-AC62-39BBD25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1" y="3998627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0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6" y="1053983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High Performance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59" y="746143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zh-CN" altLang="en-US" sz="1667" kern="0" dirty="0" smtClean="0"/>
              <a:t>高性能计算</a:t>
            </a:r>
            <a:endParaRPr lang="en-US" sz="1667" kern="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0" y="1489656"/>
            <a:ext cx="58285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4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75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4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26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13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77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4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1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2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3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4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5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66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684695"/>
            <a:ext cx="5439300" cy="313932"/>
          </a:xfrm>
        </p:spPr>
        <p:txBody>
          <a:bodyPr/>
          <a:lstStyle/>
          <a:p>
            <a:r>
              <a:rPr lang="zh-CN" altLang="en-US" sz="1600" dirty="0" smtClean="0"/>
              <a:t>并行计算模式</a:t>
            </a:r>
            <a:r>
              <a:rPr lang="it-IT" sz="1600" dirty="0" smtClean="0"/>
              <a:t>(</a:t>
            </a:r>
            <a:r>
              <a:rPr lang="zh-CN" altLang="en-US" sz="1600" dirty="0" smtClean="0"/>
              <a:t>模板计算</a:t>
            </a:r>
            <a:r>
              <a:rPr lang="it-IT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84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46">
        <p:fade/>
      </p:transition>
    </mc:Choice>
    <mc:Fallback xmlns="">
      <p:transition spd="med" advTm="167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zh-CN" altLang="en-US" dirty="0" smtClean="0"/>
              <a:t>卷积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5" t="22222" r="6584" b="5185"/>
          <a:stretch/>
        </p:blipFill>
        <p:spPr>
          <a:xfrm>
            <a:off x="311468" y="819150"/>
            <a:ext cx="4876801" cy="3733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352800" y="1885950"/>
            <a:ext cx="533400" cy="1295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7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33">
        <p:fade/>
      </p:transition>
    </mc:Choice>
    <mc:Fallback xmlns="">
      <p:transition spd="med" advTm="600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zh-CN" altLang="en-US" dirty="0" smtClean="0"/>
              <a:t>卷积</a:t>
            </a:r>
            <a:r>
              <a:rPr lang="en-US" dirty="0" smtClean="0"/>
              <a:t> – Ghost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3" t="20371" r="6628" b="5556"/>
          <a:stretch/>
        </p:blipFill>
        <p:spPr>
          <a:xfrm>
            <a:off x="457200" y="971550"/>
            <a:ext cx="50292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52">
        <p:fade/>
      </p:transition>
    </mc:Choice>
    <mc:Fallback xmlns="">
      <p:transition spd="med" advTm="524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14" r="39322"/>
          <a:stretch/>
        </p:blipFill>
        <p:spPr>
          <a:xfrm>
            <a:off x="4343400" y="479803"/>
            <a:ext cx="2264140" cy="2701547"/>
          </a:xfrm>
          <a:prstGeom prst="rect">
            <a:avLst/>
          </a:prstGeom>
        </p:spPr>
      </p:pic>
      <p:sp>
        <p:nvSpPr>
          <p:cNvPr id="3" name="Shape 57"/>
          <p:cNvSpPr/>
          <p:nvPr/>
        </p:nvSpPr>
        <p:spPr>
          <a:xfrm>
            <a:off x="63501" y="80596"/>
            <a:ext cx="6755689" cy="4669612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convolution_2D_basic_kernel(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mask, 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w,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Row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Col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the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of the surrounding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box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j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++j)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++k)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+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k;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 * mask[j*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maskwidth+k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lang="en-US" sz="1167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427" y="578023"/>
            <a:ext cx="382269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7022" y="117929"/>
            <a:ext cx="453970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0298" y="964703"/>
            <a:ext cx="543739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91000" y="1107819"/>
            <a:ext cx="228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84175" y="386382"/>
            <a:ext cx="1" cy="200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7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32">
        <p:fade/>
      </p:transition>
    </mc:Choice>
    <mc:Fallback xmlns="">
      <p:transition spd="med" advTm="167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7"/>
          <p:cNvSpPr/>
          <p:nvPr/>
        </p:nvSpPr>
        <p:spPr>
          <a:xfrm>
            <a:off x="63501" y="80596"/>
            <a:ext cx="6755689" cy="5028813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convolution_2D_basic_kernel(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mask, 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w,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Row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 smtClean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Col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the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of the surrounding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box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j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++j)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++k)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+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+ k;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 * mask[j*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maskwidth+k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lang="en-US" sz="1167" dirty="0">
              <a:solidFill>
                <a:schemeClr val="bg1"/>
              </a:solidFill>
              <a:latin typeface="Mona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14" r="39322"/>
          <a:stretch/>
        </p:blipFill>
        <p:spPr>
          <a:xfrm>
            <a:off x="4343400" y="571424"/>
            <a:ext cx="2264140" cy="2701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301" y="1428750"/>
            <a:ext cx="382269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829" y="209550"/>
            <a:ext cx="1090362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N_start_col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515" y="1737279"/>
            <a:ext cx="1149674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N_start_row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18184" y="790182"/>
            <a:ext cx="228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523482"/>
            <a:ext cx="1" cy="200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341">
        <p:fade/>
      </p:transition>
    </mc:Choice>
    <mc:Fallback xmlns="">
      <p:transition spd="med" advTm="283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7"/>
          <p:cNvSpPr/>
          <p:nvPr/>
        </p:nvSpPr>
        <p:spPr>
          <a:xfrm>
            <a:off x="63501" y="80596"/>
            <a:ext cx="6755689" cy="4669612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convolution_2D_basic_kernel(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mask, 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w,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Row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= Col –  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the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of the surrounding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box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j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++j)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++k)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+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+ k;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 * mask[j*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maskwidth+k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lang="en-US" sz="1167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419350"/>
            <a:ext cx="5181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292">
        <p:fade/>
      </p:transition>
    </mc:Choice>
    <mc:Fallback xmlns="">
      <p:transition spd="med" advTm="90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80131"/>
          </a:xfrm>
        </p:spPr>
        <p:txBody>
          <a:bodyPr/>
          <a:lstStyle/>
          <a:p>
            <a:r>
              <a:rPr lang="zh-CN" altLang="en-US" sz="2800" dirty="0"/>
              <a:t>分块卷积算法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2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了解和掌握分块卷积算法</a:t>
            </a:r>
            <a:endParaRPr lang="en-US" sz="1800" dirty="0" smtClean="0"/>
          </a:p>
          <a:p>
            <a:pPr lvl="1"/>
            <a:r>
              <a:rPr lang="zh-CN" altLang="en-US" sz="1400" dirty="0" smtClean="0"/>
              <a:t>分块算法</a:t>
            </a:r>
            <a:r>
              <a:rPr lang="zh-CN" altLang="en-US" sz="1400" dirty="0"/>
              <a:t>的复杂</a:t>
            </a:r>
            <a:r>
              <a:rPr lang="zh-CN" altLang="en-US" sz="1400" dirty="0" smtClean="0"/>
              <a:t>部分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输出分块</a:t>
            </a:r>
            <a:r>
              <a:rPr lang="en-US" sz="1400" dirty="0" smtClean="0"/>
              <a:t> versus </a:t>
            </a:r>
            <a:r>
              <a:rPr lang="zh-CN" altLang="en-US" sz="1400" dirty="0" smtClean="0"/>
              <a:t>输入分块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522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计算时数据重用度问题</a:t>
            </a:r>
            <a:endParaRPr lang="en-US" dirty="0"/>
          </a:p>
        </p:txBody>
      </p:sp>
      <p:sp>
        <p:nvSpPr>
          <p:cNvPr id="70" name="Content Placeholder 69"/>
          <p:cNvSpPr>
            <a:spLocks noGrp="1"/>
          </p:cNvSpPr>
          <p:nvPr>
            <p:ph idx="1"/>
          </p:nvPr>
        </p:nvSpPr>
        <p:spPr>
          <a:xfrm>
            <a:off x="295255" y="838432"/>
            <a:ext cx="6217920" cy="4023919"/>
          </a:xfrm>
        </p:spPr>
        <p:txBody>
          <a:bodyPr/>
          <a:lstStyle/>
          <a:p>
            <a:r>
              <a:rPr lang="zh-CN" altLang="en-US" dirty="0"/>
              <a:t>相邻的输出元素的计算会涉及到共享输入元素</a:t>
            </a:r>
            <a:endParaRPr lang="en-US" dirty="0" smtClean="0"/>
          </a:p>
          <a:p>
            <a:pPr lvl="1"/>
            <a:r>
              <a:rPr lang="zh-CN" altLang="en-US" dirty="0"/>
              <a:t>假定采用前面提到的长度为</a:t>
            </a:r>
            <a:r>
              <a:rPr lang="en-US" altLang="zh-CN" dirty="0"/>
              <a:t>5</a:t>
            </a:r>
            <a:r>
              <a:rPr lang="zh-CN" altLang="en-US" dirty="0"/>
              <a:t>的卷积</a:t>
            </a:r>
            <a:r>
              <a:rPr lang="en-US" altLang="zh-CN" dirty="0"/>
              <a:t>mask,</a:t>
            </a:r>
            <a:r>
              <a:rPr lang="zh-CN" altLang="en-US" dirty="0"/>
              <a:t>在</a:t>
            </a:r>
            <a:r>
              <a:rPr lang="en-US" altLang="zh-CN" dirty="0"/>
              <a:t>P[0], P[1], P[2]. P[3 </a:t>
            </a:r>
            <a:r>
              <a:rPr lang="zh-CN" altLang="en-US" dirty="0"/>
              <a:t>和 </a:t>
            </a:r>
            <a:r>
              <a:rPr lang="en-US" altLang="zh-CN" dirty="0"/>
              <a:t>P[5]</a:t>
            </a:r>
            <a:r>
              <a:rPr lang="zh-CN" altLang="en-US" dirty="0"/>
              <a:t>的计算中都将用到</a:t>
            </a:r>
            <a:r>
              <a:rPr lang="en-US" altLang="zh-CN" dirty="0"/>
              <a:t>N[2] </a:t>
            </a:r>
            <a:endParaRPr lang="en-US" altLang="zh-CN" dirty="0" smtClean="0"/>
          </a:p>
          <a:p>
            <a:pPr lvl="1"/>
            <a:r>
              <a:rPr lang="zh-CN" altLang="en-US" dirty="0"/>
              <a:t>我们可以通过</a:t>
            </a:r>
            <a:r>
              <a:rPr lang="zh-CN" altLang="en-US" dirty="0" smtClean="0"/>
              <a:t>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zh-CN" altLang="en-US" dirty="0"/>
              <a:t>线程都需要的输入元素中进入共享内存来减少全局内存</a:t>
            </a:r>
            <a:r>
              <a:rPr lang="zh-CN" altLang="en-US" dirty="0" smtClean="0"/>
              <a:t>访问</a:t>
            </a:r>
            <a:endParaRPr lang="en-US" dirty="0"/>
          </a:p>
        </p:txBody>
      </p:sp>
      <p:sp>
        <p:nvSpPr>
          <p:cNvPr id="4" name="TextBox 136"/>
          <p:cNvSpPr txBox="1">
            <a:spLocks noChangeArrowheads="1"/>
          </p:cNvSpPr>
          <p:nvPr/>
        </p:nvSpPr>
        <p:spPr bwMode="auto">
          <a:xfrm>
            <a:off x="670113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6047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50859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98280" y="3442340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60484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15296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77500" y="3442340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11" name="TextBox 136"/>
          <p:cNvSpPr txBox="1">
            <a:spLocks noChangeArrowheads="1"/>
          </p:cNvSpPr>
          <p:nvPr/>
        </p:nvSpPr>
        <p:spPr bwMode="auto">
          <a:xfrm>
            <a:off x="1752600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12" name="TextBox 136"/>
          <p:cNvSpPr txBox="1">
            <a:spLocks noChangeArrowheads="1"/>
          </p:cNvSpPr>
          <p:nvPr/>
        </p:nvSpPr>
        <p:spPr bwMode="auto">
          <a:xfrm>
            <a:off x="1030531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13" name="TextBox 136"/>
          <p:cNvSpPr txBox="1">
            <a:spLocks noChangeArrowheads="1"/>
          </p:cNvSpPr>
          <p:nvPr/>
        </p:nvSpPr>
        <p:spPr bwMode="auto">
          <a:xfrm>
            <a:off x="1390949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14" name="TextBox 136"/>
          <p:cNvSpPr txBox="1">
            <a:spLocks noChangeArrowheads="1"/>
          </p:cNvSpPr>
          <p:nvPr/>
        </p:nvSpPr>
        <p:spPr bwMode="auto">
          <a:xfrm>
            <a:off x="2474669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15" name="TextBox 136"/>
          <p:cNvSpPr txBox="1">
            <a:spLocks noChangeArrowheads="1"/>
          </p:cNvSpPr>
          <p:nvPr/>
        </p:nvSpPr>
        <p:spPr bwMode="auto">
          <a:xfrm>
            <a:off x="2113018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16" name="TextBox 136"/>
          <p:cNvSpPr txBox="1">
            <a:spLocks noChangeArrowheads="1"/>
          </p:cNvSpPr>
          <p:nvPr/>
        </p:nvSpPr>
        <p:spPr bwMode="auto">
          <a:xfrm>
            <a:off x="2835087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849560" y="3442340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60684" y="3594740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1684" y="3442340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P[2]</a:t>
            </a:r>
          </a:p>
        </p:txBody>
      </p:sp>
      <p:sp>
        <p:nvSpPr>
          <p:cNvPr id="22" name="TextBox 136"/>
          <p:cNvSpPr txBox="1">
            <a:spLocks noChangeArrowheads="1"/>
          </p:cNvSpPr>
          <p:nvPr/>
        </p:nvSpPr>
        <p:spPr bwMode="auto">
          <a:xfrm>
            <a:off x="670113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96047" y="287443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50859" y="287443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98280" y="287443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60484" y="287443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15296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77500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29" name="TextBox 136"/>
          <p:cNvSpPr txBox="1">
            <a:spLocks noChangeArrowheads="1"/>
          </p:cNvSpPr>
          <p:nvPr/>
        </p:nvSpPr>
        <p:spPr bwMode="auto">
          <a:xfrm>
            <a:off x="1752600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30" name="TextBox 136"/>
          <p:cNvSpPr txBox="1">
            <a:spLocks noChangeArrowheads="1"/>
          </p:cNvSpPr>
          <p:nvPr/>
        </p:nvSpPr>
        <p:spPr bwMode="auto">
          <a:xfrm>
            <a:off x="1030531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31" name="TextBox 136"/>
          <p:cNvSpPr txBox="1">
            <a:spLocks noChangeArrowheads="1"/>
          </p:cNvSpPr>
          <p:nvPr/>
        </p:nvSpPr>
        <p:spPr bwMode="auto">
          <a:xfrm>
            <a:off x="1390949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32" name="TextBox 136"/>
          <p:cNvSpPr txBox="1">
            <a:spLocks noChangeArrowheads="1"/>
          </p:cNvSpPr>
          <p:nvPr/>
        </p:nvSpPr>
        <p:spPr bwMode="auto">
          <a:xfrm>
            <a:off x="2474669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33" name="TextBox 136"/>
          <p:cNvSpPr txBox="1">
            <a:spLocks noChangeArrowheads="1"/>
          </p:cNvSpPr>
          <p:nvPr/>
        </p:nvSpPr>
        <p:spPr bwMode="auto">
          <a:xfrm>
            <a:off x="2113018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34" name="TextBox 136"/>
          <p:cNvSpPr txBox="1">
            <a:spLocks noChangeArrowheads="1"/>
          </p:cNvSpPr>
          <p:nvPr/>
        </p:nvSpPr>
        <p:spPr bwMode="auto">
          <a:xfrm>
            <a:off x="2835087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49560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60684" y="3026832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1684" y="2874432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676592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02526" y="4066446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57338" y="4066446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404759" y="4066446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766963" y="4066446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121775" y="4066446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483979" y="4066446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1759079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1037010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1397428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2481148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2119497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2841566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856039" y="4066446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67163" y="4218846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48163" y="4066446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P[3]</a:t>
            </a:r>
          </a:p>
        </p:txBody>
      </p:sp>
      <p:sp>
        <p:nvSpPr>
          <p:cNvPr id="54" name="TextBox 136"/>
          <p:cNvSpPr txBox="1">
            <a:spLocks noChangeArrowheads="1"/>
          </p:cNvSpPr>
          <p:nvPr/>
        </p:nvSpPr>
        <p:spPr bwMode="auto">
          <a:xfrm>
            <a:off x="670113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96047" y="2289183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050859" y="2289183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398280" y="2289183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1760484" y="2289183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115296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477500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61" name="TextBox 136"/>
          <p:cNvSpPr txBox="1">
            <a:spLocks noChangeArrowheads="1"/>
          </p:cNvSpPr>
          <p:nvPr/>
        </p:nvSpPr>
        <p:spPr bwMode="auto">
          <a:xfrm>
            <a:off x="1752600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62" name="TextBox 136"/>
          <p:cNvSpPr txBox="1">
            <a:spLocks noChangeArrowheads="1"/>
          </p:cNvSpPr>
          <p:nvPr/>
        </p:nvSpPr>
        <p:spPr bwMode="auto">
          <a:xfrm>
            <a:off x="1030531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63" name="TextBox 136"/>
          <p:cNvSpPr txBox="1">
            <a:spLocks noChangeArrowheads="1"/>
          </p:cNvSpPr>
          <p:nvPr/>
        </p:nvSpPr>
        <p:spPr bwMode="auto">
          <a:xfrm>
            <a:off x="1390949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64" name="TextBox 136"/>
          <p:cNvSpPr txBox="1">
            <a:spLocks noChangeArrowheads="1"/>
          </p:cNvSpPr>
          <p:nvPr/>
        </p:nvSpPr>
        <p:spPr bwMode="auto">
          <a:xfrm>
            <a:off x="2474669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65" name="TextBox 136"/>
          <p:cNvSpPr txBox="1">
            <a:spLocks noChangeArrowheads="1"/>
          </p:cNvSpPr>
          <p:nvPr/>
        </p:nvSpPr>
        <p:spPr bwMode="auto">
          <a:xfrm>
            <a:off x="2113018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66" name="TextBox 136"/>
          <p:cNvSpPr txBox="1">
            <a:spLocks noChangeArrowheads="1"/>
          </p:cNvSpPr>
          <p:nvPr/>
        </p:nvSpPr>
        <p:spPr bwMode="auto">
          <a:xfrm>
            <a:off x="2835087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849560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60684" y="2441583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41684" y="2289183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P[0]</a:t>
            </a:r>
          </a:p>
        </p:txBody>
      </p:sp>
      <p:sp>
        <p:nvSpPr>
          <p:cNvPr id="71" name="TextBox 136"/>
          <p:cNvSpPr txBox="1">
            <a:spLocks noChangeArrowheads="1"/>
          </p:cNvSpPr>
          <p:nvPr/>
        </p:nvSpPr>
        <p:spPr bwMode="auto">
          <a:xfrm>
            <a:off x="676592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02526" y="4613412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57338" y="461341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40475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766963" y="461341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2121775" y="461341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48397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78" name="TextBox 136"/>
          <p:cNvSpPr txBox="1">
            <a:spLocks noChangeArrowheads="1"/>
          </p:cNvSpPr>
          <p:nvPr/>
        </p:nvSpPr>
        <p:spPr bwMode="auto">
          <a:xfrm>
            <a:off x="1759079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79" name="TextBox 136"/>
          <p:cNvSpPr txBox="1">
            <a:spLocks noChangeArrowheads="1"/>
          </p:cNvSpPr>
          <p:nvPr/>
        </p:nvSpPr>
        <p:spPr bwMode="auto">
          <a:xfrm>
            <a:off x="1037010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80" name="TextBox 136"/>
          <p:cNvSpPr txBox="1">
            <a:spLocks noChangeArrowheads="1"/>
          </p:cNvSpPr>
          <p:nvPr/>
        </p:nvSpPr>
        <p:spPr bwMode="auto">
          <a:xfrm>
            <a:off x="1397428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81" name="TextBox 136"/>
          <p:cNvSpPr txBox="1">
            <a:spLocks noChangeArrowheads="1"/>
          </p:cNvSpPr>
          <p:nvPr/>
        </p:nvSpPr>
        <p:spPr bwMode="auto">
          <a:xfrm>
            <a:off x="2481148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82" name="TextBox 136"/>
          <p:cNvSpPr txBox="1">
            <a:spLocks noChangeArrowheads="1"/>
          </p:cNvSpPr>
          <p:nvPr/>
        </p:nvSpPr>
        <p:spPr bwMode="auto">
          <a:xfrm>
            <a:off x="2119497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83" name="TextBox 136"/>
          <p:cNvSpPr txBox="1">
            <a:spLocks noChangeArrowheads="1"/>
          </p:cNvSpPr>
          <p:nvPr/>
        </p:nvSpPr>
        <p:spPr bwMode="auto">
          <a:xfrm>
            <a:off x="2841566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285603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367163" y="4765812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48163" y="4613412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P[4]</a:t>
            </a:r>
          </a:p>
        </p:txBody>
      </p:sp>
    </p:spTree>
    <p:extLst>
      <p:ext uri="{BB962C8B-B14F-4D97-AF65-F5344CB8AC3E}">
        <p14:creationId xmlns:p14="http://schemas.microsoft.com/office/powerpoint/2010/main" val="4721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需要的输入数据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假设我们想要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个输出元素</a:t>
            </a:r>
            <a:endParaRPr lang="en-US" altLang="zh-CN" dirty="0" smtClean="0"/>
          </a:p>
          <a:p>
            <a:pPr lvl="1"/>
            <a:r>
              <a:rPr lang="en-US" dirty="0" smtClean="0"/>
              <a:t>T + </a:t>
            </a:r>
            <a:r>
              <a:rPr lang="en-US" dirty="0" err="1" smtClean="0"/>
              <a:t>Mask_Width</a:t>
            </a:r>
            <a:r>
              <a:rPr lang="en-US" dirty="0" smtClean="0"/>
              <a:t> -1 </a:t>
            </a:r>
            <a:r>
              <a:rPr lang="zh-CN" altLang="en-US" dirty="0" smtClean="0"/>
              <a:t>输入元素需要用来计算</a:t>
            </a:r>
            <a:r>
              <a:rPr lang="en-US" dirty="0" smtClean="0"/>
              <a:t>T</a:t>
            </a:r>
            <a:r>
              <a:rPr lang="zh-CN" altLang="en-US" dirty="0" smtClean="0"/>
              <a:t>个输出元素</a:t>
            </a:r>
            <a:endParaRPr lang="en-US" dirty="0" smtClean="0"/>
          </a:p>
          <a:p>
            <a:pPr lvl="1"/>
            <a:r>
              <a:rPr lang="en-US" dirty="0" smtClean="0"/>
              <a:t>T + </a:t>
            </a:r>
            <a:r>
              <a:rPr lang="en-US" dirty="0" err="1" smtClean="0"/>
              <a:t>Mask_Width</a:t>
            </a:r>
            <a:r>
              <a:rPr lang="en-US" dirty="0" smtClean="0"/>
              <a:t> -1 </a:t>
            </a:r>
            <a:r>
              <a:rPr lang="zh-CN" altLang="en-US" dirty="0" smtClean="0"/>
              <a:t>通常不是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的倍数关系，除非</a:t>
            </a:r>
            <a:r>
              <a:rPr lang="en-US" altLang="zh-CN" dirty="0" smtClean="0"/>
              <a:t>T</a:t>
            </a:r>
            <a:r>
              <a:rPr lang="zh-CN" altLang="en-US" dirty="0" smtClean="0"/>
              <a:t>较小</a:t>
            </a:r>
            <a:endParaRPr lang="en-US" dirty="0" smtClean="0"/>
          </a:p>
          <a:p>
            <a:pPr lvl="1"/>
            <a:r>
              <a:rPr lang="en-US" dirty="0"/>
              <a:t>T </a:t>
            </a:r>
            <a:r>
              <a:rPr lang="zh-CN" altLang="en-US" dirty="0" smtClean="0"/>
              <a:t>通常远大于</a:t>
            </a:r>
            <a:r>
              <a:rPr lang="en-US" dirty="0" err="1" smtClean="0"/>
              <a:t>Mask_Width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57200" y="2647950"/>
            <a:ext cx="5829300" cy="642983"/>
            <a:chOff x="457200" y="914340"/>
            <a:chExt cx="7772400" cy="857311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57200" y="914340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96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68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45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2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84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52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18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90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7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34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0000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3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10894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323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768078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181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610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1106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706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135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8564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192191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422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8851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35178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59355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465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93645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" y="4207925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6932" y="4102050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54944" y="2812080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651522" y="3597279"/>
            <a:ext cx="304800" cy="381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dirty="0" smtClean="0"/>
              <a:t> – </a:t>
            </a:r>
            <a:r>
              <a:rPr lang="zh-CN" altLang="en-US" dirty="0" smtClean="0"/>
              <a:t>输出</a:t>
            </a:r>
            <a:r>
              <a:rPr lang="zh-CN" altLang="en-US" dirty="0" smtClean="0"/>
              <a:t>分块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41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870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22822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728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3157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66581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253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682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111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46935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969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398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89922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4830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012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79120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172026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267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71676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9944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0594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884" y="2320826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每一个线程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计算一个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输出分块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每一个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输出分块的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宽度为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O_TILE_WIDTH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本例中，对每一个线程块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O_TILE_WIDTH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72866" y="2016026"/>
            <a:ext cx="19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96829" y="2013050"/>
            <a:ext cx="171450" cy="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3323" y="1773992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O_TILE_WIDTH</a:t>
            </a:r>
          </a:p>
        </p:txBody>
      </p:sp>
    </p:spTree>
    <p:extLst>
      <p:ext uri="{BB962C8B-B14F-4D97-AF65-F5344CB8AC3E}">
        <p14:creationId xmlns:p14="http://schemas.microsoft.com/office/powerpoint/2010/main" val="28707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学习和掌握</a:t>
            </a:r>
            <a:r>
              <a:rPr lang="zh-CN" altLang="en-US" sz="2400" dirty="0"/>
              <a:t>卷积的概念和计算方法 </a:t>
            </a:r>
          </a:p>
          <a:p>
            <a:pPr lvl="1"/>
            <a:r>
              <a:rPr lang="zh-CN" altLang="en-US" sz="2000" dirty="0"/>
              <a:t>卷积广泛用于声音、图像与视频处理中</a:t>
            </a:r>
          </a:p>
          <a:p>
            <a:pPr lvl="1"/>
            <a:r>
              <a:rPr lang="zh-CN" altLang="en-US" sz="2000" dirty="0" smtClean="0"/>
              <a:t>卷积</a:t>
            </a:r>
            <a:r>
              <a:rPr lang="zh-CN" altLang="en-US" sz="2000" dirty="0"/>
              <a:t>实际上就是一种基本的模板</a:t>
            </a:r>
            <a:r>
              <a:rPr lang="zh-CN" altLang="en-US" sz="2000" dirty="0" smtClean="0"/>
              <a:t>计算 </a:t>
            </a:r>
            <a:r>
              <a:rPr lang="en-US" altLang="zh-CN" sz="2000" dirty="0"/>
              <a:t>(stencil computation)</a:t>
            </a:r>
          </a:p>
          <a:p>
            <a:pPr lvl="1"/>
            <a:r>
              <a:rPr lang="zh-CN" altLang="en-US" sz="2000" dirty="0"/>
              <a:t>基本的</a:t>
            </a:r>
            <a:r>
              <a:rPr lang="en-US" altLang="zh-CN" sz="2000" dirty="0"/>
              <a:t>1D</a:t>
            </a:r>
            <a:r>
              <a:rPr lang="zh-CN" altLang="en-US" sz="2000" dirty="0"/>
              <a:t>和</a:t>
            </a:r>
            <a:r>
              <a:rPr lang="en-US" altLang="zh-CN" sz="2000" dirty="0"/>
              <a:t>2D</a:t>
            </a:r>
            <a:r>
              <a:rPr lang="zh-CN" altLang="en-US" sz="2000" dirty="0"/>
              <a:t>的卷积核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4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3">
        <p:fade/>
      </p:transition>
    </mc:Choice>
    <mc:Fallback xmlns="">
      <p:transition spd="med" advTm="302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 – </a:t>
            </a:r>
            <a:r>
              <a:rPr lang="zh-CN" altLang="en-US" dirty="0" smtClean="0"/>
              <a:t>输入瓷砖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1453" y="1741378"/>
            <a:ext cx="5841722" cy="1564533"/>
            <a:chOff x="464820" y="1287559"/>
            <a:chExt cx="7788963" cy="2086044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64820" y="1287559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38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10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8745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4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626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939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60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32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7089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376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74183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6154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3938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66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658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25996" y="29037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0696" y="290413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06688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3888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30613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84639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41839" y="29164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89513" y="29164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11451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4880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3760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738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5167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6674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263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692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121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247873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5979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9408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90860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64923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022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99213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738" y="954558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2614" y="848683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750" y="3627358"/>
            <a:ext cx="5810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每个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输入分块具有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所有需要的值来计算对应的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输出分块。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3482" y="1625594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5104" y="29534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5208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两种设计选择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dirty="0" smtClean="0"/>
              <a:t> 1:</a:t>
            </a:r>
            <a:r>
              <a:rPr lang="zh-CN" altLang="en-US" dirty="0"/>
              <a:t>每个线程块的大小匹配</a:t>
            </a:r>
            <a:r>
              <a:rPr lang="zh-CN" altLang="en-US" dirty="0" smtClean="0"/>
              <a:t>输出分块的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/>
              <a:t>所有线程参与计算输出</a:t>
            </a:r>
            <a:r>
              <a:rPr lang="zh-CN" altLang="en-US" dirty="0" smtClean="0"/>
              <a:t>元素</a:t>
            </a:r>
            <a:endParaRPr lang="en-US" dirty="0" smtClean="0"/>
          </a:p>
          <a:p>
            <a:pPr lvl="1"/>
            <a:r>
              <a:rPr lang="zh-CN" altLang="en-US" dirty="0" smtClean="0"/>
              <a:t>本例中</a:t>
            </a:r>
            <a:r>
              <a:rPr lang="en-US" dirty="0" err="1" smtClean="0"/>
              <a:t>blockDim.x</a:t>
            </a:r>
            <a:r>
              <a:rPr lang="en-US" dirty="0" smtClean="0"/>
              <a:t> </a:t>
            </a:r>
            <a:r>
              <a:rPr lang="en-US" altLang="zh-CN" dirty="0" smtClean="0"/>
              <a:t>=</a:t>
            </a:r>
            <a:r>
              <a:rPr lang="en-US" dirty="0" smtClean="0"/>
              <a:t>4 </a:t>
            </a:r>
          </a:p>
          <a:p>
            <a:pPr lvl="1"/>
            <a:r>
              <a:rPr lang="zh-CN" altLang="en-US" dirty="0"/>
              <a:t>一些线程</a:t>
            </a:r>
            <a:r>
              <a:rPr lang="zh-CN" altLang="en-US" dirty="0" smtClean="0"/>
              <a:t>需要加载多个输入元素到</a:t>
            </a:r>
            <a:r>
              <a:rPr lang="zh-CN" altLang="en-US" dirty="0"/>
              <a:t>共享</a:t>
            </a:r>
            <a:r>
              <a:rPr lang="zh-CN" altLang="en-US" dirty="0" smtClean="0"/>
              <a:t>内存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/>
              <a:t>设计</a:t>
            </a:r>
            <a:r>
              <a:rPr lang="en-US" dirty="0" smtClean="0"/>
              <a:t> 2:</a:t>
            </a:r>
            <a:r>
              <a:rPr lang="zh-CN" altLang="en-US" dirty="0"/>
              <a:t>每个线程块的大小匹配</a:t>
            </a:r>
            <a:r>
              <a:rPr lang="zh-CN" altLang="en-US" dirty="0" smtClean="0"/>
              <a:t>输入分块的</a:t>
            </a:r>
            <a:r>
              <a:rPr lang="zh-CN" altLang="en-US" dirty="0" smtClean="0"/>
              <a:t>大小</a:t>
            </a:r>
            <a:endParaRPr lang="en-US" dirty="0"/>
          </a:p>
          <a:p>
            <a:pPr lvl="1"/>
            <a:r>
              <a:rPr lang="zh-CN" altLang="en-US" dirty="0" smtClean="0"/>
              <a:t>一些线程不参与</a:t>
            </a:r>
            <a:r>
              <a:rPr lang="zh-CN" altLang="en-US" dirty="0"/>
              <a:t>计算输出元素</a:t>
            </a:r>
            <a:endParaRPr lang="en-US" altLang="zh-CN" dirty="0"/>
          </a:p>
          <a:p>
            <a:pPr lvl="1"/>
            <a:r>
              <a:rPr lang="zh-CN" altLang="en-US" dirty="0"/>
              <a:t>本例中</a:t>
            </a:r>
            <a:r>
              <a:rPr lang="en-US" altLang="zh-CN" dirty="0" err="1"/>
              <a:t>blockDim.x</a:t>
            </a:r>
            <a:r>
              <a:rPr lang="en-US" altLang="zh-CN" dirty="0"/>
              <a:t> </a:t>
            </a:r>
            <a:r>
              <a:rPr lang="en-US" altLang="zh-CN" dirty="0" smtClean="0"/>
              <a:t>=8 </a:t>
            </a:r>
            <a:endParaRPr lang="en-US" altLang="zh-CN" dirty="0"/>
          </a:p>
          <a:p>
            <a:pPr lvl="1"/>
            <a:r>
              <a:rPr lang="zh-CN" altLang="en-US" dirty="0" smtClean="0"/>
              <a:t>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个线程加载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/>
              <a:t>输入元素到共享内存</a:t>
            </a:r>
            <a:endParaRPr lang="en-US" altLang="zh-CN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zh-CN" altLang="en-US" dirty="0" smtClean="0"/>
              <a:t>我们将在课堂中讲解设计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。设计</a:t>
            </a:r>
            <a:r>
              <a:rPr lang="en-US" altLang="zh-CN" dirty="0" smtClean="0"/>
              <a:t>1</a:t>
            </a:r>
            <a:r>
              <a:rPr lang="zh-CN" altLang="en-US" dirty="0" smtClean="0"/>
              <a:t>作为练习。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4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zh-CN" altLang="en-US" dirty="0" smtClean="0"/>
              <a:t>线程对输入和输出数据的映射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04825" y="1460506"/>
            <a:ext cx="5829300" cy="642983"/>
            <a:chOff x="457200" y="914340"/>
            <a:chExt cx="7772400" cy="857311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57200" y="914340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96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68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45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2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84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52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18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90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7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34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0000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3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11441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870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822847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728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5157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6583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2254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683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112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46960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970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9399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89947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64832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012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99122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825" y="953600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71701" y="847725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275" y="3359552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对每一个线程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ndex_i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Mask_Width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例中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02569" y="1624636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275" y="2711175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0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读这部分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375858" y="2227258"/>
            <a:ext cx="270500" cy="481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0950" y="26987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0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写这部分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2344342" y="1460505"/>
            <a:ext cx="1223963" cy="1248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6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 smtClean="0"/>
              <a:t>所有线程参与加载</a:t>
            </a:r>
            <a:r>
              <a:rPr lang="zh-CN" altLang="en-US" sz="2000" dirty="0" smtClean="0"/>
              <a:t>输入分块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float output = 0.0f;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else{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0.0f;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870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 smtClean="0"/>
              <a:t>一些线程不参与计算输出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3314226"/>
            <a:ext cx="6217920" cy="1519322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index_o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blockIdx.x</a:t>
            </a:r>
            <a:r>
              <a:rPr lang="en-US" dirty="0">
                <a:solidFill>
                  <a:schemeClr val="bg1"/>
                </a:solidFill>
              </a:rPr>
              <a:t>*O_TILE_WIDTH + 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仅仅</a:t>
            </a:r>
            <a:r>
              <a:rPr lang="en-US" dirty="0">
                <a:solidFill>
                  <a:schemeClr val="bg1"/>
                </a:solidFill>
              </a:rPr>
              <a:t> Threads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O_TILE_WIDTH-1 </a:t>
            </a:r>
            <a:r>
              <a:rPr lang="zh-CN" altLang="en-US" dirty="0">
                <a:solidFill>
                  <a:schemeClr val="bg1"/>
                </a:solidFill>
              </a:rPr>
              <a:t>参与计算输出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1467" y="819150"/>
            <a:ext cx="623506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&lt; O_TILE_WIDTH){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output = 0.0f;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    for(j = 0; j &lt;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    output += M[j] * Ns[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j+threadIdx.x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P[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index_o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] = output;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55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设置线程</a:t>
            </a:r>
            <a:r>
              <a:rPr lang="en-US" dirty="0" smtClean="0"/>
              <a:t>Block</a:t>
            </a:r>
            <a:r>
              <a:rPr lang="zh-CN" altLang="en-US" dirty="0" smtClean="0"/>
              <a:t>尺寸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7" y="895350"/>
            <a:ext cx="6235065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#define O_TILE_WIDTH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#define BLOCK_WIDTH (O_TILE_WIDTH + 4)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(BLOCK_WIDTH,1, 1);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((Width-1)/O_TILE_WIDTH+1, 1, 1)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CN" altLang="en-US" dirty="0" smtClean="0"/>
              <a:t>本例中</a:t>
            </a:r>
            <a:r>
              <a:rPr lang="en-US" dirty="0" err="1" smtClean="0"/>
              <a:t>Mask_Width</a:t>
            </a:r>
            <a:r>
              <a:rPr lang="en-US" altLang="zh-CN" dirty="0" smtClean="0"/>
              <a:t>=5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通常</a:t>
            </a:r>
            <a:r>
              <a:rPr lang="en-US" dirty="0" smtClean="0"/>
              <a:t>, </a:t>
            </a:r>
            <a:r>
              <a:rPr lang="en-US" dirty="0"/>
              <a:t>block width </a:t>
            </a:r>
            <a:r>
              <a:rPr lang="zh-CN" altLang="en-US" dirty="0" smtClean="0"/>
              <a:t>应该为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output tile width + (mask width-1)</a:t>
            </a:r>
          </a:p>
        </p:txBody>
      </p:sp>
    </p:spTree>
    <p:extLst>
      <p:ext uri="{BB962C8B-B14F-4D97-AF65-F5344CB8AC3E}">
        <p14:creationId xmlns:p14="http://schemas.microsoft.com/office/powerpoint/2010/main" val="34127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共享内存数据重用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2" t="30741" r="7418" b="10000"/>
          <a:stretch/>
        </p:blipFill>
        <p:spPr>
          <a:xfrm>
            <a:off x="1562099" y="1200150"/>
            <a:ext cx="37338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</a:t>
            </a:r>
            <a:r>
              <a:rPr lang="zh-CN" altLang="en-US" dirty="0" smtClean="0"/>
              <a:t>数据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3" t="12962" r="4126" b="20370"/>
          <a:stretch/>
        </p:blipFill>
        <p:spPr>
          <a:xfrm>
            <a:off x="231933" y="1047750"/>
            <a:ext cx="6394133" cy="31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80131"/>
          </a:xfrm>
        </p:spPr>
        <p:txBody>
          <a:bodyPr/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维卷积</a:t>
            </a:r>
            <a:r>
              <a:rPr lang="zh-CN" altLang="en-US" sz="2800" dirty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6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了解和学习写一个</a:t>
            </a:r>
            <a:r>
              <a:rPr lang="en-US" altLang="zh-CN" sz="1800" dirty="0"/>
              <a:t>2D</a:t>
            </a:r>
            <a:r>
              <a:rPr lang="zh-CN" altLang="en-US" sz="1800" dirty="0"/>
              <a:t>卷积</a:t>
            </a:r>
            <a:r>
              <a:rPr lang="zh-CN" altLang="en-US" sz="1800" dirty="0" smtClean="0"/>
              <a:t>核</a:t>
            </a:r>
            <a:endParaRPr lang="en-US" sz="1800" dirty="0" smtClean="0"/>
          </a:p>
          <a:p>
            <a:pPr lvl="1"/>
            <a:r>
              <a:rPr lang="zh-CN" altLang="en-US" sz="1400" dirty="0" smtClean="0"/>
              <a:t>使用</a:t>
            </a:r>
            <a:r>
              <a:rPr lang="zh-CN" altLang="en-US" sz="1400" dirty="0"/>
              <a:t>常数缓存</a:t>
            </a:r>
          </a:p>
          <a:p>
            <a:pPr lvl="1"/>
            <a:r>
              <a:rPr lang="en-US" altLang="zh-CN" sz="1400" dirty="0" smtClean="0"/>
              <a:t>2D</a:t>
            </a:r>
            <a:r>
              <a:rPr lang="zh-CN" altLang="en-US" sz="1400" dirty="0" smtClean="0"/>
              <a:t>输入</a:t>
            </a:r>
            <a:r>
              <a:rPr lang="zh-CN" altLang="en-US" sz="1400" dirty="0"/>
              <a:t>与输出</a:t>
            </a:r>
            <a:r>
              <a:rPr lang="zh-CN" altLang="en-US" sz="1400" dirty="0" smtClean="0"/>
              <a:t>瓷砖</a:t>
            </a:r>
            <a:endParaRPr lang="en-US" sz="1400" dirty="0"/>
          </a:p>
          <a:p>
            <a:pPr lvl="1"/>
            <a:r>
              <a:rPr lang="zh-CN" altLang="en-US" sz="1400" dirty="0" smtClean="0"/>
              <a:t>线程</a:t>
            </a:r>
            <a:r>
              <a:rPr lang="zh-CN" altLang="en-US" sz="1400" dirty="0"/>
              <a:t>与</a:t>
            </a:r>
            <a:r>
              <a:rPr lang="zh-CN" altLang="en-US" sz="1400" dirty="0" smtClean="0"/>
              <a:t>数据</a:t>
            </a:r>
            <a:r>
              <a:rPr lang="zh-CN" altLang="en-US" sz="1400" dirty="0"/>
              <a:t>索引映射</a:t>
            </a:r>
          </a:p>
          <a:p>
            <a:pPr lvl="1"/>
            <a:r>
              <a:rPr lang="zh-CN" altLang="en-US" sz="1400" dirty="0"/>
              <a:t>处理</a:t>
            </a:r>
            <a:r>
              <a:rPr lang="zh-CN" altLang="en-US" sz="1400" dirty="0" smtClean="0"/>
              <a:t>边界条件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62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-</a:t>
            </a:r>
            <a:r>
              <a:rPr lang="zh-CN" altLang="en-US" dirty="0"/>
              <a:t>被认为是一种滤波器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通常表现为一个过滤器</a:t>
            </a:r>
            <a:r>
              <a:rPr lang="en-US" altLang="zh-CN" sz="2400" dirty="0"/>
              <a:t>,</a:t>
            </a:r>
            <a:r>
              <a:rPr lang="zh-CN" altLang="en-US" sz="2400" dirty="0"/>
              <a:t>将信号或像素值转换成更可靠（或期望）的值</a:t>
            </a:r>
            <a:r>
              <a:rPr lang="en-US" sz="2400" dirty="0" smtClean="0"/>
              <a:t>.</a:t>
            </a:r>
          </a:p>
          <a:p>
            <a:pPr lvl="1"/>
            <a:r>
              <a:rPr lang="zh-CN" altLang="en-US" sz="2000" dirty="0" smtClean="0"/>
              <a:t>一些</a:t>
            </a:r>
            <a:r>
              <a:rPr lang="zh-CN" altLang="en-US" sz="2000" dirty="0"/>
              <a:t>过滤器可以平滑信号值，</a:t>
            </a:r>
            <a:r>
              <a:rPr lang="zh-CN" altLang="en-US" sz="2000" dirty="0" smtClean="0"/>
              <a:t>这样可以看到图像被平滑的趋势</a:t>
            </a:r>
            <a:endParaRPr lang="zh-CN" altLang="en-US" sz="2000" dirty="0"/>
          </a:p>
          <a:p>
            <a:pPr lvl="1"/>
            <a:r>
              <a:rPr lang="zh-CN" altLang="en-US" sz="2000" dirty="0"/>
              <a:t>其他如高斯过滤器可用于锐化边界和图像中的物体的边缘</a:t>
            </a:r>
          </a:p>
          <a:p>
            <a:pPr lvl="1"/>
            <a:endParaRPr lang="en-US" sz="117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46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67">
        <p:fade/>
      </p:transition>
    </mc:Choice>
    <mc:Fallback xmlns="">
      <p:transition spd="med" advTm="246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 smtClean="0"/>
              <a:t>为</a:t>
            </a:r>
            <a:r>
              <a:rPr lang="en-US" altLang="zh-CN" sz="2000" dirty="0" smtClean="0"/>
              <a:t>Mask</a:t>
            </a:r>
            <a:r>
              <a:rPr lang="zh-CN" altLang="en-US" sz="2000" dirty="0" smtClean="0"/>
              <a:t>使用常量内存和缓存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21634" y="666751"/>
            <a:ext cx="521716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b="0" baseline="0" dirty="0" smtClean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5177" marR="0" lvl="1" indent="-190492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fontAlgn="base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</a:defRPr>
            </a:lvl4pPr>
            <a:lvl5pPr marL="1323472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5pPr>
            <a:lvl6pPr marL="1609200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6pPr>
            <a:lvl7pPr marL="1894927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7pPr>
            <a:lvl8pPr marL="2180654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8pPr>
            <a:lvl9pPr marL="2466381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Mask</a:t>
            </a:r>
            <a:r>
              <a:rPr lang="zh-CN" altLang="en-US" dirty="0" smtClean="0"/>
              <a:t>被所有线程使用，并不会被修改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中的所有线程在每一个点进行计算时访问同一位置</a:t>
            </a:r>
            <a:endParaRPr lang="en-US" dirty="0"/>
          </a:p>
          <a:p>
            <a:r>
              <a:rPr lang="en-US" dirty="0"/>
              <a:t>CUDA </a:t>
            </a:r>
            <a:r>
              <a:rPr lang="en-US" dirty="0" smtClean="0"/>
              <a:t>devices</a:t>
            </a:r>
            <a:r>
              <a:rPr lang="zh-CN" altLang="en-US" dirty="0" smtClean="0"/>
              <a:t>提供常量内存，其内容被缓存以供快速访问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在一个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中所有线程访问的</a:t>
            </a:r>
            <a:r>
              <a:rPr lang="en-US" dirty="0" smtClean="0"/>
              <a:t>Cached values</a:t>
            </a:r>
            <a:r>
              <a:rPr lang="zh-CN" altLang="en-US" dirty="0" smtClean="0"/>
              <a:t>被广播</a:t>
            </a:r>
            <a:endParaRPr lang="en-US" dirty="0" smtClean="0"/>
          </a:p>
          <a:p>
            <a:pPr lvl="1"/>
            <a:r>
              <a:rPr lang="zh-CN" altLang="en-US" dirty="0" smtClean="0"/>
              <a:t>这种机制有效的放大了内存带宽，且没有消耗共享内存</a:t>
            </a:r>
            <a:endParaRPr lang="en-US" dirty="0"/>
          </a:p>
          <a:p>
            <a:r>
              <a:rPr lang="zh-CN" altLang="en-US" dirty="0" smtClean="0"/>
              <a:t>使用</a:t>
            </a:r>
            <a:r>
              <a:rPr lang="en-US" dirty="0" err="1" smtClean="0"/>
              <a:t>const</a:t>
            </a:r>
            <a:r>
              <a:rPr lang="en-US" dirty="0" smtClean="0"/>
              <a:t>  </a:t>
            </a:r>
            <a:r>
              <a:rPr lang="en-US" dirty="0"/>
              <a:t>__restrict__ </a:t>
            </a:r>
            <a:r>
              <a:rPr lang="zh-CN" altLang="en-US" dirty="0" smtClean="0"/>
              <a:t>限定符对于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参数进行设定，同时告诉编译器它是复合常量缓存的，如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34" y="3409950"/>
            <a:ext cx="519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__global__ void convolution_2D_kernel(float *P,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float *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N, height, width, channels,    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float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__restrict__ *M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 smtClean="0"/>
              <a:t>从输出坐标到输入坐标的变换</a:t>
            </a:r>
            <a:endParaRPr lang="en-US" sz="2000" dirty="0"/>
          </a:p>
        </p:txBody>
      </p:sp>
      <p:sp>
        <p:nvSpPr>
          <p:cNvPr id="4" name="TextShape 2"/>
          <p:cNvSpPr txBox="1"/>
          <p:nvPr/>
        </p:nvSpPr>
        <p:spPr>
          <a:xfrm>
            <a:off x="304800" y="743040"/>
            <a:ext cx="5162040" cy="242244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tx = threadIdx.x;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ty = threadIdx.y;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row_o = blockIdx.y*O_TILE_WIDTH + ty;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col_o = blockIdx.x*O_TILE_WIDTH + tx;</a:t>
            </a:r>
            <a:endParaRPr/>
          </a:p>
          <a:p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row_i = row_o - 2;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col_i = col_o - 2;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3207960" y="2647383"/>
            <a:ext cx="2800080" cy="2057040"/>
          </a:xfrm>
          <a:prstGeom prst="rect">
            <a:avLst/>
          </a:prstGeom>
          <a:solidFill>
            <a:srgbClr val="4F81BD"/>
          </a:solidFill>
          <a:ln w="25560">
            <a:solidFill>
              <a:schemeClr val="bg1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3465360" y="2847543"/>
            <a:ext cx="2285640" cy="1657080"/>
          </a:xfrm>
          <a:prstGeom prst="rect">
            <a:avLst/>
          </a:prstGeom>
          <a:solidFill>
            <a:srgbClr val="FFFFFF"/>
          </a:solidFill>
          <a:ln w="25560">
            <a:solidFill>
              <a:schemeClr val="bg1"/>
            </a:solidFill>
            <a:round/>
          </a:ln>
        </p:spPr>
      </p:sp>
      <p:sp>
        <p:nvSpPr>
          <p:cNvPr id="7" name="CustomShape 5"/>
          <p:cNvSpPr/>
          <p:nvPr/>
        </p:nvSpPr>
        <p:spPr>
          <a:xfrm>
            <a:off x="5149130" y="1941506"/>
            <a:ext cx="1310040" cy="63900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row_o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for 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Thread (0,0)</a:t>
            </a:r>
            <a:endParaRPr dirty="0"/>
          </a:p>
        </p:txBody>
      </p:sp>
      <p:sp>
        <p:nvSpPr>
          <p:cNvPr id="8" name="CustomShape 7"/>
          <p:cNvSpPr/>
          <p:nvPr/>
        </p:nvSpPr>
        <p:spPr>
          <a:xfrm>
            <a:off x="1600200" y="3184863"/>
            <a:ext cx="1310040" cy="63900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/>
              </a:rPr>
              <a:t>row_i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for </a:t>
            </a: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Thread (0,0)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5360" y="2307703"/>
            <a:ext cx="1643624" cy="5398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44754" y="2647383"/>
            <a:ext cx="363206" cy="6835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zh-CN" altLang="en-US" sz="2000" dirty="0" smtClean="0"/>
              <a:t>注意边界处理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个通道的示例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Shape 2"/>
          <p:cNvSpPr txBox="1"/>
          <p:nvPr/>
        </p:nvSpPr>
        <p:spPr>
          <a:xfrm>
            <a:off x="152400" y="666720"/>
            <a:ext cx="5867280" cy="2628720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if((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&gt;= 0) &amp;&amp;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height) &amp;&amp; 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&gt;= 0)  &amp;&amp;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width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)) 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Ns[ty][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data[</a:t>
            </a:r>
            <a:r>
              <a:rPr lang="en-US" sz="1500" dirty="0" err="1" smtClean="0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 * width 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+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 else{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Ns[ty][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0.0f;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880" y="280035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of width here is OK since pitch is set to width for </a:t>
            </a:r>
            <a:r>
              <a:rPr lang="en-US" dirty="0" smtClean="0">
                <a:solidFill>
                  <a:schemeClr val="bg1"/>
                </a:solidFill>
              </a:rPr>
              <a:t>this example.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480" y="1733550"/>
            <a:ext cx="3810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9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286232"/>
          </a:xfrm>
        </p:spPr>
        <p:txBody>
          <a:bodyPr/>
          <a:lstStyle/>
          <a:p>
            <a:r>
              <a:rPr lang="zh-CN" altLang="en-US" sz="1400" dirty="0" smtClean="0"/>
              <a:t>一些线程不参与计算输出</a:t>
            </a:r>
            <a:r>
              <a:rPr lang="zh-CN" altLang="en-US" sz="1400" dirty="0"/>
              <a:t>。</a:t>
            </a:r>
            <a:r>
              <a:rPr lang="en-US" sz="1400" dirty="0" smtClean="0"/>
              <a:t> (1</a:t>
            </a:r>
            <a:r>
              <a:rPr lang="zh-CN" altLang="en-US" sz="1400" dirty="0" smtClean="0"/>
              <a:t>个通道示例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TextShape 2"/>
          <p:cNvSpPr txBox="1"/>
          <p:nvPr/>
        </p:nvSpPr>
        <p:spPr>
          <a:xfrm>
            <a:off x="114480" y="742950"/>
            <a:ext cx="5371920" cy="2175750"/>
          </a:xfrm>
          <a:prstGeom prst="rect">
            <a:avLst/>
          </a:prstGeom>
        </p:spPr>
        <p:txBody>
          <a:bodyPr/>
          <a:lstStyle/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float output = 0.0f;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if(ty &lt; O_TILE_WIDTH &amp;&amp;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O_TILE_WIDTH){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for(i = 0; i &lt; MASK_WIDTH; i++) 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  for(j = 0; j &lt; MASK_WIDTH; j++) 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    output += M[i][j] * Ns[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i+ty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j+tx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}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41632"/>
          </a:xfrm>
        </p:spPr>
        <p:txBody>
          <a:bodyPr/>
          <a:lstStyle/>
          <a:p>
            <a:r>
              <a:rPr lang="zh-CN" altLang="en-US" sz="1800" dirty="0" smtClean="0"/>
              <a:t>一些线程不参与输出</a:t>
            </a:r>
            <a:r>
              <a:rPr lang="en-US" sz="1800" dirty="0" smtClean="0"/>
              <a:t>(1</a:t>
            </a:r>
            <a:r>
              <a:rPr lang="zh-CN" altLang="en-US" sz="1800" dirty="0" smtClean="0"/>
              <a:t>个通道示例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TextShape 2"/>
          <p:cNvSpPr txBox="1"/>
          <p:nvPr/>
        </p:nvSpPr>
        <p:spPr>
          <a:xfrm>
            <a:off x="228600" y="1063080"/>
            <a:ext cx="5257440" cy="1050840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if(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height &amp;&amp;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width)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data[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*width +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output;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526757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如果是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通道图像，你需要写一个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来处理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通道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RGB)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图像。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6235065" cy="480131"/>
          </a:xfrm>
        </p:spPr>
        <p:txBody>
          <a:bodyPr/>
          <a:lstStyle/>
          <a:p>
            <a:r>
              <a:rPr lang="zh-CN" altLang="en-US" sz="2800" dirty="0"/>
              <a:t>并行卷积算法的开销和</a:t>
            </a:r>
            <a:r>
              <a:rPr lang="zh-CN" altLang="en-US" sz="2800" dirty="0" smtClean="0"/>
              <a:t>收益分析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30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学会分析瓷砖并行卷积算法的开销和收益</a:t>
            </a:r>
            <a:endParaRPr lang="en-US" sz="2000" dirty="0" smtClean="0"/>
          </a:p>
          <a:p>
            <a:pPr lvl="1"/>
            <a:r>
              <a:rPr lang="zh-CN" altLang="en-US" sz="1600" dirty="0" smtClean="0"/>
              <a:t>相对</a:t>
            </a:r>
            <a:r>
              <a:rPr lang="zh-CN" altLang="en-US" sz="1600" dirty="0" smtClean="0"/>
              <a:t>于一维模式，</a:t>
            </a:r>
            <a:r>
              <a:rPr lang="zh-CN" altLang="en-US" sz="1600" dirty="0" smtClean="0"/>
              <a:t>更复杂的重用模式</a:t>
            </a:r>
            <a:endParaRPr lang="en-US" sz="1600" dirty="0" smtClean="0"/>
          </a:p>
          <a:p>
            <a:pPr lvl="1"/>
            <a:r>
              <a:rPr lang="zh-CN" altLang="en-US" sz="1600" dirty="0" smtClean="0"/>
              <a:t>低于统一的访问模式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15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zh-CN" altLang="en-US" dirty="0" smtClean="0"/>
              <a:t>个元素的卷积瓷砖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15097" r="4806" b="38318"/>
          <a:stretch/>
        </p:blipFill>
        <p:spPr>
          <a:xfrm>
            <a:off x="342900" y="819150"/>
            <a:ext cx="6172200" cy="205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3257550"/>
            <a:ext cx="6172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对于</a:t>
            </a:r>
            <a:r>
              <a:rPr lang="en-US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Mask_Width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=5, 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我们加载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8+5-1=12 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个元素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次内存加载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7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中每一个输出元素使用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17409" r="4509" b="38515"/>
          <a:stretch/>
        </p:blipFill>
        <p:spPr>
          <a:xfrm>
            <a:off x="457202" y="819151"/>
            <a:ext cx="608933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8800" y="3867150"/>
            <a:ext cx="10668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2985522"/>
            <a:ext cx="5181600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P[8] uses N[6], N[7], N[8], N[9], N[10]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P[9] uses N[7], N[8], N[9], N[10], N[11]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P[10] use N[8], N[9], N[10], N[11], N[12]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P[14] uses N[12], N[13], N[14], N[15], N[16]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P[15] uses N[13], N[14], N[15], N[16], N[17]</a:t>
            </a:r>
          </a:p>
        </p:txBody>
      </p:sp>
    </p:spTree>
    <p:extLst>
      <p:ext uri="{BB962C8B-B14F-4D97-AF65-F5344CB8AC3E}">
        <p14:creationId xmlns:p14="http://schemas.microsoft.com/office/powerpoint/2010/main" val="3520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zh-CN" altLang="en-US" dirty="0" smtClean="0"/>
              <a:t>一个简单方法计算瓷砖化的好处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468" y="819150"/>
            <a:ext cx="6165532" cy="292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b="0" baseline="0" dirty="0" smtClean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5177" marR="0" lvl="1" indent="-190492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fontAlgn="base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</a:defRPr>
            </a:lvl4pPr>
            <a:lvl5pPr marL="1323472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5pPr>
            <a:lvl6pPr marL="1609200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6pPr>
            <a:lvl7pPr marL="1894927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7pPr>
            <a:lvl8pPr marL="2180654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8pPr>
            <a:lvl9pPr marL="2466381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(8+5-1)=12 </a:t>
            </a:r>
            <a:r>
              <a:rPr lang="zh-CN" altLang="en-US" dirty="0" smtClean="0"/>
              <a:t>次元素加载</a:t>
            </a:r>
            <a:endParaRPr lang="en-US" dirty="0" smtClean="0"/>
          </a:p>
          <a:p>
            <a:r>
              <a:rPr lang="zh-CN" altLang="en-US" dirty="0" smtClean="0"/>
              <a:t>通过访问共享内存可以替换</a:t>
            </a:r>
            <a:r>
              <a:rPr lang="en-US" dirty="0" smtClean="0"/>
              <a:t>8*5 </a:t>
            </a:r>
            <a:r>
              <a:rPr lang="zh-CN" altLang="en-US" dirty="0" smtClean="0"/>
              <a:t>全局内存访问</a:t>
            </a:r>
            <a:endParaRPr lang="en-US" dirty="0" smtClean="0"/>
          </a:p>
          <a:p>
            <a:r>
              <a:rPr lang="zh-CN" altLang="en-US" dirty="0" smtClean="0"/>
              <a:t>这样可以带来</a:t>
            </a:r>
            <a:r>
              <a:rPr lang="en-US" altLang="zh-CN" dirty="0" smtClean="0"/>
              <a:t>40/12=3.3</a:t>
            </a:r>
            <a:r>
              <a:rPr lang="zh-CN" altLang="en-US" dirty="0" smtClean="0"/>
              <a:t>倍的带宽约减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-</a:t>
            </a:r>
            <a:r>
              <a:rPr lang="zh-CN" altLang="en-US" dirty="0"/>
              <a:t>一种计算的定义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实际上是一个数组操作，每个输出数据元素等于一个序列的输入元素的加权和。</a:t>
            </a:r>
          </a:p>
          <a:p>
            <a:r>
              <a:rPr lang="zh-CN" altLang="en-US" sz="2400" dirty="0"/>
              <a:t>计算中使用的权重由一个输入掩码数组（</a:t>
            </a:r>
            <a:r>
              <a:rPr lang="en-US" altLang="zh-CN" sz="2400" dirty="0"/>
              <a:t>mask array</a:t>
            </a:r>
            <a:r>
              <a:rPr lang="zh-CN" altLang="en-US" sz="2400" dirty="0"/>
              <a:t>）定义</a:t>
            </a:r>
            <a:r>
              <a:rPr lang="en-US" altLang="zh-CN" sz="2400" dirty="0"/>
              <a:t>,</a:t>
            </a:r>
            <a:r>
              <a:rPr lang="zh-CN" altLang="en-US" sz="2400" dirty="0"/>
              <a:t>通常被称为卷积核。</a:t>
            </a:r>
          </a:p>
          <a:p>
            <a:pPr lvl="1"/>
            <a:r>
              <a:rPr lang="en-US" altLang="zh-CN" sz="1800" dirty="0" smtClean="0"/>
              <a:t>mask </a:t>
            </a:r>
            <a:r>
              <a:rPr lang="en-US" altLang="zh-CN" sz="1800" dirty="0"/>
              <a:t>array</a:t>
            </a:r>
            <a:r>
              <a:rPr lang="zh-CN" altLang="en-US" sz="1800" dirty="0"/>
              <a:t>中元素的值模式定义了滤波的类型</a:t>
            </a:r>
          </a:p>
          <a:p>
            <a:pPr lvl="1"/>
            <a:r>
              <a:rPr lang="zh-CN" altLang="en-US" sz="1800" dirty="0"/>
              <a:t>如图像模糊滤波中， </a:t>
            </a:r>
            <a:r>
              <a:rPr lang="en-US" altLang="zh-CN" sz="1800" dirty="0"/>
              <a:t>mask array</a:t>
            </a:r>
            <a:r>
              <a:rPr lang="zh-CN" altLang="en-US" sz="1800" dirty="0"/>
              <a:t>中元素的值</a:t>
            </a:r>
            <a:r>
              <a:rPr lang="zh-CN" altLang="en-US" sz="1800" dirty="0" smtClean="0"/>
              <a:t>相同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80618"/>
              </p:ext>
            </p:extLst>
          </p:nvPr>
        </p:nvGraphicFramePr>
        <p:xfrm>
          <a:off x="2133600" y="3105150"/>
          <a:ext cx="228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91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169">
        <p:fade/>
      </p:transition>
    </mc:Choice>
    <mc:Fallback xmlns="">
      <p:transition spd="med" advTm="881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zh-CN" altLang="en-US" dirty="0" smtClean="0"/>
              <a:t>通常</a:t>
            </a:r>
            <a:r>
              <a:rPr lang="en-US" dirty="0" smtClean="0"/>
              <a:t>, </a:t>
            </a:r>
            <a:r>
              <a:rPr lang="zh-CN" altLang="en-US" dirty="0" smtClean="0"/>
              <a:t>对于</a:t>
            </a:r>
            <a:r>
              <a:rPr lang="en-US" dirty="0" smtClean="0"/>
              <a:t>1D</a:t>
            </a:r>
            <a:r>
              <a:rPr lang="zh-CN" altLang="en-US" dirty="0" smtClean="0"/>
              <a:t>瓷砖化卷积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2899" y="819150"/>
            <a:ext cx="6203633" cy="3539712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需要为每一个输入瓷砖加载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O_TILE_WIDTH+MASK_WIDTH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  <a:r>
              <a:rPr lang="zh-CN" altLang="en-US" sz="1800" dirty="0" smtClean="0">
                <a:solidFill>
                  <a:schemeClr val="bg1"/>
                </a:solidFill>
              </a:rPr>
              <a:t>个元素</a:t>
            </a:r>
            <a:endParaRPr lang="en-US" sz="1467" dirty="0" smtClean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通过共享内存可以替换掉</a:t>
            </a:r>
            <a:r>
              <a:rPr lang="en-US" altLang="zh-C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O_TILE_WIDTH*MASK_WIDTH)</a:t>
            </a:r>
            <a:r>
              <a:rPr lang="zh-CN" alt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次全局内存访问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这带来的带宽约减为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(O_TILE_WIDTH*MASK_WIDTH)/(O_TILE_WIDTH+MASK_WIDTH-1)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899" y="3486150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以上不考虑计算过程中边缘部分的</a:t>
            </a:r>
            <a:r>
              <a:rPr lang="en-US" altLang="zh-CN" dirty="0" smtClean="0">
                <a:solidFill>
                  <a:schemeClr val="bg1"/>
                </a:solidFill>
              </a:rPr>
              <a:t>ghost</a:t>
            </a:r>
            <a:r>
              <a:rPr lang="zh-CN" altLang="en-US" dirty="0" smtClean="0">
                <a:solidFill>
                  <a:schemeClr val="bg1"/>
                </a:solidFill>
              </a:rPr>
              <a:t>元素。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另一种方法来看待重用率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2" t="16883" r="4237" b="39157"/>
          <a:stretch/>
        </p:blipFill>
        <p:spPr>
          <a:xfrm>
            <a:off x="311468" y="865884"/>
            <a:ext cx="6248400" cy="1934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2200" y="3867150"/>
            <a:ext cx="6096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1468" y="2890349"/>
            <a:ext cx="623506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N[6] is used by P[8] (1X)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N[7] is used by P[8], P[9] (2X)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N[8] is used by P[8], P[9], P[10] (3X)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N[9] is used by P[8], P[9], P[10], P[11] (4X)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N10 is used by P[8], P[9], P[10], P[11], P[12] (5X)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(5X)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N[14] is used by P[12], P[13], P[14], P[15] (4X)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N[15] is used by P[13], P[14], P[15] (3X)</a:t>
            </a:r>
          </a:p>
        </p:txBody>
      </p:sp>
    </p:spTree>
    <p:extLst>
      <p:ext uri="{BB962C8B-B14F-4D97-AF65-F5344CB8AC3E}">
        <p14:creationId xmlns:p14="http://schemas.microsoft.com/office/powerpoint/2010/main" val="7700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另一种方法来看待重用率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24814" r="7418" b="11481"/>
          <a:stretch/>
        </p:blipFill>
        <p:spPr>
          <a:xfrm>
            <a:off x="381000" y="819150"/>
            <a:ext cx="4114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1D</a:t>
            </a:r>
            <a:r>
              <a:rPr lang="zh-CN" altLang="en-US" dirty="0"/>
              <a:t>卷积瓷砖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8" y="819150"/>
            <a:ext cx="6235065" cy="353971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对于输入瓷砖来说，总共的全局内存访问次数可以通过如下方式计算：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400" dirty="0"/>
              <a:t>1 + 2+…+ MASK_WIDTH-1 + MASK_WIDTH*(O_TILE_WIDTH-MASK_WIDTH+1) + MASK_WIDTH-1 + …+ 2 + </a:t>
            </a:r>
            <a:r>
              <a:rPr lang="en-US" sz="1400" dirty="0" smtClean="0"/>
              <a:t>1</a:t>
            </a:r>
            <a:endParaRPr lang="en-US" sz="1400" dirty="0"/>
          </a:p>
          <a:p>
            <a:pPr marL="0" indent="0">
              <a:buNone/>
            </a:pPr>
            <a:r>
              <a:rPr lang="en-US" sz="1800" dirty="0"/>
              <a:t>   = </a:t>
            </a:r>
            <a:r>
              <a:rPr lang="en-US" sz="1400" dirty="0"/>
              <a:t>MASK_WIDTH * (MASK_WIDTH-1) + MASK_WIDTH *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           (</a:t>
            </a:r>
            <a:r>
              <a:rPr lang="en-US" sz="1400" dirty="0"/>
              <a:t>O_TILE_WIDTH-MASK_WIDTH+1)</a:t>
            </a:r>
          </a:p>
          <a:p>
            <a:pPr marL="0" indent="0">
              <a:buNone/>
            </a:pPr>
            <a:r>
              <a:rPr lang="en-US" sz="1400" dirty="0"/>
              <a:t>    =  MASK_WIDTH * O_TILE_WIDTH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zh-CN" altLang="en-US" sz="1800" dirty="0"/>
              <a:t>对于输入瓷砖</a:t>
            </a:r>
            <a:r>
              <a:rPr lang="zh-CN" altLang="en-US" sz="1800" dirty="0" smtClean="0"/>
              <a:t>来说，如果</a:t>
            </a:r>
            <a:r>
              <a:rPr lang="zh-CN" altLang="en-US" sz="1800" dirty="0"/>
              <a:t>采用共享内存：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仅仅需要</a:t>
            </a:r>
            <a:r>
              <a:rPr lang="en-US" sz="1600" dirty="0" smtClean="0"/>
              <a:t>O_TILE_WIDTH </a:t>
            </a:r>
            <a:r>
              <a:rPr lang="en-US" sz="1600" dirty="0"/>
              <a:t>+ MASK_WIDTH -</a:t>
            </a:r>
            <a:r>
              <a:rPr lang="en-US" sz="1600" dirty="0" smtClean="0"/>
              <a:t>1</a:t>
            </a:r>
            <a:r>
              <a:rPr lang="zh-CN" altLang="en-US" sz="1600" dirty="0"/>
              <a:t>次全局内存访问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72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</a:t>
            </a:r>
            <a:r>
              <a:rPr lang="zh-CN" altLang="en-US" dirty="0" smtClean="0"/>
              <a:t>情况下的带宽约减示例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 bwMode="auto">
          <a:xfrm>
            <a:off x="311468" y="81915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kern="0" dirty="0" smtClean="0"/>
              <a:t>约减率是</a:t>
            </a:r>
            <a:r>
              <a:rPr lang="en-US" sz="1800" kern="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kern="0" dirty="0" smtClean="0"/>
              <a:t>	MASK_WIDTH * (O_TILE_WIDTH)/(O_TILE_WIDTH+MASK_WIDTH-1)</a:t>
            </a:r>
            <a:endParaRPr lang="en-US" sz="1400" kern="0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1143000" y="1809750"/>
          <a:ext cx="4571999" cy="14398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3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1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O_TILE_WIDTH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</a:t>
                      </a:r>
                      <a:r>
                        <a:rPr lang="en-US" sz="1400" baseline="0" dirty="0" smtClean="0"/>
                        <a:t>= 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 =</a:t>
                      </a:r>
                      <a:r>
                        <a:rPr lang="en-US" sz="1400" baseline="0" dirty="0" smtClean="0"/>
                        <a:t> 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8.7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9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2D</a:t>
            </a:r>
            <a:r>
              <a:rPr lang="zh-CN" altLang="en-US" dirty="0" smtClean="0"/>
              <a:t>卷积瓷砖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8" y="766243"/>
            <a:ext cx="6165532" cy="3429000"/>
          </a:xfrm>
        </p:spPr>
        <p:txBody>
          <a:bodyPr>
            <a:normAutofit/>
          </a:bodyPr>
          <a:lstStyle/>
          <a:p>
            <a:r>
              <a:rPr lang="en-US" sz="1800" dirty="0"/>
              <a:t>(O_TILE_WIDTH+MASK_WIDTH-1)</a:t>
            </a:r>
            <a:r>
              <a:rPr lang="en-US" sz="1800" baseline="30000" dirty="0"/>
              <a:t>2</a:t>
            </a:r>
            <a:r>
              <a:rPr lang="en-US" sz="1800" dirty="0"/>
              <a:t> </a:t>
            </a:r>
            <a:r>
              <a:rPr lang="zh-CN" altLang="en-US" sz="1800" dirty="0" smtClean="0"/>
              <a:t>个输入元素需要被加载到共享内存</a:t>
            </a:r>
            <a:endParaRPr lang="en-US" sz="1800" dirty="0"/>
          </a:p>
          <a:p>
            <a:r>
              <a:rPr lang="zh-CN" altLang="en-US" sz="1800" dirty="0" smtClean="0"/>
              <a:t>每一个输出元素的计算需要访问</a:t>
            </a:r>
            <a:r>
              <a:rPr lang="en-US" sz="1800" dirty="0" smtClean="0"/>
              <a:t>MASK_WIDTH</a:t>
            </a:r>
            <a:r>
              <a:rPr lang="en-US" sz="1800" baseline="30000" dirty="0" smtClean="0"/>
              <a:t>2 </a:t>
            </a:r>
            <a:r>
              <a:rPr lang="zh-CN" altLang="en-US" sz="1800" dirty="0" smtClean="0"/>
              <a:t>个输入元素</a:t>
            </a:r>
            <a:endParaRPr lang="en-US" sz="1800" dirty="0" smtClean="0"/>
          </a:p>
          <a:p>
            <a:r>
              <a:rPr lang="en-US" sz="1800" dirty="0" smtClean="0"/>
              <a:t>O_TILE_WIDTH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* MASK_WIDTH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次全局内存访问被转换为共享内存访问</a:t>
            </a:r>
            <a:endParaRPr lang="en-US" sz="1800" dirty="0" smtClean="0"/>
          </a:p>
          <a:p>
            <a:r>
              <a:rPr lang="en-US" sz="1800" dirty="0" smtClean="0"/>
              <a:t>2D</a:t>
            </a:r>
            <a:r>
              <a:rPr lang="zh-CN" altLang="en-US" sz="1800" dirty="0" smtClean="0"/>
              <a:t>情况下的约减率为：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O_TILE_WIDTH</a:t>
            </a:r>
            <a:r>
              <a:rPr lang="en-US" sz="1400" baseline="30000" dirty="0"/>
              <a:t>2</a:t>
            </a:r>
            <a:r>
              <a:rPr lang="en-US" sz="1400" dirty="0"/>
              <a:t> * MASK_WIDTH</a:t>
            </a:r>
            <a:r>
              <a:rPr lang="en-US" sz="1400" baseline="30000" dirty="0"/>
              <a:t>2 </a:t>
            </a:r>
            <a:r>
              <a:rPr lang="en-US" sz="1400" dirty="0"/>
              <a:t>/</a:t>
            </a:r>
            <a:r>
              <a:rPr lang="en-US" sz="1400" baseline="30000" dirty="0"/>
              <a:t> </a:t>
            </a:r>
            <a:r>
              <a:rPr lang="en-US" sz="1400" dirty="0"/>
              <a:t>(O_TILE_WIDTH+MASK_WIDTH-1)</a:t>
            </a:r>
            <a:r>
              <a:rPr lang="en-US" sz="1400" baseline="30000" dirty="0"/>
              <a:t>2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89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</a:t>
            </a:r>
            <a:r>
              <a:rPr lang="zh-CN" altLang="en-US" dirty="0"/>
              <a:t>情况下的带宽约减示例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 bwMode="auto">
          <a:xfrm>
            <a:off x="311468" y="728143"/>
            <a:ext cx="601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kern="0" dirty="0" smtClean="0"/>
              <a:t>约减率是</a:t>
            </a:r>
            <a:r>
              <a:rPr lang="en-US" sz="1800" kern="0" dirty="0" smtClean="0"/>
              <a:t>:</a:t>
            </a:r>
            <a:endParaRPr lang="en-US" sz="1600" kern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kern="0" dirty="0" smtClean="0"/>
              <a:t>O_TILE_WIDTH</a:t>
            </a:r>
            <a:r>
              <a:rPr lang="en-US" sz="1600" kern="0" baseline="30000" dirty="0" smtClean="0"/>
              <a:t>2</a:t>
            </a:r>
            <a:r>
              <a:rPr lang="en-US" sz="1600" kern="0" dirty="0" smtClean="0"/>
              <a:t> * MASK_WIDTH</a:t>
            </a:r>
            <a:r>
              <a:rPr lang="en-US" sz="1600" kern="0" baseline="30000" dirty="0" smtClean="0"/>
              <a:t>2 </a:t>
            </a:r>
            <a:r>
              <a:rPr lang="en-US" sz="1600" kern="0" dirty="0" smtClean="0"/>
              <a:t>/</a:t>
            </a:r>
            <a:r>
              <a:rPr lang="en-US" sz="1600" kern="0" baseline="30000" dirty="0" smtClean="0"/>
              <a:t> </a:t>
            </a:r>
            <a:r>
              <a:rPr lang="en-US" sz="1600" kern="0" dirty="0" smtClean="0"/>
              <a:t>(O_TILE_WIDTH+MASK_WIDTH-1)</a:t>
            </a:r>
            <a:r>
              <a:rPr lang="en-US" sz="1600" kern="0" baseline="30000" dirty="0" smtClean="0"/>
              <a:t>2</a:t>
            </a:r>
            <a:endParaRPr lang="en-US" sz="1600" kern="0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838200" y="2061210"/>
          <a:ext cx="5153025" cy="1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3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O_TILE_WIDTH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</a:t>
                      </a:r>
                      <a:r>
                        <a:rPr lang="en-US" sz="1400" baseline="0" dirty="0" smtClean="0"/>
                        <a:t> = 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22.1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 =</a:t>
                      </a:r>
                      <a:r>
                        <a:rPr lang="en-US" sz="1400" baseline="0" dirty="0" smtClean="0"/>
                        <a:t> 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51.8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3610800"/>
            <a:ext cx="4111689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分块大小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对于内存带宽约减率有着重要的影响。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常常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意外这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大的共享内存大小。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35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75">
        <p:fade/>
      </p:transition>
    </mc:Choice>
    <mc:Fallback xmlns="">
      <p:transition spd="med" advTm="54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zh-CN" altLang="en-US" dirty="0"/>
              <a:t>卷积示例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2952750"/>
            <a:ext cx="6217920" cy="1880797"/>
          </a:xfrm>
        </p:spPr>
        <p:txBody>
          <a:bodyPr/>
          <a:lstStyle/>
          <a:p>
            <a:r>
              <a:rPr lang="zh-CN" altLang="en-US" sz="2000" dirty="0"/>
              <a:t>常用于音频处理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为了对称，</a:t>
            </a:r>
            <a:r>
              <a:rPr lang="en-US" altLang="zh-CN" sz="1600" dirty="0" smtClean="0"/>
              <a:t>mask</a:t>
            </a:r>
            <a:r>
              <a:rPr lang="zh-CN" altLang="en-US" sz="1600" dirty="0"/>
              <a:t>的大小通常是</a:t>
            </a:r>
            <a:r>
              <a:rPr lang="zh-CN" altLang="en-US" sz="1600" dirty="0" smtClean="0"/>
              <a:t>奇数元素（</a:t>
            </a:r>
            <a:r>
              <a:rPr lang="zh-CN" altLang="en-US" sz="1600" dirty="0"/>
              <a:t>在本例中为</a:t>
            </a:r>
            <a:r>
              <a:rPr lang="en-US" altLang="zh-CN" sz="1600" dirty="0"/>
              <a:t>5 </a:t>
            </a:r>
            <a:r>
              <a:rPr lang="zh-CN" altLang="en-US" sz="1600" dirty="0" smtClean="0"/>
              <a:t>）</a:t>
            </a:r>
            <a:endParaRPr lang="en-US" sz="1600" dirty="0" smtClean="0"/>
          </a:p>
          <a:p>
            <a:pPr lvl="1"/>
            <a:r>
              <a:rPr lang="zh-CN" altLang="en-US" sz="1600" dirty="0"/>
              <a:t>图中显示计算</a:t>
            </a:r>
            <a:r>
              <a:rPr lang="en-US" altLang="zh-CN" sz="1600" dirty="0"/>
              <a:t>P[2]</a:t>
            </a:r>
            <a:endParaRPr lang="en-US" sz="1600" dirty="0" smtClean="0"/>
          </a:p>
          <a:p>
            <a:pPr marL="334685" lvl="1" indent="0">
              <a:buNone/>
            </a:pPr>
            <a:r>
              <a:rPr lang="en-US" dirty="0" smtClean="0"/>
              <a:t>P[2] = N[0]*M[0] + N[1]*M[1] + N[2]*M[2] + N[3]*M[3] + N[44]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14665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56135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87747" y="1961587"/>
            <a:ext cx="236541" cy="177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29217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60831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78649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933461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80882" y="2000840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43086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97898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779707" y="2131601"/>
            <a:ext cx="650489" cy="73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4515157" y="1497692"/>
            <a:ext cx="516379" cy="63760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6"/>
          <p:cNvSpPr txBox="1">
            <a:spLocks noChangeArrowheads="1"/>
          </p:cNvSpPr>
          <p:nvPr/>
        </p:nvSpPr>
        <p:spPr bwMode="auto">
          <a:xfrm>
            <a:off x="618495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N[0]</a:t>
            </a:r>
          </a:p>
        </p:txBody>
      </p:sp>
      <p:sp>
        <p:nvSpPr>
          <p:cNvPr id="18" name="TextBox 137"/>
          <p:cNvSpPr txBox="1">
            <a:spLocks noChangeArrowheads="1"/>
          </p:cNvSpPr>
          <p:nvPr/>
        </p:nvSpPr>
        <p:spPr bwMode="auto">
          <a:xfrm>
            <a:off x="3873146" y="103015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75304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30116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877537" y="1252833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39741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94553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4429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99241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346662" y="123158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708866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063678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425882" y="123158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97942" y="123158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49365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04178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256727" y="1598406"/>
            <a:ext cx="1037396" cy="25964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6"/>
          <p:cNvSpPr txBox="1">
            <a:spLocks noChangeArrowheads="1"/>
          </p:cNvSpPr>
          <p:nvPr/>
        </p:nvSpPr>
        <p:spPr bwMode="auto">
          <a:xfrm>
            <a:off x="1700982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N[3]</a:t>
            </a:r>
          </a:p>
        </p:txBody>
      </p:sp>
      <p:sp>
        <p:nvSpPr>
          <p:cNvPr id="35" name="TextBox 136"/>
          <p:cNvSpPr txBox="1">
            <a:spLocks noChangeArrowheads="1"/>
          </p:cNvSpPr>
          <p:nvPr/>
        </p:nvSpPr>
        <p:spPr bwMode="auto">
          <a:xfrm>
            <a:off x="978913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N[1]</a:t>
            </a:r>
          </a:p>
        </p:txBody>
      </p:sp>
      <p:sp>
        <p:nvSpPr>
          <p:cNvPr id="36" name="TextBox 136"/>
          <p:cNvSpPr txBox="1">
            <a:spLocks noChangeArrowheads="1"/>
          </p:cNvSpPr>
          <p:nvPr/>
        </p:nvSpPr>
        <p:spPr bwMode="auto">
          <a:xfrm>
            <a:off x="1339331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N[2]</a:t>
            </a:r>
          </a:p>
        </p:txBody>
      </p:sp>
      <p:sp>
        <p:nvSpPr>
          <p:cNvPr id="37" name="TextBox 136"/>
          <p:cNvSpPr txBox="1">
            <a:spLocks noChangeArrowheads="1"/>
          </p:cNvSpPr>
          <p:nvPr/>
        </p:nvSpPr>
        <p:spPr bwMode="auto">
          <a:xfrm>
            <a:off x="2423051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N[5]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2061400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N[4]</a:t>
            </a:r>
          </a:p>
        </p:txBody>
      </p:sp>
      <p:sp>
        <p:nvSpPr>
          <p:cNvPr id="39" name="TextBox 136"/>
          <p:cNvSpPr txBox="1">
            <a:spLocks noChangeArrowheads="1"/>
          </p:cNvSpPr>
          <p:nvPr/>
        </p:nvSpPr>
        <p:spPr bwMode="auto">
          <a:xfrm>
            <a:off x="2783469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N[6]</a:t>
            </a:r>
          </a:p>
        </p:txBody>
      </p:sp>
      <p:sp>
        <p:nvSpPr>
          <p:cNvPr id="40" name="TextBox 136"/>
          <p:cNvSpPr txBox="1">
            <a:spLocks noChangeArrowheads="1"/>
          </p:cNvSpPr>
          <p:nvPr/>
        </p:nvSpPr>
        <p:spPr bwMode="auto">
          <a:xfrm>
            <a:off x="349348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M[0]</a:t>
            </a:r>
          </a:p>
        </p:txBody>
      </p:sp>
      <p:sp>
        <p:nvSpPr>
          <p:cNvPr id="41" name="TextBox 136"/>
          <p:cNvSpPr txBox="1">
            <a:spLocks noChangeArrowheads="1"/>
          </p:cNvSpPr>
          <p:nvPr/>
        </p:nvSpPr>
        <p:spPr bwMode="auto">
          <a:xfrm>
            <a:off x="1058917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M[3]</a:t>
            </a:r>
          </a:p>
        </p:txBody>
      </p:sp>
      <p:sp>
        <p:nvSpPr>
          <p:cNvPr id="42" name="TextBox 136"/>
          <p:cNvSpPr txBox="1">
            <a:spLocks noChangeArrowheads="1"/>
          </p:cNvSpPr>
          <p:nvPr/>
        </p:nvSpPr>
        <p:spPr bwMode="auto">
          <a:xfrm>
            <a:off x="585871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</a:p>
        </p:txBody>
      </p:sp>
      <p:sp>
        <p:nvSpPr>
          <p:cNvPr id="43" name="TextBox 136"/>
          <p:cNvSpPr txBox="1">
            <a:spLocks noChangeArrowheads="1"/>
          </p:cNvSpPr>
          <p:nvPr/>
        </p:nvSpPr>
        <p:spPr bwMode="auto">
          <a:xfrm>
            <a:off x="822395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M[2]</a:t>
            </a:r>
          </a:p>
        </p:txBody>
      </p:sp>
      <p:sp>
        <p:nvSpPr>
          <p:cNvPr id="44" name="TextBox 136"/>
          <p:cNvSpPr txBox="1">
            <a:spLocks noChangeArrowheads="1"/>
          </p:cNvSpPr>
          <p:nvPr/>
        </p:nvSpPr>
        <p:spPr bwMode="auto">
          <a:xfrm>
            <a:off x="1295439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M[4]</a:t>
            </a:r>
          </a:p>
        </p:txBody>
      </p: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4163326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P[0]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5218818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P[3]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4515158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P[1]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4866987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P[2]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5922479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P[5]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5570647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P[4]</a:t>
            </a:r>
          </a:p>
        </p:txBody>
      </p:sp>
      <p:sp>
        <p:nvSpPr>
          <p:cNvPr id="51" name="TextBox 136"/>
          <p:cNvSpPr txBox="1">
            <a:spLocks noChangeArrowheads="1"/>
          </p:cNvSpPr>
          <p:nvPr/>
        </p:nvSpPr>
        <p:spPr bwMode="auto">
          <a:xfrm>
            <a:off x="6274311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P[6]</a:t>
            </a:r>
          </a:p>
        </p:txBody>
      </p:sp>
      <p:sp>
        <p:nvSpPr>
          <p:cNvPr id="52" name="TextBox 137"/>
          <p:cNvSpPr txBox="1">
            <a:spLocks noChangeArrowheads="1"/>
          </p:cNvSpPr>
          <p:nvPr/>
        </p:nvSpPr>
        <p:spPr bwMode="auto">
          <a:xfrm>
            <a:off x="324074" y="1035696"/>
            <a:ext cx="2872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3" name="TextBox 137"/>
          <p:cNvSpPr txBox="1">
            <a:spLocks noChangeArrowheads="1"/>
          </p:cNvSpPr>
          <p:nvPr/>
        </p:nvSpPr>
        <p:spPr bwMode="auto">
          <a:xfrm>
            <a:off x="85725" y="1768474"/>
            <a:ext cx="317716" cy="261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380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243">
        <p:fade/>
      </p:transition>
    </mc:Choice>
    <mc:Fallback xmlns="">
      <p:transition spd="med" advTm="1272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dirty="0" smtClean="0"/>
              <a:t>P[3]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42154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7051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82770" y="2324763"/>
            <a:ext cx="220308" cy="1652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07667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23386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30490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60952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84530" y="2323904"/>
            <a:ext cx="330462" cy="247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21876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52339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713515" y="2483110"/>
            <a:ext cx="605847" cy="688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2"/>
          </p:cNvCxnSpPr>
          <p:nvPr/>
        </p:nvCxnSpPr>
        <p:spPr bwMode="auto">
          <a:xfrm flipV="1">
            <a:off x="4239120" y="1869845"/>
            <a:ext cx="1100298" cy="5441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6"/>
          <p:cNvSpPr txBox="1">
            <a:spLocks noChangeArrowheads="1"/>
          </p:cNvSpPr>
          <p:nvPr/>
        </p:nvSpPr>
        <p:spPr bwMode="auto">
          <a:xfrm>
            <a:off x="878179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N[0]</a:t>
            </a:r>
          </a:p>
        </p:txBody>
      </p:sp>
      <p:sp>
        <p:nvSpPr>
          <p:cNvPr id="18" name="TextBox 137"/>
          <p:cNvSpPr txBox="1">
            <a:spLocks noChangeArrowheads="1"/>
          </p:cNvSpPr>
          <p:nvPr/>
        </p:nvSpPr>
        <p:spPr bwMode="auto">
          <a:xfrm>
            <a:off x="3901678" y="1414599"/>
            <a:ext cx="262200" cy="26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82801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13263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836840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174187" y="1621998"/>
            <a:ext cx="330462" cy="247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76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04649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94244" y="1602205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224706" y="1602205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548284" y="1602205"/>
            <a:ext cx="330462" cy="2478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885630" y="1602205"/>
            <a:ext cx="330462" cy="247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216092" y="1602205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53439" y="1602205"/>
            <a:ext cx="330462" cy="2478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899965" y="1602205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835111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165573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995515" y="1934291"/>
            <a:ext cx="707091" cy="29144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6"/>
          <p:cNvSpPr txBox="1">
            <a:spLocks noChangeArrowheads="1"/>
          </p:cNvSpPr>
          <p:nvPr/>
        </p:nvSpPr>
        <p:spPr bwMode="auto">
          <a:xfrm>
            <a:off x="1881040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N[3]</a:t>
            </a:r>
          </a:p>
        </p:txBody>
      </p:sp>
      <p:sp>
        <p:nvSpPr>
          <p:cNvPr id="35" name="TextBox 136"/>
          <p:cNvSpPr txBox="1">
            <a:spLocks noChangeArrowheads="1"/>
          </p:cNvSpPr>
          <p:nvPr/>
        </p:nvSpPr>
        <p:spPr bwMode="auto">
          <a:xfrm>
            <a:off x="1212084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N[1]</a:t>
            </a:r>
          </a:p>
        </p:txBody>
      </p:sp>
      <p:sp>
        <p:nvSpPr>
          <p:cNvPr id="36" name="TextBox 136"/>
          <p:cNvSpPr txBox="1">
            <a:spLocks noChangeArrowheads="1"/>
          </p:cNvSpPr>
          <p:nvPr/>
        </p:nvSpPr>
        <p:spPr bwMode="auto">
          <a:xfrm>
            <a:off x="1545988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N[2]</a:t>
            </a:r>
          </a:p>
        </p:txBody>
      </p:sp>
      <p:sp>
        <p:nvSpPr>
          <p:cNvPr id="37" name="TextBox 136"/>
          <p:cNvSpPr txBox="1">
            <a:spLocks noChangeArrowheads="1"/>
          </p:cNvSpPr>
          <p:nvPr/>
        </p:nvSpPr>
        <p:spPr bwMode="auto">
          <a:xfrm>
            <a:off x="2549995" y="1390992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N[5]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2214943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N[4]</a:t>
            </a:r>
          </a:p>
        </p:txBody>
      </p:sp>
      <p:sp>
        <p:nvSpPr>
          <p:cNvPr id="39" name="TextBox 136"/>
          <p:cNvSpPr txBox="1">
            <a:spLocks noChangeArrowheads="1"/>
          </p:cNvSpPr>
          <p:nvPr/>
        </p:nvSpPr>
        <p:spPr bwMode="auto">
          <a:xfrm>
            <a:off x="2883900" y="1390992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N[6]</a:t>
            </a:r>
          </a:p>
        </p:txBody>
      </p:sp>
      <p:sp>
        <p:nvSpPr>
          <p:cNvPr id="40" name="TextBox 136"/>
          <p:cNvSpPr txBox="1">
            <a:spLocks noChangeArrowheads="1"/>
          </p:cNvSpPr>
          <p:nvPr/>
        </p:nvSpPr>
        <p:spPr bwMode="auto">
          <a:xfrm>
            <a:off x="381340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M[0]</a:t>
            </a:r>
          </a:p>
        </p:txBody>
      </p:sp>
      <p:sp>
        <p:nvSpPr>
          <p:cNvPr id="41" name="TextBox 136"/>
          <p:cNvSpPr txBox="1">
            <a:spLocks noChangeArrowheads="1"/>
          </p:cNvSpPr>
          <p:nvPr/>
        </p:nvSpPr>
        <p:spPr bwMode="auto">
          <a:xfrm>
            <a:off x="1042264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M[3]</a:t>
            </a:r>
          </a:p>
        </p:txBody>
      </p:sp>
      <p:sp>
        <p:nvSpPr>
          <p:cNvPr id="42" name="TextBox 136"/>
          <p:cNvSpPr txBox="1">
            <a:spLocks noChangeArrowheads="1"/>
          </p:cNvSpPr>
          <p:nvPr/>
        </p:nvSpPr>
        <p:spPr bwMode="auto">
          <a:xfrm>
            <a:off x="601648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</a:p>
        </p:txBody>
      </p:sp>
      <p:sp>
        <p:nvSpPr>
          <p:cNvPr id="43" name="TextBox 136"/>
          <p:cNvSpPr txBox="1">
            <a:spLocks noChangeArrowheads="1"/>
          </p:cNvSpPr>
          <p:nvPr/>
        </p:nvSpPr>
        <p:spPr bwMode="auto">
          <a:xfrm>
            <a:off x="821955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M[2]</a:t>
            </a:r>
          </a:p>
        </p:txBody>
      </p:sp>
      <p:sp>
        <p:nvSpPr>
          <p:cNvPr id="44" name="TextBox 136"/>
          <p:cNvSpPr txBox="1">
            <a:spLocks noChangeArrowheads="1"/>
          </p:cNvSpPr>
          <p:nvPr/>
        </p:nvSpPr>
        <p:spPr bwMode="auto">
          <a:xfrm>
            <a:off x="1262572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M[4]</a:t>
            </a:r>
          </a:p>
        </p:txBody>
      </p: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4182801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P[0]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5185661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P[3]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4516704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P[1]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4850609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P[2]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5854618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P[5]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5519565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P[4]</a:t>
            </a:r>
          </a:p>
        </p:txBody>
      </p:sp>
      <p:sp>
        <p:nvSpPr>
          <p:cNvPr id="51" name="TextBox 136"/>
          <p:cNvSpPr txBox="1">
            <a:spLocks noChangeArrowheads="1"/>
          </p:cNvSpPr>
          <p:nvPr/>
        </p:nvSpPr>
        <p:spPr bwMode="auto">
          <a:xfrm>
            <a:off x="6188522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P[6]</a:t>
            </a:r>
          </a:p>
        </p:txBody>
      </p:sp>
      <p:sp>
        <p:nvSpPr>
          <p:cNvPr id="52" name="TextBox 137"/>
          <p:cNvSpPr txBox="1">
            <a:spLocks noChangeArrowheads="1"/>
          </p:cNvSpPr>
          <p:nvPr/>
        </p:nvSpPr>
        <p:spPr bwMode="auto">
          <a:xfrm>
            <a:off x="595910" y="1419763"/>
            <a:ext cx="277251" cy="26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3" name="TextBox 137"/>
          <p:cNvSpPr txBox="1">
            <a:spLocks noChangeArrowheads="1"/>
          </p:cNvSpPr>
          <p:nvPr/>
        </p:nvSpPr>
        <p:spPr bwMode="auto">
          <a:xfrm>
            <a:off x="135788" y="2144903"/>
            <a:ext cx="310365" cy="2600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0089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59">
        <p:fade/>
      </p:transition>
    </mc:Choice>
    <mc:Fallback xmlns="">
      <p:transition spd="med" advTm="272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卷积边界条件（计算时）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2739498"/>
            <a:ext cx="6217920" cy="2094050"/>
          </a:xfrm>
        </p:spPr>
        <p:txBody>
          <a:bodyPr/>
          <a:lstStyle/>
          <a:p>
            <a:r>
              <a:rPr lang="zh-CN" altLang="en-US" sz="2000" dirty="0"/>
              <a:t>计算输出元素在数组的边界</a:t>
            </a:r>
            <a:r>
              <a:rPr lang="en-US" altLang="zh-CN" sz="2000" dirty="0"/>
              <a:t>(</a:t>
            </a:r>
            <a:r>
              <a:rPr lang="zh-CN" altLang="en-US" sz="2000" dirty="0"/>
              <a:t>开始和结束</a:t>
            </a:r>
            <a:r>
              <a:rPr lang="en-US" altLang="zh-CN" sz="2000" dirty="0"/>
              <a:t>)</a:t>
            </a:r>
            <a:r>
              <a:rPr lang="zh-CN" altLang="en-US" sz="2000" dirty="0"/>
              <a:t>需要处理“</a:t>
            </a:r>
            <a:r>
              <a:rPr lang="en-US" altLang="zh-CN" sz="2000" dirty="0"/>
              <a:t>ghost”</a:t>
            </a:r>
            <a:r>
              <a:rPr lang="zh-CN" altLang="en-US" sz="2000" dirty="0"/>
              <a:t>元素</a:t>
            </a:r>
          </a:p>
          <a:p>
            <a:pPr marL="382308" lvl="2" indent="-236793"/>
            <a:r>
              <a:rPr lang="zh-CN" altLang="en-US" sz="1600" dirty="0">
                <a:solidFill>
                  <a:srgbClr val="6F6F6F"/>
                </a:solidFill>
                <a:ea typeface="+mn-ea"/>
              </a:rPr>
              <a:t>不同的政策</a:t>
            </a:r>
            <a:r>
              <a:rPr lang="en-US" altLang="zh-CN" sz="1600" dirty="0">
                <a:solidFill>
                  <a:srgbClr val="6F6F6F"/>
                </a:solidFill>
                <a:ea typeface="+mn-ea"/>
              </a:rPr>
              <a:t>(</a:t>
            </a:r>
            <a:r>
              <a:rPr lang="zh-CN" altLang="en-US" sz="1600" dirty="0">
                <a:solidFill>
                  <a:srgbClr val="6F6F6F"/>
                </a:solidFill>
                <a:ea typeface="+mn-ea"/>
              </a:rPr>
              <a:t>补</a:t>
            </a:r>
            <a:r>
              <a:rPr lang="en-US" altLang="zh-CN" sz="1600" dirty="0">
                <a:solidFill>
                  <a:srgbClr val="6F6F6F"/>
                </a:solidFill>
                <a:ea typeface="+mn-ea"/>
              </a:rPr>
              <a:t>0,</a:t>
            </a:r>
            <a:r>
              <a:rPr lang="zh-CN" altLang="en-US" sz="1600" dirty="0">
                <a:solidFill>
                  <a:srgbClr val="6F6F6F"/>
                </a:solidFill>
                <a:ea typeface="+mn-ea"/>
              </a:rPr>
              <a:t>边界值的复制</a:t>
            </a:r>
            <a:r>
              <a:rPr lang="en-US" altLang="zh-CN" sz="1600" dirty="0">
                <a:solidFill>
                  <a:srgbClr val="6F6F6F"/>
                </a:solidFill>
                <a:ea typeface="+mn-ea"/>
              </a:rPr>
              <a:t>,</a:t>
            </a:r>
            <a:r>
              <a:rPr lang="zh-CN" altLang="en-US" sz="1600" dirty="0">
                <a:solidFill>
                  <a:srgbClr val="6F6F6F"/>
                </a:solidFill>
                <a:ea typeface="+mn-ea"/>
              </a:rPr>
              <a:t>等等</a:t>
            </a:r>
            <a:r>
              <a:rPr lang="en-US" altLang="zh-CN" sz="1600" dirty="0">
                <a:solidFill>
                  <a:srgbClr val="6F6F6F"/>
                </a:solidFill>
                <a:ea typeface="+mn-ea"/>
              </a:rPr>
              <a:t>)</a:t>
            </a:r>
            <a:r>
              <a:rPr lang="zh-CN" altLang="en-US" sz="1600" dirty="0">
                <a:solidFill>
                  <a:srgbClr val="6F6F6F"/>
                </a:solidFill>
                <a:ea typeface="+mn-ea"/>
              </a:rPr>
              <a:t>。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6382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5859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75561" y="1904021"/>
            <a:ext cx="234590" cy="175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15038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44741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30097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81982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26535" y="1903105"/>
            <a:ext cx="351885" cy="2639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5751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37635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60160" y="2072633"/>
            <a:ext cx="645122" cy="73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1" idx="2"/>
          </p:cNvCxnSpPr>
          <p:nvPr/>
        </p:nvCxnSpPr>
        <p:spPr bwMode="auto">
          <a:xfrm flipV="1">
            <a:off x="4357942" y="1330626"/>
            <a:ext cx="410532" cy="4099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5"/>
          <p:cNvSpPr txBox="1">
            <a:spLocks noChangeArrowheads="1"/>
          </p:cNvSpPr>
          <p:nvPr/>
        </p:nvSpPr>
        <p:spPr bwMode="auto">
          <a:xfrm>
            <a:off x="29029" y="1672180"/>
            <a:ext cx="35458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8" name="TextBox 136"/>
          <p:cNvSpPr txBox="1">
            <a:spLocks noChangeArrowheads="1"/>
          </p:cNvSpPr>
          <p:nvPr/>
        </p:nvSpPr>
        <p:spPr bwMode="auto">
          <a:xfrm>
            <a:off x="316157" y="814712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9" name="TextBox 137"/>
          <p:cNvSpPr txBox="1">
            <a:spLocks noChangeArrowheads="1"/>
          </p:cNvSpPr>
          <p:nvPr/>
        </p:nvSpPr>
        <p:spPr bwMode="auto">
          <a:xfrm>
            <a:off x="3937635" y="82021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240647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92532" y="1066713"/>
            <a:ext cx="351885" cy="2639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937085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296301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48185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38907" y="1045636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90791" y="1045636"/>
            <a:ext cx="351885" cy="2639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435345" y="1045636"/>
            <a:ext cx="351885" cy="2639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794561" y="1045636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46445" y="1045636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05661" y="1045636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874651" y="1045636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00070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351954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1346152" y="1409434"/>
            <a:ext cx="641456" cy="3560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382135" y="1045636"/>
            <a:ext cx="351885" cy="263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" name="TextBox 136"/>
          <p:cNvSpPr txBox="1">
            <a:spLocks noChangeArrowheads="1"/>
          </p:cNvSpPr>
          <p:nvPr/>
        </p:nvSpPr>
        <p:spPr bwMode="auto">
          <a:xfrm>
            <a:off x="713249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N[0]</a:t>
            </a:r>
          </a:p>
        </p:txBody>
      </p:sp>
      <p:sp>
        <p:nvSpPr>
          <p:cNvPr id="37" name="TextBox 136"/>
          <p:cNvSpPr txBox="1">
            <a:spLocks noChangeArrowheads="1"/>
          </p:cNvSpPr>
          <p:nvPr/>
        </p:nvSpPr>
        <p:spPr bwMode="auto">
          <a:xfrm>
            <a:off x="1781120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N[3]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1068799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N[1]</a:t>
            </a:r>
          </a:p>
        </p:txBody>
      </p:sp>
      <p:sp>
        <p:nvSpPr>
          <p:cNvPr id="39" name="TextBox 136"/>
          <p:cNvSpPr txBox="1">
            <a:spLocks noChangeArrowheads="1"/>
          </p:cNvSpPr>
          <p:nvPr/>
        </p:nvSpPr>
        <p:spPr bwMode="auto">
          <a:xfrm>
            <a:off x="1424348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N[2]</a:t>
            </a:r>
          </a:p>
        </p:txBody>
      </p:sp>
      <p:sp>
        <p:nvSpPr>
          <p:cNvPr id="40" name="TextBox 136"/>
          <p:cNvSpPr txBox="1">
            <a:spLocks noChangeArrowheads="1"/>
          </p:cNvSpPr>
          <p:nvPr/>
        </p:nvSpPr>
        <p:spPr bwMode="auto">
          <a:xfrm>
            <a:off x="2493441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N[5]</a:t>
            </a:r>
          </a:p>
        </p:txBody>
      </p:sp>
      <p:sp>
        <p:nvSpPr>
          <p:cNvPr id="41" name="TextBox 136"/>
          <p:cNvSpPr txBox="1">
            <a:spLocks noChangeArrowheads="1"/>
          </p:cNvSpPr>
          <p:nvPr/>
        </p:nvSpPr>
        <p:spPr bwMode="auto">
          <a:xfrm>
            <a:off x="2136670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N[4]</a:t>
            </a:r>
          </a:p>
        </p:txBody>
      </p:sp>
      <p:sp>
        <p:nvSpPr>
          <p:cNvPr id="42" name="TextBox 136"/>
          <p:cNvSpPr txBox="1">
            <a:spLocks noChangeArrowheads="1"/>
          </p:cNvSpPr>
          <p:nvPr/>
        </p:nvSpPr>
        <p:spPr bwMode="auto">
          <a:xfrm>
            <a:off x="2848994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N[6]</a:t>
            </a:r>
          </a:p>
        </p:txBody>
      </p: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372360" y="1479994"/>
            <a:ext cx="6559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Filled in</a:t>
            </a:r>
          </a:p>
        </p:txBody>
      </p:sp>
      <p:cxnSp>
        <p:nvCxnSpPr>
          <p:cNvPr id="44" name="Straight Arrow Connector 43"/>
          <p:cNvCxnSpPr>
            <a:endCxn id="35" idx="2"/>
          </p:cNvCxnSpPr>
          <p:nvPr/>
        </p:nvCxnSpPr>
        <p:spPr bwMode="auto">
          <a:xfrm flipH="1" flipV="1">
            <a:off x="558077" y="1309550"/>
            <a:ext cx="35433" cy="170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241626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M[0]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945395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M[3]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476216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710805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M[2]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1179985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M[4]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4219876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P[0]</a:t>
            </a:r>
          </a:p>
        </p:txBody>
      </p:sp>
      <p:sp>
        <p:nvSpPr>
          <p:cNvPr id="51" name="TextBox 136"/>
          <p:cNvSpPr txBox="1">
            <a:spLocks noChangeArrowheads="1"/>
          </p:cNvSpPr>
          <p:nvPr/>
        </p:nvSpPr>
        <p:spPr bwMode="auto">
          <a:xfrm>
            <a:off x="5287749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P[3]</a:t>
            </a:r>
          </a:p>
        </p:txBody>
      </p:sp>
      <p:sp>
        <p:nvSpPr>
          <p:cNvPr id="52" name="TextBox 136"/>
          <p:cNvSpPr txBox="1">
            <a:spLocks noChangeArrowheads="1"/>
          </p:cNvSpPr>
          <p:nvPr/>
        </p:nvSpPr>
        <p:spPr bwMode="auto">
          <a:xfrm>
            <a:off x="4575426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P[1]</a:t>
            </a:r>
          </a:p>
        </p:txBody>
      </p:sp>
      <p:sp>
        <p:nvSpPr>
          <p:cNvPr id="53" name="TextBox 136"/>
          <p:cNvSpPr txBox="1">
            <a:spLocks noChangeArrowheads="1"/>
          </p:cNvSpPr>
          <p:nvPr/>
        </p:nvSpPr>
        <p:spPr bwMode="auto">
          <a:xfrm>
            <a:off x="4930977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P[2]</a:t>
            </a:r>
          </a:p>
        </p:txBody>
      </p:sp>
      <p:sp>
        <p:nvSpPr>
          <p:cNvPr id="54" name="TextBox 136"/>
          <p:cNvSpPr txBox="1">
            <a:spLocks noChangeArrowheads="1"/>
          </p:cNvSpPr>
          <p:nvPr/>
        </p:nvSpPr>
        <p:spPr bwMode="auto">
          <a:xfrm>
            <a:off x="6000071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P[5]</a:t>
            </a:r>
          </a:p>
        </p:txBody>
      </p:sp>
      <p:sp>
        <p:nvSpPr>
          <p:cNvPr id="55" name="TextBox 136"/>
          <p:cNvSpPr txBox="1">
            <a:spLocks noChangeArrowheads="1"/>
          </p:cNvSpPr>
          <p:nvPr/>
        </p:nvSpPr>
        <p:spPr bwMode="auto">
          <a:xfrm>
            <a:off x="5643300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P[4]</a:t>
            </a:r>
          </a:p>
        </p:txBody>
      </p:sp>
      <p:sp>
        <p:nvSpPr>
          <p:cNvPr id="56" name="TextBox 136"/>
          <p:cNvSpPr txBox="1">
            <a:spLocks noChangeArrowheads="1"/>
          </p:cNvSpPr>
          <p:nvPr/>
        </p:nvSpPr>
        <p:spPr bwMode="auto">
          <a:xfrm>
            <a:off x="6355620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P[6]</a:t>
            </a:r>
          </a:p>
        </p:txBody>
      </p:sp>
    </p:spTree>
    <p:extLst>
      <p:ext uri="{BB962C8B-B14F-4D97-AF65-F5344CB8AC3E}">
        <p14:creationId xmlns:p14="http://schemas.microsoft.com/office/powerpoint/2010/main" val="32000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006">
        <p:fade/>
      </p:transition>
    </mc:Choice>
    <mc:Fallback xmlns="">
      <p:transition spd="med" advTm="680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41632"/>
          </a:xfrm>
        </p:spPr>
        <p:txBody>
          <a:bodyPr/>
          <a:lstStyle/>
          <a:p>
            <a:r>
              <a:rPr lang="en-US" sz="1800" dirty="0" smtClean="0"/>
              <a:t>A 1D Convolution Kernel with Boundary Condition Handling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390522"/>
          </a:xfrm>
        </p:spPr>
        <p:txBody>
          <a:bodyPr/>
          <a:lstStyle/>
          <a:p>
            <a:r>
              <a:rPr lang="en-US" dirty="0" smtClean="0"/>
              <a:t>This kernel forces all elements outside the valid input range to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428897" y="1428750"/>
            <a:ext cx="6248400" cy="338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36793" indent="-236793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5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indent="-190492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indent="-169327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__global__ void convolution_1D_basic_kernel(float *N, float *M,</a:t>
            </a:r>
            <a:b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		float *P,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Width)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float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i –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/2);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for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j = 0; j &lt;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j++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if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&gt;= 0 &amp;&amp;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&lt; Width)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+= N[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j]*M[j];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P[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9878" y="1962150"/>
            <a:ext cx="562372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279">
        <p:fade/>
      </p:transition>
    </mc:Choice>
    <mc:Fallback xmlns="">
      <p:transition spd="med" advTm="852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41632"/>
          </a:xfrm>
        </p:spPr>
        <p:txBody>
          <a:bodyPr/>
          <a:lstStyle/>
          <a:p>
            <a:r>
              <a:rPr lang="en-US" sz="1800" dirty="0" smtClean="0"/>
              <a:t>A 1D Convolution Kernel with Boundary Condition Handling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390522"/>
          </a:xfrm>
        </p:spPr>
        <p:txBody>
          <a:bodyPr/>
          <a:lstStyle/>
          <a:p>
            <a:r>
              <a:rPr lang="en-US" dirty="0" smtClean="0"/>
              <a:t>This kernel forces all elements outside the valid input range to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428897" y="1469392"/>
            <a:ext cx="6248400" cy="35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36793" indent="-236793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5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indent="-190492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indent="-169327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__global__ void convolution_1D_basic_kernel(float *N, float *M,</a:t>
            </a:r>
            <a:b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		float *P,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Width)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float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i –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/2);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if (i &lt; Width)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for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j = 0; j &lt;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j++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if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&gt;= 0 &amp;&amp;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&lt; Width)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+= N[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j]*M[j];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P[i]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876550"/>
            <a:ext cx="562372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776">
        <p:fade/>
      </p:transition>
    </mc:Choice>
    <mc:Fallback xmlns="">
      <p:transition spd="med" advTm="797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3-1-kernel-SPMD-parallelism" id="{C940C72C-5B46-42E2-A282-9394487CB5A2}" vid="{A6EEB0E5-884E-4905-91C4-C8C6195CC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8.21</Order0>
    <Test_x0020_Field xmlns="1956f548-e1c6-4bad-9b00-9434a603b471">Slides</Test_x0020_Field>
    <Chapter xmlns="1956f548-e1c6-4bad-9b00-9434a603b471" xsi:nil="true"/>
    <Kit_x0020_Version xmlns="1956f548-e1c6-4bad-9b00-9434a603b471">Release 1.0</Kit_x0020_Version>
    <Quizzes xmlns="1956f548-e1c6-4bad-9b00-9434a603b471">N/A</Quizzes>
    <Labs xmlns="1956f548-e1c6-4bad-9b00-9434a603b471">N/A</Labs>
    <Lectures xmlns="1956f548-e1c6-4bad-9b00-9434a603b471">Final</Lecture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3D5C6-760C-4287-A0B7-B775691E658D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956f548-e1c6-4bad-9b00-9434a603b47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A04D8E6-EE8A-420D-A3B9-540C938B2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9453D-37E2-44FE-8CF4-441C89946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3421</TotalTime>
  <Words>2877</Words>
  <Application>Microsoft Office PowerPoint</Application>
  <PresentationFormat>自定义</PresentationFormat>
  <Paragraphs>722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AkzidenzGrotesk</vt:lpstr>
      <vt:lpstr>Akzidenz-Grotesk Extended BQ</vt:lpstr>
      <vt:lpstr>Monaco</vt:lpstr>
      <vt:lpstr>MS PGothic</vt:lpstr>
      <vt:lpstr>Sentinel Medium</vt:lpstr>
      <vt:lpstr>黑体</vt:lpstr>
      <vt:lpstr>华文新魏</vt:lpstr>
      <vt:lpstr>Arial</vt:lpstr>
      <vt:lpstr>Calibri</vt:lpstr>
      <vt:lpstr>Courier New</vt:lpstr>
      <vt:lpstr>Times New Roman</vt:lpstr>
      <vt:lpstr>Trebuchet MS</vt:lpstr>
      <vt:lpstr>2_Title &amp; Bullet </vt:lpstr>
      <vt:lpstr>并行计算模式(模板计算)</vt:lpstr>
      <vt:lpstr>目标</vt:lpstr>
      <vt:lpstr>卷积-被认为是一种滤波器</vt:lpstr>
      <vt:lpstr>卷积-一种计算的定义</vt:lpstr>
      <vt:lpstr>1D 卷积示例</vt:lpstr>
      <vt:lpstr>计算P[3]</vt:lpstr>
      <vt:lpstr>卷积边界条件（计算时）</vt:lpstr>
      <vt:lpstr>A 1D Convolution Kernel with Boundary Condition Handling</vt:lpstr>
      <vt:lpstr>A 1D Convolution Kernel with Boundary Condition Handling</vt:lpstr>
      <vt:lpstr>2D 卷积</vt:lpstr>
      <vt:lpstr>2D 卷积 – Ghost Cells</vt:lpstr>
      <vt:lpstr>PowerPoint 演示文稿</vt:lpstr>
      <vt:lpstr>PowerPoint 演示文稿</vt:lpstr>
      <vt:lpstr>PowerPoint 演示文稿</vt:lpstr>
      <vt:lpstr>分块卷积算法</vt:lpstr>
      <vt:lpstr>目标</vt:lpstr>
      <vt:lpstr>计算时数据重用度问题</vt:lpstr>
      <vt:lpstr>需要的输入数据</vt:lpstr>
      <vt:lpstr>定义 – 输出分块</vt:lpstr>
      <vt:lpstr>定义 – 输入瓷砖</vt:lpstr>
      <vt:lpstr>两种设计选择</vt:lpstr>
      <vt:lpstr>线程对输入和输出数据的映射</vt:lpstr>
      <vt:lpstr>所有线程参与加载输入分块</vt:lpstr>
      <vt:lpstr>一些线程不参与计算输出</vt:lpstr>
      <vt:lpstr>设置线程Block尺寸</vt:lpstr>
      <vt:lpstr>共享内存数据重用</vt:lpstr>
      <vt:lpstr>Ghost数据</vt:lpstr>
      <vt:lpstr>2维卷积算法</vt:lpstr>
      <vt:lpstr>目标</vt:lpstr>
      <vt:lpstr>为Mask使用常量内存和缓存</vt:lpstr>
      <vt:lpstr>从输出坐标到输入坐标的变换</vt:lpstr>
      <vt:lpstr>注意边界处理 (1个通道的示例)</vt:lpstr>
      <vt:lpstr>一些线程不参与计算输出。 (1个通道示例)</vt:lpstr>
      <vt:lpstr>一些线程不参与输出(1个通道示例)</vt:lpstr>
      <vt:lpstr>并行卷积算法的开销和收益分析</vt:lpstr>
      <vt:lpstr>目标</vt:lpstr>
      <vt:lpstr>8个元素的卷积瓷砖</vt:lpstr>
      <vt:lpstr>P中每一个输出元素使用N中5个元素</vt:lpstr>
      <vt:lpstr>一个简单方法计算瓷砖化的好处</vt:lpstr>
      <vt:lpstr>通常, 对于1D瓷砖化卷积</vt:lpstr>
      <vt:lpstr>另一种方法来看待重用率</vt:lpstr>
      <vt:lpstr>另一种方法来看待重用率</vt:lpstr>
      <vt:lpstr>对于1D卷积瓷砖</vt:lpstr>
      <vt:lpstr>1D情况下的带宽约减示例</vt:lpstr>
      <vt:lpstr>对于2D卷积瓷砖</vt:lpstr>
      <vt:lpstr>2D情况下的带宽约减示例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08 - Parallel Computation Patterns (Stencil)</dc:title>
  <dc:creator>Calianno, Vincent Luke</dc:creator>
  <cp:lastModifiedBy>Bo Peng</cp:lastModifiedBy>
  <cp:revision>103</cp:revision>
  <dcterms:created xsi:type="dcterms:W3CDTF">2012-12-18T18:36:14Z</dcterms:created>
  <dcterms:modified xsi:type="dcterms:W3CDTF">2018-06-07T08:53:23Z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