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0"/>
  </p:notesMasterIdLst>
  <p:sldIdLst>
    <p:sldId id="297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33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34" r:id="rId22"/>
    <p:sldId id="327" r:id="rId23"/>
    <p:sldId id="328" r:id="rId24"/>
    <p:sldId id="329" r:id="rId25"/>
    <p:sldId id="330" r:id="rId26"/>
    <p:sldId id="331" r:id="rId27"/>
    <p:sldId id="332" r:id="rId28"/>
    <p:sldId id="298" r:id="rId2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chuh" initials="AS" lastIdx="2" clrIdx="0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94660"/>
  </p:normalViewPr>
  <p:slideViewPr>
    <p:cSldViewPr>
      <p:cViewPr varScale="1">
        <p:scale>
          <a:sx n="102" d="100"/>
          <a:sy n="102" d="100"/>
        </p:scale>
        <p:origin x="1382" y="7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on the frequent double barrier synchronization. Need more blocks</a:t>
            </a:r>
            <a:r>
              <a:rPr lang="en-US" baseline="0" dirty="0" smtClean="0"/>
              <a:t> per Streaming Processors to ensure high execution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5A4C-306B-4FE6-B4C3-4E416AFC7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当前活动线程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当前活动线程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High Performance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zh-CN" altLang="en-US" sz="1667" kern="0" dirty="0" smtClean="0"/>
              <a:t>高性能计算</a:t>
            </a:r>
            <a:endParaRPr lang="en-US" sz="1667" kern="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0" y="1489656"/>
            <a:ext cx="58285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4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75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4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26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3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77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3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4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66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3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前缀和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zh-CN" altLang="en-US" sz="1600" dirty="0" smtClean="0"/>
              <a:t>并行计算模式</a:t>
            </a:r>
            <a:r>
              <a:rPr lang="it-IT" sz="1600" dirty="0" smtClean="0"/>
              <a:t>(</a:t>
            </a:r>
            <a:r>
              <a:rPr lang="zh-CN" altLang="en-US" sz="1600" dirty="0" smtClean="0"/>
              <a:t>扫描</a:t>
            </a:r>
            <a:r>
              <a:rPr lang="it-IT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4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46">
        <p:fade/>
      </p:transition>
    </mc:Choice>
    <mc:Fallback xmlns="">
      <p:transition spd="med" advTm="167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80131"/>
          </a:xfrm>
        </p:spPr>
        <p:txBody>
          <a:bodyPr/>
          <a:lstStyle/>
          <a:p>
            <a:r>
              <a:rPr lang="zh-CN" altLang="en-US" sz="2800" dirty="0"/>
              <a:t>更好的并行扫描</a:t>
            </a:r>
            <a:r>
              <a:rPr lang="zh-CN" altLang="en-US" sz="2800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0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 dirty="0" smtClean="0"/>
              <a:t>掌握编写和分析高性能的扫描</a:t>
            </a:r>
            <a:r>
              <a:rPr lang="en-US" altLang="zh-CN" dirty="0" smtClean="0"/>
              <a:t>kernel</a:t>
            </a:r>
          </a:p>
          <a:p>
            <a:pPr marL="631284" lvl="1" indent="-342900">
              <a:defRPr/>
            </a:pPr>
            <a:r>
              <a:rPr lang="zh-CN" altLang="en-US" dirty="0" smtClean="0"/>
              <a:t>交错归约数</a:t>
            </a:r>
            <a:endParaRPr lang="en-US" dirty="0" smtClean="0"/>
          </a:p>
          <a:p>
            <a:pPr marL="642938" lvl="1" indent="-342900">
              <a:defRPr/>
            </a:pPr>
            <a:r>
              <a:rPr lang="zh-CN" altLang="en-US" dirty="0" smtClean="0"/>
              <a:t>线程索引到数据的映射</a:t>
            </a:r>
            <a:endParaRPr lang="en-US" altLang="zh-CN" dirty="0" smtClean="0"/>
          </a:p>
          <a:p>
            <a:pPr marL="642938" lvl="1" indent="-342900">
              <a:defRPr/>
            </a:pPr>
            <a:r>
              <a:rPr lang="zh-CN" altLang="en-US" dirty="0" smtClean="0"/>
              <a:t>栅栏同步</a:t>
            </a:r>
            <a:endParaRPr lang="en-US" altLang="zh-CN" dirty="0" smtClean="0"/>
          </a:p>
          <a:p>
            <a:pPr marL="642938" lvl="1" indent="-342900">
              <a:defRPr/>
            </a:pPr>
            <a:r>
              <a:rPr lang="zh-CN" altLang="en-US" dirty="0" smtClean="0"/>
              <a:t>工作效率分析</a:t>
            </a:r>
            <a:endParaRPr lang="en-US" altLang="zh-CN" dirty="0"/>
          </a:p>
          <a:p>
            <a:pPr marL="642938" lvl="1" indent="-342900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44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C8EA4A-D983-46C2-9C00-2FEDCFBC44A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4329"/>
      </p:ext>
    </p:extLst>
  </p:cSld>
  <p:clrMapOvr>
    <a:masterClrMapping/>
  </p:clrMapOvr>
  <p:transition advTm="5760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一个更好的并行扫描算法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b="1" dirty="0" smtClean="0"/>
              <a:t>将数据存入到共享内存，替代频繁的从</a:t>
            </a:r>
            <a:r>
              <a:rPr lang="en-US" altLang="zh-CN" sz="1800" b="1" dirty="0" smtClean="0"/>
              <a:t>device </a:t>
            </a:r>
            <a:r>
              <a:rPr lang="en-US" sz="1800" b="1" dirty="0" smtClean="0"/>
              <a:t>global memory</a:t>
            </a:r>
            <a:r>
              <a:rPr lang="zh-CN" altLang="en-US" sz="1800" b="1" dirty="0" smtClean="0"/>
              <a:t>读取</a:t>
            </a:r>
            <a:endParaRPr lang="en-US" sz="1800" b="1" dirty="0"/>
          </a:p>
          <a:p>
            <a:pPr>
              <a:buFont typeface="+mj-lt"/>
              <a:buAutoNum type="arabicPeriod"/>
            </a:pPr>
            <a:r>
              <a:rPr lang="zh-CN" altLang="en-US" sz="1800" b="1" dirty="0" smtClean="0"/>
              <a:t>迭代</a:t>
            </a:r>
            <a:r>
              <a:rPr lang="en-US" sz="1800" b="1" dirty="0" smtClean="0"/>
              <a:t>log(n</a:t>
            </a:r>
            <a:r>
              <a:rPr lang="en-US" sz="1800" b="1" dirty="0"/>
              <a:t>) </a:t>
            </a:r>
            <a:r>
              <a:rPr lang="zh-CN" altLang="en-US" sz="1800" b="1" dirty="0" smtClean="0"/>
              <a:t>次</a:t>
            </a:r>
            <a:r>
              <a:rPr lang="en-US" sz="1800" b="1" dirty="0" smtClean="0"/>
              <a:t>; </a:t>
            </a:r>
            <a:r>
              <a:rPr lang="zh-CN" altLang="en-US" sz="1800" b="1" dirty="0" smtClean="0"/>
              <a:t>步长 </a:t>
            </a:r>
            <a:r>
              <a:rPr lang="en-US" altLang="zh-CN" sz="1800" b="1" dirty="0" smtClean="0"/>
              <a:t>from</a:t>
            </a:r>
            <a:r>
              <a:rPr lang="en-US" sz="1800" b="1" dirty="0" smtClean="0"/>
              <a:t> </a:t>
            </a:r>
            <a:r>
              <a:rPr lang="en-US" sz="1800" b="1" dirty="0"/>
              <a:t>1 to n-1: </a:t>
            </a:r>
            <a:r>
              <a:rPr lang="zh-CN" altLang="en-US" sz="1800" b="1" dirty="0"/>
              <a:t>每一</a:t>
            </a:r>
            <a:r>
              <a:rPr lang="zh-CN" altLang="en-US" sz="1800" b="1" dirty="0" smtClean="0"/>
              <a:t>次迭代步长增加一倍</a:t>
            </a: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97890"/>
            <a:ext cx="5143500" cy="1483659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活动线程为：</a:t>
            </a:r>
            <a:r>
              <a:rPr lang="en-US" b="1" i="1" dirty="0" smtClean="0">
                <a:solidFill>
                  <a:schemeClr val="bg1"/>
                </a:solidFill>
              </a:rPr>
              <a:t>stride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to n-1 (n-stride </a:t>
            </a:r>
            <a:r>
              <a:rPr lang="zh-CN" altLang="en-US" b="1" dirty="0" smtClean="0">
                <a:solidFill>
                  <a:schemeClr val="bg1"/>
                </a:solidFill>
              </a:rPr>
              <a:t>线程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线程</a:t>
            </a:r>
            <a:r>
              <a:rPr lang="en-US" b="1" dirty="0">
                <a:solidFill>
                  <a:schemeClr val="bg1"/>
                </a:solidFill>
              </a:rPr>
              <a:t> j </a:t>
            </a:r>
            <a:r>
              <a:rPr lang="zh-CN" altLang="en-US" b="1" dirty="0">
                <a:solidFill>
                  <a:schemeClr val="bg1"/>
                </a:solidFill>
              </a:rPr>
              <a:t>将从共享内存中对元素</a:t>
            </a:r>
            <a:r>
              <a:rPr lang="en-US" b="1" dirty="0">
                <a:solidFill>
                  <a:schemeClr val="bg1"/>
                </a:solidFill>
              </a:rPr>
              <a:t> j 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b="1" dirty="0">
                <a:solidFill>
                  <a:schemeClr val="bg1"/>
                </a:solidFill>
              </a:rPr>
              <a:t> j-stride</a:t>
            </a:r>
            <a:r>
              <a:rPr lang="zh-CN" altLang="en-US" b="1" dirty="0">
                <a:solidFill>
                  <a:schemeClr val="bg1"/>
                </a:solidFill>
              </a:rPr>
              <a:t>相加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，然后将元素</a:t>
            </a:r>
            <a:r>
              <a:rPr lang="en-US" altLang="zh-CN" b="1" dirty="0">
                <a:solidFill>
                  <a:schemeClr val="bg1"/>
                </a:solidFill>
              </a:rPr>
              <a:t>j </a:t>
            </a:r>
            <a:r>
              <a:rPr lang="zh-CN" altLang="en-US" b="1" dirty="0">
                <a:solidFill>
                  <a:schemeClr val="bg1"/>
                </a:solidFill>
              </a:rPr>
              <a:t>写入共享内存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在读之前和写之前都需要栅栏同步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AutoShape 10"/>
          <p:cNvCxnSpPr>
            <a:cxnSpLocks noChangeShapeType="1"/>
            <a:endCxn id="39" idx="2"/>
          </p:cNvCxnSpPr>
          <p:nvPr/>
        </p:nvCxnSpPr>
        <p:spPr bwMode="auto">
          <a:xfrm>
            <a:off x="2388965" y="227464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Group 18"/>
          <p:cNvGraphicFramePr>
            <a:graphicFrameLocks noGrp="1"/>
          </p:cNvGraphicFramePr>
          <p:nvPr>
            <p:extLst/>
          </p:nvPr>
        </p:nvGraphicFramePr>
        <p:xfrm>
          <a:off x="1853727" y="2566660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Group 71"/>
          <p:cNvGraphicFramePr>
            <a:graphicFrameLocks noGrp="1"/>
          </p:cNvGraphicFramePr>
          <p:nvPr>
            <p:extLst/>
          </p:nvPr>
        </p:nvGraphicFramePr>
        <p:xfrm>
          <a:off x="1844203" y="2012127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8" name="AutoShape 97"/>
          <p:cNvCxnSpPr>
            <a:cxnSpLocks noChangeShapeType="1"/>
          </p:cNvCxnSpPr>
          <p:nvPr/>
        </p:nvCxnSpPr>
        <p:spPr bwMode="auto">
          <a:xfrm rot="5400000">
            <a:off x="2244246" y="2427630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97"/>
          <p:cNvCxnSpPr>
            <a:cxnSpLocks noChangeShapeType="1"/>
          </p:cNvCxnSpPr>
          <p:nvPr/>
        </p:nvCxnSpPr>
        <p:spPr bwMode="auto">
          <a:xfrm rot="5400000">
            <a:off x="2672366" y="250663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2679184" y="236821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32182" y="2261056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10"/>
          <p:cNvCxnSpPr>
            <a:cxnSpLocks noChangeShapeType="1"/>
            <a:endCxn id="45" idx="2"/>
          </p:cNvCxnSpPr>
          <p:nvPr/>
        </p:nvCxnSpPr>
        <p:spPr bwMode="auto">
          <a:xfrm>
            <a:off x="2732182" y="2272327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"/>
          <p:cNvCxnSpPr>
            <a:cxnSpLocks noChangeShapeType="1"/>
          </p:cNvCxnSpPr>
          <p:nvPr/>
        </p:nvCxnSpPr>
        <p:spPr bwMode="auto">
          <a:xfrm rot="5400000">
            <a:off x="3015582" y="2504318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022400" y="2365894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75398" y="2258738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0"/>
          <p:cNvCxnSpPr>
            <a:cxnSpLocks noChangeShapeType="1"/>
            <a:endCxn id="50" idx="2"/>
          </p:cNvCxnSpPr>
          <p:nvPr/>
        </p:nvCxnSpPr>
        <p:spPr bwMode="auto">
          <a:xfrm>
            <a:off x="3110520" y="2279284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7"/>
          <p:cNvCxnSpPr>
            <a:cxnSpLocks noChangeShapeType="1"/>
          </p:cNvCxnSpPr>
          <p:nvPr/>
        </p:nvCxnSpPr>
        <p:spPr bwMode="auto">
          <a:xfrm rot="5400000">
            <a:off x="3393921" y="2511274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98"/>
          <p:cNvSpPr>
            <a:spLocks noChangeArrowheads="1"/>
          </p:cNvSpPr>
          <p:nvPr/>
        </p:nvSpPr>
        <p:spPr bwMode="auto">
          <a:xfrm>
            <a:off x="3400739" y="2372850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53737" y="2265694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10"/>
          <p:cNvCxnSpPr>
            <a:cxnSpLocks noChangeShapeType="1"/>
            <a:endCxn id="55" idx="2"/>
          </p:cNvCxnSpPr>
          <p:nvPr/>
        </p:nvCxnSpPr>
        <p:spPr bwMode="auto">
          <a:xfrm>
            <a:off x="3453736" y="228591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97"/>
          <p:cNvCxnSpPr>
            <a:cxnSpLocks noChangeShapeType="1"/>
          </p:cNvCxnSpPr>
          <p:nvPr/>
        </p:nvCxnSpPr>
        <p:spPr bwMode="auto">
          <a:xfrm rot="5400000">
            <a:off x="3737137" y="251790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3743955" y="237948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953" y="2272327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utoShape 10"/>
          <p:cNvCxnSpPr>
            <a:cxnSpLocks noChangeShapeType="1"/>
            <a:endCxn id="60" idx="2"/>
          </p:cNvCxnSpPr>
          <p:nvPr/>
        </p:nvCxnSpPr>
        <p:spPr bwMode="auto">
          <a:xfrm>
            <a:off x="3796953" y="227464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97"/>
          <p:cNvCxnSpPr>
            <a:cxnSpLocks noChangeShapeType="1"/>
          </p:cNvCxnSpPr>
          <p:nvPr/>
        </p:nvCxnSpPr>
        <p:spPr bwMode="auto">
          <a:xfrm rot="5400000">
            <a:off x="4080354" y="250663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98"/>
          <p:cNvSpPr>
            <a:spLocks noChangeArrowheads="1"/>
          </p:cNvSpPr>
          <p:nvPr/>
        </p:nvSpPr>
        <p:spPr bwMode="auto">
          <a:xfrm>
            <a:off x="4087172" y="236821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40170" y="2261056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>
            <a:off x="4140551" y="227037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97"/>
          <p:cNvCxnSpPr>
            <a:cxnSpLocks noChangeShapeType="1"/>
          </p:cNvCxnSpPr>
          <p:nvPr/>
        </p:nvCxnSpPr>
        <p:spPr bwMode="auto">
          <a:xfrm rot="5400000">
            <a:off x="4425669" y="251790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98"/>
          <p:cNvSpPr>
            <a:spLocks noChangeArrowheads="1"/>
          </p:cNvSpPr>
          <p:nvPr/>
        </p:nvSpPr>
        <p:spPr bwMode="auto">
          <a:xfrm>
            <a:off x="4432487" y="237948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85485" y="2272327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0"/>
          <p:cNvCxnSpPr>
            <a:cxnSpLocks noChangeShapeType="1"/>
            <a:endCxn id="70" idx="2"/>
          </p:cNvCxnSpPr>
          <p:nvPr/>
        </p:nvCxnSpPr>
        <p:spPr bwMode="auto">
          <a:xfrm>
            <a:off x="4483768" y="2274646"/>
            <a:ext cx="290219" cy="13287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97"/>
          <p:cNvCxnSpPr>
            <a:cxnSpLocks noChangeShapeType="1"/>
          </p:cNvCxnSpPr>
          <p:nvPr/>
        </p:nvCxnSpPr>
        <p:spPr bwMode="auto">
          <a:xfrm rot="5400000">
            <a:off x="4767168" y="250663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98"/>
          <p:cNvSpPr>
            <a:spLocks noChangeArrowheads="1"/>
          </p:cNvSpPr>
          <p:nvPr/>
        </p:nvSpPr>
        <p:spPr bwMode="auto">
          <a:xfrm>
            <a:off x="4773986" y="236821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826984" y="2261056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74551" y="2880985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1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1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652847" y="2309485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</p:spTree>
    <p:extLst>
      <p:ext uri="{BB962C8B-B14F-4D97-AF65-F5344CB8AC3E}">
        <p14:creationId xmlns:p14="http://schemas.microsoft.com/office/powerpoint/2010/main" val="100909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一个更好的并行扫描算法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b="1" dirty="0"/>
              <a:t>将数据存入到共享内存，替代频繁的从</a:t>
            </a:r>
            <a:r>
              <a:rPr lang="en-US" altLang="zh-CN" sz="1800" b="1" dirty="0"/>
              <a:t>device global memory</a:t>
            </a:r>
            <a:r>
              <a:rPr lang="zh-CN" altLang="en-US" sz="1800" b="1" dirty="0"/>
              <a:t>读取</a:t>
            </a:r>
            <a:endParaRPr lang="en-US" altLang="zh-CN" sz="1800" b="1" dirty="0"/>
          </a:p>
          <a:p>
            <a:pPr>
              <a:buFont typeface="+mj-lt"/>
              <a:buAutoNum type="arabicPeriod"/>
            </a:pPr>
            <a:r>
              <a:rPr lang="zh-CN" altLang="en-US" sz="1800" b="1" dirty="0"/>
              <a:t>迭代</a:t>
            </a:r>
            <a:r>
              <a:rPr lang="en-US" altLang="zh-CN" sz="1800" b="1" dirty="0"/>
              <a:t>log(n) </a:t>
            </a:r>
            <a:r>
              <a:rPr lang="zh-CN" altLang="en-US" sz="1800" b="1" dirty="0"/>
              <a:t>次</a:t>
            </a:r>
            <a:r>
              <a:rPr lang="en-US" altLang="zh-CN" sz="1800" b="1" dirty="0"/>
              <a:t>; </a:t>
            </a:r>
            <a:r>
              <a:rPr lang="zh-CN" altLang="en-US" sz="1800" b="1" dirty="0"/>
              <a:t>步长 </a:t>
            </a:r>
            <a:r>
              <a:rPr lang="en-US" altLang="zh-CN" sz="1800" b="1" dirty="0"/>
              <a:t>from 1 to n-1: </a:t>
            </a:r>
            <a:r>
              <a:rPr lang="zh-CN" altLang="en-US" sz="1800" b="1" dirty="0"/>
              <a:t>每一次迭代步长增加一倍</a:t>
            </a:r>
            <a:endParaRPr lang="en-US" altLang="zh-CN" sz="1800" b="1" dirty="0"/>
          </a:p>
        </p:txBody>
      </p:sp>
      <p:cxnSp>
        <p:nvCxnSpPr>
          <p:cNvPr id="13" name="AutoShape 10"/>
          <p:cNvCxnSpPr>
            <a:cxnSpLocks noChangeShapeType="1"/>
            <a:endCxn id="39" idx="2"/>
          </p:cNvCxnSpPr>
          <p:nvPr/>
        </p:nvCxnSpPr>
        <p:spPr bwMode="auto">
          <a:xfrm>
            <a:off x="2373730" y="21034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Group 18"/>
          <p:cNvGraphicFramePr>
            <a:graphicFrameLocks noGrp="1"/>
          </p:cNvGraphicFramePr>
          <p:nvPr>
            <p:extLst/>
          </p:nvPr>
        </p:nvGraphicFramePr>
        <p:xfrm>
          <a:off x="1838492" y="2395464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Group 71"/>
          <p:cNvGraphicFramePr>
            <a:graphicFrameLocks noGrp="1"/>
          </p:cNvGraphicFramePr>
          <p:nvPr>
            <p:extLst/>
          </p:nvPr>
        </p:nvGraphicFramePr>
        <p:xfrm>
          <a:off x="1828968" y="1840932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8" name="AutoShape 97"/>
          <p:cNvCxnSpPr>
            <a:cxnSpLocks noChangeShapeType="1"/>
          </p:cNvCxnSpPr>
          <p:nvPr/>
        </p:nvCxnSpPr>
        <p:spPr bwMode="auto">
          <a:xfrm rot="5400000">
            <a:off x="2657131" y="23354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2663949" y="21970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6947" y="20898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10"/>
          <p:cNvCxnSpPr>
            <a:cxnSpLocks noChangeShapeType="1"/>
            <a:endCxn id="45" idx="2"/>
          </p:cNvCxnSpPr>
          <p:nvPr/>
        </p:nvCxnSpPr>
        <p:spPr bwMode="auto">
          <a:xfrm>
            <a:off x="2716947" y="2101132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"/>
          <p:cNvCxnSpPr>
            <a:cxnSpLocks noChangeShapeType="1"/>
          </p:cNvCxnSpPr>
          <p:nvPr/>
        </p:nvCxnSpPr>
        <p:spPr bwMode="auto">
          <a:xfrm rot="5400000">
            <a:off x="3000348" y="2333123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007166" y="2194699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60164" y="2087543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0"/>
          <p:cNvCxnSpPr>
            <a:cxnSpLocks noChangeShapeType="1"/>
            <a:endCxn id="50" idx="2"/>
          </p:cNvCxnSpPr>
          <p:nvPr/>
        </p:nvCxnSpPr>
        <p:spPr bwMode="auto">
          <a:xfrm>
            <a:off x="3095285" y="2108088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7"/>
          <p:cNvCxnSpPr>
            <a:cxnSpLocks noChangeShapeType="1"/>
          </p:cNvCxnSpPr>
          <p:nvPr/>
        </p:nvCxnSpPr>
        <p:spPr bwMode="auto">
          <a:xfrm rot="5400000">
            <a:off x="3378686" y="234007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98"/>
          <p:cNvSpPr>
            <a:spLocks noChangeArrowheads="1"/>
          </p:cNvSpPr>
          <p:nvPr/>
        </p:nvSpPr>
        <p:spPr bwMode="auto">
          <a:xfrm>
            <a:off x="3385504" y="220165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38502" y="209449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10"/>
          <p:cNvCxnSpPr>
            <a:cxnSpLocks noChangeShapeType="1"/>
            <a:endCxn id="55" idx="2"/>
          </p:cNvCxnSpPr>
          <p:nvPr/>
        </p:nvCxnSpPr>
        <p:spPr bwMode="auto">
          <a:xfrm>
            <a:off x="3438502" y="209899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97"/>
          <p:cNvCxnSpPr>
            <a:cxnSpLocks noChangeShapeType="1"/>
          </p:cNvCxnSpPr>
          <p:nvPr/>
        </p:nvCxnSpPr>
        <p:spPr bwMode="auto">
          <a:xfrm rot="5400000">
            <a:off x="3721902" y="233099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3728720" y="219256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81718" y="208541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utoShape 10"/>
          <p:cNvCxnSpPr>
            <a:cxnSpLocks noChangeShapeType="1"/>
            <a:endCxn id="60" idx="2"/>
          </p:cNvCxnSpPr>
          <p:nvPr/>
        </p:nvCxnSpPr>
        <p:spPr bwMode="auto">
          <a:xfrm>
            <a:off x="3781718" y="21034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97"/>
          <p:cNvCxnSpPr>
            <a:cxnSpLocks noChangeShapeType="1"/>
          </p:cNvCxnSpPr>
          <p:nvPr/>
        </p:nvCxnSpPr>
        <p:spPr bwMode="auto">
          <a:xfrm rot="5400000">
            <a:off x="4065119" y="23354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98"/>
          <p:cNvSpPr>
            <a:spLocks noChangeArrowheads="1"/>
          </p:cNvSpPr>
          <p:nvPr/>
        </p:nvSpPr>
        <p:spPr bwMode="auto">
          <a:xfrm>
            <a:off x="4071937" y="21970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24935" y="20898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>
            <a:off x="4125316" y="209918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97"/>
          <p:cNvCxnSpPr>
            <a:cxnSpLocks noChangeShapeType="1"/>
          </p:cNvCxnSpPr>
          <p:nvPr/>
        </p:nvCxnSpPr>
        <p:spPr bwMode="auto">
          <a:xfrm rot="5400000">
            <a:off x="4408717" y="233117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98"/>
          <p:cNvSpPr>
            <a:spLocks noChangeArrowheads="1"/>
          </p:cNvSpPr>
          <p:nvPr/>
        </p:nvSpPr>
        <p:spPr bwMode="auto">
          <a:xfrm>
            <a:off x="4415535" y="219274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68533" y="208559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0"/>
          <p:cNvCxnSpPr>
            <a:cxnSpLocks noChangeShapeType="1"/>
            <a:endCxn id="70" idx="2"/>
          </p:cNvCxnSpPr>
          <p:nvPr/>
        </p:nvCxnSpPr>
        <p:spPr bwMode="auto">
          <a:xfrm>
            <a:off x="4468533" y="21034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97"/>
          <p:cNvCxnSpPr>
            <a:cxnSpLocks noChangeShapeType="1"/>
          </p:cNvCxnSpPr>
          <p:nvPr/>
        </p:nvCxnSpPr>
        <p:spPr bwMode="auto">
          <a:xfrm rot="5400000">
            <a:off x="4751934" y="23354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98"/>
          <p:cNvSpPr>
            <a:spLocks noChangeArrowheads="1"/>
          </p:cNvSpPr>
          <p:nvPr/>
        </p:nvSpPr>
        <p:spPr bwMode="auto">
          <a:xfrm>
            <a:off x="4758752" y="21970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811750" y="20898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59316" y="3224139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2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2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637612" y="2138289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  <p:graphicFrame>
        <p:nvGraphicFramePr>
          <p:cNvPr id="75" name="Group 18"/>
          <p:cNvGraphicFramePr>
            <a:graphicFrameLocks noGrp="1"/>
          </p:cNvGraphicFramePr>
          <p:nvPr>
            <p:extLst/>
          </p:nvPr>
        </p:nvGraphicFramePr>
        <p:xfrm>
          <a:off x="1846492" y="2958800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4" name="AutoShape 10"/>
          <p:cNvCxnSpPr>
            <a:cxnSpLocks noChangeShapeType="1"/>
            <a:endCxn id="87" idx="2"/>
          </p:cNvCxnSpPr>
          <p:nvPr/>
        </p:nvCxnSpPr>
        <p:spPr bwMode="auto">
          <a:xfrm>
            <a:off x="2377234" y="2650879"/>
            <a:ext cx="637931" cy="14646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97"/>
          <p:cNvCxnSpPr>
            <a:cxnSpLocks noChangeShapeType="1"/>
          </p:cNvCxnSpPr>
          <p:nvPr/>
        </p:nvCxnSpPr>
        <p:spPr bwMode="auto">
          <a:xfrm rot="5400000">
            <a:off x="3008347" y="2896458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AutoShape 98"/>
          <p:cNvSpPr>
            <a:spLocks noChangeArrowheads="1"/>
          </p:cNvSpPr>
          <p:nvPr/>
        </p:nvSpPr>
        <p:spPr bwMode="auto">
          <a:xfrm>
            <a:off x="3015165" y="2758034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068163" y="2650878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AutoShape 10"/>
          <p:cNvCxnSpPr>
            <a:cxnSpLocks noChangeShapeType="1"/>
            <a:endCxn id="92" idx="2"/>
          </p:cNvCxnSpPr>
          <p:nvPr/>
        </p:nvCxnSpPr>
        <p:spPr bwMode="auto">
          <a:xfrm>
            <a:off x="2716948" y="2650878"/>
            <a:ext cx="676556" cy="15341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97"/>
          <p:cNvCxnSpPr>
            <a:cxnSpLocks noChangeShapeType="1"/>
          </p:cNvCxnSpPr>
          <p:nvPr/>
        </p:nvCxnSpPr>
        <p:spPr bwMode="auto">
          <a:xfrm rot="5400000">
            <a:off x="3386685" y="2903414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AutoShape 98"/>
          <p:cNvSpPr>
            <a:spLocks noChangeArrowheads="1"/>
          </p:cNvSpPr>
          <p:nvPr/>
        </p:nvSpPr>
        <p:spPr bwMode="auto">
          <a:xfrm>
            <a:off x="3393503" y="2764990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446501" y="2657834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AutoShape 10"/>
          <p:cNvCxnSpPr>
            <a:cxnSpLocks noChangeShapeType="1"/>
            <a:endCxn id="97" idx="2"/>
          </p:cNvCxnSpPr>
          <p:nvPr/>
        </p:nvCxnSpPr>
        <p:spPr bwMode="auto">
          <a:xfrm>
            <a:off x="3068163" y="2650879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97"/>
          <p:cNvCxnSpPr>
            <a:cxnSpLocks noChangeShapeType="1"/>
          </p:cNvCxnSpPr>
          <p:nvPr/>
        </p:nvCxnSpPr>
        <p:spPr bwMode="auto">
          <a:xfrm rot="5400000">
            <a:off x="3729902" y="2894325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utoShape 98"/>
          <p:cNvSpPr>
            <a:spLocks noChangeArrowheads="1"/>
          </p:cNvSpPr>
          <p:nvPr/>
        </p:nvSpPr>
        <p:spPr bwMode="auto">
          <a:xfrm>
            <a:off x="3736720" y="2755901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789718" y="2648745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AutoShape 97"/>
          <p:cNvCxnSpPr>
            <a:cxnSpLocks noChangeShapeType="1"/>
          </p:cNvCxnSpPr>
          <p:nvPr/>
        </p:nvCxnSpPr>
        <p:spPr bwMode="auto">
          <a:xfrm rot="5400000">
            <a:off x="4073118" y="289877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AutoShape 98"/>
          <p:cNvSpPr>
            <a:spLocks noChangeArrowheads="1"/>
          </p:cNvSpPr>
          <p:nvPr/>
        </p:nvSpPr>
        <p:spPr bwMode="auto">
          <a:xfrm>
            <a:off x="4079936" y="276035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132934" y="265319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AutoShape 10"/>
          <p:cNvCxnSpPr>
            <a:cxnSpLocks noChangeShapeType="1"/>
          </p:cNvCxnSpPr>
          <p:nvPr/>
        </p:nvCxnSpPr>
        <p:spPr bwMode="auto">
          <a:xfrm>
            <a:off x="3789718" y="2658621"/>
            <a:ext cx="633817" cy="13676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97"/>
          <p:cNvCxnSpPr>
            <a:cxnSpLocks noChangeShapeType="1"/>
          </p:cNvCxnSpPr>
          <p:nvPr/>
        </p:nvCxnSpPr>
        <p:spPr bwMode="auto">
          <a:xfrm rot="5400000">
            <a:off x="4416717" y="289450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AutoShape 98"/>
          <p:cNvSpPr>
            <a:spLocks noChangeArrowheads="1"/>
          </p:cNvSpPr>
          <p:nvPr/>
        </p:nvSpPr>
        <p:spPr bwMode="auto">
          <a:xfrm>
            <a:off x="4423535" y="275608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76533" y="2648927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AutoShape 10"/>
          <p:cNvCxnSpPr>
            <a:cxnSpLocks noChangeShapeType="1"/>
            <a:endCxn id="112" idx="2"/>
          </p:cNvCxnSpPr>
          <p:nvPr/>
        </p:nvCxnSpPr>
        <p:spPr bwMode="auto">
          <a:xfrm>
            <a:off x="4132935" y="2650878"/>
            <a:ext cx="633817" cy="148779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97"/>
          <p:cNvCxnSpPr>
            <a:cxnSpLocks noChangeShapeType="1"/>
          </p:cNvCxnSpPr>
          <p:nvPr/>
        </p:nvCxnSpPr>
        <p:spPr bwMode="auto">
          <a:xfrm rot="5400000">
            <a:off x="4759933" y="289877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AutoShape 98"/>
          <p:cNvSpPr>
            <a:spLocks noChangeArrowheads="1"/>
          </p:cNvSpPr>
          <p:nvPr/>
        </p:nvSpPr>
        <p:spPr bwMode="auto">
          <a:xfrm>
            <a:off x="4766751" y="276035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819749" y="265319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/>
          <p:cNvSpPr txBox="1">
            <a:spLocks/>
          </p:cNvSpPr>
          <p:nvPr/>
        </p:nvSpPr>
        <p:spPr>
          <a:xfrm>
            <a:off x="1645612" y="2701625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2</a:t>
            </a:r>
          </a:p>
        </p:txBody>
      </p:sp>
      <p:cxnSp>
        <p:nvCxnSpPr>
          <p:cNvPr id="116" name="AutoShape 97"/>
          <p:cNvCxnSpPr>
            <a:cxnSpLocks noChangeShapeType="1"/>
          </p:cNvCxnSpPr>
          <p:nvPr/>
        </p:nvCxnSpPr>
        <p:spPr bwMode="auto">
          <a:xfrm rot="5400000">
            <a:off x="2229011" y="225643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97"/>
          <p:cNvCxnSpPr>
            <a:cxnSpLocks noChangeShapeType="1"/>
          </p:cNvCxnSpPr>
          <p:nvPr/>
        </p:nvCxnSpPr>
        <p:spPr bwMode="auto">
          <a:xfrm rot="5400000">
            <a:off x="2229011" y="2795206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97"/>
          <p:cNvCxnSpPr>
            <a:cxnSpLocks noChangeShapeType="1"/>
          </p:cNvCxnSpPr>
          <p:nvPr/>
        </p:nvCxnSpPr>
        <p:spPr bwMode="auto">
          <a:xfrm rot="5400000">
            <a:off x="2581889" y="280429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10"/>
          <p:cNvCxnSpPr>
            <a:cxnSpLocks noChangeShapeType="1"/>
          </p:cNvCxnSpPr>
          <p:nvPr/>
        </p:nvCxnSpPr>
        <p:spPr bwMode="auto">
          <a:xfrm>
            <a:off x="3438502" y="2658621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Content Placeholder 2"/>
          <p:cNvSpPr txBox="1">
            <a:spLocks/>
          </p:cNvSpPr>
          <p:nvPr/>
        </p:nvSpPr>
        <p:spPr>
          <a:xfrm>
            <a:off x="523534" y="3600872"/>
            <a:ext cx="5648665" cy="1056115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活动线程为：</a:t>
            </a:r>
            <a:r>
              <a:rPr lang="en-US" b="1" dirty="0">
                <a:solidFill>
                  <a:schemeClr val="bg1"/>
                </a:solidFill>
              </a:rPr>
              <a:t>stride to n-1 (n-stride </a:t>
            </a:r>
            <a:r>
              <a:rPr lang="zh-CN" altLang="en-US" b="1" dirty="0">
                <a:solidFill>
                  <a:schemeClr val="bg1"/>
                </a:solidFill>
              </a:rPr>
              <a:t>线程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线程</a:t>
            </a:r>
            <a:r>
              <a:rPr lang="en-US" b="1" dirty="0">
                <a:solidFill>
                  <a:schemeClr val="bg1"/>
                </a:solidFill>
              </a:rPr>
              <a:t> j </a:t>
            </a:r>
            <a:r>
              <a:rPr lang="zh-CN" altLang="en-US" b="1" dirty="0">
                <a:solidFill>
                  <a:schemeClr val="bg1"/>
                </a:solidFill>
              </a:rPr>
              <a:t>将从共享内存中对元素</a:t>
            </a:r>
            <a:r>
              <a:rPr lang="en-US" b="1" dirty="0">
                <a:solidFill>
                  <a:schemeClr val="bg1"/>
                </a:solidFill>
              </a:rPr>
              <a:t> j 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b="1" dirty="0">
                <a:solidFill>
                  <a:schemeClr val="bg1"/>
                </a:solidFill>
              </a:rPr>
              <a:t> j-stride</a:t>
            </a:r>
            <a:r>
              <a:rPr lang="zh-CN" altLang="en-US" b="1" dirty="0">
                <a:solidFill>
                  <a:schemeClr val="bg1"/>
                </a:solidFill>
              </a:rPr>
              <a:t>相加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，然后将元素</a:t>
            </a:r>
            <a:r>
              <a:rPr lang="en-US" altLang="zh-CN" b="1" dirty="0">
                <a:solidFill>
                  <a:schemeClr val="bg1"/>
                </a:solidFill>
              </a:rPr>
              <a:t>j </a:t>
            </a:r>
            <a:r>
              <a:rPr lang="zh-CN" altLang="en-US" b="1" dirty="0">
                <a:solidFill>
                  <a:schemeClr val="bg1"/>
                </a:solidFill>
              </a:rPr>
              <a:t>写入共享内存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在读之前和写之前都需要栅栏同步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8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一个更好的并行扫描算法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6953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将数据存入到共享内存，替代频繁的从</a:t>
            </a:r>
            <a:r>
              <a:rPr lang="en-US" altLang="zh-CN" sz="1200" b="1" dirty="0"/>
              <a:t>device global memory</a:t>
            </a:r>
            <a:r>
              <a:rPr lang="zh-CN" altLang="en-US" sz="1200" b="1" dirty="0"/>
              <a:t>读取</a:t>
            </a:r>
            <a:endParaRPr lang="en-US" altLang="zh-CN" sz="1200" b="1" dirty="0"/>
          </a:p>
          <a:p>
            <a:pPr>
              <a:buFont typeface="+mj-lt"/>
              <a:buAutoNum type="arabicPeriod"/>
            </a:pPr>
            <a:r>
              <a:rPr lang="zh-CN" altLang="en-US" sz="1200" b="1" dirty="0"/>
              <a:t>迭代</a:t>
            </a:r>
            <a:r>
              <a:rPr lang="en-US" altLang="zh-CN" sz="1200" b="1" dirty="0"/>
              <a:t>log(n) </a:t>
            </a:r>
            <a:r>
              <a:rPr lang="zh-CN" altLang="en-US" sz="1200" b="1" dirty="0"/>
              <a:t>次</a:t>
            </a:r>
            <a:r>
              <a:rPr lang="en-US" altLang="zh-CN" sz="1200" b="1" dirty="0"/>
              <a:t>; </a:t>
            </a:r>
            <a:r>
              <a:rPr lang="zh-CN" altLang="en-US" sz="1200" b="1" dirty="0"/>
              <a:t>步长 </a:t>
            </a:r>
            <a:r>
              <a:rPr lang="en-US" altLang="zh-CN" sz="1200" b="1" dirty="0"/>
              <a:t>from 1 to n-1: </a:t>
            </a:r>
            <a:r>
              <a:rPr lang="zh-CN" altLang="en-US" sz="1200" b="1" dirty="0"/>
              <a:t>每一次迭代步长增加一倍</a:t>
            </a:r>
            <a:endParaRPr lang="en-US" altLang="zh-CN" sz="1200" b="1" dirty="0"/>
          </a:p>
          <a:p>
            <a:pPr>
              <a:buFont typeface="+mj-lt"/>
              <a:buAutoNum type="arabicPeriod"/>
            </a:pPr>
            <a:r>
              <a:rPr lang="zh-CN" altLang="en-US" sz="1200" b="1" dirty="0"/>
              <a:t>将需要输出的结果从共享内存写到</a:t>
            </a:r>
            <a:r>
              <a:rPr lang="en-US" altLang="zh-CN" sz="1200" b="1" dirty="0"/>
              <a:t>device memory</a:t>
            </a:r>
            <a:endParaRPr lang="en-US" sz="1200" b="1" dirty="0"/>
          </a:p>
        </p:txBody>
      </p:sp>
      <p:cxnSp>
        <p:nvCxnSpPr>
          <p:cNvPr id="13" name="AutoShape 10"/>
          <p:cNvCxnSpPr>
            <a:cxnSpLocks noChangeShapeType="1"/>
            <a:endCxn id="39" idx="2"/>
          </p:cNvCxnSpPr>
          <p:nvPr/>
        </p:nvCxnSpPr>
        <p:spPr bwMode="auto">
          <a:xfrm>
            <a:off x="2369762" y="171503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Group 18"/>
          <p:cNvGraphicFramePr>
            <a:graphicFrameLocks noGrp="1"/>
          </p:cNvGraphicFramePr>
          <p:nvPr>
            <p:extLst/>
          </p:nvPr>
        </p:nvGraphicFramePr>
        <p:xfrm>
          <a:off x="1834524" y="2007054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Group 71"/>
          <p:cNvGraphicFramePr>
            <a:graphicFrameLocks noGrp="1"/>
          </p:cNvGraphicFramePr>
          <p:nvPr>
            <p:extLst/>
          </p:nvPr>
        </p:nvGraphicFramePr>
        <p:xfrm>
          <a:off x="1825000" y="1452521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8" name="AutoShape 97"/>
          <p:cNvCxnSpPr>
            <a:cxnSpLocks noChangeShapeType="1"/>
          </p:cNvCxnSpPr>
          <p:nvPr/>
        </p:nvCxnSpPr>
        <p:spPr bwMode="auto">
          <a:xfrm rot="5400000">
            <a:off x="2653163" y="194703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2659981" y="180860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2979" y="170145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10"/>
          <p:cNvCxnSpPr>
            <a:cxnSpLocks noChangeShapeType="1"/>
            <a:endCxn id="45" idx="2"/>
          </p:cNvCxnSpPr>
          <p:nvPr/>
        </p:nvCxnSpPr>
        <p:spPr bwMode="auto">
          <a:xfrm>
            <a:off x="2712979" y="171272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"/>
          <p:cNvCxnSpPr>
            <a:cxnSpLocks noChangeShapeType="1"/>
          </p:cNvCxnSpPr>
          <p:nvPr/>
        </p:nvCxnSpPr>
        <p:spPr bwMode="auto">
          <a:xfrm rot="5400000">
            <a:off x="2996380" y="1944712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003198" y="1806288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56196" y="1699132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0"/>
          <p:cNvCxnSpPr>
            <a:cxnSpLocks noChangeShapeType="1"/>
            <a:endCxn id="50" idx="2"/>
          </p:cNvCxnSpPr>
          <p:nvPr/>
        </p:nvCxnSpPr>
        <p:spPr bwMode="auto">
          <a:xfrm>
            <a:off x="3091317" y="1719677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7"/>
          <p:cNvCxnSpPr>
            <a:cxnSpLocks noChangeShapeType="1"/>
          </p:cNvCxnSpPr>
          <p:nvPr/>
        </p:nvCxnSpPr>
        <p:spPr bwMode="auto">
          <a:xfrm rot="5400000">
            <a:off x="3374718" y="1951668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98"/>
          <p:cNvSpPr>
            <a:spLocks noChangeArrowheads="1"/>
          </p:cNvSpPr>
          <p:nvPr/>
        </p:nvSpPr>
        <p:spPr bwMode="auto">
          <a:xfrm>
            <a:off x="3381536" y="1813244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34534" y="1706088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10"/>
          <p:cNvCxnSpPr>
            <a:cxnSpLocks noChangeShapeType="1"/>
            <a:endCxn id="55" idx="2"/>
          </p:cNvCxnSpPr>
          <p:nvPr/>
        </p:nvCxnSpPr>
        <p:spPr bwMode="auto">
          <a:xfrm>
            <a:off x="3434534" y="1710588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97"/>
          <p:cNvCxnSpPr>
            <a:cxnSpLocks noChangeShapeType="1"/>
          </p:cNvCxnSpPr>
          <p:nvPr/>
        </p:nvCxnSpPr>
        <p:spPr bwMode="auto">
          <a:xfrm rot="5400000">
            <a:off x="3717934" y="194257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3724752" y="180415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77750" y="169699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utoShape 10"/>
          <p:cNvCxnSpPr>
            <a:cxnSpLocks noChangeShapeType="1"/>
            <a:endCxn id="60" idx="2"/>
          </p:cNvCxnSpPr>
          <p:nvPr/>
        </p:nvCxnSpPr>
        <p:spPr bwMode="auto">
          <a:xfrm>
            <a:off x="3777750" y="171503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97"/>
          <p:cNvCxnSpPr>
            <a:cxnSpLocks noChangeShapeType="1"/>
          </p:cNvCxnSpPr>
          <p:nvPr/>
        </p:nvCxnSpPr>
        <p:spPr bwMode="auto">
          <a:xfrm rot="5400000">
            <a:off x="4061151" y="194703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98"/>
          <p:cNvSpPr>
            <a:spLocks noChangeArrowheads="1"/>
          </p:cNvSpPr>
          <p:nvPr/>
        </p:nvSpPr>
        <p:spPr bwMode="auto">
          <a:xfrm>
            <a:off x="4067969" y="180860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20967" y="170145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>
            <a:off x="4121348" y="171077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97"/>
          <p:cNvCxnSpPr>
            <a:cxnSpLocks noChangeShapeType="1"/>
          </p:cNvCxnSpPr>
          <p:nvPr/>
        </p:nvCxnSpPr>
        <p:spPr bwMode="auto">
          <a:xfrm rot="5400000">
            <a:off x="4404749" y="194276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98"/>
          <p:cNvSpPr>
            <a:spLocks noChangeArrowheads="1"/>
          </p:cNvSpPr>
          <p:nvPr/>
        </p:nvSpPr>
        <p:spPr bwMode="auto">
          <a:xfrm>
            <a:off x="4411567" y="180433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64565" y="169718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0"/>
          <p:cNvCxnSpPr>
            <a:cxnSpLocks noChangeShapeType="1"/>
            <a:endCxn id="70" idx="2"/>
          </p:cNvCxnSpPr>
          <p:nvPr/>
        </p:nvCxnSpPr>
        <p:spPr bwMode="auto">
          <a:xfrm>
            <a:off x="4464565" y="171503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97"/>
          <p:cNvCxnSpPr>
            <a:cxnSpLocks noChangeShapeType="1"/>
          </p:cNvCxnSpPr>
          <p:nvPr/>
        </p:nvCxnSpPr>
        <p:spPr bwMode="auto">
          <a:xfrm rot="5400000">
            <a:off x="4747966" y="194703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98"/>
          <p:cNvSpPr>
            <a:spLocks noChangeArrowheads="1"/>
          </p:cNvSpPr>
          <p:nvPr/>
        </p:nvSpPr>
        <p:spPr bwMode="auto">
          <a:xfrm>
            <a:off x="4754784" y="180860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807782" y="170145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55348" y="3390900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3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4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633644" y="1749878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  <p:graphicFrame>
        <p:nvGraphicFramePr>
          <p:cNvPr id="75" name="Group 18"/>
          <p:cNvGraphicFramePr>
            <a:graphicFrameLocks noGrp="1"/>
          </p:cNvGraphicFramePr>
          <p:nvPr>
            <p:extLst/>
          </p:nvPr>
        </p:nvGraphicFramePr>
        <p:xfrm>
          <a:off x="1842524" y="2570389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4" name="AutoShape 10"/>
          <p:cNvCxnSpPr>
            <a:cxnSpLocks noChangeShapeType="1"/>
            <a:endCxn id="87" idx="2"/>
          </p:cNvCxnSpPr>
          <p:nvPr/>
        </p:nvCxnSpPr>
        <p:spPr bwMode="auto">
          <a:xfrm>
            <a:off x="2373266" y="2262468"/>
            <a:ext cx="637931" cy="14646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97"/>
          <p:cNvCxnSpPr>
            <a:cxnSpLocks noChangeShapeType="1"/>
          </p:cNvCxnSpPr>
          <p:nvPr/>
        </p:nvCxnSpPr>
        <p:spPr bwMode="auto">
          <a:xfrm rot="5400000">
            <a:off x="3004379" y="250804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AutoShape 98"/>
          <p:cNvSpPr>
            <a:spLocks noChangeArrowheads="1"/>
          </p:cNvSpPr>
          <p:nvPr/>
        </p:nvSpPr>
        <p:spPr bwMode="auto">
          <a:xfrm>
            <a:off x="3011197" y="236962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064195" y="2262467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AutoShape 10"/>
          <p:cNvCxnSpPr>
            <a:cxnSpLocks noChangeShapeType="1"/>
            <a:endCxn id="92" idx="2"/>
          </p:cNvCxnSpPr>
          <p:nvPr/>
        </p:nvCxnSpPr>
        <p:spPr bwMode="auto">
          <a:xfrm>
            <a:off x="2712980" y="2262468"/>
            <a:ext cx="676556" cy="15341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97"/>
          <p:cNvCxnSpPr>
            <a:cxnSpLocks noChangeShapeType="1"/>
          </p:cNvCxnSpPr>
          <p:nvPr/>
        </p:nvCxnSpPr>
        <p:spPr bwMode="auto">
          <a:xfrm rot="5400000">
            <a:off x="3382717" y="2515004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AutoShape 98"/>
          <p:cNvSpPr>
            <a:spLocks noChangeArrowheads="1"/>
          </p:cNvSpPr>
          <p:nvPr/>
        </p:nvSpPr>
        <p:spPr bwMode="auto">
          <a:xfrm>
            <a:off x="3389535" y="2376580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442533" y="2269424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AutoShape 10"/>
          <p:cNvCxnSpPr>
            <a:cxnSpLocks noChangeShapeType="1"/>
            <a:endCxn id="97" idx="2"/>
          </p:cNvCxnSpPr>
          <p:nvPr/>
        </p:nvCxnSpPr>
        <p:spPr bwMode="auto">
          <a:xfrm>
            <a:off x="3064195" y="2262468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97"/>
          <p:cNvCxnSpPr>
            <a:cxnSpLocks noChangeShapeType="1"/>
          </p:cNvCxnSpPr>
          <p:nvPr/>
        </p:nvCxnSpPr>
        <p:spPr bwMode="auto">
          <a:xfrm rot="5400000">
            <a:off x="3725934" y="2505914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utoShape 98"/>
          <p:cNvSpPr>
            <a:spLocks noChangeArrowheads="1"/>
          </p:cNvSpPr>
          <p:nvPr/>
        </p:nvSpPr>
        <p:spPr bwMode="auto">
          <a:xfrm>
            <a:off x="3732752" y="2367490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785750" y="2260334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AutoShape 97"/>
          <p:cNvCxnSpPr>
            <a:cxnSpLocks noChangeShapeType="1"/>
          </p:cNvCxnSpPr>
          <p:nvPr/>
        </p:nvCxnSpPr>
        <p:spPr bwMode="auto">
          <a:xfrm rot="5400000">
            <a:off x="4069150" y="251036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AutoShape 98"/>
          <p:cNvSpPr>
            <a:spLocks noChangeArrowheads="1"/>
          </p:cNvSpPr>
          <p:nvPr/>
        </p:nvSpPr>
        <p:spPr bwMode="auto">
          <a:xfrm>
            <a:off x="4075968" y="237194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128966" y="226478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AutoShape 10"/>
          <p:cNvCxnSpPr>
            <a:cxnSpLocks noChangeShapeType="1"/>
          </p:cNvCxnSpPr>
          <p:nvPr/>
        </p:nvCxnSpPr>
        <p:spPr bwMode="auto">
          <a:xfrm>
            <a:off x="3785750" y="2270210"/>
            <a:ext cx="633817" cy="13676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97"/>
          <p:cNvCxnSpPr>
            <a:cxnSpLocks noChangeShapeType="1"/>
          </p:cNvCxnSpPr>
          <p:nvPr/>
        </p:nvCxnSpPr>
        <p:spPr bwMode="auto">
          <a:xfrm rot="5400000">
            <a:off x="4412749" y="250609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AutoShape 98"/>
          <p:cNvSpPr>
            <a:spLocks noChangeArrowheads="1"/>
          </p:cNvSpPr>
          <p:nvPr/>
        </p:nvSpPr>
        <p:spPr bwMode="auto">
          <a:xfrm>
            <a:off x="4419567" y="236767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72565" y="226051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AutoShape 10"/>
          <p:cNvCxnSpPr>
            <a:cxnSpLocks noChangeShapeType="1"/>
            <a:endCxn id="112" idx="2"/>
          </p:cNvCxnSpPr>
          <p:nvPr/>
        </p:nvCxnSpPr>
        <p:spPr bwMode="auto">
          <a:xfrm>
            <a:off x="4128967" y="2262468"/>
            <a:ext cx="633817" cy="148779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97"/>
          <p:cNvCxnSpPr>
            <a:cxnSpLocks noChangeShapeType="1"/>
          </p:cNvCxnSpPr>
          <p:nvPr/>
        </p:nvCxnSpPr>
        <p:spPr bwMode="auto">
          <a:xfrm rot="5400000">
            <a:off x="4755965" y="251036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AutoShape 98"/>
          <p:cNvSpPr>
            <a:spLocks noChangeArrowheads="1"/>
          </p:cNvSpPr>
          <p:nvPr/>
        </p:nvSpPr>
        <p:spPr bwMode="auto">
          <a:xfrm>
            <a:off x="4762783" y="237194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815781" y="226478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/>
          <p:cNvSpPr txBox="1">
            <a:spLocks/>
          </p:cNvSpPr>
          <p:nvPr/>
        </p:nvSpPr>
        <p:spPr>
          <a:xfrm>
            <a:off x="1641644" y="2313214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2</a:t>
            </a:r>
          </a:p>
        </p:txBody>
      </p:sp>
      <p:cxnSp>
        <p:nvCxnSpPr>
          <p:cNvPr id="116" name="AutoShape 97"/>
          <p:cNvCxnSpPr>
            <a:cxnSpLocks noChangeShapeType="1"/>
          </p:cNvCxnSpPr>
          <p:nvPr/>
        </p:nvCxnSpPr>
        <p:spPr bwMode="auto">
          <a:xfrm rot="5400000">
            <a:off x="2225043" y="1868024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97"/>
          <p:cNvCxnSpPr>
            <a:cxnSpLocks noChangeShapeType="1"/>
          </p:cNvCxnSpPr>
          <p:nvPr/>
        </p:nvCxnSpPr>
        <p:spPr bwMode="auto">
          <a:xfrm rot="5400000">
            <a:off x="2225043" y="240679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97"/>
          <p:cNvCxnSpPr>
            <a:cxnSpLocks noChangeShapeType="1"/>
          </p:cNvCxnSpPr>
          <p:nvPr/>
        </p:nvCxnSpPr>
        <p:spPr bwMode="auto">
          <a:xfrm rot="5400000">
            <a:off x="2577921" y="2415884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10"/>
          <p:cNvCxnSpPr>
            <a:cxnSpLocks noChangeShapeType="1"/>
          </p:cNvCxnSpPr>
          <p:nvPr/>
        </p:nvCxnSpPr>
        <p:spPr bwMode="auto">
          <a:xfrm>
            <a:off x="3434534" y="2270210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Group 18"/>
          <p:cNvGraphicFramePr>
            <a:graphicFrameLocks noGrp="1"/>
          </p:cNvGraphicFramePr>
          <p:nvPr>
            <p:extLst/>
          </p:nvPr>
        </p:nvGraphicFramePr>
        <p:xfrm>
          <a:off x="1842524" y="3133725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4" name="AutoShape 10"/>
          <p:cNvCxnSpPr>
            <a:cxnSpLocks noChangeShapeType="1"/>
            <a:endCxn id="127" idx="2"/>
          </p:cNvCxnSpPr>
          <p:nvPr/>
        </p:nvCxnSpPr>
        <p:spPr bwMode="auto">
          <a:xfrm>
            <a:off x="2373266" y="2825803"/>
            <a:ext cx="1359486" cy="144328"/>
          </a:xfrm>
          <a:prstGeom prst="curvedConnector3">
            <a:avLst>
              <a:gd name="adj1" fmla="val 1637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97"/>
          <p:cNvCxnSpPr>
            <a:cxnSpLocks noChangeShapeType="1"/>
          </p:cNvCxnSpPr>
          <p:nvPr/>
        </p:nvCxnSpPr>
        <p:spPr bwMode="auto">
          <a:xfrm rot="5400000">
            <a:off x="3725934" y="306925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AutoShape 98"/>
          <p:cNvSpPr>
            <a:spLocks noChangeArrowheads="1"/>
          </p:cNvSpPr>
          <p:nvPr/>
        </p:nvSpPr>
        <p:spPr bwMode="auto">
          <a:xfrm>
            <a:off x="3732752" y="293082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785750" y="282367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AutoShape 97"/>
          <p:cNvCxnSpPr>
            <a:cxnSpLocks noChangeShapeType="1"/>
          </p:cNvCxnSpPr>
          <p:nvPr/>
        </p:nvCxnSpPr>
        <p:spPr bwMode="auto">
          <a:xfrm rot="5400000">
            <a:off x="4069150" y="30737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AutoShape 98"/>
          <p:cNvSpPr>
            <a:spLocks noChangeArrowheads="1"/>
          </p:cNvSpPr>
          <p:nvPr/>
        </p:nvSpPr>
        <p:spPr bwMode="auto">
          <a:xfrm>
            <a:off x="4075968" y="29352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4128966" y="282812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AutoShape 97"/>
          <p:cNvCxnSpPr>
            <a:cxnSpLocks noChangeShapeType="1"/>
          </p:cNvCxnSpPr>
          <p:nvPr/>
        </p:nvCxnSpPr>
        <p:spPr bwMode="auto">
          <a:xfrm rot="5400000">
            <a:off x="4412749" y="306943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AutoShape 98"/>
          <p:cNvSpPr>
            <a:spLocks noChangeArrowheads="1"/>
          </p:cNvSpPr>
          <p:nvPr/>
        </p:nvSpPr>
        <p:spPr bwMode="auto">
          <a:xfrm>
            <a:off x="4419567" y="293100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4472565" y="282385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AutoShape 97"/>
          <p:cNvCxnSpPr>
            <a:cxnSpLocks noChangeShapeType="1"/>
          </p:cNvCxnSpPr>
          <p:nvPr/>
        </p:nvCxnSpPr>
        <p:spPr bwMode="auto">
          <a:xfrm rot="5400000">
            <a:off x="4755965" y="30737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AutoShape 98"/>
          <p:cNvSpPr>
            <a:spLocks noChangeArrowheads="1"/>
          </p:cNvSpPr>
          <p:nvPr/>
        </p:nvSpPr>
        <p:spPr bwMode="auto">
          <a:xfrm>
            <a:off x="4762783" y="29352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815781" y="282812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ontent Placeholder 2"/>
          <p:cNvSpPr txBox="1">
            <a:spLocks/>
          </p:cNvSpPr>
          <p:nvPr/>
        </p:nvSpPr>
        <p:spPr>
          <a:xfrm>
            <a:off x="1641644" y="2876549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4</a:t>
            </a:r>
          </a:p>
        </p:txBody>
      </p:sp>
      <p:cxnSp>
        <p:nvCxnSpPr>
          <p:cNvPr id="144" name="AutoShape 97"/>
          <p:cNvCxnSpPr>
            <a:cxnSpLocks noChangeShapeType="1"/>
          </p:cNvCxnSpPr>
          <p:nvPr/>
        </p:nvCxnSpPr>
        <p:spPr bwMode="auto">
          <a:xfrm rot="5400000">
            <a:off x="2225043" y="2970131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97"/>
          <p:cNvCxnSpPr>
            <a:cxnSpLocks noChangeShapeType="1"/>
          </p:cNvCxnSpPr>
          <p:nvPr/>
        </p:nvCxnSpPr>
        <p:spPr bwMode="auto">
          <a:xfrm rot="5400000">
            <a:off x="2577921" y="2979219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"/>
          <p:cNvCxnSpPr>
            <a:cxnSpLocks noChangeShapeType="1"/>
          </p:cNvCxnSpPr>
          <p:nvPr/>
        </p:nvCxnSpPr>
        <p:spPr bwMode="auto">
          <a:xfrm>
            <a:off x="2726144" y="2833546"/>
            <a:ext cx="1376947" cy="144328"/>
          </a:xfrm>
          <a:prstGeom prst="curvedConnector3">
            <a:avLst>
              <a:gd name="adj1" fmla="val 13831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97"/>
          <p:cNvCxnSpPr>
            <a:cxnSpLocks noChangeShapeType="1"/>
          </p:cNvCxnSpPr>
          <p:nvPr/>
        </p:nvCxnSpPr>
        <p:spPr bwMode="auto">
          <a:xfrm rot="5400000">
            <a:off x="2933433" y="2976206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97"/>
          <p:cNvCxnSpPr>
            <a:cxnSpLocks noChangeShapeType="1"/>
          </p:cNvCxnSpPr>
          <p:nvPr/>
        </p:nvCxnSpPr>
        <p:spPr bwMode="auto">
          <a:xfrm rot="5400000">
            <a:off x="3286311" y="2985294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0"/>
          <p:cNvCxnSpPr>
            <a:cxnSpLocks noChangeShapeType="1"/>
          </p:cNvCxnSpPr>
          <p:nvPr/>
        </p:nvCxnSpPr>
        <p:spPr bwMode="auto">
          <a:xfrm>
            <a:off x="3064195" y="2825473"/>
            <a:ext cx="1376947" cy="144328"/>
          </a:xfrm>
          <a:prstGeom prst="curvedConnector3">
            <a:avLst>
              <a:gd name="adj1" fmla="val 10867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0"/>
          <p:cNvCxnSpPr>
            <a:cxnSpLocks noChangeShapeType="1"/>
          </p:cNvCxnSpPr>
          <p:nvPr/>
        </p:nvCxnSpPr>
        <p:spPr bwMode="auto">
          <a:xfrm>
            <a:off x="3405097" y="2825473"/>
            <a:ext cx="1376947" cy="144328"/>
          </a:xfrm>
          <a:prstGeom prst="curvedConnector3">
            <a:avLst>
              <a:gd name="adj1" fmla="val 15017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Content Placeholder 2"/>
          <p:cNvSpPr txBox="1">
            <a:spLocks/>
          </p:cNvSpPr>
          <p:nvPr/>
        </p:nvSpPr>
        <p:spPr>
          <a:xfrm>
            <a:off x="495300" y="3801635"/>
            <a:ext cx="5143500" cy="1056115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活动线程为：</a:t>
            </a:r>
            <a:r>
              <a:rPr lang="en-US" sz="1400" i="1" dirty="0" smtClean="0">
                <a:solidFill>
                  <a:schemeClr val="bg1"/>
                </a:solidFill>
              </a:rPr>
              <a:t>stride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n-1 (n-stride 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线程</a:t>
            </a:r>
            <a:r>
              <a:rPr lang="en-US" sz="1400" dirty="0">
                <a:solidFill>
                  <a:schemeClr val="bg1"/>
                </a:solidFill>
              </a:rPr>
              <a:t> j </a:t>
            </a:r>
            <a:r>
              <a:rPr lang="zh-CN" altLang="en-US" sz="1400" dirty="0">
                <a:solidFill>
                  <a:schemeClr val="bg1"/>
                </a:solidFill>
              </a:rPr>
              <a:t>将从共享内存中对元素</a:t>
            </a:r>
            <a:r>
              <a:rPr lang="en-US" sz="1400" dirty="0">
                <a:solidFill>
                  <a:schemeClr val="bg1"/>
                </a:solidFill>
              </a:rPr>
              <a:t> j 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sz="1400" dirty="0">
                <a:solidFill>
                  <a:schemeClr val="bg1"/>
                </a:solidFill>
              </a:rPr>
              <a:t> j-stride</a:t>
            </a:r>
            <a:r>
              <a:rPr lang="zh-CN" altLang="en-US" sz="1400" dirty="0">
                <a:solidFill>
                  <a:schemeClr val="bg1"/>
                </a:solidFill>
              </a:rPr>
              <a:t>相加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，然后将元素</a:t>
            </a:r>
            <a:r>
              <a:rPr lang="en-US" altLang="zh-CN" sz="1400" dirty="0">
                <a:solidFill>
                  <a:schemeClr val="bg1"/>
                </a:solidFill>
              </a:rPr>
              <a:t>j </a:t>
            </a:r>
            <a:r>
              <a:rPr lang="zh-CN" altLang="en-US" sz="1400" dirty="0">
                <a:solidFill>
                  <a:schemeClr val="bg1"/>
                </a:solidFill>
              </a:rPr>
              <a:t>写入共享内存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在读之前和写之前都需要栅栏同步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6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处理依赖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在每次迭代中，每一个线程能够重写另外线程的输入</a:t>
            </a:r>
            <a:endParaRPr lang="en-US" dirty="0" smtClean="0"/>
          </a:p>
          <a:p>
            <a:pPr lvl="1"/>
            <a:r>
              <a:rPr lang="zh-CN" altLang="en-US" sz="1200" dirty="0" smtClean="0"/>
              <a:t>栅栏同步可以确保</a:t>
            </a:r>
            <a:r>
              <a:rPr lang="zh-CN" altLang="en-US" sz="1200" dirty="0"/>
              <a:t>所有的输入</a:t>
            </a:r>
            <a:r>
              <a:rPr lang="zh-CN" altLang="en-US" sz="1200" dirty="0" smtClean="0"/>
              <a:t>都能正确生成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所有线程安全的输入操作数可以被另一个线程</a:t>
            </a:r>
            <a:r>
              <a:rPr lang="zh-CN" altLang="en-US" sz="1200" dirty="0" smtClean="0"/>
              <a:t>覆盖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栅栏同步可以确保所有线程保护它们的输入</a:t>
            </a:r>
            <a:endParaRPr lang="en-US" sz="1200" dirty="0" smtClean="0"/>
          </a:p>
          <a:p>
            <a:pPr lvl="1"/>
            <a:r>
              <a:rPr lang="zh-CN" altLang="en-US" sz="1200" dirty="0" smtClean="0"/>
              <a:t>所有的线程执行加和写输出</a:t>
            </a:r>
            <a:endParaRPr lang="en-US" sz="1200" dirty="0"/>
          </a:p>
          <a:p>
            <a:pPr marL="342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AutoShape 10"/>
          <p:cNvCxnSpPr>
            <a:cxnSpLocks noChangeShapeType="1"/>
            <a:endCxn id="11" idx="2"/>
          </p:cNvCxnSpPr>
          <p:nvPr/>
        </p:nvCxnSpPr>
        <p:spPr bwMode="auto">
          <a:xfrm>
            <a:off x="2606359" y="280361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Group 18"/>
          <p:cNvGraphicFramePr>
            <a:graphicFrameLocks noGrp="1"/>
          </p:cNvGraphicFramePr>
          <p:nvPr>
            <p:extLst/>
          </p:nvPr>
        </p:nvGraphicFramePr>
        <p:xfrm>
          <a:off x="2071121" y="3095625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Group 71"/>
          <p:cNvGraphicFramePr>
            <a:graphicFrameLocks noGrp="1"/>
          </p:cNvGraphicFramePr>
          <p:nvPr>
            <p:extLst/>
          </p:nvPr>
        </p:nvGraphicFramePr>
        <p:xfrm>
          <a:off x="2061597" y="2541092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AutoShape 97"/>
          <p:cNvCxnSpPr>
            <a:cxnSpLocks noChangeShapeType="1"/>
          </p:cNvCxnSpPr>
          <p:nvPr/>
        </p:nvCxnSpPr>
        <p:spPr bwMode="auto">
          <a:xfrm rot="5400000">
            <a:off x="2461640" y="295659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7"/>
          <p:cNvCxnSpPr>
            <a:cxnSpLocks noChangeShapeType="1"/>
          </p:cNvCxnSpPr>
          <p:nvPr/>
        </p:nvCxnSpPr>
        <p:spPr bwMode="auto">
          <a:xfrm rot="5400000">
            <a:off x="2889760" y="30356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98"/>
          <p:cNvSpPr>
            <a:spLocks noChangeArrowheads="1"/>
          </p:cNvSpPr>
          <p:nvPr/>
        </p:nvSpPr>
        <p:spPr bwMode="auto">
          <a:xfrm>
            <a:off x="2896578" y="28971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9576" y="2790021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AutoShape 10"/>
          <p:cNvCxnSpPr>
            <a:cxnSpLocks noChangeShapeType="1"/>
            <a:endCxn id="15" idx="2"/>
          </p:cNvCxnSpPr>
          <p:nvPr/>
        </p:nvCxnSpPr>
        <p:spPr bwMode="auto">
          <a:xfrm>
            <a:off x="2949576" y="2801292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97"/>
          <p:cNvCxnSpPr>
            <a:cxnSpLocks noChangeShapeType="1"/>
          </p:cNvCxnSpPr>
          <p:nvPr/>
        </p:nvCxnSpPr>
        <p:spPr bwMode="auto">
          <a:xfrm rot="5400000">
            <a:off x="3232976" y="3033283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98"/>
          <p:cNvSpPr>
            <a:spLocks noChangeArrowheads="1"/>
          </p:cNvSpPr>
          <p:nvPr/>
        </p:nvSpPr>
        <p:spPr bwMode="auto">
          <a:xfrm>
            <a:off x="3239794" y="2894859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2792" y="2787703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10"/>
          <p:cNvCxnSpPr>
            <a:cxnSpLocks noChangeShapeType="1"/>
            <a:endCxn id="19" idx="2"/>
          </p:cNvCxnSpPr>
          <p:nvPr/>
        </p:nvCxnSpPr>
        <p:spPr bwMode="auto">
          <a:xfrm>
            <a:off x="3327914" y="280824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97"/>
          <p:cNvCxnSpPr>
            <a:cxnSpLocks noChangeShapeType="1"/>
          </p:cNvCxnSpPr>
          <p:nvPr/>
        </p:nvCxnSpPr>
        <p:spPr bwMode="auto">
          <a:xfrm rot="5400000">
            <a:off x="3611315" y="304023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98"/>
          <p:cNvSpPr>
            <a:spLocks noChangeArrowheads="1"/>
          </p:cNvSpPr>
          <p:nvPr/>
        </p:nvSpPr>
        <p:spPr bwMode="auto">
          <a:xfrm>
            <a:off x="3618133" y="290181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1131" y="2794659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10"/>
          <p:cNvCxnSpPr>
            <a:cxnSpLocks noChangeShapeType="1"/>
            <a:endCxn id="23" idx="2"/>
          </p:cNvCxnSpPr>
          <p:nvPr/>
        </p:nvCxnSpPr>
        <p:spPr bwMode="auto">
          <a:xfrm>
            <a:off x="3671130" y="281488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7"/>
          <p:cNvCxnSpPr>
            <a:cxnSpLocks noChangeShapeType="1"/>
          </p:cNvCxnSpPr>
          <p:nvPr/>
        </p:nvCxnSpPr>
        <p:spPr bwMode="auto">
          <a:xfrm rot="5400000">
            <a:off x="3954531" y="3046872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98"/>
          <p:cNvSpPr>
            <a:spLocks noChangeArrowheads="1"/>
          </p:cNvSpPr>
          <p:nvPr/>
        </p:nvSpPr>
        <p:spPr bwMode="auto">
          <a:xfrm>
            <a:off x="3961349" y="2908448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14347" y="2801292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AutoShape 10"/>
          <p:cNvCxnSpPr>
            <a:cxnSpLocks noChangeShapeType="1"/>
            <a:endCxn id="27" idx="2"/>
          </p:cNvCxnSpPr>
          <p:nvPr/>
        </p:nvCxnSpPr>
        <p:spPr bwMode="auto">
          <a:xfrm>
            <a:off x="4014347" y="280361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7"/>
          <p:cNvCxnSpPr>
            <a:cxnSpLocks noChangeShapeType="1"/>
          </p:cNvCxnSpPr>
          <p:nvPr/>
        </p:nvCxnSpPr>
        <p:spPr bwMode="auto">
          <a:xfrm rot="5400000">
            <a:off x="4297748" y="30356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98"/>
          <p:cNvSpPr>
            <a:spLocks noChangeArrowheads="1"/>
          </p:cNvSpPr>
          <p:nvPr/>
        </p:nvSpPr>
        <p:spPr bwMode="auto">
          <a:xfrm>
            <a:off x="4304566" y="28971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57564" y="2790021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AutoShape 10"/>
          <p:cNvCxnSpPr>
            <a:cxnSpLocks noChangeShapeType="1"/>
          </p:cNvCxnSpPr>
          <p:nvPr/>
        </p:nvCxnSpPr>
        <p:spPr bwMode="auto">
          <a:xfrm>
            <a:off x="4357945" y="279934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97"/>
          <p:cNvCxnSpPr>
            <a:cxnSpLocks noChangeShapeType="1"/>
          </p:cNvCxnSpPr>
          <p:nvPr/>
        </p:nvCxnSpPr>
        <p:spPr bwMode="auto">
          <a:xfrm rot="5400000">
            <a:off x="4643063" y="3046872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AutoShape 98"/>
          <p:cNvSpPr>
            <a:spLocks noChangeArrowheads="1"/>
          </p:cNvSpPr>
          <p:nvPr/>
        </p:nvSpPr>
        <p:spPr bwMode="auto">
          <a:xfrm>
            <a:off x="4649881" y="2908448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02879" y="2801292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0"/>
          <p:cNvCxnSpPr>
            <a:cxnSpLocks noChangeShapeType="1"/>
            <a:endCxn id="35" idx="2"/>
          </p:cNvCxnSpPr>
          <p:nvPr/>
        </p:nvCxnSpPr>
        <p:spPr bwMode="auto">
          <a:xfrm>
            <a:off x="4701162" y="2803611"/>
            <a:ext cx="290219" cy="13287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97"/>
          <p:cNvCxnSpPr>
            <a:cxnSpLocks noChangeShapeType="1"/>
          </p:cNvCxnSpPr>
          <p:nvPr/>
        </p:nvCxnSpPr>
        <p:spPr bwMode="auto">
          <a:xfrm rot="5400000">
            <a:off x="4984562" y="30356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utoShape 98"/>
          <p:cNvSpPr>
            <a:spLocks noChangeArrowheads="1"/>
          </p:cNvSpPr>
          <p:nvPr/>
        </p:nvSpPr>
        <p:spPr bwMode="auto">
          <a:xfrm>
            <a:off x="4991380" y="28971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044378" y="2790021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2991945" y="3409950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1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1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870241" y="2838450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</p:spTree>
    <p:extLst>
      <p:ext uri="{BB962C8B-B14F-4D97-AF65-F5344CB8AC3E}">
        <p14:creationId xmlns:p14="http://schemas.microsoft.com/office/powerpoint/2010/main" val="1899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03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计算效率不好的扫描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4313" indent="-214313" fontAlgn="base">
              <a:buNone/>
            </a:pPr>
            <a:r>
              <a:rPr lang="en-US" sz="1050" dirty="0" smtClean="0"/>
              <a:t>__</a:t>
            </a:r>
            <a:r>
              <a:rPr lang="en-US" sz="1050" dirty="0"/>
              <a:t>global__ void </a:t>
            </a:r>
            <a:r>
              <a:rPr lang="en-US" sz="1050" dirty="0" err="1"/>
              <a:t>work_inefficient_scan_kernel</a:t>
            </a:r>
            <a:r>
              <a:rPr lang="en-US" sz="1050" dirty="0"/>
              <a:t>(float *X, float *Y,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InputSize</a:t>
            </a:r>
            <a:r>
              <a:rPr lang="en-US" sz="1050" dirty="0"/>
              <a:t>) {</a:t>
            </a:r>
          </a:p>
          <a:p>
            <a:pPr marL="0" indent="0" fontAlgn="base">
              <a:buNone/>
            </a:pPr>
            <a:r>
              <a:rPr lang="en-US" sz="1050" dirty="0" smtClean="0"/>
              <a:t>    </a:t>
            </a:r>
            <a:r>
              <a:rPr lang="en-US" sz="1050" dirty="0"/>
              <a:t>__shared__ float XY[SECTION_SIZE];</a:t>
            </a:r>
          </a:p>
          <a:p>
            <a:pPr marL="0" indent="0" fontAlgn="base">
              <a:buNone/>
            </a:pPr>
            <a:r>
              <a:rPr lang="en-US" sz="1050" dirty="0" smtClean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</a:t>
            </a:r>
            <a:r>
              <a:rPr lang="en-US" sz="1050" dirty="0" err="1" smtClean="0"/>
              <a:t>blockIdx.x</a:t>
            </a:r>
            <a:r>
              <a:rPr lang="en-US" sz="1050" dirty="0" smtClean="0"/>
              <a:t> * </a:t>
            </a:r>
            <a:r>
              <a:rPr lang="en-US" sz="1050" dirty="0" err="1" smtClean="0"/>
              <a:t>blockDim.x</a:t>
            </a:r>
            <a:r>
              <a:rPr lang="en-US" sz="1050" dirty="0" smtClean="0"/>
              <a:t> </a:t>
            </a:r>
            <a:r>
              <a:rPr lang="en-US" sz="1050" dirty="0"/>
              <a:t>+ </a:t>
            </a:r>
            <a:r>
              <a:rPr lang="en-US" sz="1050" dirty="0" err="1"/>
              <a:t>threadIdx.x</a:t>
            </a:r>
            <a:r>
              <a:rPr lang="en-US" sz="1050" dirty="0"/>
              <a:t>;</a:t>
            </a:r>
          </a:p>
          <a:p>
            <a:pPr marL="0" indent="0" fontAlgn="base">
              <a:buNone/>
            </a:pPr>
            <a:r>
              <a:rPr lang="en-US" sz="1050" dirty="0" smtClean="0"/>
              <a:t>    </a:t>
            </a:r>
            <a:r>
              <a:rPr lang="en-US" sz="1050" dirty="0"/>
              <a:t>if (i &lt; </a:t>
            </a:r>
            <a:r>
              <a:rPr lang="en-US" sz="1050" dirty="0" err="1"/>
              <a:t>InputSize</a:t>
            </a:r>
            <a:r>
              <a:rPr lang="en-US" sz="1050" dirty="0"/>
              <a:t>) </a:t>
            </a:r>
            <a:r>
              <a:rPr lang="en-US" sz="1050" dirty="0" smtClean="0"/>
              <a:t>{</a:t>
            </a:r>
          </a:p>
          <a:p>
            <a:pPr marL="0" indent="0" fontAlgn="base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  XY[</a:t>
            </a:r>
            <a:r>
              <a:rPr lang="en-US" sz="1050" dirty="0" err="1" smtClean="0"/>
              <a:t>threadIdx.x</a:t>
            </a:r>
            <a:r>
              <a:rPr lang="en-US" sz="1050" dirty="0"/>
              <a:t>] = X[</a:t>
            </a:r>
            <a:r>
              <a:rPr lang="en-US" sz="1050" dirty="0" err="1"/>
              <a:t>i</a:t>
            </a:r>
            <a:r>
              <a:rPr lang="en-US" sz="1050" dirty="0" smtClean="0"/>
              <a:t>];</a:t>
            </a:r>
          </a:p>
          <a:p>
            <a:pPr marL="0" indent="0" fontAlgn="base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}</a:t>
            </a:r>
            <a:endParaRPr lang="en-US" sz="1050" dirty="0"/>
          </a:p>
          <a:p>
            <a:pPr marL="0" indent="0" fontAlgn="base">
              <a:buNone/>
            </a:pPr>
            <a:r>
              <a:rPr lang="en-US" sz="1050" dirty="0" smtClean="0"/>
              <a:t>        </a:t>
            </a:r>
            <a:r>
              <a:rPr lang="en-US" sz="1050" dirty="0"/>
              <a:t>// the code below performs iterative scan on XY</a:t>
            </a:r>
          </a:p>
          <a:p>
            <a:pPr marL="0" indent="0" fontAlgn="base">
              <a:buNone/>
            </a:pPr>
            <a:r>
              <a:rPr lang="en-US" sz="1050" dirty="0" smtClean="0"/>
              <a:t>        </a:t>
            </a:r>
            <a:r>
              <a:rPr lang="en-US" sz="1050" dirty="0"/>
              <a:t>for (unsigned </a:t>
            </a:r>
            <a:r>
              <a:rPr lang="en-US" sz="1050" dirty="0" err="1"/>
              <a:t>int</a:t>
            </a:r>
            <a:r>
              <a:rPr lang="en-US" sz="1050" dirty="0"/>
              <a:t> stride = 1; stride &lt;= </a:t>
            </a:r>
            <a:r>
              <a:rPr lang="en-US" sz="1050" dirty="0" err="1"/>
              <a:t>threadIdx.x</a:t>
            </a:r>
            <a:r>
              <a:rPr lang="en-US" sz="1050" dirty="0"/>
              <a:t>; stride *= 2) {</a:t>
            </a:r>
          </a:p>
          <a:p>
            <a:pPr marL="0" indent="0" fontAlgn="base">
              <a:buNone/>
            </a:pPr>
            <a:r>
              <a:rPr lang="en-US" sz="1050" dirty="0" smtClean="0"/>
              <a:t>        </a:t>
            </a:r>
            <a:r>
              <a:rPr lang="en-US" sz="1050" dirty="0"/>
              <a:t>__</a:t>
            </a:r>
            <a:r>
              <a:rPr lang="en-US" sz="1050" dirty="0" err="1"/>
              <a:t>syncthreads</a:t>
            </a:r>
            <a:r>
              <a:rPr lang="en-US" sz="1050" dirty="0"/>
              <a:t>();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</a:t>
            </a:r>
            <a:r>
              <a:rPr lang="en-US" sz="1050" dirty="0"/>
              <a:t>float in1 = </a:t>
            </a:r>
            <a:r>
              <a:rPr lang="en-US" sz="1050" dirty="0" smtClean="0"/>
              <a:t>XY[</a:t>
            </a:r>
            <a:r>
              <a:rPr lang="en-US" sz="1050" dirty="0" err="1" smtClean="0"/>
              <a:t>threadIdx.x</a:t>
            </a:r>
            <a:r>
              <a:rPr lang="en-US" sz="1050" dirty="0" smtClean="0"/>
              <a:t> - stride</a:t>
            </a:r>
            <a:r>
              <a:rPr lang="en-US" sz="1050" dirty="0"/>
              <a:t>];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</a:t>
            </a:r>
            <a:r>
              <a:rPr lang="en-US" sz="1050" dirty="0"/>
              <a:t>__</a:t>
            </a:r>
            <a:r>
              <a:rPr lang="en-US" sz="1050" dirty="0" err="1"/>
              <a:t>syncthreads</a:t>
            </a:r>
            <a:r>
              <a:rPr lang="en-US" sz="1050" dirty="0"/>
              <a:t>();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</a:t>
            </a:r>
            <a:r>
              <a:rPr lang="en-US" sz="1050" dirty="0"/>
              <a:t>XY[</a:t>
            </a:r>
            <a:r>
              <a:rPr lang="en-US" sz="1050" dirty="0" err="1"/>
              <a:t>threadIdx.x</a:t>
            </a:r>
            <a:r>
              <a:rPr lang="en-US" sz="1050" dirty="0"/>
              <a:t>] += in1;</a:t>
            </a:r>
          </a:p>
          <a:p>
            <a:pPr marL="0" indent="0" fontAlgn="base">
              <a:buNone/>
            </a:pPr>
            <a:r>
              <a:rPr lang="en-US" sz="1050" dirty="0" smtClean="0"/>
              <a:t>        }</a:t>
            </a:r>
            <a:endParaRPr lang="en-US" sz="1050" dirty="0"/>
          </a:p>
          <a:p>
            <a:pPr marL="0" indent="0" fontAlgn="base">
              <a:buNone/>
            </a:pPr>
            <a:r>
              <a:rPr lang="en-US" sz="1050" dirty="0" smtClean="0"/>
              <a:t>      __ </a:t>
            </a:r>
            <a:r>
              <a:rPr lang="en-US" sz="1050" dirty="0" err="1" smtClean="0"/>
              <a:t>syncthreads</a:t>
            </a:r>
            <a:r>
              <a:rPr lang="en-US" sz="1050" dirty="0"/>
              <a:t>();</a:t>
            </a:r>
          </a:p>
          <a:p>
            <a:pPr marL="0" indent="0" fontAlgn="base">
              <a:buNone/>
            </a:pPr>
            <a:r>
              <a:rPr lang="en-US" sz="1050" dirty="0" smtClean="0"/>
              <a:t>      </a:t>
            </a:r>
            <a:r>
              <a:rPr lang="en-US" sz="1050" dirty="0"/>
              <a:t>If </a:t>
            </a:r>
            <a:r>
              <a:rPr lang="en-US" sz="1050" dirty="0" smtClean="0"/>
              <a:t>(</a:t>
            </a:r>
            <a:r>
              <a:rPr lang="en-US" sz="1050" dirty="0" err="1" smtClean="0"/>
              <a:t>i</a:t>
            </a:r>
            <a:r>
              <a:rPr lang="en-US" sz="1050" dirty="0" smtClean="0"/>
              <a:t> </a:t>
            </a:r>
            <a:r>
              <a:rPr lang="en-US" sz="1050" dirty="0"/>
              <a:t>&lt; </a:t>
            </a:r>
            <a:r>
              <a:rPr lang="en-US" sz="1050" dirty="0" err="1"/>
              <a:t>InputSize</a:t>
            </a:r>
            <a:r>
              <a:rPr lang="en-US" sz="1050" dirty="0"/>
              <a:t>) {Y[i] = XY[</a:t>
            </a:r>
            <a:r>
              <a:rPr lang="en-US" sz="1050" dirty="0" err="1"/>
              <a:t>threadIdx.x</a:t>
            </a:r>
            <a:r>
              <a:rPr lang="en-US" sz="1050" dirty="0"/>
              <a:t>];}</a:t>
            </a:r>
          </a:p>
          <a:p>
            <a:pPr fontAlgn="base">
              <a:buNone/>
            </a:pPr>
            <a:r>
              <a:rPr lang="en-US" sz="1050" dirty="0" smtClean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149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0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计算效率考虑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sz="1725" dirty="0" smtClean="0"/>
              <a:t>这个扫描将执行</a:t>
            </a:r>
            <a:r>
              <a:rPr lang="en-US" sz="1725" dirty="0" smtClean="0"/>
              <a:t>log(n)</a:t>
            </a:r>
            <a:r>
              <a:rPr lang="zh-CN" altLang="en-US" sz="1725" dirty="0" smtClean="0"/>
              <a:t>次并行迭代</a:t>
            </a:r>
            <a:endParaRPr lang="en-US" sz="1725" dirty="0"/>
          </a:p>
          <a:p>
            <a:pPr marL="731044" lvl="1" indent="-302419"/>
            <a:r>
              <a:rPr lang="zh-CN" altLang="en-US" sz="1500" dirty="0" smtClean="0"/>
              <a:t>设</a:t>
            </a:r>
            <a:r>
              <a:rPr lang="en-US" altLang="zh-CN" sz="1500" dirty="0" smtClean="0"/>
              <a:t>M=</a:t>
            </a:r>
            <a:r>
              <a:rPr lang="en-US" altLang="zh-CN" sz="1600" dirty="0"/>
              <a:t> log(n)</a:t>
            </a:r>
            <a:endParaRPr lang="en-US" altLang="zh-CN" sz="1500" dirty="0" smtClean="0"/>
          </a:p>
          <a:p>
            <a:pPr marL="731044" lvl="1" indent="-302419"/>
            <a:r>
              <a:rPr lang="zh-CN" altLang="en-US" sz="1400" dirty="0"/>
              <a:t>迭代将依次执行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2</a:t>
            </a:r>
            <a:r>
              <a:rPr lang="en-US" altLang="zh-CN" sz="1400" baseline="30000" dirty="0"/>
              <a:t>M</a:t>
            </a:r>
            <a:r>
              <a:rPr lang="en-US" altLang="zh-CN" sz="1400" dirty="0"/>
              <a:t>-2</a:t>
            </a:r>
            <a:r>
              <a:rPr lang="en-US" altLang="zh-CN" sz="1400" baseline="30000" dirty="0"/>
              <a:t>0</a:t>
            </a:r>
            <a:r>
              <a:rPr lang="en-US" altLang="zh-CN" sz="1400" dirty="0"/>
              <a:t>) + (2</a:t>
            </a:r>
            <a:r>
              <a:rPr lang="en-US" altLang="zh-CN" sz="1400" baseline="30000" dirty="0"/>
              <a:t>M</a:t>
            </a:r>
            <a:r>
              <a:rPr lang="en-US" altLang="zh-CN" sz="1400" dirty="0"/>
              <a:t>-2</a:t>
            </a:r>
            <a:r>
              <a:rPr lang="en-US" altLang="zh-CN" sz="1400" baseline="30000" dirty="0"/>
              <a:t>1</a:t>
            </a:r>
            <a:r>
              <a:rPr lang="en-US" altLang="zh-CN" sz="1400" dirty="0"/>
              <a:t>) + … + (2</a:t>
            </a:r>
            <a:r>
              <a:rPr lang="en-US" altLang="zh-CN" sz="1400" baseline="30000" dirty="0"/>
              <a:t>M</a:t>
            </a:r>
            <a:r>
              <a:rPr lang="en-US" altLang="zh-CN" sz="1400" dirty="0"/>
              <a:t>-2</a:t>
            </a:r>
            <a:r>
              <a:rPr lang="en-US" altLang="zh-CN" sz="1400" baseline="30000" dirty="0"/>
              <a:t>k</a:t>
            </a:r>
            <a:r>
              <a:rPr lang="en-US" altLang="zh-CN" sz="1400" dirty="0"/>
              <a:t>) +…+ (</a:t>
            </a:r>
            <a:r>
              <a:rPr lang="en-US" altLang="zh-CN" sz="1400" dirty="0" smtClean="0"/>
              <a:t>2</a:t>
            </a:r>
            <a:r>
              <a:rPr lang="en-US" altLang="zh-CN" sz="1400" baseline="30000" dirty="0"/>
              <a:t>M</a:t>
            </a:r>
            <a:r>
              <a:rPr lang="en-US" altLang="zh-CN" sz="1400" dirty="0" smtClean="0"/>
              <a:t>-2</a:t>
            </a:r>
            <a:r>
              <a:rPr lang="en-US" altLang="zh-CN" sz="1400" baseline="30000" dirty="0"/>
              <a:t>M-1</a:t>
            </a:r>
            <a:r>
              <a:rPr lang="en-US" altLang="zh-CN" sz="1400" dirty="0" smtClean="0"/>
              <a:t>)</a:t>
            </a:r>
            <a:endParaRPr lang="en-US" altLang="zh-CN" sz="1500" dirty="0" smtClean="0"/>
          </a:p>
          <a:p>
            <a:pPr marL="428625" lvl="1" indent="0">
              <a:buNone/>
            </a:pPr>
            <a:r>
              <a:rPr lang="zh-CN" altLang="en-US" sz="1500" dirty="0" smtClean="0"/>
              <a:t>加法</a:t>
            </a:r>
            <a:endParaRPr lang="en-US" altLang="zh-CN" sz="1500" dirty="0" smtClean="0"/>
          </a:p>
          <a:p>
            <a:pPr marL="731044" lvl="1" indent="-302419"/>
            <a:endParaRPr lang="en-US" altLang="zh-CN" sz="1500" dirty="0" smtClean="0"/>
          </a:p>
          <a:p>
            <a:pPr marL="731044" lvl="1" indent="-302419"/>
            <a:r>
              <a:rPr lang="zh-CN" altLang="en-US" sz="1500" dirty="0" smtClean="0"/>
              <a:t>则</a:t>
            </a:r>
            <a:r>
              <a:rPr lang="zh-CN" altLang="en-US" sz="1500" dirty="0"/>
              <a:t>总共的加法</a:t>
            </a:r>
            <a:r>
              <a:rPr lang="en-US" altLang="zh-CN" sz="1500" dirty="0"/>
              <a:t>: </a:t>
            </a:r>
            <a:endParaRPr lang="en-US" altLang="zh-CN" sz="1500" dirty="0" smtClean="0"/>
          </a:p>
          <a:p>
            <a:pPr marL="731044" lvl="1" indent="-302419"/>
            <a:r>
              <a:rPr lang="zh-CN" altLang="en-US" sz="1500" dirty="0" smtClean="0"/>
              <a:t>则空间复杂度为</a:t>
            </a:r>
            <a:r>
              <a:rPr lang="en-US" sz="1500" dirty="0" smtClean="0"/>
              <a:t>: O(n*log(n))</a:t>
            </a:r>
          </a:p>
          <a:p>
            <a:pPr marL="342900" indent="-342900"/>
            <a:r>
              <a:rPr lang="zh-CN" altLang="en-US" sz="1725" dirty="0" smtClean="0"/>
              <a:t>这个扫描算法的效率不高</a:t>
            </a:r>
            <a:endParaRPr lang="en-US" sz="1725" dirty="0" smtClean="0"/>
          </a:p>
          <a:p>
            <a:pPr marL="731044" lvl="1" indent="-302419"/>
            <a:r>
              <a:rPr lang="zh-CN" altLang="en-US" sz="1500" dirty="0" smtClean="0"/>
              <a:t>串行扫描算法的复杂度仅为</a:t>
            </a:r>
            <a:r>
              <a:rPr lang="en-US" altLang="zh-CN" sz="1500" dirty="0" smtClean="0"/>
              <a:t>O(n)</a:t>
            </a:r>
            <a:endParaRPr lang="en-US" altLang="zh-CN" sz="1500" dirty="0"/>
          </a:p>
          <a:p>
            <a:pPr marL="731044" lvl="1" indent="-302419"/>
            <a:r>
              <a:rPr lang="zh-CN" altLang="en-US" sz="1500" dirty="0" smtClean="0"/>
              <a:t>对于</a:t>
            </a:r>
            <a:r>
              <a:rPr lang="en-US" sz="1500" dirty="0" smtClean="0"/>
              <a:t>1024</a:t>
            </a:r>
            <a:r>
              <a:rPr lang="zh-CN" altLang="en-US" sz="1500" dirty="0" smtClean="0"/>
              <a:t>个元素的数据，串行算法和这个并行算法需要执行加法数量分别为</a:t>
            </a:r>
            <a:r>
              <a:rPr lang="en-US" altLang="zh-CN" sz="1500" dirty="0" smtClean="0"/>
              <a:t>1024</a:t>
            </a:r>
            <a:r>
              <a:rPr lang="zh-CN" altLang="en-US" sz="1500" dirty="0" smtClean="0"/>
              <a:t>和</a:t>
            </a:r>
            <a:r>
              <a:rPr lang="en-US" altLang="zh-CN" sz="1500" dirty="0" smtClean="0"/>
              <a:t>10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1024</a:t>
            </a:r>
            <a:endParaRPr lang="en-US" sz="1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14550"/>
            <a:ext cx="3860029" cy="2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0303"/>
      </p:ext>
    </p:extLst>
  </p:cSld>
  <p:clrMapOvr>
    <a:masterClrMapping/>
  </p:clrMapOvr>
  <p:transition advTm="21256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80131"/>
          </a:xfrm>
        </p:spPr>
        <p:txBody>
          <a:bodyPr/>
          <a:lstStyle/>
          <a:p>
            <a:r>
              <a:rPr lang="zh-CN" altLang="en-US" sz="2800" dirty="0"/>
              <a:t>高性能的扫描</a:t>
            </a:r>
            <a:r>
              <a:rPr lang="en-US" altLang="zh-CN" sz="2800" dirty="0" smtClean="0"/>
              <a:t>kernel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698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 sz="2000" dirty="0" smtClean="0"/>
              <a:t>掌握编写高性能的扫描</a:t>
            </a:r>
            <a:r>
              <a:rPr lang="en-US" altLang="zh-CN" sz="2000" dirty="0" smtClean="0"/>
              <a:t>kernel</a:t>
            </a:r>
          </a:p>
          <a:p>
            <a:pPr marL="631284" lvl="1" indent="-342900">
              <a:defRPr/>
            </a:pPr>
            <a:r>
              <a:rPr lang="zh-CN" altLang="en-US" sz="1800" dirty="0"/>
              <a:t>两</a:t>
            </a:r>
            <a:r>
              <a:rPr lang="zh-CN" altLang="en-US" sz="1800" dirty="0" smtClean="0"/>
              <a:t>个阶段的平衡树遍历</a:t>
            </a:r>
            <a:endParaRPr lang="en-US" sz="1800" dirty="0" smtClean="0"/>
          </a:p>
          <a:p>
            <a:pPr marL="642938" lvl="1" indent="-342900">
              <a:defRPr/>
            </a:pPr>
            <a:r>
              <a:rPr lang="zh-CN" altLang="en-US" sz="1800" dirty="0" smtClean="0"/>
              <a:t>更好的中间结果重用</a:t>
            </a:r>
            <a:endParaRPr lang="en-US" altLang="zh-CN" sz="1800" dirty="0" smtClean="0"/>
          </a:p>
          <a:p>
            <a:pPr marL="642938" lvl="1" indent="-342900">
              <a:defRPr/>
            </a:pPr>
            <a:r>
              <a:rPr lang="zh-CN" altLang="en-US" sz="1800" dirty="0"/>
              <a:t>减少控制分歧与更复杂的线程</a:t>
            </a:r>
            <a:r>
              <a:rPr lang="zh-CN" altLang="en-US" sz="1800" dirty="0" smtClean="0"/>
              <a:t>索引与数据</a:t>
            </a:r>
            <a:r>
              <a:rPr lang="zh-CN" altLang="en-US" sz="1800" dirty="0"/>
              <a:t>索引映射</a:t>
            </a:r>
            <a:endParaRPr lang="en-US" sz="18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44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C8EA4A-D983-46C2-9C00-2FEDCFBC44A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8028"/>
      </p:ext>
    </p:extLst>
  </p:cSld>
  <p:clrMapOvr>
    <a:masterClrMapping/>
  </p:clrMapOvr>
  <p:transition advTm="5760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 dirty="0" smtClean="0"/>
              <a:t>掌握前缀扫描算法</a:t>
            </a:r>
            <a:r>
              <a:rPr lang="en-US" dirty="0" smtClean="0"/>
              <a:t>(</a:t>
            </a:r>
            <a:r>
              <a:rPr lang="zh-CN" altLang="en-US" dirty="0" smtClean="0"/>
              <a:t>前缀求和</a:t>
            </a:r>
            <a:r>
              <a:rPr lang="en-US" dirty="0" smtClean="0"/>
              <a:t>) </a:t>
            </a:r>
          </a:p>
          <a:p>
            <a:pPr marL="642938" lvl="1" indent="-342900">
              <a:defRPr/>
            </a:pPr>
            <a:r>
              <a:rPr lang="zh-CN" altLang="en-US" dirty="0" smtClean="0"/>
              <a:t>频繁用于并行工作任务和资源分配</a:t>
            </a:r>
            <a:endParaRPr lang="en-US" dirty="0" smtClean="0"/>
          </a:p>
          <a:p>
            <a:pPr marL="642938" lvl="1" indent="-342900">
              <a:defRPr/>
            </a:pPr>
            <a:r>
              <a:rPr lang="zh-CN" altLang="en-US" dirty="0" smtClean="0"/>
              <a:t>是许多用于转化串行计算到并行计算的并行算法的关键原语</a:t>
            </a:r>
            <a:endParaRPr lang="en-US" dirty="0" smtClean="0"/>
          </a:p>
          <a:p>
            <a:pPr marL="642938" lvl="1" indent="-342900">
              <a:defRPr/>
            </a:pPr>
            <a:r>
              <a:rPr lang="zh-CN" altLang="en-US" dirty="0" smtClean="0"/>
              <a:t>一个基本的并行计算模式</a:t>
            </a:r>
            <a:endParaRPr lang="en-US" dirty="0" smtClean="0"/>
          </a:p>
          <a:p>
            <a:pPr marL="642938" lvl="1" indent="-342900">
              <a:defRPr/>
            </a:pPr>
            <a:r>
              <a:rPr lang="zh-CN" altLang="en-US" dirty="0" smtClean="0"/>
              <a:t>在许多并行算法或代码中工作效率高</a:t>
            </a:r>
            <a:endParaRPr lang="en-US" dirty="0" smtClean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342900" indent="-342900">
              <a:defRPr/>
            </a:pPr>
            <a:r>
              <a:rPr lang="zh-CN" altLang="en-US" dirty="0" smtClean="0"/>
              <a:t>可参考阅读</a:t>
            </a:r>
            <a:r>
              <a:rPr lang="en-US" dirty="0" smtClean="0"/>
              <a:t> –Mark Harris, Parallel Prefix Sum with CUDA</a:t>
            </a:r>
          </a:p>
          <a:p>
            <a:pPr marL="642938" lvl="1" indent="-342900">
              <a:defRPr/>
            </a:pPr>
            <a:r>
              <a:rPr lang="en-US" dirty="0">
                <a:hlinkClick r:id="rId2"/>
              </a:rPr>
              <a:t>http://http.developer.nvidia.com/GPUGems3/gpugems3_ch39.html</a:t>
            </a: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44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C8EA4A-D983-46C2-9C00-2FEDCFBC44A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92760"/>
      </p:ext>
    </p:extLst>
  </p:cSld>
  <p:clrMapOvr>
    <a:masterClrMapping/>
  </p:clrMapOvr>
  <p:transition advTm="5760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提高</a:t>
            </a:r>
            <a:r>
              <a:rPr lang="zh-CN" altLang="en-US" dirty="0" smtClean="0"/>
              <a:t>计算效率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sz="2000" dirty="0" smtClean="0"/>
              <a:t>平衡树</a:t>
            </a:r>
            <a:endParaRPr lang="en-US" sz="2000" dirty="0"/>
          </a:p>
          <a:p>
            <a:pPr marL="731044" lvl="1" indent="-302419"/>
            <a:r>
              <a:rPr lang="zh-CN" altLang="en-US" sz="1800" dirty="0" smtClean="0"/>
              <a:t>对输入数据形成一个平衡的二叉树，从根部进行扫描</a:t>
            </a:r>
            <a:endParaRPr lang="en-US" sz="1800" dirty="0"/>
          </a:p>
          <a:p>
            <a:pPr marL="731044" lvl="1" indent="-302419"/>
            <a:r>
              <a:rPr lang="zh-CN" altLang="en-US" sz="1800" dirty="0"/>
              <a:t>树不是一个实际的数据结构</a:t>
            </a:r>
            <a:r>
              <a:rPr lang="en-US" altLang="zh-CN" sz="1800" dirty="0"/>
              <a:t>,</a:t>
            </a:r>
            <a:r>
              <a:rPr lang="zh-CN" altLang="en-US" sz="1800" dirty="0" smtClean="0"/>
              <a:t>但通过一</a:t>
            </a:r>
            <a:r>
              <a:rPr lang="zh-CN" altLang="en-US" sz="1800" dirty="0"/>
              <a:t>个概念来确定每个线程所做的每一</a:t>
            </a:r>
            <a:r>
              <a:rPr lang="zh-CN" altLang="en-US" sz="1800" dirty="0" smtClean="0"/>
              <a:t>步</a:t>
            </a:r>
            <a:endParaRPr lang="en-US" sz="1800" dirty="0" smtClean="0"/>
          </a:p>
          <a:p>
            <a:pPr marL="342900" indent="-342900"/>
            <a:r>
              <a:rPr lang="zh-CN" altLang="en-US" sz="2000" dirty="0"/>
              <a:t>针对</a:t>
            </a:r>
            <a:r>
              <a:rPr lang="zh-CN" altLang="en-US" sz="2000" dirty="0" smtClean="0"/>
              <a:t>扫描</a:t>
            </a:r>
            <a:endParaRPr lang="en-US" sz="2000" dirty="0"/>
          </a:p>
          <a:p>
            <a:pPr marL="731044" lvl="1" indent="-302419"/>
            <a:r>
              <a:rPr lang="zh-CN" altLang="en-US" sz="1600" dirty="0"/>
              <a:t>从叶子到根节点进行遍历，并在树中的内部节点建立</a:t>
            </a:r>
            <a:r>
              <a:rPr lang="zh-CN" altLang="en-US" sz="1600" dirty="0" smtClean="0"/>
              <a:t>部分和</a:t>
            </a:r>
            <a:endParaRPr lang="en-US" sz="1500" dirty="0" smtClean="0"/>
          </a:p>
          <a:p>
            <a:pPr marL="1073944" lvl="2" indent="-257175"/>
            <a:r>
              <a:rPr lang="zh-CN" altLang="en-US" sz="1500" dirty="0" smtClean="0"/>
              <a:t>根保留所有叶子之和</a:t>
            </a:r>
            <a:endParaRPr lang="en-US" sz="1500" dirty="0" smtClean="0"/>
          </a:p>
          <a:p>
            <a:pPr marL="731044" lvl="1" indent="-302419"/>
            <a:r>
              <a:rPr lang="zh-CN" altLang="en-US" sz="1500" dirty="0" smtClean="0"/>
              <a:t>反向遍历该树，将部分和输出</a:t>
            </a:r>
            <a:endParaRPr lang="en-US" sz="15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57CBA0-69E0-48B7-8DBB-B37F3E990F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9150"/>
      </p:ext>
    </p:extLst>
  </p:cSld>
  <p:clrMapOvr>
    <a:masterClrMapping/>
  </p:clrMapOvr>
  <p:transition advTm="71759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/>
          <p:cNvCxnSpPr/>
          <p:nvPr/>
        </p:nvCxnSpPr>
        <p:spPr>
          <a:xfrm flipV="1">
            <a:off x="3048000" y="1962150"/>
            <a:ext cx="182880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并行扫描</a:t>
            </a:r>
            <a:r>
              <a:rPr lang="en-US" dirty="0" smtClean="0"/>
              <a:t> – </a:t>
            </a:r>
            <a:r>
              <a:rPr lang="zh-CN" altLang="en-US" dirty="0" smtClean="0"/>
              <a:t>归约阶段（向上阶段）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8" y="3409950"/>
            <a:ext cx="4426704" cy="76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10" y="962947"/>
            <a:ext cx="4174362" cy="22121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67000" y="44091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操作数：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876800" y="962947"/>
          <a:ext cx="1828800" cy="104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18112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004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004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4876800" y="2383626"/>
          <a:ext cx="1828800" cy="104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004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004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V="1">
            <a:off x="4191000" y="3333750"/>
            <a:ext cx="8382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62000" y="4400550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k:</a:t>
            </a:r>
            <a:r>
              <a:rPr lang="zh-CN" altLang="en-US" dirty="0">
                <a:solidFill>
                  <a:schemeClr val="bg1"/>
                </a:solidFill>
              </a:rPr>
              <a:t>当前活动线程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622354" y="4196866"/>
                <a:ext cx="3235646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−1=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zh-CN" alt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54" y="4196866"/>
                <a:ext cx="3235646" cy="701218"/>
              </a:xfrm>
              <a:prstGeom prst="rect">
                <a:avLst/>
              </a:prstGeom>
              <a:blipFill rotWithShape="0">
                <a:blip r:embed="rId5"/>
                <a:stretch>
                  <a:fillRect t="-4348"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311468" y="1047750"/>
            <a:ext cx="0" cy="1295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98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并行扫描</a:t>
            </a:r>
            <a:r>
              <a:rPr lang="en-US" dirty="0" smtClean="0"/>
              <a:t> – </a:t>
            </a:r>
            <a:r>
              <a:rPr lang="zh-CN" altLang="en-US" dirty="0" smtClean="0"/>
              <a:t>向下阶段</a:t>
            </a:r>
            <a:endParaRPr lang="en-US" dirty="0" smtClean="0"/>
          </a:p>
        </p:txBody>
      </p:sp>
      <p:sp>
        <p:nvSpPr>
          <p:cNvPr id="59" name="矩形 58"/>
          <p:cNvSpPr/>
          <p:nvPr/>
        </p:nvSpPr>
        <p:spPr>
          <a:xfrm>
            <a:off x="762000" y="4400550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k:</a:t>
            </a:r>
            <a:r>
              <a:rPr lang="zh-CN" altLang="en-US" dirty="0">
                <a:solidFill>
                  <a:schemeClr val="bg1"/>
                </a:solidFill>
              </a:rPr>
              <a:t>当前活动线程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81000" y="2038350"/>
            <a:ext cx="0" cy="1143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5179"/>
            <a:ext cx="3720492" cy="25353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2" y="3252363"/>
            <a:ext cx="4006247" cy="1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98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计算效率高的并行扫描算法分析</a:t>
            </a:r>
            <a:endParaRPr lang="en-US" dirty="0" smtClean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这个算法总操作数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向上部分需要加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向下部分需要加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次，并做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次交换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总操作为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加</a:t>
            </a:r>
            <a:r>
              <a:rPr lang="en-US" altLang="zh-CN" sz="1600" dirty="0" smtClean="0"/>
              <a:t>n-2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n-1</a:t>
            </a:r>
            <a:r>
              <a:rPr lang="zh-CN" altLang="en-US" sz="1600" dirty="0" smtClean="0"/>
              <a:t>次交换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1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26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60"/>
            <a:ext cx="4464877" cy="49970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971800" y="1428750"/>
            <a:ext cx="1828800" cy="6858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743200" y="3257550"/>
            <a:ext cx="2133600" cy="762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96539" y="1004644"/>
            <a:ext cx="1593533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向上阶段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91878" y="2724150"/>
            <a:ext cx="1593533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向下阶段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5">
        <p:fade/>
      </p:transition>
    </mc:Choice>
    <mc:Fallback xmlns="">
      <p:transition spd="med" advTm="54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包容性扫描</a:t>
            </a:r>
            <a:r>
              <a:rPr lang="en-US" dirty="0" smtClean="0"/>
              <a:t>(</a:t>
            </a:r>
            <a:r>
              <a:rPr lang="zh-CN" altLang="en-US" dirty="0" smtClean="0"/>
              <a:t>前缀求和</a:t>
            </a:r>
            <a:r>
              <a:rPr lang="en-US" dirty="0" smtClean="0"/>
              <a:t>)</a:t>
            </a:r>
            <a:r>
              <a:rPr lang="zh-CN" altLang="en-US" dirty="0" smtClean="0"/>
              <a:t>定义</a:t>
            </a:r>
            <a:endParaRPr lang="en-US" dirty="0" smtClean="0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09600" y="742950"/>
            <a:ext cx="5410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</a:rPr>
              <a:t>定义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zh-CN" altLang="en-US" sz="1800" b="1" dirty="0">
                <a:solidFill>
                  <a:schemeClr val="bg1"/>
                </a:solidFill>
              </a:rPr>
              <a:t>扫描操作中具体的运算可以通过符号代替</a:t>
            </a:r>
            <a:r>
              <a:rPr lang="en-US" sz="1800" dirty="0" smtClean="0">
                <a:solidFill>
                  <a:schemeClr val="bg1"/>
                </a:solidFill>
              </a:rPr>
              <a:t>⊕, </a:t>
            </a:r>
            <a:r>
              <a:rPr lang="zh-CN" altLang="en-US" sz="1800" b="1" dirty="0">
                <a:solidFill>
                  <a:schemeClr val="bg1"/>
                </a:solidFill>
              </a:rPr>
              <a:t>针对于具有</a:t>
            </a:r>
            <a:r>
              <a:rPr lang="en-US" altLang="zh-CN" sz="1800" b="1" dirty="0">
                <a:solidFill>
                  <a:schemeClr val="bg1"/>
                </a:solidFill>
              </a:rPr>
              <a:t>n</a:t>
            </a:r>
            <a:r>
              <a:rPr lang="zh-CN" altLang="en-US" sz="1800" b="1" dirty="0">
                <a:solidFill>
                  <a:schemeClr val="bg1"/>
                </a:solidFill>
              </a:rPr>
              <a:t>个元素的数组</a:t>
            </a:r>
            <a:endParaRPr lang="en-US" sz="1800" b="1" dirty="0">
              <a:solidFill>
                <a:schemeClr val="bg1"/>
              </a:solidFill>
            </a:endParaRPr>
          </a:p>
          <a:p>
            <a:pPr eaLnBrk="1" hangingPunct="1"/>
            <a:endParaRPr lang="en-US" sz="1800" i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800" dirty="0">
                <a:solidFill>
                  <a:schemeClr val="bg1"/>
                </a:solidFill>
              </a:rPr>
              <a:t>                        [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, …,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n-1</a:t>
            </a:r>
            <a:r>
              <a:rPr lang="en-US" sz="1800" dirty="0">
                <a:solidFill>
                  <a:schemeClr val="bg1"/>
                </a:solidFill>
              </a:rPr>
              <a:t>],</a:t>
            </a:r>
          </a:p>
          <a:p>
            <a:pPr eaLnBrk="1" hangingPunct="1"/>
            <a:endParaRPr lang="en-US" sz="1800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</a:rPr>
              <a:t>扫描操作可以表示为：</a:t>
            </a:r>
            <a:endParaRPr lang="en-US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pt-BR" sz="1800" dirty="0">
                <a:solidFill>
                  <a:schemeClr val="bg1"/>
                </a:solidFill>
              </a:rPr>
              <a:t>	[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pt-BR" sz="1800" dirty="0">
                <a:solidFill>
                  <a:schemeClr val="bg1"/>
                </a:solidFill>
              </a:rPr>
              <a:t>, (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pt-BR" sz="1800" dirty="0">
                <a:solidFill>
                  <a:schemeClr val="bg1"/>
                </a:solidFill>
              </a:rPr>
              <a:t> ⊕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pt-BR" sz="1800" dirty="0">
                <a:solidFill>
                  <a:schemeClr val="bg1"/>
                </a:solidFill>
              </a:rPr>
              <a:t>), …, (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pt-BR" sz="1800" dirty="0">
                <a:solidFill>
                  <a:schemeClr val="bg1"/>
                </a:solidFill>
              </a:rPr>
              <a:t> ⊕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pt-BR" sz="1800" dirty="0">
                <a:solidFill>
                  <a:schemeClr val="bg1"/>
                </a:solidFill>
              </a:rPr>
              <a:t> ⊕ … ⊕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</a:rPr>
              <a:t>n-1</a:t>
            </a:r>
            <a:r>
              <a:rPr lang="pt-BR" sz="1800" dirty="0">
                <a:solidFill>
                  <a:schemeClr val="bg1"/>
                </a:solidFill>
              </a:rPr>
              <a:t>)].</a:t>
            </a:r>
          </a:p>
          <a:p>
            <a:pPr eaLnBrk="1" hangingPunct="1"/>
            <a:endParaRPr lang="pt-BR" sz="1800" dirty="0">
              <a:solidFill>
                <a:schemeClr val="bg1"/>
              </a:solidFill>
            </a:endParaRPr>
          </a:p>
          <a:p>
            <a:pPr eaLnBrk="1" hangingPunct="1"/>
            <a:endParaRPr lang="en-US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bg1"/>
                </a:solidFill>
              </a:rPr>
              <a:t>Example: </a:t>
            </a:r>
            <a:r>
              <a:rPr lang="zh-CN" altLang="en-US" sz="1800" dirty="0" smtClean="0">
                <a:solidFill>
                  <a:schemeClr val="bg1"/>
                </a:solidFill>
              </a:rPr>
              <a:t>如果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⊕ </a:t>
            </a:r>
            <a:r>
              <a:rPr lang="zh-CN" altLang="en-US" sz="1800" dirty="0" smtClean="0">
                <a:solidFill>
                  <a:schemeClr val="bg1"/>
                </a:solidFill>
              </a:rPr>
              <a:t>是加法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zh-CN" altLang="en-US" sz="1800" dirty="0" smtClean="0">
                <a:solidFill>
                  <a:schemeClr val="bg1"/>
                </a:solidFill>
              </a:rPr>
              <a:t>那么针对于这个数组的扫描操作的结果是：</a:t>
            </a: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8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800" dirty="0" smtClean="0">
                <a:solidFill>
                  <a:schemeClr val="bg1"/>
                </a:solidFill>
              </a:rPr>
              <a:t>	[3  1  7   0   4    1   6   3],			[3  4 11 11 15 16 22 25].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83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包容性扫描应用示例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假定我们有</a:t>
            </a:r>
            <a:r>
              <a:rPr lang="en-US" altLang="zh-CN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100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英寸的三明治作为</a:t>
            </a:r>
            <a:r>
              <a:rPr lang="en-US" altLang="zh-CN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10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个人的午餐</a:t>
            </a:r>
            <a:endParaRPr lang="en-US" sz="1800" b="1" kern="1200" dirty="0">
              <a:solidFill>
                <a:schemeClr val="bg1"/>
              </a:solidFill>
              <a:latin typeface="Palatino" pitchFamily="18" charset="0"/>
              <a:cs typeface="Arial" charset="0"/>
            </a:endParaRPr>
          </a:p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已知：每人想吃的三明治的尺寸数量</a:t>
            </a:r>
            <a:endParaRPr lang="en-US" sz="1800" b="1" kern="1200" dirty="0">
              <a:solidFill>
                <a:schemeClr val="bg1"/>
              </a:solidFill>
              <a:latin typeface="Palatino" pitchFamily="18" charset="0"/>
              <a:cs typeface="Arial" charset="0"/>
            </a:endParaRPr>
          </a:p>
          <a:p>
            <a:pPr lvl="1"/>
            <a:r>
              <a:rPr lang="en-US" sz="1800" dirty="0"/>
              <a:t>[3  5   2   7   28 4  3 0  8  1]</a:t>
            </a:r>
          </a:p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如何快速切出合适尺寸的三明治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? </a:t>
            </a:r>
          </a:p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将留下多少英寸三明治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?</a:t>
            </a:r>
          </a:p>
          <a:p>
            <a:endParaRPr lang="en-US" sz="1800" dirty="0"/>
          </a:p>
          <a:p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方法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 1: 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用串行的方式来切出每人需要的三明治尺寸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: 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首先切</a:t>
            </a:r>
            <a:r>
              <a:rPr lang="en-US" altLang="zh-CN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3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英寸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, 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然后切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5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英寸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, 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接着切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2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英寸，等等。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 </a:t>
            </a:r>
          </a:p>
          <a:p>
            <a:endParaRPr lang="en-US" sz="1800" dirty="0"/>
          </a:p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方法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 2: </a:t>
            </a:r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计算前缀和</a:t>
            </a:r>
            <a:r>
              <a:rPr 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:</a:t>
            </a:r>
          </a:p>
          <a:p>
            <a:pPr lvl="1"/>
            <a:r>
              <a:rPr lang="en-US" sz="1800" dirty="0"/>
              <a:t>[3, 8, 10, 17, 45, 49, 52, 52, 60, 61] </a:t>
            </a:r>
            <a:r>
              <a:rPr lang="en-US" sz="1800" dirty="0" smtClean="0"/>
              <a:t>(</a:t>
            </a:r>
            <a:r>
              <a:rPr lang="zh-CN" altLang="en-US" sz="1800" dirty="0" smtClean="0"/>
              <a:t>剩下</a:t>
            </a:r>
            <a:r>
              <a:rPr lang="en-US" sz="1800" dirty="0" smtClean="0"/>
              <a:t>39</a:t>
            </a:r>
            <a:r>
              <a:rPr lang="zh-CN" altLang="en-US" sz="1800" dirty="0"/>
              <a:t>英寸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06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583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扫描的典型应用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扫描是一个简单且非常有用的并行计算方法</a:t>
            </a:r>
            <a:endParaRPr lang="en-US" sz="1800" dirty="0">
              <a:solidFill>
                <a:schemeClr val="bg1"/>
              </a:solidFill>
            </a:endParaRPr>
          </a:p>
          <a:p>
            <a:pPr marL="601266" lvl="1" indent="-172641">
              <a:lnSpc>
                <a:spcPct val="90000"/>
              </a:lnSpc>
            </a:pPr>
            <a:r>
              <a:rPr lang="zh-CN" altLang="en-US" sz="1425" dirty="0" smtClean="0">
                <a:solidFill>
                  <a:schemeClr val="bg1"/>
                </a:solidFill>
              </a:rPr>
              <a:t>串行计算方法</a:t>
            </a:r>
            <a:r>
              <a:rPr lang="en-US" sz="1425" dirty="0" smtClean="0">
                <a:solidFill>
                  <a:schemeClr val="bg1"/>
                </a:solidFill>
              </a:rPr>
              <a:t>:  </a:t>
            </a:r>
            <a:r>
              <a:rPr lang="en-US" sz="1425" dirty="0">
                <a:solidFill>
                  <a:schemeClr val="bg1"/>
                </a:solidFill>
              </a:rPr>
              <a:t/>
            </a:r>
            <a:br>
              <a:rPr lang="en-US" sz="1425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  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for(j=1;j&lt;</a:t>
            </a:r>
            <a:r>
              <a:rPr lang="en-US" sz="1500" dirty="0" err="1">
                <a:solidFill>
                  <a:schemeClr val="bg1"/>
                </a:solidFill>
                <a:latin typeface="Courier New" pitchFamily="49" charset="0"/>
              </a:rPr>
              <a:t>n;j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++)</a:t>
            </a:r>
            <a:br>
              <a:rPr lang="en-US" sz="15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500" dirty="0" smtClean="0">
                <a:solidFill>
                  <a:schemeClr val="bg1"/>
                </a:solidFill>
                <a:latin typeface="Courier New" pitchFamily="49" charset="0"/>
              </a:rPr>
              <a:t>out[j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] = out[j-1] + </a:t>
            </a:r>
            <a:r>
              <a:rPr lang="en-US" sz="1500" dirty="0" smtClean="0">
                <a:solidFill>
                  <a:schemeClr val="bg1"/>
                </a:solidFill>
                <a:latin typeface="Courier New" pitchFamily="49" charset="0"/>
              </a:rPr>
              <a:t>f(j);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500" dirty="0">
              <a:solidFill>
                <a:schemeClr val="bg1"/>
              </a:solidFill>
            </a:endParaRPr>
          </a:p>
          <a:p>
            <a:pPr marL="639366" lvl="1" indent="-210741">
              <a:lnSpc>
                <a:spcPct val="90000"/>
              </a:lnSpc>
            </a:pPr>
            <a:r>
              <a:rPr lang="zh-CN" altLang="en-US" sz="1425" dirty="0" smtClean="0">
                <a:solidFill>
                  <a:schemeClr val="bg1"/>
                </a:solidFill>
              </a:rPr>
              <a:t>将串行改为并行方法</a:t>
            </a:r>
            <a:r>
              <a:rPr lang="en-US" sz="1425" dirty="0" smtClean="0">
                <a:solidFill>
                  <a:schemeClr val="bg1"/>
                </a:solidFill>
              </a:rPr>
              <a:t>:</a:t>
            </a:r>
            <a:endParaRPr lang="en-US" sz="1425" dirty="0">
              <a:solidFill>
                <a:schemeClr val="bg1"/>
              </a:solidFill>
            </a:endParaRPr>
          </a:p>
          <a:p>
            <a:pPr marL="731044" lvl="1" indent="-302419">
              <a:lnSpc>
                <a:spcPct val="9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	  </a:t>
            </a:r>
            <a:r>
              <a:rPr lang="en-US" sz="1500" dirty="0" err="1">
                <a:solidFill>
                  <a:schemeClr val="bg1"/>
                </a:solidFill>
                <a:latin typeface="Courier New" pitchFamily="49" charset="0"/>
              </a:rPr>
              <a:t>forall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(j) { temp[j] = f(j) };</a:t>
            </a:r>
            <a:br>
              <a:rPr lang="en-US" sz="15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  scan(out, temp);</a:t>
            </a:r>
          </a:p>
          <a:p>
            <a:pPr marL="731044" lvl="1" indent="-302419">
              <a:lnSpc>
                <a:spcPct val="90000"/>
              </a:lnSpc>
              <a:buNone/>
            </a:pPr>
            <a:endParaRPr lang="en-US" sz="1500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对于很多并行算法都可用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</a:p>
          <a:p>
            <a:pPr marL="631284" lvl="1" indent="-342900"/>
            <a:r>
              <a:rPr lang="zh-CN" altLang="en-US" sz="1092" dirty="0" smtClean="0">
                <a:solidFill>
                  <a:schemeClr val="bg1"/>
                </a:solidFill>
              </a:rPr>
              <a:t>最常用的例子：求阶乘</a:t>
            </a:r>
            <a:endParaRPr lang="en-US" sz="1092" dirty="0">
              <a:solidFill>
                <a:schemeClr val="bg1"/>
              </a:solidFill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62000" y="3409950"/>
            <a:ext cx="232886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Radix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comparison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Lexical 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compaction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2419351" y="3409950"/>
            <a:ext cx="179357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evaluation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recurrences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operations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Histograms, ….</a:t>
            </a:r>
          </a:p>
        </p:txBody>
      </p:sp>
    </p:spTree>
    <p:extLst>
      <p:ext uri="{BB962C8B-B14F-4D97-AF65-F5344CB8AC3E}">
        <p14:creationId xmlns:p14="http://schemas.microsoft.com/office/powerpoint/2010/main" val="1422193267"/>
      </p:ext>
    </p:extLst>
  </p:cSld>
  <p:clrMapOvr>
    <a:masterClrMapping/>
  </p:clrMapOvr>
  <p:transition advTm="1359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其它应用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分配露营地</a:t>
            </a:r>
            <a:endParaRPr lang="en-US" sz="1800" b="1" kern="1200" dirty="0">
              <a:solidFill>
                <a:schemeClr val="bg1"/>
              </a:solidFill>
              <a:latin typeface="Palatino" pitchFamily="18" charset="0"/>
              <a:cs typeface="Arial" charset="0"/>
            </a:endParaRPr>
          </a:p>
          <a:p>
            <a:pPr marL="0" defTabSz="914400"/>
            <a:r>
              <a:rPr lang="zh-CN" altLang="en-US" sz="1800" b="1" kern="1200" dirty="0">
                <a:solidFill>
                  <a:schemeClr val="bg1"/>
                </a:solidFill>
                <a:latin typeface="Palatino" pitchFamily="18" charset="0"/>
                <a:cs typeface="Arial" charset="0"/>
              </a:rPr>
              <a:t>分配市场摊位</a:t>
            </a:r>
            <a:endParaRPr lang="en-US" sz="1800" b="1" kern="1200" dirty="0">
              <a:solidFill>
                <a:schemeClr val="bg1"/>
              </a:solidFill>
              <a:latin typeface="Palatino" pitchFamily="18" charset="0"/>
              <a:cs typeface="Arial" charset="0"/>
            </a:endParaRPr>
          </a:p>
          <a:p>
            <a:pPr marL="0" defTabSz="914400"/>
            <a:r>
              <a:rPr lang="zh-CN" altLang="en-US" sz="1800" b="1" kern="1200" dirty="0">
                <a:solidFill>
                  <a:srgbClr val="FF0000"/>
                </a:solidFill>
                <a:latin typeface="Palatino" pitchFamily="18" charset="0"/>
                <a:cs typeface="Arial" charset="0"/>
              </a:rPr>
              <a:t>为并行线程分配内存</a:t>
            </a:r>
            <a:endParaRPr lang="en-US" altLang="zh-CN" sz="1800" b="1" kern="1200" dirty="0">
              <a:solidFill>
                <a:srgbClr val="FF0000"/>
              </a:solidFill>
              <a:latin typeface="Palatino" pitchFamily="18" charset="0"/>
              <a:cs typeface="Arial" charset="0"/>
            </a:endParaRPr>
          </a:p>
          <a:p>
            <a:pPr lvl="1"/>
            <a:r>
              <a:rPr lang="zh-CN" altLang="en-US" sz="1600" b="1" dirty="0" smtClean="0">
                <a:latin typeface="+mn-ea"/>
                <a:ea typeface="+mn-ea"/>
              </a:rPr>
              <a:t>常用：有时候不同的线程读取的内存数据大小可能不一样，需要统计一共需要的内存量（提前预分配），并确定访问它们的内存位置</a:t>
            </a:r>
            <a:endParaRPr lang="en-US" sz="1600" b="1" dirty="0" smtClean="0">
              <a:latin typeface="+mn-ea"/>
              <a:ea typeface="+mn-ea"/>
            </a:endParaRPr>
          </a:p>
          <a:p>
            <a:r>
              <a:rPr lang="en-US" b="1" dirty="0" smtClean="0">
                <a:latin typeface="+mn-ea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7195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E33BB2-311D-40AE-B985-389005BA6F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85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一个包容性串行加法扫描方法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给定一个输入：</a:t>
            </a:r>
            <a:r>
              <a:rPr lang="en-US" b="1" dirty="0" smtClean="0">
                <a:latin typeface="+mn-ea"/>
              </a:rPr>
              <a:t>[</a:t>
            </a:r>
            <a:r>
              <a:rPr lang="en-US" b="1" i="1" dirty="0" smtClean="0">
                <a:latin typeface="+mn-ea"/>
              </a:rPr>
              <a:t>x</a:t>
            </a:r>
            <a:r>
              <a:rPr lang="en-US" b="1" baseline="-25000" dirty="0" smtClean="0">
                <a:latin typeface="+mn-ea"/>
              </a:rPr>
              <a:t>0</a:t>
            </a:r>
            <a:r>
              <a:rPr lang="en-US" b="1" dirty="0" smtClean="0">
                <a:latin typeface="+mn-ea"/>
              </a:rPr>
              <a:t>, </a:t>
            </a:r>
            <a:r>
              <a:rPr lang="en-US" b="1" i="1" dirty="0" smtClean="0">
                <a:latin typeface="+mn-ea"/>
              </a:rPr>
              <a:t>x</a:t>
            </a:r>
            <a:r>
              <a:rPr lang="en-US" b="1" baseline="-25000" dirty="0" smtClean="0">
                <a:latin typeface="+mn-ea"/>
              </a:rPr>
              <a:t>1</a:t>
            </a:r>
            <a:r>
              <a:rPr lang="en-US" b="1" dirty="0" smtClean="0">
                <a:latin typeface="+mn-ea"/>
              </a:rPr>
              <a:t>, </a:t>
            </a:r>
            <a:r>
              <a:rPr lang="en-US" b="1" i="1" dirty="0" smtClean="0">
                <a:latin typeface="+mn-ea"/>
              </a:rPr>
              <a:t>x</a:t>
            </a:r>
            <a:r>
              <a:rPr lang="en-US" b="1" baseline="-25000" dirty="0" smtClean="0">
                <a:latin typeface="+mn-ea"/>
              </a:rPr>
              <a:t>2</a:t>
            </a:r>
            <a:r>
              <a:rPr lang="en-US" b="1" dirty="0" smtClean="0">
                <a:latin typeface="+mn-ea"/>
              </a:rPr>
              <a:t>, ... ]</a:t>
            </a:r>
          </a:p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计算输出：</a:t>
            </a:r>
            <a:r>
              <a:rPr lang="en-US" b="1" dirty="0" smtClean="0">
                <a:latin typeface="+mn-ea"/>
              </a:rPr>
              <a:t>	   [</a:t>
            </a:r>
            <a:r>
              <a:rPr lang="en-US" b="1" i="1" dirty="0" smtClean="0">
                <a:latin typeface="+mn-ea"/>
              </a:rPr>
              <a:t>y</a:t>
            </a:r>
            <a:r>
              <a:rPr lang="en-US" b="1" baseline="-25000" dirty="0" smtClean="0">
                <a:latin typeface="+mn-ea"/>
              </a:rPr>
              <a:t>0</a:t>
            </a:r>
            <a:r>
              <a:rPr lang="en-US" b="1" dirty="0" smtClean="0">
                <a:latin typeface="+mn-ea"/>
              </a:rPr>
              <a:t>, </a:t>
            </a:r>
            <a:r>
              <a:rPr lang="en-US" b="1" i="1" dirty="0" smtClean="0">
                <a:latin typeface="+mn-ea"/>
              </a:rPr>
              <a:t>y</a:t>
            </a:r>
            <a:r>
              <a:rPr lang="en-US" b="1" baseline="-25000" dirty="0" smtClean="0">
                <a:latin typeface="+mn-ea"/>
              </a:rPr>
              <a:t>1</a:t>
            </a:r>
            <a:r>
              <a:rPr lang="en-US" b="1" dirty="0" smtClean="0">
                <a:latin typeface="+mn-ea"/>
              </a:rPr>
              <a:t>, </a:t>
            </a:r>
            <a:r>
              <a:rPr lang="en-US" b="1" i="1" dirty="0" smtClean="0">
                <a:latin typeface="+mn-ea"/>
              </a:rPr>
              <a:t>y</a:t>
            </a:r>
            <a:r>
              <a:rPr lang="en-US" b="1" baseline="-25000" dirty="0" smtClean="0">
                <a:latin typeface="+mn-ea"/>
              </a:rPr>
              <a:t>2</a:t>
            </a:r>
            <a:r>
              <a:rPr lang="en-US" b="1" dirty="0" smtClean="0">
                <a:latin typeface="+mn-ea"/>
              </a:rPr>
              <a:t>, ... ]</a:t>
            </a:r>
          </a:p>
          <a:p>
            <a:pPr marL="0" indent="0">
              <a:buNone/>
            </a:pPr>
            <a:endParaRPr lang="en-US" b="1" i="1" dirty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计算如下：</a:t>
            </a:r>
            <a:r>
              <a:rPr lang="en-US" b="1" dirty="0" smtClean="0">
                <a:latin typeface="+mn-ea"/>
              </a:rPr>
              <a:t>	</a:t>
            </a:r>
            <a:r>
              <a:rPr lang="es-ES" b="1" i="1" dirty="0" smtClean="0">
                <a:latin typeface="+mn-ea"/>
              </a:rPr>
              <a:t>y</a:t>
            </a:r>
            <a:r>
              <a:rPr lang="es-ES" b="1" baseline="-25000" dirty="0" smtClean="0">
                <a:latin typeface="+mn-ea"/>
              </a:rPr>
              <a:t>0</a:t>
            </a:r>
            <a:r>
              <a:rPr lang="es-ES" b="1" dirty="0" smtClean="0">
                <a:latin typeface="+mn-ea"/>
              </a:rPr>
              <a:t> = </a:t>
            </a:r>
            <a:r>
              <a:rPr lang="es-ES" b="1" i="1" dirty="0" smtClean="0">
                <a:latin typeface="+mn-ea"/>
              </a:rPr>
              <a:t>x</a:t>
            </a:r>
            <a:r>
              <a:rPr lang="es-ES" b="1" baseline="-25000" dirty="0" smtClean="0">
                <a:latin typeface="+mn-ea"/>
              </a:rPr>
              <a:t>0</a:t>
            </a:r>
          </a:p>
          <a:p>
            <a:pPr marL="0" indent="0">
              <a:buNone/>
            </a:pPr>
            <a:r>
              <a:rPr lang="es-ES" b="1" i="1" baseline="-25000" dirty="0" smtClean="0">
                <a:latin typeface="+mn-ea"/>
              </a:rPr>
              <a:t>				</a:t>
            </a:r>
            <a:r>
              <a:rPr lang="es-ES" b="1" i="1" dirty="0" smtClean="0">
                <a:latin typeface="+mn-ea"/>
              </a:rPr>
              <a:t>y</a:t>
            </a:r>
            <a:r>
              <a:rPr lang="es-ES" b="1" baseline="-25000" dirty="0" smtClean="0">
                <a:latin typeface="+mn-ea"/>
              </a:rPr>
              <a:t>1</a:t>
            </a:r>
            <a:r>
              <a:rPr lang="es-ES" b="1" dirty="0" smtClean="0">
                <a:latin typeface="+mn-ea"/>
              </a:rPr>
              <a:t> = </a:t>
            </a:r>
            <a:r>
              <a:rPr lang="es-ES" b="1" i="1" dirty="0" smtClean="0">
                <a:latin typeface="+mn-ea"/>
              </a:rPr>
              <a:t>x</a:t>
            </a:r>
            <a:r>
              <a:rPr lang="es-ES" b="1" baseline="-25000" dirty="0" smtClean="0">
                <a:latin typeface="+mn-ea"/>
              </a:rPr>
              <a:t>0</a:t>
            </a:r>
            <a:r>
              <a:rPr lang="es-ES" b="1" dirty="0" smtClean="0">
                <a:latin typeface="+mn-ea"/>
              </a:rPr>
              <a:t> + </a:t>
            </a:r>
            <a:r>
              <a:rPr lang="es-ES" b="1" i="1" dirty="0" smtClean="0">
                <a:latin typeface="+mn-ea"/>
              </a:rPr>
              <a:t>x</a:t>
            </a:r>
            <a:r>
              <a:rPr lang="es-ES" b="1" baseline="-25000" dirty="0" smtClean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es-ES" b="1" i="1" baseline="-25000" dirty="0" smtClean="0">
                <a:latin typeface="+mn-ea"/>
              </a:rPr>
              <a:t>				</a:t>
            </a:r>
            <a:r>
              <a:rPr lang="es-ES" b="1" i="1" dirty="0" smtClean="0">
                <a:latin typeface="+mn-ea"/>
              </a:rPr>
              <a:t>y</a:t>
            </a:r>
            <a:r>
              <a:rPr lang="es-ES" b="1" baseline="-25000" dirty="0" smtClean="0">
                <a:latin typeface="+mn-ea"/>
              </a:rPr>
              <a:t>2</a:t>
            </a:r>
            <a:r>
              <a:rPr lang="es-ES" b="1" dirty="0" smtClean="0">
                <a:latin typeface="+mn-ea"/>
              </a:rPr>
              <a:t> = </a:t>
            </a:r>
            <a:r>
              <a:rPr lang="es-ES" b="1" i="1" dirty="0" smtClean="0">
                <a:latin typeface="+mn-ea"/>
              </a:rPr>
              <a:t>x</a:t>
            </a:r>
            <a:r>
              <a:rPr lang="es-ES" b="1" baseline="-25000" dirty="0" smtClean="0">
                <a:latin typeface="+mn-ea"/>
              </a:rPr>
              <a:t>0</a:t>
            </a:r>
            <a:r>
              <a:rPr lang="es-ES" b="1" dirty="0" smtClean="0">
                <a:latin typeface="+mn-ea"/>
              </a:rPr>
              <a:t> + </a:t>
            </a:r>
            <a:r>
              <a:rPr lang="es-ES" b="1" i="1" dirty="0" smtClean="0">
                <a:latin typeface="+mn-ea"/>
              </a:rPr>
              <a:t>x</a:t>
            </a:r>
            <a:r>
              <a:rPr lang="es-ES" b="1" baseline="-25000" dirty="0" smtClean="0">
                <a:latin typeface="+mn-ea"/>
              </a:rPr>
              <a:t>1</a:t>
            </a:r>
            <a:r>
              <a:rPr lang="es-ES" b="1" dirty="0" smtClean="0">
                <a:latin typeface="+mn-ea"/>
              </a:rPr>
              <a:t>+ </a:t>
            </a:r>
            <a:r>
              <a:rPr lang="es-ES" b="1" i="1" dirty="0" smtClean="0">
                <a:latin typeface="+mn-ea"/>
              </a:rPr>
              <a:t>x</a:t>
            </a:r>
            <a:r>
              <a:rPr lang="es-ES" b="1" baseline="-25000" dirty="0" smtClean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es-ES" b="1" i="1" baseline="-25000" dirty="0" smtClean="0">
                <a:latin typeface="+mn-ea"/>
              </a:rPr>
              <a:t>			…</a:t>
            </a:r>
            <a:endParaRPr lang="en-US" b="1" i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>
                <a:latin typeface="+mn-ea"/>
              </a:rPr>
              <a:t>采用递归定义：</a:t>
            </a:r>
            <a:r>
              <a:rPr lang="en-US" b="1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b="1" i="1" dirty="0" smtClean="0">
                <a:latin typeface="+mn-ea"/>
              </a:rPr>
              <a:t>				</a:t>
            </a:r>
            <a:r>
              <a:rPr lang="en-US" b="1" i="1" dirty="0" err="1" smtClean="0">
                <a:latin typeface="+mn-ea"/>
              </a:rPr>
              <a:t>y</a:t>
            </a:r>
            <a:r>
              <a:rPr lang="en-US" b="1" i="1" baseline="-25000" dirty="0" err="1" smtClean="0">
                <a:latin typeface="+mn-ea"/>
              </a:rPr>
              <a:t>i</a:t>
            </a:r>
            <a:r>
              <a:rPr lang="en-US" b="1" dirty="0" smtClean="0">
                <a:latin typeface="+mn-ea"/>
              </a:rPr>
              <a:t> = </a:t>
            </a:r>
            <a:r>
              <a:rPr lang="en-US" b="1" i="1" dirty="0" err="1" smtClean="0">
                <a:latin typeface="+mn-ea"/>
              </a:rPr>
              <a:t>y</a:t>
            </a:r>
            <a:r>
              <a:rPr lang="en-US" b="1" i="1" baseline="-25000" dirty="0" err="1" smtClean="0">
                <a:latin typeface="+mn-ea"/>
              </a:rPr>
              <a:t>i</a:t>
            </a:r>
            <a:r>
              <a:rPr lang="en-US" b="1" baseline="-25000" dirty="0" smtClean="0">
                <a:latin typeface="+mn-ea"/>
              </a:rPr>
              <a:t> − 1</a:t>
            </a:r>
            <a:r>
              <a:rPr lang="en-US" b="1" dirty="0" smtClean="0">
                <a:latin typeface="+mn-ea"/>
              </a:rPr>
              <a:t> + </a:t>
            </a:r>
            <a:r>
              <a:rPr lang="en-US" b="1" i="1" dirty="0" smtClean="0">
                <a:latin typeface="+mn-ea"/>
              </a:rPr>
              <a:t>x</a:t>
            </a:r>
            <a:r>
              <a:rPr lang="en-US" b="1" i="1" baseline="-25000" dirty="0" smtClean="0">
                <a:latin typeface="+mn-ea"/>
              </a:rPr>
              <a:t>i</a:t>
            </a:r>
            <a:endParaRPr lang="en-US" b="1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131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35EC9F-EAFD-4CD3-8449-8B598FB23C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45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一个计算效率高的串行实现（</a:t>
            </a:r>
            <a:r>
              <a:rPr lang="en-US" altLang="zh-CN" dirty="0" smtClean="0"/>
              <a:t>C code</a:t>
            </a:r>
            <a:r>
              <a:rPr lang="zh-CN" altLang="en-US" dirty="0" smtClean="0"/>
              <a:t>）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latin typeface="+mn-ea"/>
              </a:rPr>
              <a:t> y[0] = x[0];</a:t>
            </a:r>
          </a:p>
          <a:p>
            <a:pPr marL="0" indent="0">
              <a:buNone/>
            </a:pPr>
            <a:r>
              <a:rPr lang="en-US" sz="1800" b="1" dirty="0" smtClean="0">
                <a:latin typeface="+mn-ea"/>
              </a:rPr>
              <a:t> for (</a:t>
            </a:r>
            <a:r>
              <a:rPr lang="en-US" sz="1800" b="1" dirty="0" err="1" smtClean="0">
                <a:latin typeface="+mn-ea"/>
              </a:rPr>
              <a:t>i</a:t>
            </a:r>
            <a:r>
              <a:rPr lang="en-US" sz="1800" b="1" dirty="0" smtClean="0">
                <a:latin typeface="+mn-ea"/>
              </a:rPr>
              <a:t> = 1; </a:t>
            </a:r>
            <a:r>
              <a:rPr lang="en-US" sz="1800" b="1" dirty="0" err="1" smtClean="0">
                <a:latin typeface="+mn-ea"/>
              </a:rPr>
              <a:t>i</a:t>
            </a:r>
            <a:r>
              <a:rPr lang="en-US" sz="1800" b="1" dirty="0" smtClean="0">
                <a:latin typeface="+mn-ea"/>
              </a:rPr>
              <a:t> &lt; </a:t>
            </a:r>
            <a:r>
              <a:rPr lang="en-US" sz="1800" b="1" dirty="0" err="1" smtClean="0">
                <a:latin typeface="+mn-ea"/>
              </a:rPr>
              <a:t>Max_i</a:t>
            </a:r>
            <a:r>
              <a:rPr lang="en-US" sz="1800" b="1" dirty="0" smtClean="0">
                <a:latin typeface="+mn-ea"/>
              </a:rPr>
              <a:t>; </a:t>
            </a:r>
            <a:r>
              <a:rPr lang="en-US" sz="1800" b="1" dirty="0" err="1" smtClean="0">
                <a:latin typeface="+mn-ea"/>
              </a:rPr>
              <a:t>i</a:t>
            </a:r>
            <a:r>
              <a:rPr lang="en-US" sz="1800" b="1" dirty="0" smtClean="0">
                <a:latin typeface="+mn-ea"/>
              </a:rPr>
              <a:t>++) </a:t>
            </a:r>
          </a:p>
          <a:p>
            <a:pPr marL="0" indent="0">
              <a:buNone/>
            </a:pPr>
            <a:r>
              <a:rPr lang="en-US" sz="1800" b="1" dirty="0">
                <a:latin typeface="+mn-ea"/>
              </a:rPr>
              <a:t> </a:t>
            </a:r>
            <a:r>
              <a:rPr lang="en-US" sz="1800" b="1" dirty="0" smtClean="0">
                <a:latin typeface="+mn-ea"/>
              </a:rPr>
              <a:t>      y[</a:t>
            </a:r>
            <a:r>
              <a:rPr lang="en-US" sz="1800" b="1" dirty="0" err="1" smtClean="0">
                <a:latin typeface="+mn-ea"/>
              </a:rPr>
              <a:t>i</a:t>
            </a:r>
            <a:r>
              <a:rPr lang="en-US" sz="1800" b="1" dirty="0" smtClean="0">
                <a:latin typeface="+mn-ea"/>
              </a:rPr>
              <a:t>] = y [i-1] + x[</a:t>
            </a:r>
            <a:r>
              <a:rPr lang="en-US" sz="1800" b="1" dirty="0" err="1" smtClean="0">
                <a:latin typeface="+mn-ea"/>
              </a:rPr>
              <a:t>i</a:t>
            </a:r>
            <a:r>
              <a:rPr lang="en-US" sz="1800" b="1" dirty="0" smtClean="0">
                <a:latin typeface="+mn-ea"/>
              </a:rPr>
              <a:t>];</a:t>
            </a:r>
          </a:p>
          <a:p>
            <a:pPr marL="0" indent="0">
              <a:buNone/>
            </a:pPr>
            <a:endParaRPr lang="en-US" sz="1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+mn-ea"/>
              </a:rPr>
              <a:t>计算效率高</a:t>
            </a:r>
            <a:r>
              <a:rPr lang="en-US" sz="1800" b="1" dirty="0" smtClean="0">
                <a:latin typeface="+mn-ea"/>
              </a:rPr>
              <a:t>:</a:t>
            </a:r>
          </a:p>
          <a:p>
            <a:pPr marL="0" indent="0">
              <a:buNone/>
            </a:pPr>
            <a:endParaRPr lang="en-US" sz="1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+mn-ea"/>
              </a:rPr>
              <a:t>如果有</a:t>
            </a:r>
            <a:r>
              <a:rPr lang="en-US" sz="1800" b="1" dirty="0" smtClean="0">
                <a:latin typeface="+mn-ea"/>
              </a:rPr>
              <a:t>N</a:t>
            </a:r>
            <a:r>
              <a:rPr lang="zh-CN" altLang="en-US" sz="1800" b="1" dirty="0" smtClean="0">
                <a:latin typeface="+mn-ea"/>
              </a:rPr>
              <a:t>个元素，则计算复杂度为</a:t>
            </a:r>
            <a:r>
              <a:rPr lang="en-US" sz="1800" b="1" dirty="0" smtClean="0">
                <a:latin typeface="+mn-ea"/>
              </a:rPr>
              <a:t> - O(N)!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8D9EB9-1EF8-4AA0-BB3A-5039C6E86C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982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最原始的包容性并行扫描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800" b="1" dirty="0" smtClean="0"/>
              <a:t>为每一个输出的</a:t>
            </a:r>
            <a:r>
              <a:rPr lang="en-US" altLang="zh-CN" sz="1800" b="1" dirty="0" smtClean="0"/>
              <a:t>y</a:t>
            </a:r>
            <a:r>
              <a:rPr lang="zh-CN" altLang="en-US" sz="1800" b="1" dirty="0" smtClean="0"/>
              <a:t>元素分配一个线程来进行计算</a:t>
            </a:r>
            <a:endParaRPr lang="en-US" sz="1800" b="1" dirty="0" smtClean="0"/>
          </a:p>
          <a:p>
            <a:pPr>
              <a:defRPr/>
            </a:pPr>
            <a:r>
              <a:rPr lang="zh-CN" altLang="en-US" sz="1800" b="1" dirty="0" smtClean="0"/>
              <a:t>每一个线程为这个输出的</a:t>
            </a:r>
            <a:r>
              <a:rPr lang="en-US" altLang="zh-CN" sz="1800" b="1" dirty="0" smtClean="0"/>
              <a:t>y</a:t>
            </a:r>
            <a:r>
              <a:rPr lang="zh-CN" altLang="en-US" sz="1800" b="1" dirty="0" smtClean="0"/>
              <a:t>元素进行所需要的</a:t>
            </a:r>
            <a:r>
              <a:rPr lang="en-US" altLang="zh-CN" sz="1800" b="1" dirty="0" smtClean="0"/>
              <a:t>x</a:t>
            </a:r>
            <a:r>
              <a:rPr lang="zh-CN" altLang="en-US" sz="1800" b="1" dirty="0" smtClean="0"/>
              <a:t>的元素相加</a:t>
            </a:r>
            <a:endParaRPr lang="en-US" altLang="zh-CN" sz="1800" b="1" dirty="0" smtClean="0"/>
          </a:p>
          <a:p>
            <a:pPr marL="0" indent="0">
              <a:buNone/>
              <a:defRPr/>
            </a:pPr>
            <a:r>
              <a:rPr lang="es-ES" sz="1800" b="1" i="1" dirty="0" smtClean="0"/>
              <a:t>			y</a:t>
            </a:r>
            <a:r>
              <a:rPr lang="es-ES" sz="1800" b="1" baseline="-25000" dirty="0" smtClean="0"/>
              <a:t>0</a:t>
            </a:r>
            <a:r>
              <a:rPr lang="es-ES" sz="1800" b="1" dirty="0" smtClean="0"/>
              <a:t> = </a:t>
            </a:r>
            <a:r>
              <a:rPr lang="es-ES" sz="1800" b="1" i="1" dirty="0" smtClean="0"/>
              <a:t>x</a:t>
            </a:r>
            <a:r>
              <a:rPr lang="es-ES" sz="1800" b="1" baseline="-25000" dirty="0" smtClean="0"/>
              <a:t>0</a:t>
            </a:r>
          </a:p>
          <a:p>
            <a:pPr marL="0" indent="0">
              <a:buNone/>
              <a:defRPr/>
            </a:pPr>
            <a:r>
              <a:rPr lang="es-ES" sz="1800" b="1" i="1" baseline="-25000" dirty="0" smtClean="0"/>
              <a:t>			</a:t>
            </a:r>
            <a:r>
              <a:rPr lang="es-ES" sz="1800" b="1" i="1" dirty="0" smtClean="0"/>
              <a:t>y</a:t>
            </a:r>
            <a:r>
              <a:rPr lang="es-ES" sz="1800" b="1" baseline="-25000" dirty="0" smtClean="0"/>
              <a:t>1</a:t>
            </a:r>
            <a:r>
              <a:rPr lang="es-ES" sz="1800" b="1" dirty="0" smtClean="0"/>
              <a:t> = </a:t>
            </a:r>
            <a:r>
              <a:rPr lang="es-ES" sz="1800" b="1" i="1" dirty="0" smtClean="0"/>
              <a:t>x</a:t>
            </a:r>
            <a:r>
              <a:rPr lang="es-ES" sz="1800" b="1" baseline="-25000" dirty="0" smtClean="0"/>
              <a:t>0</a:t>
            </a:r>
            <a:r>
              <a:rPr lang="es-ES" sz="1800" b="1" dirty="0" smtClean="0"/>
              <a:t> + </a:t>
            </a:r>
            <a:r>
              <a:rPr lang="es-ES" sz="1800" b="1" i="1" dirty="0" smtClean="0"/>
              <a:t>x</a:t>
            </a:r>
            <a:r>
              <a:rPr lang="es-ES" sz="1800" b="1" baseline="-25000" dirty="0" smtClean="0"/>
              <a:t>1</a:t>
            </a:r>
          </a:p>
          <a:p>
            <a:pPr marL="0" indent="0">
              <a:buNone/>
              <a:defRPr/>
            </a:pPr>
            <a:r>
              <a:rPr lang="es-ES" sz="1800" b="1" i="1" baseline="-25000" dirty="0" smtClean="0"/>
              <a:t>			</a:t>
            </a:r>
            <a:r>
              <a:rPr lang="es-ES" sz="1800" b="1" i="1" dirty="0" smtClean="0"/>
              <a:t>y</a:t>
            </a:r>
            <a:r>
              <a:rPr lang="es-ES" sz="1800" b="1" baseline="-25000" dirty="0" smtClean="0"/>
              <a:t>2</a:t>
            </a:r>
            <a:r>
              <a:rPr lang="es-ES" sz="1800" b="1" dirty="0" smtClean="0"/>
              <a:t> = </a:t>
            </a:r>
            <a:r>
              <a:rPr lang="es-ES" sz="1800" b="1" i="1" dirty="0" smtClean="0"/>
              <a:t>x</a:t>
            </a:r>
            <a:r>
              <a:rPr lang="es-ES" sz="1800" b="1" baseline="-25000" dirty="0" smtClean="0"/>
              <a:t>0</a:t>
            </a:r>
            <a:r>
              <a:rPr lang="es-ES" sz="1800" b="1" dirty="0" smtClean="0"/>
              <a:t> + </a:t>
            </a:r>
            <a:r>
              <a:rPr lang="es-ES" sz="1800" b="1" i="1" dirty="0" smtClean="0"/>
              <a:t>x</a:t>
            </a:r>
            <a:r>
              <a:rPr lang="es-ES" sz="1800" b="1" baseline="-25000" dirty="0" smtClean="0"/>
              <a:t>1</a:t>
            </a:r>
            <a:r>
              <a:rPr lang="es-ES" sz="1800" b="1" dirty="0" smtClean="0"/>
              <a:t>+ </a:t>
            </a:r>
            <a:r>
              <a:rPr lang="es-ES" sz="1800" b="1" i="1" dirty="0" smtClean="0"/>
              <a:t>x</a:t>
            </a:r>
            <a:r>
              <a:rPr lang="es-ES" sz="1800" b="1" baseline="-25000" dirty="0" smtClean="0"/>
              <a:t>2</a:t>
            </a:r>
          </a:p>
          <a:p>
            <a:pPr marL="0" indent="0">
              <a:buNone/>
              <a:defRPr/>
            </a:pPr>
            <a:endParaRPr lang="en-US" sz="1800" b="1" dirty="0" smtClean="0"/>
          </a:p>
          <a:p>
            <a:pPr marL="0" indent="0" algn="ctr">
              <a:buNone/>
              <a:defRPr/>
            </a:pPr>
            <a:r>
              <a:rPr lang="en-US" sz="1800" b="1" dirty="0" smtClean="0"/>
              <a:t>“</a:t>
            </a:r>
            <a:r>
              <a:rPr lang="zh-CN" altLang="en-US" sz="1800" b="1" dirty="0" smtClean="0"/>
              <a:t>只要你不在乎性能，并行编程是非常容易的。</a:t>
            </a:r>
            <a:r>
              <a:rPr lang="en-US" sz="1800" b="1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9A284C-2AAE-48F0-8AF8-D9AD5C31545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2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8.21</Order0>
    <Test_x0020_Field xmlns="1956f548-e1c6-4bad-9b00-9434a603b471">Slides</Test_x0020_Field>
    <Chapter xmlns="1956f548-e1c6-4bad-9b00-9434a603b471" xsi:nil="true"/>
    <Kit_x0020_Version xmlns="1956f548-e1c6-4bad-9b00-9434a603b471">Release 1.0</Kit_x0020_Version>
    <Quizzes xmlns="1956f548-e1c6-4bad-9b00-9434a603b471">N/A</Quizzes>
    <Labs xmlns="1956f548-e1c6-4bad-9b00-9434a603b471">N/A</Labs>
    <Lectures xmlns="1956f548-e1c6-4bad-9b00-9434a603b471">Final</Lectures>
  </documentManagement>
</p:properties>
</file>

<file path=customXml/itemProps1.xml><?xml version="1.0" encoding="utf-8"?>
<ds:datastoreItem xmlns:ds="http://schemas.openxmlformats.org/officeDocument/2006/customXml" ds:itemID="{2A04D8E6-EE8A-420D-A3B9-540C938B2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9453D-37E2-44FE-8CF4-441C89946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3D5C6-760C-4287-A0B7-B775691E658D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3554</TotalTime>
  <Words>1382</Words>
  <Application>Microsoft Office PowerPoint</Application>
  <PresentationFormat>自定义</PresentationFormat>
  <Paragraphs>326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AkzidenzGrotesk</vt:lpstr>
      <vt:lpstr>Akzidenz-Grotesk Extended BQ</vt:lpstr>
      <vt:lpstr>MS PGothic</vt:lpstr>
      <vt:lpstr>Palatino</vt:lpstr>
      <vt:lpstr>Sentinel Medium</vt:lpstr>
      <vt:lpstr>黑体</vt:lpstr>
      <vt:lpstr>华文新魏</vt:lpstr>
      <vt:lpstr>宋体</vt:lpstr>
      <vt:lpstr>Arial</vt:lpstr>
      <vt:lpstr>Calibri</vt:lpstr>
      <vt:lpstr>Cambria Math</vt:lpstr>
      <vt:lpstr>Courier New</vt:lpstr>
      <vt:lpstr>Times New Roman</vt:lpstr>
      <vt:lpstr>Trebuchet MS</vt:lpstr>
      <vt:lpstr>2_Title &amp; Bullet </vt:lpstr>
      <vt:lpstr>并行计算模式(扫描)</vt:lpstr>
      <vt:lpstr>目标</vt:lpstr>
      <vt:lpstr>包容性扫描(前缀求和)定义</vt:lpstr>
      <vt:lpstr>包容性扫描应用示例</vt:lpstr>
      <vt:lpstr>扫描的典型应用</vt:lpstr>
      <vt:lpstr>其它应用</vt:lpstr>
      <vt:lpstr>一个包容性串行加法扫描方法</vt:lpstr>
      <vt:lpstr>一个计算效率高的串行实现（C code）</vt:lpstr>
      <vt:lpstr>最原始的包容性并行扫描</vt:lpstr>
      <vt:lpstr>更好的并行扫描算法</vt:lpstr>
      <vt:lpstr>目标</vt:lpstr>
      <vt:lpstr>一个更好的并行扫描算法</vt:lpstr>
      <vt:lpstr>一个更好的并行扫描算法</vt:lpstr>
      <vt:lpstr>一个更好的并行扫描算法</vt:lpstr>
      <vt:lpstr>处理依赖</vt:lpstr>
      <vt:lpstr>计算效率不好的扫描Kernel</vt:lpstr>
      <vt:lpstr>计算效率考虑</vt:lpstr>
      <vt:lpstr>高性能的扫描kernel</vt:lpstr>
      <vt:lpstr>目标</vt:lpstr>
      <vt:lpstr>提高计算效率</vt:lpstr>
      <vt:lpstr>并行扫描 – 归约阶段（向上阶段）</vt:lpstr>
      <vt:lpstr>并行扫描 – 向下阶段</vt:lpstr>
      <vt:lpstr>计算效率高的并行扫描算法分析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Bo Peng</cp:lastModifiedBy>
  <cp:revision>101</cp:revision>
  <dcterms:created xsi:type="dcterms:W3CDTF">2012-12-18T18:36:14Z</dcterms:created>
  <dcterms:modified xsi:type="dcterms:W3CDTF">2018-06-12T10:48:59Z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