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58"/>
  </p:notesMasterIdLst>
  <p:sldIdLst>
    <p:sldId id="297" r:id="rId5"/>
    <p:sldId id="299" r:id="rId6"/>
    <p:sldId id="313" r:id="rId7"/>
    <p:sldId id="314" r:id="rId8"/>
    <p:sldId id="315" r:id="rId9"/>
    <p:sldId id="316" r:id="rId10"/>
    <p:sldId id="322" r:id="rId11"/>
    <p:sldId id="317" r:id="rId12"/>
    <p:sldId id="318" r:id="rId13"/>
    <p:sldId id="319" r:id="rId14"/>
    <p:sldId id="320" r:id="rId15"/>
    <p:sldId id="321" r:id="rId16"/>
    <p:sldId id="323" r:id="rId17"/>
    <p:sldId id="359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60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61" r:id="rId38"/>
    <p:sldId id="342" r:id="rId39"/>
    <p:sldId id="343" r:id="rId40"/>
    <p:sldId id="344" r:id="rId41"/>
    <p:sldId id="345" r:id="rId42"/>
    <p:sldId id="346" r:id="rId43"/>
    <p:sldId id="347" r:id="rId44"/>
    <p:sldId id="362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298" r:id="rId57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chuh" initials="AS" lastIdx="2" clrIdx="0">
    <p:extLst>
      <p:ext uri="{19B8F6BF-5375-455C-9EA6-DF929625EA0E}">
        <p15:presenceInfo xmlns:p15="http://schemas.microsoft.com/office/powerpoint/2012/main" userId="4718e848a5ea09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35" d="100"/>
          <a:sy n="35" d="100"/>
        </p:scale>
        <p:origin x="1005" y="21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31T00:22:41.984" idx="1">
    <p:pos x="4124" y="182"/>
    <p:text>Comment from Joe Bungo: The previous slide decks showed this all more clearly - shoudl we just re-use?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3T23:56:32.215" idx="1">
    <p:pos x="10" y="10"/>
    <p:text>Comment from Joe Bungo: Are we missing a slide that puts all the code together?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B49EC-160B-4729-A631-96E16401EB1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2276-D076-4F66-AC62-39BBD25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一个常见的并行服务模式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8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D81FD5-7920-4A7C-9120-4D9B65303CF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1" y="3998627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40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4125096" y="1053983"/>
            <a:ext cx="2423078" cy="2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050" kern="0" dirty="0" smtClean="0"/>
              <a:t>High Performance Computing</a:t>
            </a:r>
            <a:endParaRPr lang="en-US" sz="105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4110959" y="746143"/>
            <a:ext cx="2426875" cy="3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zh-CN" altLang="en-US" sz="1667" kern="0" dirty="0" smtClean="0"/>
              <a:t>高性能计算</a:t>
            </a:r>
            <a:endParaRPr lang="en-US" sz="1667" kern="0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0" y="1489656"/>
            <a:ext cx="58285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44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07C-5D23-45BF-9C83-C8A6D9277DFE}" type="datetime1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75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4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6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64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26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13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77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4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1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2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9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3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4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5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66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直方图计算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684695"/>
            <a:ext cx="5439300" cy="313932"/>
          </a:xfrm>
        </p:spPr>
        <p:txBody>
          <a:bodyPr/>
          <a:lstStyle/>
          <a:p>
            <a:r>
              <a:rPr lang="zh-CN" altLang="en-US" sz="1600" dirty="0" smtClean="0"/>
              <a:t>并行计算模式</a:t>
            </a:r>
            <a:r>
              <a:rPr lang="it-IT" sz="1600" dirty="0" smtClean="0"/>
              <a:t>(</a:t>
            </a:r>
            <a:r>
              <a:rPr lang="zh-CN" altLang="en-US" sz="1600" dirty="0" smtClean="0"/>
              <a:t>直方图</a:t>
            </a:r>
            <a:r>
              <a:rPr lang="it-IT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84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46">
        <p:fade/>
      </p:transition>
    </mc:Choice>
    <mc:Fallback xmlns="">
      <p:transition spd="med" advTm="167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zh-CN" altLang="en-US" sz="2000" dirty="0"/>
              <a:t>输入的划分影响内存访问效率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基于段的划分导致较差的内存访问效率</a:t>
            </a:r>
            <a:endParaRPr lang="en-US" altLang="zh-CN" dirty="0"/>
          </a:p>
          <a:p>
            <a:pPr lvl="1"/>
            <a:r>
              <a:rPr lang="zh-CN" altLang="en-US" dirty="0"/>
              <a:t>相邻的线程没有访问相邻的内存位置</a:t>
            </a:r>
            <a:endParaRPr lang="en-US" altLang="zh-CN" dirty="0"/>
          </a:p>
          <a:p>
            <a:pPr lvl="1"/>
            <a:r>
              <a:rPr lang="zh-CN" altLang="en-US" dirty="0"/>
              <a:t>内存访问没有合并</a:t>
            </a:r>
            <a:endParaRPr lang="en-US" altLang="zh-CN" dirty="0"/>
          </a:p>
          <a:p>
            <a:pPr lvl="1"/>
            <a:r>
              <a:rPr lang="en-US" altLang="zh-CN" dirty="0"/>
              <a:t>DRAM </a:t>
            </a:r>
            <a:r>
              <a:rPr lang="zh-CN" altLang="en-US" dirty="0"/>
              <a:t>带宽利用率较差</a:t>
            </a:r>
            <a:endParaRPr lang="en-US" altLang="zh-CN" dirty="0"/>
          </a:p>
          <a:p>
            <a:pPr marL="334685" lvl="1" indent="0">
              <a:buNone/>
            </a:pPr>
            <a:endParaRPr lang="en-US" dirty="0" smtClean="0"/>
          </a:p>
          <a:p>
            <a:pPr marL="334685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改变为交错划分</a:t>
            </a:r>
            <a:endParaRPr lang="en-US" dirty="0" smtClean="0"/>
          </a:p>
          <a:p>
            <a:pPr lvl="1"/>
            <a:r>
              <a:rPr lang="zh-CN" altLang="en-US" dirty="0" smtClean="0"/>
              <a:t>所有的线程处理一个连续的元素段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它们全部移动到下一个段</a:t>
            </a:r>
            <a:endParaRPr lang="en-US" altLang="zh-CN" dirty="0" smtClean="0"/>
          </a:p>
          <a:p>
            <a:pPr lvl="1"/>
            <a:r>
              <a:rPr lang="zh-CN" altLang="en-US" dirty="0"/>
              <a:t>内存</a:t>
            </a:r>
            <a:r>
              <a:rPr lang="zh-CN" altLang="en-US" dirty="0" smtClean="0"/>
              <a:t>访问被合并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7" name="Rectangle 6"/>
          <p:cNvSpPr/>
          <p:nvPr/>
        </p:nvSpPr>
        <p:spPr>
          <a:xfrm>
            <a:off x="1790736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8" name="Rectangle 7"/>
          <p:cNvSpPr/>
          <p:nvPr/>
        </p:nvSpPr>
        <p:spPr>
          <a:xfrm>
            <a:off x="1981272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9" name="Rectangle 8"/>
          <p:cNvSpPr/>
          <p:nvPr/>
        </p:nvSpPr>
        <p:spPr>
          <a:xfrm>
            <a:off x="2171809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10" name="Rectangle 9"/>
          <p:cNvSpPr/>
          <p:nvPr/>
        </p:nvSpPr>
        <p:spPr>
          <a:xfrm>
            <a:off x="2362345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11" name="Rectangle 10"/>
          <p:cNvSpPr/>
          <p:nvPr/>
        </p:nvSpPr>
        <p:spPr>
          <a:xfrm>
            <a:off x="2553131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2" name="Rectangle 11"/>
          <p:cNvSpPr/>
          <p:nvPr/>
        </p:nvSpPr>
        <p:spPr>
          <a:xfrm>
            <a:off x="2743667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3" name="Rectangle 12"/>
          <p:cNvSpPr/>
          <p:nvPr/>
        </p:nvSpPr>
        <p:spPr>
          <a:xfrm>
            <a:off x="2934203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4" name="Rectangle 13"/>
          <p:cNvSpPr/>
          <p:nvPr/>
        </p:nvSpPr>
        <p:spPr>
          <a:xfrm>
            <a:off x="3124739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5" name="Rectangle 14"/>
          <p:cNvSpPr/>
          <p:nvPr/>
        </p:nvSpPr>
        <p:spPr>
          <a:xfrm>
            <a:off x="3315276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6" name="Rectangle 15"/>
          <p:cNvSpPr/>
          <p:nvPr/>
        </p:nvSpPr>
        <p:spPr>
          <a:xfrm>
            <a:off x="3504047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17" name="Rectangle 16"/>
          <p:cNvSpPr/>
          <p:nvPr/>
        </p:nvSpPr>
        <p:spPr>
          <a:xfrm>
            <a:off x="3694583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5119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19" name="Rectangle 18"/>
          <p:cNvSpPr/>
          <p:nvPr/>
        </p:nvSpPr>
        <p:spPr>
          <a:xfrm>
            <a:off x="4075656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20" name="Rectangle 19"/>
          <p:cNvSpPr/>
          <p:nvPr/>
        </p:nvSpPr>
        <p:spPr>
          <a:xfrm>
            <a:off x="4266192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21" name="Rectangle 20"/>
          <p:cNvSpPr/>
          <p:nvPr/>
        </p:nvSpPr>
        <p:spPr>
          <a:xfrm>
            <a:off x="4456728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2" name="Rectangle 21"/>
          <p:cNvSpPr/>
          <p:nvPr/>
        </p:nvSpPr>
        <p:spPr>
          <a:xfrm>
            <a:off x="4647264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3" name="Rectangle 22"/>
          <p:cNvSpPr/>
          <p:nvPr/>
        </p:nvSpPr>
        <p:spPr>
          <a:xfrm>
            <a:off x="4837800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4" name="Rectangle 23"/>
          <p:cNvSpPr/>
          <p:nvPr/>
        </p:nvSpPr>
        <p:spPr>
          <a:xfrm>
            <a:off x="5028337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5" name="Rectangle 24"/>
          <p:cNvSpPr/>
          <p:nvPr/>
        </p:nvSpPr>
        <p:spPr>
          <a:xfrm>
            <a:off x="5218873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8" name="Rectangle 27"/>
          <p:cNvSpPr/>
          <p:nvPr/>
        </p:nvSpPr>
        <p:spPr>
          <a:xfrm>
            <a:off x="1600200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29" name="Rectangle 28"/>
          <p:cNvSpPr/>
          <p:nvPr/>
        </p:nvSpPr>
        <p:spPr>
          <a:xfrm>
            <a:off x="1790736" y="3790950"/>
            <a:ext cx="190536" cy="9418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30" name="Rectangle 29"/>
          <p:cNvSpPr/>
          <p:nvPr/>
        </p:nvSpPr>
        <p:spPr>
          <a:xfrm>
            <a:off x="1981272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31" name="Rectangle 30"/>
          <p:cNvSpPr/>
          <p:nvPr/>
        </p:nvSpPr>
        <p:spPr>
          <a:xfrm>
            <a:off x="2171809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32" name="Rectangle 31"/>
          <p:cNvSpPr/>
          <p:nvPr/>
        </p:nvSpPr>
        <p:spPr>
          <a:xfrm>
            <a:off x="2362345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33" name="Rectangle 32"/>
          <p:cNvSpPr/>
          <p:nvPr/>
        </p:nvSpPr>
        <p:spPr>
          <a:xfrm>
            <a:off x="2553131" y="37909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34" name="Rectangle 33"/>
          <p:cNvSpPr/>
          <p:nvPr/>
        </p:nvSpPr>
        <p:spPr>
          <a:xfrm>
            <a:off x="2743667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35" name="Rectangle 34"/>
          <p:cNvSpPr/>
          <p:nvPr/>
        </p:nvSpPr>
        <p:spPr>
          <a:xfrm>
            <a:off x="2934203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36" name="Rectangle 35"/>
          <p:cNvSpPr/>
          <p:nvPr/>
        </p:nvSpPr>
        <p:spPr>
          <a:xfrm>
            <a:off x="3124739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37" name="Rectangle 36"/>
          <p:cNvSpPr/>
          <p:nvPr/>
        </p:nvSpPr>
        <p:spPr>
          <a:xfrm>
            <a:off x="3315276" y="37909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38" name="Rectangle 37"/>
          <p:cNvSpPr/>
          <p:nvPr/>
        </p:nvSpPr>
        <p:spPr>
          <a:xfrm>
            <a:off x="3504047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39" name="Rectangle 38"/>
          <p:cNvSpPr/>
          <p:nvPr/>
        </p:nvSpPr>
        <p:spPr>
          <a:xfrm>
            <a:off x="3694583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40" name="Rectangle 39"/>
          <p:cNvSpPr/>
          <p:nvPr/>
        </p:nvSpPr>
        <p:spPr>
          <a:xfrm>
            <a:off x="3885119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41" name="Rectangle 40"/>
          <p:cNvSpPr/>
          <p:nvPr/>
        </p:nvSpPr>
        <p:spPr>
          <a:xfrm>
            <a:off x="4075656" y="3790950"/>
            <a:ext cx="190536" cy="941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42" name="Rectangle 41"/>
          <p:cNvSpPr/>
          <p:nvPr/>
        </p:nvSpPr>
        <p:spPr>
          <a:xfrm>
            <a:off x="4266192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43" name="Rectangle 42"/>
          <p:cNvSpPr/>
          <p:nvPr/>
        </p:nvSpPr>
        <p:spPr>
          <a:xfrm>
            <a:off x="4456728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44" name="Rectangle 43"/>
          <p:cNvSpPr/>
          <p:nvPr/>
        </p:nvSpPr>
        <p:spPr>
          <a:xfrm>
            <a:off x="4647264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45" name="Rectangle 44"/>
          <p:cNvSpPr/>
          <p:nvPr/>
        </p:nvSpPr>
        <p:spPr>
          <a:xfrm>
            <a:off x="4837800" y="3790950"/>
            <a:ext cx="190536" cy="941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46" name="Rectangle 45"/>
          <p:cNvSpPr/>
          <p:nvPr/>
        </p:nvSpPr>
        <p:spPr>
          <a:xfrm>
            <a:off x="5028337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47" name="Rectangle 46"/>
          <p:cNvSpPr/>
          <p:nvPr/>
        </p:nvSpPr>
        <p:spPr>
          <a:xfrm>
            <a:off x="5218873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</p:spTree>
    <p:extLst>
      <p:ext uri="{BB962C8B-B14F-4D97-AF65-F5344CB8AC3E}">
        <p14:creationId xmlns:p14="http://schemas.microsoft.com/office/powerpoint/2010/main" val="13240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75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输入的交错划分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为了更好的访存合并以及更好的内存访问性能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9" y="1276350"/>
            <a:ext cx="5928522" cy="2858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6213" y="1310409"/>
            <a:ext cx="415499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871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12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交错划分</a:t>
            </a:r>
            <a:r>
              <a:rPr lang="en-US" dirty="0" smtClean="0"/>
              <a:t> (Iteration 2)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8" y="1504951"/>
            <a:ext cx="5720394" cy="27432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051817" y="1581150"/>
            <a:ext cx="415499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876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58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基于交错划分</a:t>
            </a:r>
            <a:r>
              <a:rPr lang="zh-CN" altLang="en-US" dirty="0"/>
              <a:t>的</a:t>
            </a:r>
            <a:r>
              <a:rPr lang="en-US" altLang="zh-CN" dirty="0"/>
              <a:t>kernel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671933"/>
            <a:ext cx="6218237" cy="22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6235065" cy="438582"/>
          </a:xfrm>
        </p:spPr>
        <p:txBody>
          <a:bodyPr/>
          <a:lstStyle/>
          <a:p>
            <a:r>
              <a:rPr lang="zh-CN" altLang="en-US" b="1" dirty="0"/>
              <a:t>并行计算中的数据</a:t>
            </a:r>
            <a:r>
              <a:rPr lang="zh-CN" altLang="en-US" b="1" dirty="0" smtClean="0"/>
              <a:t>竞争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49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</a:t>
            </a:r>
            <a:endParaRPr lang="en-US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600" dirty="0"/>
              <a:t>理解</a:t>
            </a:r>
            <a:r>
              <a:rPr lang="zh-CN" altLang="en-US" sz="1600" dirty="0" smtClean="0"/>
              <a:t>并行计算中的数据竞争</a:t>
            </a:r>
            <a:endParaRPr lang="en-US" sz="1600" dirty="0"/>
          </a:p>
          <a:p>
            <a:pPr marL="642938" lvl="1" indent="-342900">
              <a:defRPr/>
            </a:pPr>
            <a:r>
              <a:rPr lang="zh-CN" altLang="en-US" sz="1400" dirty="0" smtClean="0"/>
              <a:t>当执行</a:t>
            </a:r>
            <a:r>
              <a:rPr lang="en-US" altLang="zh-CN" sz="1400" dirty="0" smtClean="0"/>
              <a:t>read-modify-write</a:t>
            </a:r>
            <a:r>
              <a:rPr lang="zh-CN" altLang="en-US" sz="1400" dirty="0" smtClean="0"/>
              <a:t>操作时，通常易发生数据竞争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zh-CN" altLang="en-US" sz="1400" dirty="0" smtClean="0">
                <a:latin typeface="Arial" panose="020B0604020202020204" pitchFamily="34" charset="0"/>
              </a:rPr>
              <a:t>数据竞争能够造成一些不易重现的错误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zh-CN" altLang="en-US" sz="1400" dirty="0" smtClean="0"/>
              <a:t>原子操作（</a:t>
            </a:r>
            <a:r>
              <a:rPr lang="en-US" altLang="zh-CN" sz="1400" dirty="0" smtClean="0"/>
              <a:t>Atomic operations</a:t>
            </a:r>
            <a:r>
              <a:rPr lang="zh-CN" altLang="en-US" sz="1400" dirty="0" smtClean="0"/>
              <a:t>）专门用来消除这类错误</a:t>
            </a:r>
            <a:endParaRPr lang="en-US" sz="1400" dirty="0"/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731044" lvl="1" indent="-302419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062204"/>
      </p:ext>
    </p:extLst>
  </p:cSld>
  <p:clrMapOvr>
    <a:masterClrMapping/>
  </p:clrMapOvr>
  <p:transition advTm="2899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zh-CN" altLang="en-US" sz="2000" dirty="0" smtClean="0"/>
              <a:t>文本直方图例子中的</a:t>
            </a:r>
            <a:r>
              <a:rPr lang="en-US" sz="2000" dirty="0" smtClean="0"/>
              <a:t>Read-modify-write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为了合并访存和更好的内存访问性能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9" y="1276350"/>
            <a:ext cx="5928522" cy="2858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6213" y="1310409"/>
            <a:ext cx="415499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01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76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合作模式中使用的</a:t>
            </a:r>
            <a:r>
              <a:rPr lang="en-US" sz="2000" dirty="0" smtClean="0"/>
              <a:t>Read-Modify-Write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例如</a:t>
            </a:r>
            <a:r>
              <a:rPr lang="en-US" sz="1400" dirty="0" smtClean="0"/>
              <a:t>, </a:t>
            </a:r>
            <a:r>
              <a:rPr lang="zh-CN" altLang="en-US" sz="1400" dirty="0" smtClean="0"/>
              <a:t>多个银行工作人员清点现金总数</a:t>
            </a:r>
            <a:endParaRPr lang="en-US" sz="1400" dirty="0"/>
          </a:p>
          <a:p>
            <a:r>
              <a:rPr lang="zh-CN" altLang="en-US" sz="1400" dirty="0"/>
              <a:t>每一</a:t>
            </a:r>
            <a:r>
              <a:rPr lang="zh-CN" altLang="en-US" sz="1400" dirty="0" smtClean="0"/>
              <a:t>人抓一堆现金并进行清点</a:t>
            </a:r>
            <a:endParaRPr lang="en-US" sz="1400" dirty="0"/>
          </a:p>
          <a:p>
            <a:r>
              <a:rPr lang="zh-CN" altLang="en-US" sz="1400" dirty="0" smtClean="0"/>
              <a:t>一个中央显示屏负责显示当前清点的总数</a:t>
            </a:r>
            <a:endParaRPr lang="en-US" altLang="zh-CN" sz="1400" dirty="0" smtClean="0"/>
          </a:p>
          <a:p>
            <a:r>
              <a:rPr lang="zh-CN" altLang="en-US" sz="1400" dirty="0" smtClean="0"/>
              <a:t>无论什么时候，当一个人完成一堆现金的计数时，读取当前现金总数</a:t>
            </a:r>
            <a:r>
              <a:rPr lang="en-US" sz="1400" dirty="0" smtClean="0"/>
              <a:t> (read) </a:t>
            </a:r>
            <a:r>
              <a:rPr lang="zh-CN" altLang="en-US" sz="1400" dirty="0" smtClean="0"/>
              <a:t>，然后加上自己当前所清点这堆现金数量到当前现金总数</a:t>
            </a:r>
            <a:r>
              <a:rPr lang="en-US" sz="1400" dirty="0" smtClean="0"/>
              <a:t> (modify-write)</a:t>
            </a:r>
            <a:endParaRPr lang="en-US" sz="1400" dirty="0"/>
          </a:p>
          <a:p>
            <a:r>
              <a:rPr lang="zh-CN" altLang="en-US" sz="1400" dirty="0"/>
              <a:t>可能坏</a:t>
            </a:r>
            <a:r>
              <a:rPr lang="zh-CN" altLang="en-US" sz="1400" dirty="0" smtClean="0"/>
              <a:t>的结果</a:t>
            </a:r>
            <a:endParaRPr lang="en-US" sz="1400" dirty="0" smtClean="0"/>
          </a:p>
          <a:p>
            <a:pPr lvl="1"/>
            <a:r>
              <a:rPr lang="zh-CN" altLang="en-US" sz="1200" dirty="0" smtClean="0">
                <a:latin typeface="Arial" panose="020B0604020202020204" pitchFamily="34" charset="0"/>
              </a:rPr>
              <a:t>一些现金并没有计入到总现金数量中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26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一个常见的并行服务模式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 smtClean="0"/>
              <a:t>例如：多个柜员对等待的顾客提供服务</a:t>
            </a:r>
            <a:r>
              <a:rPr lang="en-US" sz="1400" dirty="0" smtClean="0"/>
              <a:t> </a:t>
            </a:r>
          </a:p>
          <a:p>
            <a:r>
              <a:rPr lang="zh-CN" altLang="en-US" sz="1400" dirty="0" smtClean="0"/>
              <a:t>这个系统维护两个数字</a:t>
            </a:r>
            <a:r>
              <a:rPr lang="en-US" sz="1400" dirty="0" smtClean="0"/>
              <a:t>, </a:t>
            </a:r>
          </a:p>
          <a:p>
            <a:pPr lvl="1"/>
            <a:r>
              <a:rPr lang="zh-CN" altLang="en-US" sz="1067" dirty="0" smtClean="0"/>
              <a:t>一个数字被分配给马上被提供服务的顾客</a:t>
            </a:r>
            <a:r>
              <a:rPr lang="en-US" sz="1067" dirty="0" smtClean="0"/>
              <a:t> (I)</a:t>
            </a:r>
          </a:p>
          <a:p>
            <a:pPr lvl="1"/>
            <a:r>
              <a:rPr lang="zh-CN" altLang="en-US" sz="1067" dirty="0" smtClean="0"/>
              <a:t>另外一个数字提供给下一个将会接收服务的顾客</a:t>
            </a:r>
            <a:r>
              <a:rPr lang="en-US" sz="1067" dirty="0" smtClean="0"/>
              <a:t> (S)</a:t>
            </a:r>
            <a:endParaRPr lang="en-US" sz="1067" dirty="0"/>
          </a:p>
          <a:p>
            <a:r>
              <a:rPr lang="zh-CN" altLang="en-US" sz="1400" dirty="0" smtClean="0"/>
              <a:t>这个系统给每一个马上将被服务的顾客一个数字</a:t>
            </a:r>
            <a:r>
              <a:rPr lang="en-US" sz="1400" dirty="0" smtClean="0"/>
              <a:t> (read I) </a:t>
            </a:r>
            <a:r>
              <a:rPr lang="zh-CN" altLang="en-US" sz="1400" dirty="0" smtClean="0"/>
              <a:t>然后将这个数字增加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给下一个将会接收服务的顾客</a:t>
            </a:r>
            <a:r>
              <a:rPr lang="en-US" sz="1400" dirty="0" smtClean="0"/>
              <a:t> (modify-write I)</a:t>
            </a:r>
            <a:endParaRPr lang="en-US" sz="1400" dirty="0"/>
          </a:p>
          <a:p>
            <a:r>
              <a:rPr lang="zh-CN" altLang="en-US" sz="1400" dirty="0" smtClean="0"/>
              <a:t>中央显示屏将显示下一个将会被接收服务顾客的编号</a:t>
            </a:r>
            <a:endParaRPr lang="en-US" sz="1400" dirty="0"/>
          </a:p>
          <a:p>
            <a:r>
              <a:rPr lang="zh-CN" altLang="en-US" sz="1400" dirty="0" smtClean="0"/>
              <a:t>当一个柜员空闲时，柜员可以呼叫这个数字</a:t>
            </a:r>
            <a:r>
              <a:rPr lang="en-US" sz="1400" dirty="0" smtClean="0"/>
              <a:t> (read S) </a:t>
            </a:r>
            <a:r>
              <a:rPr lang="zh-CN" altLang="en-US" sz="1400" dirty="0" smtClean="0"/>
              <a:t>和将这个数字增加</a:t>
            </a:r>
            <a:r>
              <a:rPr lang="en-US" altLang="zh-CN" sz="1400" dirty="0" smtClean="0"/>
              <a:t>1</a:t>
            </a:r>
            <a:r>
              <a:rPr lang="en-US" sz="1400" dirty="0" smtClean="0"/>
              <a:t>(modify-write S)</a:t>
            </a:r>
            <a:endParaRPr lang="en-US" sz="1400" dirty="0"/>
          </a:p>
          <a:p>
            <a:r>
              <a:rPr lang="zh-CN" altLang="en-US" sz="1400" dirty="0"/>
              <a:t>可能坏</a:t>
            </a:r>
            <a:r>
              <a:rPr lang="zh-CN" altLang="en-US" sz="1400" dirty="0" smtClean="0"/>
              <a:t>的结果</a:t>
            </a:r>
            <a:endParaRPr lang="en-US" sz="1400" dirty="0"/>
          </a:p>
          <a:p>
            <a:pPr lvl="1"/>
            <a:r>
              <a:rPr lang="zh-CN" altLang="en-US" sz="1200" dirty="0" smtClean="0">
                <a:latin typeface="Arial" panose="020B0604020202020204" pitchFamily="34" charset="0"/>
              </a:rPr>
              <a:t>多个顾客分配到相同的数字，仅仅其中之一接收服务。</a:t>
            </a:r>
            <a:endParaRPr lang="en-US" sz="1200" dirty="0">
              <a:latin typeface="Arial" panose="020B0604020202020204" pitchFamily="34" charset="0"/>
            </a:endParaRPr>
          </a:p>
          <a:p>
            <a:pPr lvl="1"/>
            <a:r>
              <a:rPr lang="zh-CN" altLang="en-US" sz="1200" dirty="0" smtClean="0">
                <a:latin typeface="Arial" panose="020B0604020202020204" pitchFamily="34" charset="0"/>
              </a:rPr>
              <a:t>多个柜员服务同一顾客（同一数字）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0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01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另外一种情况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 smtClean="0"/>
              <a:t>例如</a:t>
            </a:r>
            <a:r>
              <a:rPr lang="en-US" sz="1400" dirty="0" smtClean="0"/>
              <a:t>, </a:t>
            </a:r>
            <a:r>
              <a:rPr lang="zh-CN" altLang="en-US" sz="1400" dirty="0" smtClean="0"/>
              <a:t>多个顾客同时预定机票</a:t>
            </a:r>
            <a:endParaRPr lang="en-US" sz="1400" dirty="0"/>
          </a:p>
          <a:p>
            <a:r>
              <a:rPr lang="zh-CN" altLang="en-US" sz="1400" dirty="0"/>
              <a:t>每</a:t>
            </a:r>
            <a:r>
              <a:rPr lang="zh-CN" altLang="en-US" sz="1400" dirty="0" smtClean="0"/>
              <a:t>一位顾客：</a:t>
            </a:r>
            <a:r>
              <a:rPr lang="en-US" sz="1400" dirty="0" smtClean="0"/>
              <a:t> </a:t>
            </a:r>
            <a:endParaRPr lang="en-US" sz="1400" dirty="0"/>
          </a:p>
          <a:p>
            <a:pPr lvl="1"/>
            <a:r>
              <a:rPr lang="zh-CN" altLang="en-US" sz="1400" dirty="0" smtClean="0">
                <a:latin typeface="Arial" panose="020B0604020202020204" pitchFamily="34" charset="0"/>
              </a:rPr>
              <a:t>根据订票系统提供的飞机座位图进行选择 </a:t>
            </a:r>
            <a:r>
              <a:rPr lang="en-US" sz="1400" dirty="0" smtClean="0">
                <a:latin typeface="Arial" panose="020B0604020202020204" pitchFamily="34" charset="0"/>
              </a:rPr>
              <a:t>(</a:t>
            </a:r>
            <a:r>
              <a:rPr lang="zh-CN" altLang="en-US" sz="1400" dirty="0" smtClean="0">
                <a:latin typeface="Arial" panose="020B0604020202020204" pitchFamily="34" charset="0"/>
              </a:rPr>
              <a:t>读</a:t>
            </a:r>
            <a:r>
              <a:rPr lang="en-US" sz="1400" dirty="0" smtClean="0">
                <a:latin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</a:endParaRPr>
          </a:p>
          <a:p>
            <a:pPr lvl="1"/>
            <a:r>
              <a:rPr lang="zh-CN" altLang="en-US" sz="1400" dirty="0" smtClean="0">
                <a:latin typeface="Arial" panose="020B0604020202020204" pitchFamily="34" charset="0"/>
              </a:rPr>
              <a:t>选择座位</a:t>
            </a:r>
            <a:endParaRPr lang="en-US" altLang="zh-CN" sz="1400" dirty="0" smtClean="0">
              <a:latin typeface="Arial" panose="020B0604020202020204" pitchFamily="34" charset="0"/>
            </a:endParaRPr>
          </a:p>
          <a:p>
            <a:pPr lvl="1"/>
            <a:r>
              <a:rPr lang="zh-CN" altLang="en-US" sz="1400" dirty="0" smtClean="0">
                <a:latin typeface="Arial" panose="020B0604020202020204" pitchFamily="34" charset="0"/>
              </a:rPr>
              <a:t>标记所选择的座位并更新飞机座位图</a:t>
            </a:r>
            <a:r>
              <a:rPr lang="en-US" sz="1400" dirty="0" smtClean="0">
                <a:latin typeface="Arial" panose="020B0604020202020204" pitchFamily="34" charset="0"/>
              </a:rPr>
              <a:t> (modify-write)</a:t>
            </a:r>
            <a:endParaRPr lang="en-US" sz="1400" dirty="0">
              <a:latin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</a:endParaRPr>
          </a:p>
          <a:p>
            <a:r>
              <a:rPr lang="zh-CN" altLang="en-US" sz="1400" dirty="0" smtClean="0"/>
              <a:t>可能坏的结果</a:t>
            </a:r>
            <a:endParaRPr lang="en-US" sz="1400" dirty="0" smtClean="0"/>
          </a:p>
          <a:p>
            <a:pPr lvl="1"/>
            <a:r>
              <a:rPr lang="zh-CN" altLang="en-US" sz="1400" dirty="0" smtClean="0">
                <a:latin typeface="Arial" panose="020B0604020202020204" pitchFamily="34" charset="0"/>
              </a:rPr>
              <a:t>多个乘客最终预定的是相同的座位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3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78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学习并行计算直方图的计算方法 </a:t>
            </a:r>
            <a:endParaRPr lang="zh-CN" altLang="en-US" dirty="0"/>
          </a:p>
          <a:p>
            <a:pPr lvl="1"/>
            <a:r>
              <a:rPr lang="zh-CN" altLang="en-US" dirty="0" smtClean="0"/>
              <a:t>非常重要和有用的计算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就每一个线程在输出上的表现来看，与前面我们所学到的并行计算模式完全不同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这也是一个非常好的例子，让大家了解并行计算中所存在的输出干扰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4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13">
        <p:fade/>
      </p:transition>
    </mc:Choice>
    <mc:Fallback xmlns="">
      <p:transition spd="med" advTm="302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并行线程执行中的数据竞争</a:t>
            </a:r>
            <a:endParaRPr 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319878" y="1970526"/>
            <a:ext cx="6217920" cy="2863022"/>
          </a:xfrm>
        </p:spPr>
        <p:txBody>
          <a:bodyPr>
            <a:normAutofit/>
          </a:bodyPr>
          <a:lstStyle/>
          <a:p>
            <a:pPr marL="171450" indent="-171450">
              <a:buNone/>
            </a:pPr>
            <a:r>
              <a:rPr lang="en-US" dirty="0" smtClean="0"/>
              <a:t>	Old </a:t>
            </a:r>
            <a:r>
              <a:rPr lang="zh-CN" altLang="en-US" dirty="0" smtClean="0"/>
              <a:t>和</a:t>
            </a:r>
            <a:r>
              <a:rPr lang="en-US" dirty="0" smtClean="0"/>
              <a:t> New </a:t>
            </a:r>
            <a:r>
              <a:rPr lang="zh-CN" altLang="en-US" dirty="0" smtClean="0"/>
              <a:t>是每一个线程的寄存器变量</a:t>
            </a:r>
            <a:endParaRPr lang="en-US" dirty="0" smtClean="0"/>
          </a:p>
          <a:p>
            <a:pPr marL="171450" indent="-171450">
              <a:buNone/>
            </a:pPr>
            <a:endParaRPr lang="en-US" sz="1400" dirty="0"/>
          </a:p>
          <a:p>
            <a:pPr marL="171450" indent="-171450">
              <a:buNone/>
            </a:pPr>
            <a:r>
              <a:rPr lang="en-US" sz="1400" dirty="0" smtClean="0"/>
              <a:t>   </a:t>
            </a:r>
            <a:r>
              <a:rPr lang="zh-CN" altLang="en-US" sz="1400" dirty="0"/>
              <a:t>问题</a:t>
            </a:r>
            <a:r>
              <a:rPr lang="en-US" sz="1400" dirty="0" smtClean="0"/>
              <a:t> 1: </a:t>
            </a:r>
            <a:r>
              <a:rPr lang="zh-CN" altLang="en-US" sz="1400" dirty="0" smtClean="0"/>
              <a:t>如果</a:t>
            </a:r>
            <a:r>
              <a:rPr lang="en-US" sz="1400" dirty="0" err="1" smtClean="0"/>
              <a:t>Mem</a:t>
            </a:r>
            <a:r>
              <a:rPr lang="en-US" sz="1400" dirty="0" smtClean="0"/>
              <a:t>[x]</a:t>
            </a:r>
            <a:r>
              <a:rPr lang="zh-CN" altLang="en-US" sz="1400" dirty="0" smtClean="0"/>
              <a:t>的初始值为</a:t>
            </a:r>
            <a:r>
              <a:rPr lang="en-US" sz="1400" dirty="0" smtClean="0"/>
              <a:t>0</a:t>
            </a:r>
            <a:r>
              <a:rPr lang="zh-CN" altLang="en-US" sz="1400" dirty="0" smtClean="0"/>
              <a:t>，那么线程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完成后，</a:t>
            </a:r>
            <a:r>
              <a:rPr lang="en-US" sz="1400" dirty="0" err="1" smtClean="0"/>
              <a:t>Mem</a:t>
            </a:r>
            <a:r>
              <a:rPr lang="en-US" sz="1400" dirty="0" smtClean="0"/>
              <a:t>[x</a:t>
            </a:r>
            <a:r>
              <a:rPr lang="en-US" sz="1400" dirty="0"/>
              <a:t>] </a:t>
            </a:r>
            <a:r>
              <a:rPr lang="zh-CN" altLang="en-US" sz="1400" dirty="0" smtClean="0"/>
              <a:t>的值为多少</a:t>
            </a:r>
            <a:r>
              <a:rPr lang="en-US" sz="1400" dirty="0" smtClean="0"/>
              <a:t>?</a:t>
            </a:r>
            <a:endParaRPr lang="en-US" sz="1400" dirty="0"/>
          </a:p>
          <a:p>
            <a:pPr marL="171450" indent="-171450">
              <a:buNone/>
            </a:pPr>
            <a:endParaRPr lang="en-US" sz="1400" dirty="0"/>
          </a:p>
          <a:p>
            <a:pPr marL="171450" indent="-171450">
              <a:buNone/>
            </a:pPr>
            <a:r>
              <a:rPr lang="en-US" sz="1400" dirty="0" smtClean="0"/>
              <a:t>	</a:t>
            </a:r>
            <a:r>
              <a:rPr lang="zh-CN" altLang="en-US" sz="1400" dirty="0"/>
              <a:t>问题</a:t>
            </a:r>
            <a:r>
              <a:rPr lang="en-US" sz="1400" dirty="0" smtClean="0"/>
              <a:t> 2:</a:t>
            </a:r>
            <a:r>
              <a:rPr lang="zh-CN" altLang="en-US" sz="1400" dirty="0" smtClean="0"/>
              <a:t>每一个线程得到的它们的</a:t>
            </a:r>
            <a:r>
              <a:rPr lang="en-US" sz="1400" dirty="0" smtClean="0"/>
              <a:t>Old</a:t>
            </a:r>
            <a:r>
              <a:rPr lang="zh-CN" altLang="en-US" sz="1400" dirty="0" smtClean="0"/>
              <a:t>变量的值是多少</a:t>
            </a:r>
            <a:r>
              <a:rPr lang="en-US" sz="1400" dirty="0" smtClean="0"/>
              <a:t>?</a:t>
            </a:r>
            <a:endParaRPr lang="en-US" sz="1400" dirty="0"/>
          </a:p>
          <a:p>
            <a:pPr marL="171450" indent="-171450"/>
            <a:endParaRPr lang="en-US" sz="1400" dirty="0"/>
          </a:p>
          <a:p>
            <a:pPr marL="171450" indent="-171450">
              <a:buNone/>
            </a:pPr>
            <a:r>
              <a:rPr lang="en-US" sz="1400" dirty="0"/>
              <a:t>	</a:t>
            </a:r>
            <a:r>
              <a:rPr lang="zh-CN" altLang="en-US" sz="1400" dirty="0" smtClean="0"/>
              <a:t>不幸的是，其结果可能根据这两个线程的执行的先后产生变化。也就是我们所说的数据竞争。</a:t>
            </a:r>
            <a:r>
              <a:rPr lang="en-US" sz="1400" dirty="0" smtClean="0"/>
              <a:t> </a:t>
            </a:r>
            <a:endParaRPr lang="en-US" sz="1400" b="1" dirty="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914400" y="971550"/>
            <a:ext cx="772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thread1:</a:t>
            </a: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3581400" y="971550"/>
            <a:ext cx="772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thread2: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4366720" y="1005363"/>
            <a:ext cx="14061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Old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Mem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[x]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 dirty="0" err="1">
                <a:solidFill>
                  <a:schemeClr val="bg1"/>
                </a:solidFill>
              </a:rPr>
              <a:t>Mem</a:t>
            </a:r>
            <a:r>
              <a:rPr lang="en-US" sz="1400" dirty="0">
                <a:solidFill>
                  <a:schemeClr val="bg1"/>
                </a:solidFill>
              </a:rPr>
              <a:t>[x]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New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1641845" y="980002"/>
            <a:ext cx="14061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Old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Mem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[x]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 dirty="0" err="1">
                <a:solidFill>
                  <a:schemeClr val="bg1"/>
                </a:solidFill>
              </a:rPr>
              <a:t>Mem</a:t>
            </a:r>
            <a:r>
              <a:rPr lang="en-US" sz="1400" dirty="0">
                <a:solidFill>
                  <a:schemeClr val="bg1"/>
                </a:solidFill>
              </a:rPr>
              <a:t>[x]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New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679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Scenario #1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19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(2) New  Old + 1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53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64180" y="3329940"/>
            <a:ext cx="3886200" cy="1255713"/>
          </a:xfrm>
        </p:spPr>
        <p:txBody>
          <a:bodyPr>
            <a:normAutofit/>
          </a:bodyPr>
          <a:lstStyle/>
          <a:p>
            <a:r>
              <a:rPr lang="en-US" sz="1400" dirty="0"/>
              <a:t>Thread 1 Old = 0</a:t>
            </a:r>
          </a:p>
          <a:p>
            <a:r>
              <a:rPr lang="en-US" sz="1400" dirty="0"/>
              <a:t>Thread 2 Old = 1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2 after the sequence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570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903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Scenario #2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218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01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(2)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77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64180" y="3381057"/>
            <a:ext cx="3962400" cy="1255713"/>
          </a:xfrm>
        </p:spPr>
        <p:txBody>
          <a:bodyPr>
            <a:normAutofit/>
          </a:bodyPr>
          <a:lstStyle/>
          <a:p>
            <a:r>
              <a:rPr lang="en-US" sz="1400" dirty="0"/>
              <a:t>Thread 1 Old = 1</a:t>
            </a:r>
          </a:p>
          <a:p>
            <a:r>
              <a:rPr lang="en-US" sz="1400" dirty="0"/>
              <a:t>Thread 2 Old = 0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2 after the sequence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46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03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Timing Scenario #3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19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01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71800" y="3373437"/>
            <a:ext cx="3962400" cy="1255713"/>
          </a:xfrm>
        </p:spPr>
        <p:txBody>
          <a:bodyPr>
            <a:normAutofit/>
          </a:bodyPr>
          <a:lstStyle/>
          <a:p>
            <a:r>
              <a:rPr lang="en-US" sz="1400" dirty="0"/>
              <a:t>Thread 1 Old = 0</a:t>
            </a:r>
          </a:p>
          <a:p>
            <a:r>
              <a:rPr lang="en-US" sz="1400" dirty="0"/>
              <a:t>Thread 2 Old = 0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1 after the sequence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14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8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Timing Scenario #4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19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2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743200" y="3314700"/>
            <a:ext cx="4114800" cy="1255713"/>
          </a:xfrm>
        </p:spPr>
        <p:txBody>
          <a:bodyPr>
            <a:noAutofit/>
          </a:bodyPr>
          <a:lstStyle/>
          <a:p>
            <a:r>
              <a:rPr lang="en-US" sz="1400" dirty="0"/>
              <a:t>Thread 1 Old = 0</a:t>
            </a:r>
          </a:p>
          <a:p>
            <a:r>
              <a:rPr lang="en-US" sz="1400" dirty="0"/>
              <a:t>Thread 2 Old = 0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1 after the sequence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931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26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641" y="123136"/>
            <a:ext cx="6442159" cy="43858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dirty="0" smtClean="0"/>
              <a:t>原子操作的目的</a:t>
            </a:r>
            <a:r>
              <a:rPr lang="en-US" sz="1800" dirty="0" smtClean="0"/>
              <a:t>– </a:t>
            </a:r>
            <a:r>
              <a:rPr lang="zh-CN" altLang="en-US" sz="1800" dirty="0" smtClean="0"/>
              <a:t>确保结果可信</a:t>
            </a:r>
            <a:endParaRPr lang="en-US" sz="1800" dirty="0" smtClean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49769" y="879407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thread1: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623937" y="1793807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thread2: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407367" y="1793807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Old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Mem[x]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561773" y="879407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Old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Mem[x]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21" name="Text Box 4"/>
          <p:cNvSpPr txBox="1">
            <a:spLocks noChangeArrowheads="1"/>
          </p:cNvSpPr>
          <p:nvPr/>
        </p:nvSpPr>
        <p:spPr bwMode="auto">
          <a:xfrm>
            <a:off x="763338" y="3754548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thread1:</a:t>
            </a:r>
          </a:p>
        </p:txBody>
      </p:sp>
      <p:sp>
        <p:nvSpPr>
          <p:cNvPr id="13322" name="Text Box 5"/>
          <p:cNvSpPr txBox="1">
            <a:spLocks noChangeArrowheads="1"/>
          </p:cNvSpPr>
          <p:nvPr/>
        </p:nvSpPr>
        <p:spPr bwMode="auto">
          <a:xfrm>
            <a:off x="3623937" y="3116592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thread2:</a:t>
            </a:r>
          </a:p>
        </p:txBody>
      </p:sp>
      <p:sp>
        <p:nvSpPr>
          <p:cNvPr id="13323" name="Text Box 6"/>
          <p:cNvSpPr txBox="1">
            <a:spLocks noChangeArrowheads="1"/>
          </p:cNvSpPr>
          <p:nvPr/>
        </p:nvSpPr>
        <p:spPr bwMode="auto">
          <a:xfrm>
            <a:off x="4407367" y="3116592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Old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Mem[x]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24" name="Text Box 7"/>
          <p:cNvSpPr txBox="1">
            <a:spLocks noChangeArrowheads="1"/>
          </p:cNvSpPr>
          <p:nvPr/>
        </p:nvSpPr>
        <p:spPr bwMode="auto">
          <a:xfrm>
            <a:off x="1575343" y="3754547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Old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Mem[x]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25" name="TextBox 2"/>
          <p:cNvSpPr txBox="1">
            <a:spLocks noChangeArrowheads="1"/>
          </p:cNvSpPr>
          <p:nvPr/>
        </p:nvSpPr>
        <p:spPr bwMode="auto">
          <a:xfrm>
            <a:off x="1635592" y="2679632"/>
            <a:ext cx="1428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Or 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768" y="855619"/>
            <a:ext cx="5414812" cy="1804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9768" y="3024915"/>
            <a:ext cx="5414812" cy="1632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6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1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6235065" cy="480131"/>
          </a:xfrm>
        </p:spPr>
        <p:txBody>
          <a:bodyPr/>
          <a:lstStyle/>
          <a:p>
            <a:r>
              <a:rPr lang="zh-CN" altLang="en-US" sz="2800" dirty="0"/>
              <a:t>并行编程中使用原子</a:t>
            </a:r>
            <a:r>
              <a:rPr lang="zh-CN" altLang="en-US" sz="2800" dirty="0" smtClean="0"/>
              <a:t>操作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89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</a:t>
            </a:r>
            <a:endParaRPr lang="en-US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 smtClean="0"/>
              <a:t>学会在并行编程中使用原子操作</a:t>
            </a:r>
            <a:endParaRPr lang="en-US" sz="1400" dirty="0"/>
          </a:p>
          <a:p>
            <a:pPr marL="642938" lvl="1" indent="-342900">
              <a:defRPr/>
            </a:pPr>
            <a:r>
              <a:rPr lang="zh-CN" altLang="en-US" sz="1200" dirty="0" smtClean="0">
                <a:latin typeface="Arial" panose="020B0604020202020204" pitchFamily="34" charset="0"/>
              </a:rPr>
              <a:t>原子操作的概念</a:t>
            </a:r>
            <a:endParaRPr lang="en-US" sz="12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en-US" sz="1200" dirty="0" smtClean="0">
                <a:latin typeface="Arial" panose="020B0604020202020204" pitchFamily="34" charset="0"/>
              </a:rPr>
              <a:t>CUDA</a:t>
            </a:r>
            <a:r>
              <a:rPr lang="zh-CN" altLang="en-US" sz="1200" dirty="0" smtClean="0">
                <a:latin typeface="Arial" panose="020B0604020202020204" pitchFamily="34" charset="0"/>
              </a:rPr>
              <a:t>中原子操作的类型</a:t>
            </a:r>
            <a:endParaRPr lang="en-US" sz="12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zh-CN" altLang="en-US" sz="1200" dirty="0" smtClean="0">
                <a:latin typeface="Arial" panose="020B0604020202020204" pitchFamily="34" charset="0"/>
              </a:rPr>
              <a:t>内部函数</a:t>
            </a:r>
            <a:endParaRPr lang="en-US" sz="12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zh-CN" altLang="en-US" sz="1200" dirty="0"/>
              <a:t>一</a:t>
            </a:r>
            <a:r>
              <a:rPr lang="zh-CN" altLang="en-US" sz="1200" dirty="0" smtClean="0"/>
              <a:t>个基本的直方图计算</a:t>
            </a:r>
            <a:r>
              <a:rPr lang="en-US" altLang="zh-CN" sz="1200" dirty="0" smtClean="0"/>
              <a:t>kernel</a:t>
            </a:r>
            <a:endParaRPr lang="en-US" sz="12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endParaRPr lang="en-US" sz="12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endParaRPr lang="en-US" sz="1400" dirty="0"/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731044" lvl="1" indent="-302419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661001"/>
      </p:ext>
    </p:extLst>
  </p:cSld>
  <p:clrMapOvr>
    <a:masterClrMapping/>
  </p:clrMapOvr>
  <p:transition advTm="32898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没有原子操作的数据竞争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45" name="Tex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两个线程的</a:t>
            </a:r>
            <a:r>
              <a:rPr lang="en-US" sz="1400" dirty="0" smtClean="0">
                <a:solidFill>
                  <a:schemeClr val="bg1"/>
                </a:solidFill>
              </a:rPr>
              <a:t>Old</a:t>
            </a:r>
            <a:r>
              <a:rPr lang="zh-CN" altLang="en-US" sz="1400" dirty="0" smtClean="0">
                <a:solidFill>
                  <a:schemeClr val="bg1"/>
                </a:solidFill>
              </a:rPr>
              <a:t>变量接收的值均为</a:t>
            </a:r>
            <a:r>
              <a:rPr lang="en-US" altLang="zh-CN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Mem</a:t>
            </a:r>
            <a:r>
              <a:rPr lang="en-US" sz="1400" dirty="0">
                <a:solidFill>
                  <a:schemeClr val="bg1"/>
                </a:solidFill>
              </a:rPr>
              <a:t>[x] </a:t>
            </a:r>
            <a:r>
              <a:rPr lang="zh-CN" altLang="en-US" sz="1400" dirty="0" smtClean="0">
                <a:solidFill>
                  <a:schemeClr val="bg1"/>
                </a:solidFill>
              </a:rPr>
              <a:t>变为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297602" y="1550578"/>
            <a:ext cx="772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thread1: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3357010" y="1852894"/>
            <a:ext cx="772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</a:rPr>
              <a:t>thread2: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71408" y="1852894"/>
            <a:ext cx="137890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Old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Mem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[x]</a:t>
            </a:r>
          </a:p>
          <a:p>
            <a:pPr eaLnBrk="1" hangingPunct="1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New  Old + 1</a:t>
            </a:r>
          </a:p>
          <a:p>
            <a:pPr eaLnBrk="1" hangingPunct="1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eaLnBrk="1" hangingPunct="1"/>
            <a:r>
              <a:rPr lang="en-US" sz="1400" dirty="0" err="1">
                <a:solidFill>
                  <a:schemeClr val="bg1"/>
                </a:solidFill>
              </a:rPr>
              <a:t>Mem</a:t>
            </a:r>
            <a:r>
              <a:rPr lang="en-US" sz="1400" dirty="0">
                <a:solidFill>
                  <a:schemeClr val="bg1"/>
                </a:solidFill>
              </a:rPr>
              <a:t>[x]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New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978105" y="1575895"/>
            <a:ext cx="137890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Old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Mem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[x]</a:t>
            </a:r>
          </a:p>
          <a:p>
            <a:pPr eaLnBrk="1" hangingPunct="1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New  Old + 1</a:t>
            </a:r>
          </a:p>
          <a:p>
            <a:pPr eaLnBrk="1" hangingPunct="1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eaLnBrk="1" hangingPunct="1"/>
            <a:r>
              <a:rPr lang="en-US" sz="1400" dirty="0" err="1">
                <a:solidFill>
                  <a:schemeClr val="bg1"/>
                </a:solidFill>
              </a:rPr>
              <a:t>Mem</a:t>
            </a:r>
            <a:r>
              <a:rPr lang="en-US" sz="1400" dirty="0">
                <a:solidFill>
                  <a:schemeClr val="bg1"/>
                </a:solidFill>
              </a:rPr>
              <a:t>[x]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New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2216390" y="1043268"/>
            <a:ext cx="18341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err="1">
                <a:solidFill>
                  <a:schemeClr val="bg1"/>
                </a:solidFill>
              </a:rPr>
              <a:t>Mem</a:t>
            </a:r>
            <a:r>
              <a:rPr lang="en-US" sz="1600" dirty="0">
                <a:solidFill>
                  <a:schemeClr val="bg1"/>
                </a:solidFill>
              </a:rPr>
              <a:t>[x] </a:t>
            </a:r>
            <a:r>
              <a:rPr lang="zh-CN" altLang="en-US" sz="1600" dirty="0" smtClean="0">
                <a:solidFill>
                  <a:schemeClr val="bg1"/>
                </a:solidFill>
              </a:rPr>
              <a:t>初始化为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98501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3" name="Down Arrow 2"/>
          <p:cNvSpPr/>
          <p:nvPr/>
        </p:nvSpPr>
        <p:spPr>
          <a:xfrm>
            <a:off x="1406926" y="2254285"/>
            <a:ext cx="14744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7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86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原子操作的关键概念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</a:rPr>
              <a:t>原子操作就是通过对</a:t>
            </a:r>
            <a:r>
              <a:rPr lang="zh-CN" altLang="en-US" sz="1600" dirty="0">
                <a:latin typeface="Calibri" panose="020F0502020204030204" pitchFamily="34" charset="0"/>
              </a:rPr>
              <a:t>内存地址上利用一个单一硬件</a:t>
            </a:r>
            <a:r>
              <a:rPr lang="zh-CN" altLang="en-US" sz="1600" dirty="0" smtClean="0">
                <a:latin typeface="Calibri" panose="020F0502020204030204" pitchFamily="34" charset="0"/>
              </a:rPr>
              <a:t>指令执行</a:t>
            </a:r>
            <a:r>
              <a:rPr lang="en-US" sz="1600" dirty="0" smtClean="0">
                <a:latin typeface="Calibri" panose="020F0502020204030204" pitchFamily="34" charset="0"/>
              </a:rPr>
              <a:t> read-modify-write </a:t>
            </a:r>
            <a:r>
              <a:rPr lang="zh-CN" altLang="en-US" sz="1600" dirty="0" smtClean="0">
                <a:latin typeface="Calibri" panose="020F0502020204030204" pitchFamily="34" charset="0"/>
              </a:rPr>
              <a:t>操作</a:t>
            </a:r>
            <a:endParaRPr lang="en-US" sz="1600" i="1" dirty="0">
              <a:latin typeface="Calibri" panose="020F0502020204030204" pitchFamily="34" charset="0"/>
            </a:endParaRPr>
          </a:p>
          <a:p>
            <a:pPr lvl="1"/>
            <a:r>
              <a:rPr lang="zh-CN" altLang="en-US" sz="1400" dirty="0" smtClean="0">
                <a:latin typeface="Calibri" panose="020F0502020204030204" pitchFamily="34" charset="0"/>
              </a:rPr>
              <a:t>读老的值，计算新的值，将新值写入原来的位置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zh-CN" altLang="en-US" sz="1600" dirty="0">
                <a:latin typeface="Calibri" panose="020F0502020204030204" pitchFamily="34" charset="0"/>
              </a:rPr>
              <a:t>直到当前的原子操作</a:t>
            </a:r>
            <a:r>
              <a:rPr lang="zh-CN" altLang="en-US" sz="1600" dirty="0" smtClean="0">
                <a:latin typeface="Calibri" panose="020F0502020204030204" pitchFamily="34" charset="0"/>
              </a:rPr>
              <a:t>完成前，硬件将确保没有其它线程能在同一位置执行另一个</a:t>
            </a:r>
            <a:r>
              <a:rPr lang="en-US" sz="1600" dirty="0" smtClean="0">
                <a:latin typeface="Calibri" panose="020F0502020204030204" pitchFamily="34" charset="0"/>
              </a:rPr>
              <a:t>read-modify-write</a:t>
            </a:r>
            <a:r>
              <a:rPr lang="zh-CN" altLang="en-US" sz="1600" dirty="0" smtClean="0">
                <a:latin typeface="Calibri" panose="020F0502020204030204" pitchFamily="34" charset="0"/>
              </a:rPr>
              <a:t>操作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zh-CN" altLang="en-US" sz="1400" dirty="0" smtClean="0">
                <a:latin typeface="Calibri" panose="020F0502020204030204" pitchFamily="34" charset="0"/>
              </a:rPr>
              <a:t>任何其它线程尝试在同一位置进行原子操作时，将会进入一个队列</a:t>
            </a:r>
            <a:endParaRPr lang="en-US" sz="1400" dirty="0">
              <a:latin typeface="Calibri" panose="020F0502020204030204" pitchFamily="34" charset="0"/>
            </a:endParaRPr>
          </a:p>
          <a:p>
            <a:pPr lvl="1"/>
            <a:r>
              <a:rPr lang="zh-CN" altLang="en-US" sz="1400" dirty="0" smtClean="0">
                <a:latin typeface="Calibri" panose="020F0502020204030204" pitchFamily="34" charset="0"/>
              </a:rPr>
              <a:t>所有的线程在同一位置执行它们的原子操作将采用串行的模式</a:t>
            </a:r>
            <a:endParaRPr lang="en-US" sz="1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7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76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直方图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直方图是一种从较大的数据集中抽取显著的特性的一种方法（图像中的直方图计算就是统计不同像素值出现的次数）</a:t>
            </a:r>
            <a:endParaRPr lang="en-US" sz="1400" dirty="0"/>
          </a:p>
          <a:p>
            <a:pPr lvl="1"/>
            <a:r>
              <a:rPr lang="zh-CN" altLang="en-US" sz="1400" dirty="0" smtClean="0"/>
              <a:t>图像中目标识别的特性抽取</a:t>
            </a:r>
            <a:endParaRPr lang="en-US" sz="1400" dirty="0"/>
          </a:p>
          <a:p>
            <a:pPr lvl="1"/>
            <a:r>
              <a:rPr lang="zh-CN" altLang="en-US" sz="1400" dirty="0" smtClean="0"/>
              <a:t>信用卡交易中的欺诈交易探测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天体物理学中关联天体目标的移动</a:t>
            </a:r>
            <a:r>
              <a:rPr lang="en-US" sz="1400" dirty="0" smtClean="0"/>
              <a:t>…</a:t>
            </a:r>
            <a:endParaRPr lang="en-US" sz="1400" dirty="0"/>
          </a:p>
          <a:p>
            <a:pPr lvl="1"/>
            <a:endParaRPr lang="en-US" sz="1400" dirty="0"/>
          </a:p>
          <a:p>
            <a:r>
              <a:rPr lang="zh-CN" altLang="en-US" sz="1400" dirty="0" smtClean="0"/>
              <a:t>基本的直方图</a:t>
            </a:r>
            <a:r>
              <a:rPr lang="en-US" sz="1400" dirty="0" smtClean="0"/>
              <a:t> – </a:t>
            </a:r>
            <a:r>
              <a:rPr lang="zh-CN" altLang="en-US" sz="1400" dirty="0" smtClean="0"/>
              <a:t>针对于数据集中的每一个元素</a:t>
            </a:r>
            <a:r>
              <a:rPr lang="en-US" sz="1400" dirty="0" smtClean="0"/>
              <a:t>,</a:t>
            </a:r>
            <a:r>
              <a:rPr lang="zh-CN" altLang="en-US" sz="1400" dirty="0" smtClean="0"/>
              <a:t>通过将每一个元素值放入对应箱子中来确定。元素值可能落入的箱子数量为（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bin counter </a:t>
            </a:r>
            <a:r>
              <a:rPr lang="zh-CN" altLang="en-US" sz="1400" dirty="0" smtClean="0"/>
              <a:t>）。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EB32E3-BB56-421D-902C-2ACF535CFEF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3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06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</a:t>
            </a:r>
            <a:r>
              <a:rPr lang="zh-CN" altLang="en-US" dirty="0" smtClean="0"/>
              <a:t>中的原子操作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 smtClean="0"/>
              <a:t>通过函数调用实现，这个过程被转化为单指令</a:t>
            </a:r>
            <a:r>
              <a:rPr lang="en-US" sz="1400" dirty="0" smtClean="0"/>
              <a:t> (</a:t>
            </a:r>
            <a:r>
              <a:rPr lang="zh-CN" altLang="en-US" sz="1400" dirty="0" smtClean="0"/>
              <a:t>也称为内部函数</a:t>
            </a:r>
            <a:r>
              <a:rPr lang="en-US" sz="1400" dirty="0" smtClean="0"/>
              <a:t>)</a:t>
            </a:r>
            <a:endParaRPr lang="en-US" sz="1400" dirty="0"/>
          </a:p>
          <a:p>
            <a:pPr lvl="1">
              <a:defRPr/>
            </a:pPr>
            <a:r>
              <a:rPr lang="en-US" sz="1400" dirty="0"/>
              <a:t>Atomic add, sub, </a:t>
            </a:r>
            <a:r>
              <a:rPr lang="en-US" sz="1400" dirty="0" err="1"/>
              <a:t>inc</a:t>
            </a:r>
            <a:r>
              <a:rPr lang="en-US" sz="1400" dirty="0"/>
              <a:t>, </a:t>
            </a:r>
            <a:r>
              <a:rPr lang="en-US" sz="1400" dirty="0" err="1"/>
              <a:t>dec</a:t>
            </a:r>
            <a:r>
              <a:rPr lang="en-US" sz="1400" dirty="0"/>
              <a:t>, min, max, </a:t>
            </a:r>
            <a:r>
              <a:rPr lang="en-US" sz="1400" dirty="0" err="1"/>
              <a:t>exch</a:t>
            </a:r>
            <a:r>
              <a:rPr lang="en-US" sz="1400" dirty="0"/>
              <a:t> (exchange), CAS (compare and swap)</a:t>
            </a:r>
          </a:p>
          <a:p>
            <a:pPr lvl="1">
              <a:defRPr/>
            </a:pPr>
            <a:r>
              <a:rPr lang="zh-CN" altLang="en-US" sz="1400" dirty="0" smtClean="0"/>
              <a:t>阅读</a:t>
            </a:r>
            <a:r>
              <a:rPr lang="en-US" sz="1400" dirty="0" smtClean="0"/>
              <a:t> </a:t>
            </a:r>
            <a:r>
              <a:rPr lang="en-US" sz="1400" dirty="0"/>
              <a:t>CUDA C programming Guide </a:t>
            </a:r>
            <a:r>
              <a:rPr lang="zh-CN" altLang="en-US" sz="1400" dirty="0" smtClean="0"/>
              <a:t>获得更多的细节</a:t>
            </a:r>
            <a:endParaRPr lang="en-US" sz="1400" dirty="0" smtClean="0"/>
          </a:p>
          <a:p>
            <a:pPr marL="334685" lvl="1" indent="0">
              <a:buNone/>
              <a:defRPr/>
            </a:pPr>
            <a:endParaRPr lang="en-US" sz="1400" dirty="0" smtClean="0"/>
          </a:p>
          <a:p>
            <a:r>
              <a:rPr lang="zh-CN" altLang="en-US" sz="1400" dirty="0" smtClean="0"/>
              <a:t>原子加法：</a:t>
            </a:r>
            <a:r>
              <a:rPr lang="en-US" sz="1400" dirty="0" smtClean="0"/>
              <a:t>Atomic </a:t>
            </a:r>
            <a:r>
              <a:rPr lang="en-US" sz="1400" dirty="0"/>
              <a:t>Add</a:t>
            </a:r>
          </a:p>
          <a:p>
            <a:pPr marL="342900" lvl="1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628650" lvl="1" indent="-285750"/>
            <a:r>
              <a:rPr lang="zh-CN" altLang="en-US" sz="1400" dirty="0" smtClean="0"/>
              <a:t>假如需要对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old </a:t>
            </a:r>
            <a:r>
              <a:rPr lang="zh-CN" altLang="en-US" sz="1400" dirty="0" smtClean="0"/>
              <a:t>变量进行原子操作，无论是其位于全局或共享内存，都可以通过其地址来进行相应的计算</a:t>
            </a:r>
            <a:r>
              <a:rPr lang="en-US" sz="1400" dirty="0" smtClean="0"/>
              <a:t> (</a:t>
            </a:r>
            <a:r>
              <a:rPr lang="en-US" sz="1400" b="1" dirty="0"/>
              <a:t>old + </a:t>
            </a:r>
            <a:r>
              <a:rPr lang="en-US" sz="1400" b="1" dirty="0" err="1"/>
              <a:t>val</a:t>
            </a:r>
            <a:r>
              <a:rPr lang="en-US" sz="1400" dirty="0"/>
              <a:t>), </a:t>
            </a:r>
            <a:r>
              <a:rPr lang="zh-CN" altLang="en-US" sz="1400" dirty="0" smtClean="0"/>
              <a:t>最后把结果返回到相同的地址。</a:t>
            </a:r>
            <a:r>
              <a:rPr lang="en-US" sz="1400" dirty="0" smtClean="0"/>
              <a:t> </a:t>
            </a:r>
            <a:endParaRPr lang="en-US" sz="1400" dirty="0"/>
          </a:p>
          <a:p>
            <a:pPr>
              <a:defRPr/>
            </a:pPr>
            <a:endParaRPr lang="en-US" sz="1733" dirty="0"/>
          </a:p>
          <a:p>
            <a:pPr lvl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26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458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更多的</a:t>
            </a:r>
            <a:r>
              <a:rPr lang="en-US" dirty="0" smtClean="0"/>
              <a:t>Atomic Adds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Unsigned 32-bit integer atomic add</a:t>
            </a: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address,</a:t>
            </a: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defRPr/>
            </a:pPr>
            <a:endParaRPr lang="en-US" sz="14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Unsigned 64-bit integer atomic add</a:t>
            </a: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long 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* address, unsigned long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defRPr/>
            </a:pPr>
            <a:endParaRPr lang="en-US" sz="14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Single-precision floating-point atomic add (capability &gt; 2.0)</a:t>
            </a:r>
          </a:p>
          <a:p>
            <a:pPr lvl="1"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(float* address, float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4E0A0E-F6ED-4FAB-8542-9296B4D24A4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02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一个基本的文本直方图</a:t>
            </a:r>
            <a:r>
              <a:rPr lang="en-US" altLang="zh-CN" dirty="0" smtClean="0"/>
              <a:t>Kernel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每</a:t>
            </a:r>
            <a:r>
              <a:rPr lang="zh-CN" altLang="en-US" sz="1400" dirty="0"/>
              <a:t>一个线程处理输入中的一部分数据</a:t>
            </a:r>
            <a:endParaRPr lang="en-US" altLang="zh-CN" sz="1400" dirty="0"/>
          </a:p>
        </p:txBody>
      </p:sp>
      <p:sp>
        <p:nvSpPr>
          <p:cNvPr id="13316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09600" y="1123950"/>
            <a:ext cx="5486400" cy="3733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__global__ void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histo_kernel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(unsigned char *buffer,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long size, unsigned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threadIdx.x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blockIdx.x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blockDim.x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stride is total number of threads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stride =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blockDim.x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gridDim.x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 indent="-576263">
              <a:buNone/>
              <a:defRPr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All threads handle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blockDim.x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gridDim.x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 indent="-576263">
              <a:buNone/>
              <a:defRPr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consecutive elements</a:t>
            </a:r>
          </a:p>
          <a:p>
            <a:pPr marL="0" indent="0">
              <a:buNone/>
              <a:defRPr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 (i &lt; size) {</a:t>
            </a:r>
          </a:p>
          <a:p>
            <a:pPr marL="0" indent="0">
              <a:buNone/>
              <a:defRPr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atomicAdd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&amp;(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[buffer[i]]), 1);</a:t>
            </a:r>
          </a:p>
          <a:p>
            <a:pPr marL="0" indent="0">
              <a:buNone/>
              <a:defRPr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 += stride;</a:t>
            </a:r>
          </a:p>
          <a:p>
            <a:pPr marL="0" indent="0">
              <a:buNone/>
              <a:defRPr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  <a:defRPr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2839" y="2190750"/>
            <a:ext cx="5699922" cy="914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18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一个基本的文本直方图</a:t>
            </a:r>
            <a:r>
              <a:rPr lang="en-US" altLang="zh-CN" dirty="0" smtClean="0"/>
              <a:t>Kernel </a:t>
            </a:r>
            <a:r>
              <a:rPr lang="en-US" dirty="0" smtClean="0"/>
              <a:t>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50601" y="728143"/>
            <a:ext cx="6217920" cy="4023919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每</a:t>
            </a:r>
            <a:r>
              <a:rPr lang="zh-CN" altLang="en-US" sz="1400" dirty="0"/>
              <a:t>一</a:t>
            </a:r>
            <a:r>
              <a:rPr lang="zh-CN" altLang="en-US" sz="1400" dirty="0" smtClean="0"/>
              <a:t>个线程处理输入中的一部分数据</a:t>
            </a:r>
            <a:endParaRPr lang="en-US" sz="1400" dirty="0"/>
          </a:p>
        </p:txBody>
      </p:sp>
      <p:sp>
        <p:nvSpPr>
          <p:cNvPr id="13316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09600" y="1504950"/>
            <a:ext cx="5928198" cy="320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histo_kernel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long size, unsigned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stride is total number of threads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stride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6263" indent="-576263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// All threads handle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6263" indent="-576263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consecutive elements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(i &lt; size) {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buffer[i] – “a”;</a:t>
            </a:r>
          </a:p>
          <a:p>
            <a:pPr marL="0" indent="0">
              <a:buNone/>
              <a:defRPr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 26)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(&amp;(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/4]), 1);</a:t>
            </a:r>
          </a:p>
          <a:p>
            <a:pPr marL="0" indent="0">
              <a:buNone/>
              <a:defRPr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 += stride;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738" y="3181350"/>
            <a:ext cx="5699922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243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6235065" cy="438582"/>
          </a:xfrm>
        </p:spPr>
        <p:txBody>
          <a:bodyPr/>
          <a:lstStyle/>
          <a:p>
            <a:r>
              <a:rPr lang="zh-CN" altLang="en-US" dirty="0"/>
              <a:t>原子操作</a:t>
            </a:r>
            <a:r>
              <a:rPr lang="zh-CN" altLang="en-US" dirty="0" smtClean="0"/>
              <a:t>中的性能考虑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目标</a:t>
            </a:r>
            <a:endParaRPr lang="en-US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600" dirty="0" smtClean="0"/>
              <a:t>学习原子操作中主要的性能上的考虑</a:t>
            </a:r>
            <a:endParaRPr lang="en-US" sz="1600" dirty="0"/>
          </a:p>
          <a:p>
            <a:pPr marL="642938" lvl="1" indent="-342900">
              <a:defRPr/>
            </a:pPr>
            <a:r>
              <a:rPr lang="zh-CN" altLang="en-US" sz="1400" dirty="0" smtClean="0">
                <a:latin typeface="Arial" panose="020B0604020202020204" pitchFamily="34" charset="0"/>
              </a:rPr>
              <a:t>原子操作的延迟和吞吐量</a:t>
            </a:r>
            <a:endParaRPr lang="en-US" sz="14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zh-CN" altLang="en-US" sz="1400" dirty="0" smtClean="0">
                <a:latin typeface="Arial" panose="020B0604020202020204" pitchFamily="34" charset="0"/>
              </a:rPr>
              <a:t>全局内存上的原子操作</a:t>
            </a:r>
            <a:endParaRPr lang="en-US" sz="14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zh-CN" altLang="en-US" sz="1400" dirty="0" smtClean="0">
                <a:latin typeface="Arial" panose="020B0604020202020204" pitchFamily="34" charset="0"/>
              </a:rPr>
              <a:t>共享的</a:t>
            </a:r>
            <a:r>
              <a:rPr lang="en-US" altLang="zh-CN" sz="1400" dirty="0" smtClean="0">
                <a:latin typeface="Arial" panose="020B0604020202020204" pitchFamily="34" charset="0"/>
              </a:rPr>
              <a:t>L2</a:t>
            </a:r>
            <a:r>
              <a:rPr lang="zh-CN" altLang="en-US" sz="1400" dirty="0" smtClean="0">
                <a:latin typeface="Arial" panose="020B0604020202020204" pitchFamily="34" charset="0"/>
              </a:rPr>
              <a:t>缓存</a:t>
            </a:r>
            <a:r>
              <a:rPr lang="zh-CN" altLang="en-US" sz="1400" dirty="0"/>
              <a:t>上的原子操作</a:t>
            </a:r>
            <a:endParaRPr lang="en-US" altLang="zh-CN" sz="1400" dirty="0"/>
          </a:p>
          <a:p>
            <a:pPr marL="642938" lvl="1" indent="-342900">
              <a:defRPr/>
            </a:pPr>
            <a:r>
              <a:rPr lang="zh-CN" altLang="en-US" sz="1400" dirty="0" smtClean="0">
                <a:latin typeface="Arial" panose="020B0604020202020204" pitchFamily="34" charset="0"/>
              </a:rPr>
              <a:t>共享内存上的</a:t>
            </a:r>
            <a:r>
              <a:rPr lang="zh-CN" altLang="en-US" sz="1400" dirty="0"/>
              <a:t>原子操作</a:t>
            </a:r>
            <a:endParaRPr lang="en-US" altLang="zh-CN" sz="1400" dirty="0"/>
          </a:p>
          <a:p>
            <a:pPr marL="642938" lvl="1" indent="-342900">
              <a:defRPr/>
            </a:pPr>
            <a:endParaRPr lang="en-US" sz="14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endParaRPr lang="en-US" sz="14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endParaRPr lang="en-US" sz="1400" dirty="0"/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731044" lvl="1" indent="-302419">
              <a:defRPr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702175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D90661-3C23-4613-A1CA-B54D9F3D854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1185"/>
      </p:ext>
    </p:extLst>
  </p:cSld>
  <p:clrMapOvr>
    <a:masterClrMapping/>
  </p:clrMapOvr>
  <p:transition advTm="29353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全局内存上的原子操作</a:t>
            </a:r>
            <a:r>
              <a:rPr lang="en-US" dirty="0" smtClean="0"/>
              <a:t> (DRAM)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全局内存上的原子操作开始于读操作，具有几百个时钟周期的</a:t>
            </a:r>
            <a:r>
              <a:rPr lang="zh-CN" altLang="en-US" sz="1600" dirty="0" smtClean="0"/>
              <a:t>延迟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/>
              <a:t>全局内存上的原子操作终止于同一位置的写操作，具有几百个时钟周期的</a:t>
            </a:r>
            <a:r>
              <a:rPr lang="zh-CN" altLang="en-US" sz="1600" dirty="0" smtClean="0"/>
              <a:t>延迟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/>
              <a:t>这个过程中，没有其它线程能访问这个位置</a:t>
            </a:r>
            <a:endParaRPr lang="en-US" altLang="zh-CN" sz="1600" dirty="0"/>
          </a:p>
          <a:p>
            <a:endParaRPr lang="en-US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4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868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全局内存上的原子操作</a:t>
            </a:r>
            <a:r>
              <a:rPr lang="en-US" altLang="zh-CN" dirty="0"/>
              <a:t> (DRAM)</a:t>
            </a:r>
            <a:endParaRPr lang="en-US" dirty="0" smtClean="0"/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每一次</a:t>
            </a:r>
            <a:r>
              <a:rPr lang="en-US" dirty="0" smtClean="0"/>
              <a:t> Read-Modify-Write </a:t>
            </a:r>
            <a:r>
              <a:rPr lang="zh-CN" altLang="en-US" dirty="0" smtClean="0"/>
              <a:t>具有两个完全的内存访问延迟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在同一个变量</a:t>
            </a:r>
            <a:r>
              <a:rPr lang="en-US" altLang="zh-CN" dirty="0"/>
              <a:t>(DRAM location)</a:t>
            </a:r>
            <a:r>
              <a:rPr lang="zh-CN" altLang="en-US" dirty="0" smtClean="0"/>
              <a:t>所有的原子操作将会被串行化执行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2265023"/>
            <a:ext cx="1692865" cy="1587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92865" y="2265023"/>
            <a:ext cx="105804" cy="158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8668" y="2265023"/>
            <a:ext cx="1703753" cy="1587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08225" y="2265023"/>
            <a:ext cx="1619979" cy="1587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8204" y="2265023"/>
            <a:ext cx="105804" cy="158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4008" y="2265022"/>
            <a:ext cx="1523668" cy="1587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7442" name="TextBox 40"/>
          <p:cNvSpPr txBox="1">
            <a:spLocks noChangeArrowheads="1"/>
          </p:cNvSpPr>
          <p:nvPr/>
        </p:nvSpPr>
        <p:spPr bwMode="auto">
          <a:xfrm>
            <a:off x="0" y="2952750"/>
            <a:ext cx="3491534" cy="29914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algn="ctr" eaLnBrk="1" hangingPunct="1"/>
            <a:r>
              <a:rPr lang="en-US" sz="1500" dirty="0">
                <a:solidFill>
                  <a:schemeClr val="bg1"/>
                </a:solidFill>
                <a:latin typeface="Times New Roman" charset="0"/>
              </a:rPr>
              <a:t>atomic operation N</a:t>
            </a:r>
          </a:p>
        </p:txBody>
      </p:sp>
      <p:sp>
        <p:nvSpPr>
          <p:cNvPr id="17443" name="TextBox 41"/>
          <p:cNvSpPr txBox="1">
            <a:spLocks noChangeArrowheads="1"/>
          </p:cNvSpPr>
          <p:nvPr/>
        </p:nvSpPr>
        <p:spPr bwMode="auto">
          <a:xfrm>
            <a:off x="3597339" y="2952750"/>
            <a:ext cx="3260337" cy="32316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algn="ctr" eaLnBrk="1" hangingPunct="1"/>
            <a:r>
              <a:rPr lang="en-US" sz="1500" dirty="0">
                <a:solidFill>
                  <a:schemeClr val="bg1"/>
                </a:solidFill>
                <a:latin typeface="Times New Roman" charset="0"/>
              </a:rPr>
              <a:t>atomic operation N+1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891977" y="1816707"/>
            <a:ext cx="1481257" cy="110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44"/>
          <p:cNvSpPr txBox="1">
            <a:spLocks noChangeArrowheads="1"/>
          </p:cNvSpPr>
          <p:nvPr/>
        </p:nvSpPr>
        <p:spPr bwMode="auto">
          <a:xfrm>
            <a:off x="3420999" y="1499294"/>
            <a:ext cx="550806" cy="341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Times New Roman" charset="0"/>
              </a:rPr>
              <a:t>time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97440" y="1817515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DRAM read latency</a:t>
            </a:r>
            <a:endParaRPr lang="en-US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72186" y="1862504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DRAM read latency</a:t>
            </a:r>
            <a:endParaRPr lang="en-US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04656" y="1838846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DRAM write latency</a:t>
            </a:r>
            <a:endParaRPr lang="en-US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32181" y="1862503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DRAM write latency</a:t>
            </a:r>
            <a:endParaRPr lang="en-US" sz="14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2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74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延迟决定吞吐量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在同一全局内存</a:t>
            </a:r>
            <a:r>
              <a:rPr lang="en-US" altLang="zh-CN" dirty="0"/>
              <a:t>(DRAM)</a:t>
            </a:r>
            <a:r>
              <a:rPr lang="zh-CN" altLang="en-US" dirty="0" smtClean="0"/>
              <a:t>位置上的原子操作的吞吐量是这个应用能执行原子操作的速率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在特定的位置上的原子操作的速率受限于</a:t>
            </a:r>
            <a:r>
              <a:rPr lang="en-US" altLang="zh-CN" dirty="0"/>
              <a:t>read-modify-write </a:t>
            </a:r>
            <a:r>
              <a:rPr lang="zh-CN" altLang="en-US" dirty="0" smtClean="0"/>
              <a:t>总的延迟，典型来说，对于</a:t>
            </a:r>
            <a:r>
              <a:rPr lang="zh-CN" altLang="en-US" dirty="0"/>
              <a:t>全局内存</a:t>
            </a:r>
            <a:r>
              <a:rPr lang="en-US" altLang="zh-CN" dirty="0"/>
              <a:t>(DRAM)</a:t>
            </a:r>
            <a:r>
              <a:rPr lang="zh-CN" altLang="en-US" dirty="0" smtClean="0"/>
              <a:t>位置上来说超过</a:t>
            </a:r>
            <a:r>
              <a:rPr lang="en-US" dirty="0" smtClean="0"/>
              <a:t>1000 </a:t>
            </a:r>
            <a:r>
              <a:rPr lang="zh-CN" altLang="en-US" dirty="0" smtClean="0"/>
              <a:t>时钟周期。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zh-CN" altLang="en-US" dirty="0" smtClean="0"/>
              <a:t>这意味着如果许多线程尝试在同一位置进行原子操作时，内存的吞吐量降低到</a:t>
            </a:r>
            <a:r>
              <a:rPr lang="en-US" dirty="0" smtClean="0"/>
              <a:t>&lt; </a:t>
            </a:r>
            <a:r>
              <a:rPr lang="zh-CN" altLang="en-US" dirty="0" smtClean="0"/>
              <a:t>一个内存通道峰值带宽的</a:t>
            </a:r>
            <a:r>
              <a:rPr lang="en-US" dirty="0" smtClean="0"/>
              <a:t>1/1000 </a:t>
            </a:r>
            <a:r>
              <a:rPr lang="zh-CN" altLang="en-US" dirty="0" smtClean="0"/>
              <a:t>！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55E5374-DB0A-4411-BB65-91569AF895B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716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通过硬件增强提高原子操作计算效率</a:t>
            </a:r>
            <a:r>
              <a:rPr lang="en-US" dirty="0" smtClean="0"/>
              <a:t>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28613" y="840775"/>
            <a:ext cx="6217920" cy="4023919"/>
          </a:xfrm>
        </p:spPr>
        <p:txBody>
          <a:bodyPr>
            <a:normAutofit/>
          </a:bodyPr>
          <a:lstStyle/>
          <a:p>
            <a:r>
              <a:rPr lang="en-US" dirty="0" smtClean="0"/>
              <a:t>Fermi L2 cache</a:t>
            </a:r>
            <a:r>
              <a:rPr lang="zh-CN" altLang="en-US" dirty="0" smtClean="0"/>
              <a:t>上的原子操作</a:t>
            </a:r>
            <a:endParaRPr lang="en-US" dirty="0" smtClean="0"/>
          </a:p>
          <a:p>
            <a:pPr lvl="1"/>
            <a:r>
              <a:rPr lang="zh-CN" altLang="en-US" dirty="0" smtClean="0"/>
              <a:t>中等延迟，大约相对于直接使用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的</a:t>
            </a:r>
            <a:r>
              <a:rPr lang="en-US" dirty="0" smtClean="0"/>
              <a:t>1/10</a:t>
            </a:r>
          </a:p>
          <a:p>
            <a:pPr lvl="1"/>
            <a:r>
              <a:rPr lang="zh-CN" altLang="en-US" dirty="0" smtClean="0"/>
              <a:t>依然是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中，同时被所有的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可见</a:t>
            </a:r>
            <a:endParaRPr lang="en-US" dirty="0" smtClean="0"/>
          </a:p>
          <a:p>
            <a:pPr lvl="1"/>
            <a:r>
              <a:rPr lang="zh-CN" altLang="en-US" dirty="0" smtClean="0"/>
              <a:t>这种计算效率的提高来源于硬件带来的增强，程序员不需要更改其代码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721511" y="2697320"/>
            <a:ext cx="3449563" cy="1462085"/>
            <a:chOff x="1932919" y="2528650"/>
            <a:chExt cx="2658130" cy="1126639"/>
          </a:xfrm>
        </p:grpSpPr>
        <p:sp>
          <p:nvSpPr>
            <p:cNvPr id="20497" name="TextBox 33"/>
            <p:cNvSpPr txBox="1">
              <a:spLocks noChangeArrowheads="1"/>
            </p:cNvSpPr>
            <p:nvPr/>
          </p:nvSpPr>
          <p:spPr bwMode="auto">
            <a:xfrm>
              <a:off x="1932919" y="3441842"/>
              <a:ext cx="1286531" cy="21344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>
                  <a:solidFill>
                    <a:schemeClr val="bg1"/>
                  </a:solidFill>
                  <a:latin typeface="Times New Roman" charset="0"/>
                </a:rPr>
                <a:t>atomic operation N</a:t>
              </a:r>
            </a:p>
          </p:txBody>
        </p:sp>
        <p:sp>
          <p:nvSpPr>
            <p:cNvPr id="20498" name="TextBox 34"/>
            <p:cNvSpPr txBox="1">
              <a:spLocks noChangeArrowheads="1"/>
            </p:cNvSpPr>
            <p:nvPr/>
          </p:nvSpPr>
          <p:spPr bwMode="auto">
            <a:xfrm>
              <a:off x="3276599" y="3441456"/>
              <a:ext cx="1314450" cy="21344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>
                  <a:solidFill>
                    <a:schemeClr val="bg1"/>
                  </a:solidFill>
                  <a:latin typeface="Times New Roman" charset="0"/>
                </a:rPr>
                <a:t>atomic operation N+1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372705" y="2844602"/>
              <a:ext cx="1600200" cy="119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0" name="TextBox 36"/>
            <p:cNvSpPr txBox="1">
              <a:spLocks noChangeArrowheads="1"/>
            </p:cNvSpPr>
            <p:nvPr/>
          </p:nvSpPr>
          <p:spPr bwMode="auto">
            <a:xfrm>
              <a:off x="2892095" y="2528650"/>
              <a:ext cx="5950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bg1"/>
                  </a:solidFill>
                  <a:latin typeface="Times New Roman" charset="0"/>
                </a:rPr>
                <a:t>time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76600" y="3031717"/>
              <a:ext cx="582005" cy="1714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58605" y="3031717"/>
              <a:ext cx="114300" cy="171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72905" y="3031717"/>
              <a:ext cx="618144" cy="1714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721510" y="3350172"/>
            <a:ext cx="755291" cy="222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L2 latency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76802" y="3350172"/>
            <a:ext cx="148332" cy="2224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25134" y="3350172"/>
            <a:ext cx="802190" cy="222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</a:rPr>
              <a:t>L2 latency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3482868" y="3351354"/>
            <a:ext cx="7200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900" dirty="0">
                <a:solidFill>
                  <a:srgbClr val="000000"/>
                </a:solidFill>
              </a:rPr>
              <a:t>L2 latency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1984" y="3343814"/>
            <a:ext cx="7200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900" dirty="0">
                <a:solidFill>
                  <a:srgbClr val="000000"/>
                </a:solidFill>
              </a:rPr>
              <a:t>L2 latency</a:t>
            </a:r>
          </a:p>
        </p:txBody>
      </p:sp>
    </p:spTree>
    <p:extLst>
      <p:ext uri="{BB962C8B-B14F-4D97-AF65-F5344CB8AC3E}">
        <p14:creationId xmlns:p14="http://schemas.microsoft.com/office/powerpoint/2010/main" val="182202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19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一个文本直方图的例子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>
                <a:latin typeface="Calibri" panose="020F0502020204030204" pitchFamily="34" charset="0"/>
              </a:rPr>
              <a:t>定义字母表中每四个字母为一个箱子（</a:t>
            </a:r>
            <a:r>
              <a:rPr lang="en-US" altLang="zh-CN" sz="1600" dirty="0" smtClean="0">
                <a:latin typeface="Calibri" panose="020F0502020204030204" pitchFamily="34" charset="0"/>
              </a:rPr>
              <a:t>bins</a:t>
            </a:r>
            <a:r>
              <a:rPr lang="zh-CN" altLang="en-US" sz="1600" dirty="0" smtClean="0">
                <a:latin typeface="Calibri" panose="020F0502020204030204" pitchFamily="34" charset="0"/>
              </a:rPr>
              <a:t>）</a:t>
            </a:r>
            <a:r>
              <a:rPr lang="en-US" sz="1600" dirty="0" smtClean="0">
                <a:latin typeface="Calibri" panose="020F0502020204030204" pitchFamily="34" charset="0"/>
              </a:rPr>
              <a:t>: a-d, e-h, i-l, n-p, …</a:t>
            </a:r>
          </a:p>
          <a:p>
            <a:r>
              <a:rPr lang="zh-CN" altLang="en-US" sz="1600" dirty="0" smtClean="0">
                <a:latin typeface="Calibri" panose="020F0502020204030204" pitchFamily="34" charset="0"/>
              </a:rPr>
              <a:t>对一个输入字符串中的每一个字符，将对应的箱子的计数器加</a:t>
            </a:r>
            <a:r>
              <a:rPr lang="en-US" altLang="zh-CN" sz="1600" dirty="0" smtClean="0">
                <a:latin typeface="Calibri" panose="020F0502020204030204" pitchFamily="34" charset="0"/>
              </a:rPr>
              <a:t>1</a:t>
            </a:r>
            <a:r>
              <a:rPr lang="zh-CN" altLang="en-US" sz="1600" dirty="0" smtClean="0">
                <a:latin typeface="Calibri" panose="020F0502020204030204" pitchFamily="34" charset="0"/>
              </a:rPr>
              <a:t>。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zh-CN" altLang="en-US" sz="1600" dirty="0" smtClean="0">
                <a:latin typeface="Calibri" panose="020F0502020204030204" pitchFamily="34" charset="0"/>
              </a:rPr>
              <a:t>如对句子</a:t>
            </a:r>
            <a:r>
              <a:rPr lang="en-US" sz="1600" dirty="0" smtClean="0">
                <a:latin typeface="Calibri" panose="020F0502020204030204" pitchFamily="34" charset="0"/>
              </a:rPr>
              <a:t>“</a:t>
            </a:r>
            <a:r>
              <a:rPr lang="en-US" sz="1600" dirty="0">
                <a:latin typeface="Calibri" panose="020F0502020204030204" pitchFamily="34" charset="0"/>
              </a:rPr>
              <a:t>Programming Massively Parallel Processors” </a:t>
            </a:r>
            <a:r>
              <a:rPr lang="zh-CN" altLang="en-US" sz="1600" dirty="0" smtClean="0">
                <a:latin typeface="Calibri" panose="020F0502020204030204" pitchFamily="34" charset="0"/>
              </a:rPr>
              <a:t>计算直方图，输出的结果显示如下所示：</a:t>
            </a:r>
            <a:endParaRPr lang="en-US" sz="1600" dirty="0">
              <a:latin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endParaRPr lang="en-US" sz="1267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7244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59C14D1-BBAB-4C61-9F1B-028309FC00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Chart 3"/>
          <p:cNvGraphicFramePr>
            <a:graphicFrameLocks/>
          </p:cNvGraphicFramePr>
          <p:nvPr>
            <p:extLst/>
          </p:nvPr>
        </p:nvGraphicFramePr>
        <p:xfrm>
          <a:off x="342290" y="2146300"/>
          <a:ext cx="6010275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Chart" r:id="rId3" imgW="6017273" imgH="3005588" progId="Excel.Chart.8">
                  <p:embed/>
                </p:oleObj>
              </mc:Choice>
              <mc:Fallback>
                <p:oleObj name="Chart" r:id="rId3" imgW="6017273" imgH="3005588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90" y="2146300"/>
                        <a:ext cx="6010275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9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148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硬件增强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共享内存</a:t>
            </a:r>
            <a:endParaRPr 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81940" y="819150"/>
            <a:ext cx="6217920" cy="40239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共享内存上的原子操作</a:t>
            </a:r>
            <a:endParaRPr lang="en-US" dirty="0" smtClean="0"/>
          </a:p>
          <a:p>
            <a:pPr lvl="1"/>
            <a:r>
              <a:rPr lang="zh-CN" altLang="en-US" dirty="0" smtClean="0"/>
              <a:t>非常短的延迟</a:t>
            </a:r>
            <a:r>
              <a:rPr lang="en-US" dirty="0" smtClean="0"/>
              <a:t>Very short latency</a:t>
            </a:r>
          </a:p>
          <a:p>
            <a:pPr lvl="1"/>
            <a:r>
              <a:rPr lang="zh-CN" altLang="en-US" dirty="0" smtClean="0"/>
              <a:t>由于共享内存只对本线程块可见，因此也必须遵循此规则</a:t>
            </a:r>
            <a:endParaRPr lang="en-US" dirty="0" smtClean="0"/>
          </a:p>
          <a:p>
            <a:pPr lvl="1"/>
            <a:r>
              <a:rPr lang="zh-CN" altLang="en-US" dirty="0" smtClean="0"/>
              <a:t>需要程序员在算法上进行一些修改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359667" y="3287396"/>
            <a:ext cx="218199" cy="167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7867" y="3287396"/>
            <a:ext cx="218199" cy="1673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6066" y="3287396"/>
            <a:ext cx="218199" cy="167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1520" name="TextBox 32"/>
          <p:cNvSpPr txBox="1">
            <a:spLocks noChangeArrowheads="1"/>
          </p:cNvSpPr>
          <p:nvPr/>
        </p:nvSpPr>
        <p:spPr bwMode="auto">
          <a:xfrm>
            <a:off x="5370742" y="2992975"/>
            <a:ext cx="572858" cy="36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Times New Roman" charset="0"/>
              </a:rPr>
              <a:t>..</a:t>
            </a:r>
          </a:p>
        </p:txBody>
      </p:sp>
      <p:sp>
        <p:nvSpPr>
          <p:cNvPr id="21521" name="TextBox 33"/>
          <p:cNvSpPr txBox="1">
            <a:spLocks noChangeArrowheads="1"/>
          </p:cNvSpPr>
          <p:nvPr/>
        </p:nvSpPr>
        <p:spPr bwMode="auto">
          <a:xfrm>
            <a:off x="2359667" y="3605367"/>
            <a:ext cx="654598" cy="5078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 dirty="0">
                <a:solidFill>
                  <a:schemeClr val="bg1"/>
                </a:solidFill>
                <a:latin typeface="Times New Roman" charset="0"/>
              </a:rPr>
              <a:t>atomic operation N</a:t>
            </a:r>
          </a:p>
        </p:txBody>
      </p:sp>
      <p:sp>
        <p:nvSpPr>
          <p:cNvPr id="21522" name="TextBox 34"/>
          <p:cNvSpPr txBox="1">
            <a:spLocks noChangeArrowheads="1"/>
          </p:cNvSpPr>
          <p:nvPr/>
        </p:nvSpPr>
        <p:spPr bwMode="auto">
          <a:xfrm>
            <a:off x="3084468" y="3605367"/>
            <a:ext cx="664045" cy="5078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 dirty="0">
                <a:solidFill>
                  <a:schemeClr val="bg1"/>
                </a:solidFill>
                <a:latin typeface="Times New Roman" charset="0"/>
              </a:rPr>
              <a:t>atomic operation N+1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39544" y="3138202"/>
            <a:ext cx="3054791" cy="116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TextBox 36"/>
          <p:cNvSpPr txBox="1">
            <a:spLocks noChangeArrowheads="1"/>
          </p:cNvSpPr>
          <p:nvPr/>
        </p:nvSpPr>
        <p:spPr bwMode="auto">
          <a:xfrm>
            <a:off x="2767430" y="2689508"/>
            <a:ext cx="1135925" cy="36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Times New Roman" charset="0"/>
              </a:rPr>
              <a:t>time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84468" y="3287396"/>
            <a:ext cx="218199" cy="167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2667" y="3287396"/>
            <a:ext cx="218199" cy="1673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20867" y="3287396"/>
            <a:ext cx="218199" cy="167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7088" y="238708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并行编程中使用原子操作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20840" y="238708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原子操作中主要的性能上的考虑</a:t>
            </a:r>
          </a:p>
        </p:txBody>
      </p:sp>
    </p:spTree>
    <p:extLst>
      <p:ext uri="{BB962C8B-B14F-4D97-AF65-F5344CB8AC3E}">
        <p14:creationId xmlns:p14="http://schemas.microsoft.com/office/powerpoint/2010/main" val="34653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883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6235065" cy="438582"/>
          </a:xfrm>
        </p:spPr>
        <p:txBody>
          <a:bodyPr/>
          <a:lstStyle/>
          <a:p>
            <a:r>
              <a:rPr lang="zh-CN" altLang="en-US" dirty="0"/>
              <a:t>私有化输出的高性能</a:t>
            </a:r>
            <a:r>
              <a:rPr lang="en-US" altLang="zh-CN" dirty="0" smtClean="0"/>
              <a:t>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5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目标</a:t>
            </a:r>
            <a:endParaRPr lang="en-US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600" dirty="0" smtClean="0"/>
              <a:t>学习编写通过私有化输出的高性能</a:t>
            </a:r>
            <a:r>
              <a:rPr lang="en-US" altLang="zh-CN" sz="1600" dirty="0" smtClean="0"/>
              <a:t>kernel</a:t>
            </a:r>
            <a:endParaRPr lang="en-US" sz="1600" dirty="0"/>
          </a:p>
          <a:p>
            <a:pPr marL="642938" lvl="1" indent="-342900">
              <a:defRPr/>
            </a:pPr>
            <a:r>
              <a:rPr lang="zh-CN" altLang="en-US" sz="1400" dirty="0" smtClean="0"/>
              <a:t>私有化是一种减少延迟，增加吞吐量和减少串行化的技术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zh-CN" altLang="en-US" sz="1400" dirty="0" smtClean="0"/>
              <a:t>一个高性能的私有化直方图</a:t>
            </a:r>
            <a:r>
              <a:rPr lang="en-US" altLang="zh-CN" sz="1400" dirty="0" smtClean="0"/>
              <a:t>kernel</a:t>
            </a:r>
            <a:endParaRPr lang="en-US" sz="14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zh-CN" altLang="en-US" sz="1400" dirty="0" smtClean="0">
                <a:latin typeface="Arial" panose="020B0604020202020204" pitchFamily="34" charset="0"/>
              </a:rPr>
              <a:t>一个实际的使用共享内存和</a:t>
            </a:r>
            <a:r>
              <a:rPr lang="en-US" altLang="zh-CN" sz="1400" dirty="0" smtClean="0">
                <a:latin typeface="Arial" panose="020B0604020202020204" pitchFamily="34" charset="0"/>
              </a:rPr>
              <a:t>L2</a:t>
            </a:r>
            <a:r>
              <a:rPr lang="zh-CN" altLang="en-US" sz="1400" dirty="0" smtClean="0">
                <a:latin typeface="Arial" panose="020B0604020202020204" pitchFamily="34" charset="0"/>
              </a:rPr>
              <a:t>缓存的原子操作例子</a:t>
            </a:r>
            <a:endParaRPr lang="en-US" sz="1400" dirty="0"/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731044" lvl="1" indent="-302419">
              <a:defRPr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702175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D90661-3C23-4613-A1CA-B54D9F3D8548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86600" y="43973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63220"/>
      </p:ext>
    </p:extLst>
  </p:cSld>
  <p:clrMapOvr>
    <a:masterClrMapping/>
  </p:clrMapOvr>
  <p:transition advTm="339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私有化</a:t>
            </a:r>
            <a:r>
              <a:rPr lang="en-US" altLang="zh-CN" dirty="0" smtClean="0"/>
              <a:t>	</a:t>
            </a:r>
            <a:endParaRPr lang="en-US" dirty="0" smtClean="0"/>
          </a:p>
        </p:txBody>
      </p:sp>
      <p:sp>
        <p:nvSpPr>
          <p:cNvPr id="30744" name="Rectangle 7"/>
          <p:cNvSpPr>
            <a:spLocks noChangeArrowheads="1"/>
          </p:cNvSpPr>
          <p:nvPr/>
        </p:nvSpPr>
        <p:spPr bwMode="auto">
          <a:xfrm>
            <a:off x="1042575" y="2777305"/>
            <a:ext cx="800100" cy="1369219"/>
          </a:xfrm>
          <a:prstGeom prst="rect">
            <a:avLst/>
          </a:prstGeom>
          <a:gradFill rotWithShape="1">
            <a:gsLst>
              <a:gs pos="0">
                <a:srgbClr val="00E9A6"/>
              </a:gs>
              <a:gs pos="20000">
                <a:srgbClr val="00E3A3"/>
              </a:gs>
              <a:gs pos="100000">
                <a:srgbClr val="00AD7B"/>
              </a:gs>
            </a:gsLst>
            <a:lin ang="5400000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Copy</a:t>
            </a:r>
          </a:p>
        </p:txBody>
      </p:sp>
      <p:sp>
        <p:nvSpPr>
          <p:cNvPr id="30745" name="TextBox 72"/>
          <p:cNvSpPr txBox="1">
            <a:spLocks noChangeArrowheads="1"/>
          </p:cNvSpPr>
          <p:nvPr/>
        </p:nvSpPr>
        <p:spPr bwMode="auto">
          <a:xfrm>
            <a:off x="1612127" y="1637876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…</a:t>
            </a:r>
          </a:p>
        </p:txBody>
      </p:sp>
      <p:cxnSp>
        <p:nvCxnSpPr>
          <p:cNvPr id="30746" name="Straight Arrow Connector 9"/>
          <p:cNvCxnSpPr>
            <a:cxnSpLocks noChangeShapeType="1"/>
            <a:stCxn id="30749" idx="2"/>
            <a:endCxn id="30744" idx="0"/>
          </p:cNvCxnSpPr>
          <p:nvPr/>
        </p:nvCxnSpPr>
        <p:spPr bwMode="auto">
          <a:xfrm>
            <a:off x="393941" y="1914875"/>
            <a:ext cx="1048684" cy="86243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Straight Arrow Connector 10"/>
          <p:cNvCxnSpPr>
            <a:cxnSpLocks noChangeShapeType="1"/>
            <a:stCxn id="30750" idx="2"/>
            <a:endCxn id="30744" idx="0"/>
          </p:cNvCxnSpPr>
          <p:nvPr/>
        </p:nvCxnSpPr>
        <p:spPr bwMode="auto">
          <a:xfrm>
            <a:off x="1059741" y="1914875"/>
            <a:ext cx="382884" cy="86243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Straight Arrow Connector 11"/>
          <p:cNvCxnSpPr>
            <a:cxnSpLocks noChangeShapeType="1"/>
            <a:stCxn id="30751" idx="2"/>
            <a:endCxn id="30744" idx="0"/>
          </p:cNvCxnSpPr>
          <p:nvPr/>
        </p:nvCxnSpPr>
        <p:spPr bwMode="auto">
          <a:xfrm flipH="1">
            <a:off x="1442625" y="1914875"/>
            <a:ext cx="1058277" cy="86243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9" name="TextBox 76"/>
          <p:cNvSpPr txBox="1">
            <a:spLocks noChangeArrowheads="1"/>
          </p:cNvSpPr>
          <p:nvPr/>
        </p:nvSpPr>
        <p:spPr bwMode="auto">
          <a:xfrm>
            <a:off x="55547" y="1637876"/>
            <a:ext cx="676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Block 0</a:t>
            </a:r>
          </a:p>
        </p:txBody>
      </p:sp>
      <p:sp>
        <p:nvSpPr>
          <p:cNvPr id="30750" name="TextBox 77"/>
          <p:cNvSpPr txBox="1">
            <a:spLocks noChangeArrowheads="1"/>
          </p:cNvSpPr>
          <p:nvPr/>
        </p:nvSpPr>
        <p:spPr bwMode="auto">
          <a:xfrm>
            <a:off x="721347" y="1637876"/>
            <a:ext cx="676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Block 1</a:t>
            </a:r>
          </a:p>
        </p:txBody>
      </p:sp>
      <p:sp>
        <p:nvSpPr>
          <p:cNvPr id="30751" name="TextBox 78"/>
          <p:cNvSpPr txBox="1">
            <a:spLocks noChangeArrowheads="1"/>
          </p:cNvSpPr>
          <p:nvPr/>
        </p:nvSpPr>
        <p:spPr bwMode="auto">
          <a:xfrm>
            <a:off x="2145676" y="1637876"/>
            <a:ext cx="7104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Block N</a:t>
            </a:r>
          </a:p>
        </p:txBody>
      </p:sp>
      <p:pic>
        <p:nvPicPr>
          <p:cNvPr id="30752" name="Picture 79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7" y="2314884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3" name="Picture 80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63" y="2136902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4" name="Picture 81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98" y="2311613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5" name="Picture 82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39" y="1670354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6" name="TextBox 83"/>
          <p:cNvSpPr txBox="1">
            <a:spLocks noChangeArrowheads="1"/>
          </p:cNvSpPr>
          <p:nvPr/>
        </p:nvSpPr>
        <p:spPr bwMode="auto">
          <a:xfrm>
            <a:off x="955749" y="4143574"/>
            <a:ext cx="9765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9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Atomic Updates</a:t>
            </a:r>
          </a:p>
        </p:txBody>
      </p:sp>
      <p:grpSp>
        <p:nvGrpSpPr>
          <p:cNvPr id="30725" name="Group 255"/>
          <p:cNvGrpSpPr>
            <a:grpSpLocks/>
          </p:cNvGrpSpPr>
          <p:nvPr/>
        </p:nvGrpSpPr>
        <p:grpSpPr bwMode="auto">
          <a:xfrm>
            <a:off x="3143466" y="1041202"/>
            <a:ext cx="3086100" cy="3877865"/>
            <a:chOff x="14782800" y="6477000"/>
            <a:chExt cx="4114800" cy="5169932"/>
          </a:xfrm>
        </p:grpSpPr>
        <p:sp>
          <p:nvSpPr>
            <p:cNvPr id="30726" name="Rectangle 18"/>
            <p:cNvSpPr>
              <a:spLocks noChangeArrowheads="1"/>
            </p:cNvSpPr>
            <p:nvPr/>
          </p:nvSpPr>
          <p:spPr bwMode="auto">
            <a:xfrm>
              <a:off x="14782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0</a:t>
              </a:r>
            </a:p>
          </p:txBody>
        </p:sp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160020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1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16535400" y="9821503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7830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N</a:t>
              </a:r>
            </a:p>
          </p:txBody>
        </p:sp>
        <p:cxnSp>
          <p:nvCxnSpPr>
            <p:cNvPr id="30730" name="Straight Connector 22"/>
            <p:cNvCxnSpPr>
              <a:cxnSpLocks noChangeShapeType="1"/>
            </p:cNvCxnSpPr>
            <p:nvPr/>
          </p:nvCxnSpPr>
          <p:spPr bwMode="auto">
            <a:xfrm>
              <a:off x="14782800" y="9437370"/>
              <a:ext cx="4114800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Connector 23"/>
            <p:cNvCxnSpPr>
              <a:cxnSpLocks noChangeShapeType="1"/>
              <a:stCxn id="30726" idx="2"/>
            </p:cNvCxnSpPr>
            <p:nvPr/>
          </p:nvCxnSpPr>
          <p:spPr bwMode="auto">
            <a:xfrm rot="5400000">
              <a:off x="15124927" y="9244509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Straight Connector 24"/>
            <p:cNvCxnSpPr>
              <a:cxnSpLocks noChangeShapeType="1"/>
            </p:cNvCxnSpPr>
            <p:nvPr/>
          </p:nvCxnSpPr>
          <p:spPr bwMode="auto">
            <a:xfrm rot="5400000">
              <a:off x="16344127" y="9246096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18247540" y="9246096"/>
              <a:ext cx="384134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Straight Connector 26"/>
            <p:cNvCxnSpPr>
              <a:cxnSpLocks noChangeShapeType="1"/>
            </p:cNvCxnSpPr>
            <p:nvPr/>
          </p:nvCxnSpPr>
          <p:spPr bwMode="auto">
            <a:xfrm rot="5400000">
              <a:off x="16877527" y="9630230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Box 62"/>
            <p:cNvSpPr txBox="1">
              <a:spLocks noChangeArrowheads="1"/>
            </p:cNvSpPr>
            <p:nvPr/>
          </p:nvSpPr>
          <p:spPr bwMode="auto">
            <a:xfrm>
              <a:off x="17221200" y="7957067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37" name="Straight Arrow Connector 29"/>
            <p:cNvCxnSpPr>
              <a:cxnSpLocks noChangeShapeType="1"/>
              <a:endCxn id="30726" idx="0"/>
            </p:cNvCxnSpPr>
            <p:nvPr/>
          </p:nvCxnSpPr>
          <p:spPr bwMode="auto">
            <a:xfrm rot="16200000" flipH="1">
              <a:off x="15124927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Straight Arrow Connector 30"/>
            <p:cNvCxnSpPr>
              <a:cxnSpLocks noChangeShapeType="1"/>
            </p:cNvCxnSpPr>
            <p:nvPr/>
          </p:nvCxnSpPr>
          <p:spPr bwMode="auto">
            <a:xfrm rot="16200000" flipH="1">
              <a:off x="16347302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Straight Arrow Connector 31"/>
            <p:cNvCxnSpPr>
              <a:cxnSpLocks noChangeShapeType="1"/>
            </p:cNvCxnSpPr>
            <p:nvPr/>
          </p:nvCxnSpPr>
          <p:spPr bwMode="auto">
            <a:xfrm rot="16200000" flipH="1">
              <a:off x="18257392" y="7035743"/>
              <a:ext cx="380959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Box 66"/>
            <p:cNvSpPr txBox="1">
              <a:spLocks noChangeArrowheads="1"/>
            </p:cNvSpPr>
            <p:nvPr/>
          </p:nvSpPr>
          <p:spPr bwMode="auto">
            <a:xfrm>
              <a:off x="14887081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41" name="TextBox 67"/>
            <p:cNvSpPr txBox="1">
              <a:spLocks noChangeArrowheads="1"/>
            </p:cNvSpPr>
            <p:nvPr/>
          </p:nvSpPr>
          <p:spPr bwMode="auto">
            <a:xfrm>
              <a:off x="16109459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42" name="TextBox 68"/>
            <p:cNvSpPr txBox="1">
              <a:spLocks noChangeArrowheads="1"/>
            </p:cNvSpPr>
            <p:nvPr/>
          </p:nvSpPr>
          <p:spPr bwMode="auto">
            <a:xfrm>
              <a:off x="17931413" y="6477000"/>
              <a:ext cx="947268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sp>
          <p:nvSpPr>
            <p:cNvPr id="30743" name="TextBox 69"/>
            <p:cNvSpPr txBox="1">
              <a:spLocks noChangeArrowheads="1"/>
            </p:cNvSpPr>
            <p:nvPr/>
          </p:nvSpPr>
          <p:spPr bwMode="auto">
            <a:xfrm>
              <a:off x="17212351" y="6477000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375173" y="2586427"/>
            <a:ext cx="427252" cy="39370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9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3" y="126737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9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96" y="1251987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10"/>
          <p:cNvCxnSpPr>
            <a:cxnSpLocks noChangeShapeType="1"/>
            <a:endCxn id="30744" idx="0"/>
          </p:cNvCxnSpPr>
          <p:nvPr/>
        </p:nvCxnSpPr>
        <p:spPr bwMode="auto">
          <a:xfrm flipH="1">
            <a:off x="1442626" y="1921537"/>
            <a:ext cx="186589" cy="85576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9"/>
          <p:cNvCxnSpPr>
            <a:cxnSpLocks noChangeShapeType="1"/>
          </p:cNvCxnSpPr>
          <p:nvPr/>
        </p:nvCxnSpPr>
        <p:spPr bwMode="auto">
          <a:xfrm rot="16200000" flipH="1">
            <a:off x="3225051" y="1472971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30"/>
          <p:cNvCxnSpPr>
            <a:cxnSpLocks noChangeShapeType="1"/>
          </p:cNvCxnSpPr>
          <p:nvPr/>
        </p:nvCxnSpPr>
        <p:spPr bwMode="auto">
          <a:xfrm flipH="1">
            <a:off x="4313175" y="1324958"/>
            <a:ext cx="2794" cy="25961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30"/>
          <p:cNvCxnSpPr>
            <a:cxnSpLocks noChangeShapeType="1"/>
          </p:cNvCxnSpPr>
          <p:nvPr/>
        </p:nvCxnSpPr>
        <p:spPr bwMode="auto">
          <a:xfrm rot="16200000" flipH="1">
            <a:off x="5605582" y="1456138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3" name="Picture 82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49" y="12435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2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9" y="1235605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2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92" y="12506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82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13" y="3329709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82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74" y="2187336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5400000">
            <a:off x="1238993" y="1409752"/>
            <a:ext cx="409679" cy="323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7515" y="858675"/>
            <a:ext cx="3216173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严重的争夺和串行化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Audio 1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86600" y="4343757"/>
            <a:ext cx="609600" cy="609600"/>
          </a:xfrm>
          <a:prstGeom prst="rect">
            <a:avLst/>
          </a:prstGeom>
        </p:spPr>
      </p:pic>
      <p:pic>
        <p:nvPicPr>
          <p:cNvPr id="50" name="Picture 79" descr="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22" y="2180725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41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36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私有化</a:t>
            </a:r>
            <a:r>
              <a:rPr lang="en-US" dirty="0" smtClean="0"/>
              <a:t>(cont.)</a:t>
            </a:r>
          </a:p>
        </p:txBody>
      </p:sp>
      <p:grpSp>
        <p:nvGrpSpPr>
          <p:cNvPr id="30724" name="Group 254"/>
          <p:cNvGrpSpPr>
            <a:grpSpLocks/>
          </p:cNvGrpSpPr>
          <p:nvPr/>
        </p:nvGrpSpPr>
        <p:grpSpPr bwMode="auto">
          <a:xfrm>
            <a:off x="55547" y="1637876"/>
            <a:ext cx="4145194" cy="2736530"/>
            <a:chOff x="20936550" y="6705600"/>
            <a:chExt cx="5528018" cy="3648927"/>
          </a:xfrm>
        </p:grpSpPr>
        <p:sp>
          <p:nvSpPr>
            <p:cNvPr id="30744" name="Rectangle 7"/>
            <p:cNvSpPr>
              <a:spLocks noChangeArrowheads="1"/>
            </p:cNvSpPr>
            <p:nvPr/>
          </p:nvSpPr>
          <p:spPr bwMode="auto">
            <a:xfrm>
              <a:off x="22252848" y="8224930"/>
              <a:ext cx="1067011" cy="1825735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45" name="TextBox 72"/>
            <p:cNvSpPr txBox="1">
              <a:spLocks noChangeArrowheads="1"/>
            </p:cNvSpPr>
            <p:nvPr/>
          </p:nvSpPr>
          <p:spPr bwMode="auto">
            <a:xfrm>
              <a:off x="23012400" y="6705600"/>
              <a:ext cx="45149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46" name="Straight Arrow Connector 9"/>
            <p:cNvCxnSpPr>
              <a:cxnSpLocks noChangeShapeType="1"/>
              <a:stCxn id="30749" idx="2"/>
              <a:endCxn id="30744" idx="0"/>
            </p:cNvCxnSpPr>
            <p:nvPr/>
          </p:nvCxnSpPr>
          <p:spPr bwMode="auto">
            <a:xfrm>
              <a:off x="21387831" y="7074954"/>
              <a:ext cx="1398522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Straight Arrow Connector 10"/>
            <p:cNvCxnSpPr>
              <a:cxnSpLocks noChangeShapeType="1"/>
              <a:stCxn id="30750" idx="2"/>
              <a:endCxn id="30744" idx="0"/>
            </p:cNvCxnSpPr>
            <p:nvPr/>
          </p:nvCxnSpPr>
          <p:spPr bwMode="auto">
            <a:xfrm>
              <a:off x="22275740" y="7074954"/>
              <a:ext cx="510613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Straight Arrow Connector 11"/>
            <p:cNvCxnSpPr>
              <a:cxnSpLocks noChangeShapeType="1"/>
              <a:stCxn id="30751" idx="2"/>
              <a:endCxn id="30744" idx="0"/>
            </p:cNvCxnSpPr>
            <p:nvPr/>
          </p:nvCxnSpPr>
          <p:spPr bwMode="auto">
            <a:xfrm flipH="1">
              <a:off x="22786353" y="7074954"/>
              <a:ext cx="1411315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9" name="TextBox 76"/>
            <p:cNvSpPr txBox="1">
              <a:spLocks noChangeArrowheads="1"/>
            </p:cNvSpPr>
            <p:nvPr/>
          </p:nvSpPr>
          <p:spPr bwMode="auto">
            <a:xfrm>
              <a:off x="20936550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50" name="TextBox 77"/>
            <p:cNvSpPr txBox="1">
              <a:spLocks noChangeArrowheads="1"/>
            </p:cNvSpPr>
            <p:nvPr/>
          </p:nvSpPr>
          <p:spPr bwMode="auto">
            <a:xfrm>
              <a:off x="21824459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51" name="TextBox 78"/>
            <p:cNvSpPr txBox="1">
              <a:spLocks noChangeArrowheads="1"/>
            </p:cNvSpPr>
            <p:nvPr/>
          </p:nvSpPr>
          <p:spPr bwMode="auto">
            <a:xfrm>
              <a:off x="23723940" y="6705600"/>
              <a:ext cx="94745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pic>
          <p:nvPicPr>
            <p:cNvPr id="30752" name="Picture 79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459" y="76083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3" name="Picture 80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3432" y="73797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4" name="Picture 81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800" y="7603970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5" name="Picture 82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0400" y="6748906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56" name="TextBox 83"/>
            <p:cNvSpPr txBox="1">
              <a:spLocks noChangeArrowheads="1"/>
            </p:cNvSpPr>
            <p:nvPr/>
          </p:nvSpPr>
          <p:spPr bwMode="auto">
            <a:xfrm>
              <a:off x="22137057" y="10046732"/>
              <a:ext cx="1302323" cy="307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9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Atomic Updates</a:t>
              </a:r>
            </a:p>
          </p:txBody>
        </p:sp>
      </p:grpSp>
      <p:grpSp>
        <p:nvGrpSpPr>
          <p:cNvPr id="30725" name="Group 255"/>
          <p:cNvGrpSpPr>
            <a:grpSpLocks/>
          </p:cNvGrpSpPr>
          <p:nvPr/>
        </p:nvGrpSpPr>
        <p:grpSpPr bwMode="auto">
          <a:xfrm>
            <a:off x="3143466" y="1041202"/>
            <a:ext cx="3086100" cy="3877865"/>
            <a:chOff x="14782800" y="6477000"/>
            <a:chExt cx="4114800" cy="5169932"/>
          </a:xfrm>
        </p:grpSpPr>
        <p:sp>
          <p:nvSpPr>
            <p:cNvPr id="30726" name="Rectangle 18"/>
            <p:cNvSpPr>
              <a:spLocks noChangeArrowheads="1"/>
            </p:cNvSpPr>
            <p:nvPr/>
          </p:nvSpPr>
          <p:spPr bwMode="auto">
            <a:xfrm>
              <a:off x="14782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0</a:t>
              </a:r>
            </a:p>
          </p:txBody>
        </p:sp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160020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1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16535400" y="9821503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7830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N</a:t>
              </a:r>
            </a:p>
          </p:txBody>
        </p:sp>
        <p:cxnSp>
          <p:nvCxnSpPr>
            <p:cNvPr id="30730" name="Straight Connector 22"/>
            <p:cNvCxnSpPr>
              <a:cxnSpLocks noChangeShapeType="1"/>
            </p:cNvCxnSpPr>
            <p:nvPr/>
          </p:nvCxnSpPr>
          <p:spPr bwMode="auto">
            <a:xfrm>
              <a:off x="14782800" y="9437370"/>
              <a:ext cx="4114800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Connector 23"/>
            <p:cNvCxnSpPr>
              <a:cxnSpLocks noChangeShapeType="1"/>
              <a:stCxn id="30726" idx="2"/>
            </p:cNvCxnSpPr>
            <p:nvPr/>
          </p:nvCxnSpPr>
          <p:spPr bwMode="auto">
            <a:xfrm rot="5400000">
              <a:off x="15124927" y="9244509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Straight Connector 24"/>
            <p:cNvCxnSpPr>
              <a:cxnSpLocks noChangeShapeType="1"/>
            </p:cNvCxnSpPr>
            <p:nvPr/>
          </p:nvCxnSpPr>
          <p:spPr bwMode="auto">
            <a:xfrm rot="5400000">
              <a:off x="16344127" y="9246096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18247540" y="9246096"/>
              <a:ext cx="384134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Straight Connector 26"/>
            <p:cNvCxnSpPr>
              <a:cxnSpLocks noChangeShapeType="1"/>
            </p:cNvCxnSpPr>
            <p:nvPr/>
          </p:nvCxnSpPr>
          <p:spPr bwMode="auto">
            <a:xfrm rot="5400000">
              <a:off x="16877527" y="9630230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Box 62"/>
            <p:cNvSpPr txBox="1">
              <a:spLocks noChangeArrowheads="1"/>
            </p:cNvSpPr>
            <p:nvPr/>
          </p:nvSpPr>
          <p:spPr bwMode="auto">
            <a:xfrm>
              <a:off x="17221200" y="7957067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37" name="Straight Arrow Connector 29"/>
            <p:cNvCxnSpPr>
              <a:cxnSpLocks noChangeShapeType="1"/>
              <a:endCxn id="30726" idx="0"/>
            </p:cNvCxnSpPr>
            <p:nvPr/>
          </p:nvCxnSpPr>
          <p:spPr bwMode="auto">
            <a:xfrm rot="16200000" flipH="1">
              <a:off x="15124927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Straight Arrow Connector 30"/>
            <p:cNvCxnSpPr>
              <a:cxnSpLocks noChangeShapeType="1"/>
            </p:cNvCxnSpPr>
            <p:nvPr/>
          </p:nvCxnSpPr>
          <p:spPr bwMode="auto">
            <a:xfrm rot="16200000" flipH="1">
              <a:off x="16347302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Straight Arrow Connector 31"/>
            <p:cNvCxnSpPr>
              <a:cxnSpLocks noChangeShapeType="1"/>
            </p:cNvCxnSpPr>
            <p:nvPr/>
          </p:nvCxnSpPr>
          <p:spPr bwMode="auto">
            <a:xfrm rot="16200000" flipH="1">
              <a:off x="18257392" y="7035743"/>
              <a:ext cx="380959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Box 66"/>
            <p:cNvSpPr txBox="1">
              <a:spLocks noChangeArrowheads="1"/>
            </p:cNvSpPr>
            <p:nvPr/>
          </p:nvSpPr>
          <p:spPr bwMode="auto">
            <a:xfrm>
              <a:off x="14887081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41" name="TextBox 67"/>
            <p:cNvSpPr txBox="1">
              <a:spLocks noChangeArrowheads="1"/>
            </p:cNvSpPr>
            <p:nvPr/>
          </p:nvSpPr>
          <p:spPr bwMode="auto">
            <a:xfrm>
              <a:off x="16109459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42" name="TextBox 68"/>
            <p:cNvSpPr txBox="1">
              <a:spLocks noChangeArrowheads="1"/>
            </p:cNvSpPr>
            <p:nvPr/>
          </p:nvSpPr>
          <p:spPr bwMode="auto">
            <a:xfrm>
              <a:off x="17931413" y="6477000"/>
              <a:ext cx="947268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sp>
          <p:nvSpPr>
            <p:cNvPr id="30743" name="TextBox 69"/>
            <p:cNvSpPr txBox="1">
              <a:spLocks noChangeArrowheads="1"/>
            </p:cNvSpPr>
            <p:nvPr/>
          </p:nvSpPr>
          <p:spPr bwMode="auto">
            <a:xfrm>
              <a:off x="17212351" y="6477000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375173" y="2586427"/>
            <a:ext cx="427252" cy="39370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3" y="126737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96" y="1251987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10"/>
          <p:cNvCxnSpPr>
            <a:cxnSpLocks noChangeShapeType="1"/>
            <a:endCxn id="30744" idx="0"/>
          </p:cNvCxnSpPr>
          <p:nvPr/>
        </p:nvCxnSpPr>
        <p:spPr bwMode="auto">
          <a:xfrm flipH="1">
            <a:off x="1442626" y="1921537"/>
            <a:ext cx="186589" cy="85576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9"/>
          <p:cNvCxnSpPr>
            <a:cxnSpLocks noChangeShapeType="1"/>
          </p:cNvCxnSpPr>
          <p:nvPr/>
        </p:nvCxnSpPr>
        <p:spPr bwMode="auto">
          <a:xfrm rot="16200000" flipH="1">
            <a:off x="3225051" y="1472971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30"/>
          <p:cNvCxnSpPr>
            <a:cxnSpLocks noChangeShapeType="1"/>
          </p:cNvCxnSpPr>
          <p:nvPr/>
        </p:nvCxnSpPr>
        <p:spPr bwMode="auto">
          <a:xfrm flipH="1">
            <a:off x="4313175" y="1324958"/>
            <a:ext cx="2794" cy="25961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30"/>
          <p:cNvCxnSpPr>
            <a:cxnSpLocks noChangeShapeType="1"/>
          </p:cNvCxnSpPr>
          <p:nvPr/>
        </p:nvCxnSpPr>
        <p:spPr bwMode="auto">
          <a:xfrm rot="16200000" flipH="1">
            <a:off x="5605582" y="1456138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49" y="12435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9" y="1235605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92" y="12506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13" y="3329709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73" y="215430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5400000">
            <a:off x="4645751" y="952115"/>
            <a:ext cx="409679" cy="323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3466" y="455085"/>
            <a:ext cx="3216173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较少的争夺和串行化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79" y="1262204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2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81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私有化</a:t>
            </a:r>
            <a:r>
              <a:rPr lang="en-US" altLang="zh-CN" dirty="0"/>
              <a:t>(cont.)</a:t>
            </a:r>
            <a:endParaRPr lang="en-US" dirty="0" smtClean="0"/>
          </a:p>
        </p:txBody>
      </p:sp>
      <p:grpSp>
        <p:nvGrpSpPr>
          <p:cNvPr id="30724" name="Group 254"/>
          <p:cNvGrpSpPr>
            <a:grpSpLocks/>
          </p:cNvGrpSpPr>
          <p:nvPr/>
        </p:nvGrpSpPr>
        <p:grpSpPr bwMode="auto">
          <a:xfrm>
            <a:off x="55547" y="1637876"/>
            <a:ext cx="4145194" cy="2736530"/>
            <a:chOff x="20936550" y="6705600"/>
            <a:chExt cx="5528018" cy="3648927"/>
          </a:xfrm>
        </p:grpSpPr>
        <p:sp>
          <p:nvSpPr>
            <p:cNvPr id="30744" name="Rectangle 7"/>
            <p:cNvSpPr>
              <a:spLocks noChangeArrowheads="1"/>
            </p:cNvSpPr>
            <p:nvPr/>
          </p:nvSpPr>
          <p:spPr bwMode="auto">
            <a:xfrm>
              <a:off x="22252848" y="8224930"/>
              <a:ext cx="1067011" cy="1825735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45" name="TextBox 72"/>
            <p:cNvSpPr txBox="1">
              <a:spLocks noChangeArrowheads="1"/>
            </p:cNvSpPr>
            <p:nvPr/>
          </p:nvSpPr>
          <p:spPr bwMode="auto">
            <a:xfrm>
              <a:off x="23012400" y="6705600"/>
              <a:ext cx="45149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46" name="Straight Arrow Connector 9"/>
            <p:cNvCxnSpPr>
              <a:cxnSpLocks noChangeShapeType="1"/>
              <a:stCxn id="30749" idx="2"/>
              <a:endCxn id="30744" idx="0"/>
            </p:cNvCxnSpPr>
            <p:nvPr/>
          </p:nvCxnSpPr>
          <p:spPr bwMode="auto">
            <a:xfrm>
              <a:off x="21387831" y="7074954"/>
              <a:ext cx="1398522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Straight Arrow Connector 10"/>
            <p:cNvCxnSpPr>
              <a:cxnSpLocks noChangeShapeType="1"/>
              <a:stCxn id="30750" idx="2"/>
              <a:endCxn id="30744" idx="0"/>
            </p:cNvCxnSpPr>
            <p:nvPr/>
          </p:nvCxnSpPr>
          <p:spPr bwMode="auto">
            <a:xfrm>
              <a:off x="22275740" y="7074954"/>
              <a:ext cx="510613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Straight Arrow Connector 11"/>
            <p:cNvCxnSpPr>
              <a:cxnSpLocks noChangeShapeType="1"/>
              <a:stCxn id="30751" idx="2"/>
              <a:endCxn id="30744" idx="0"/>
            </p:cNvCxnSpPr>
            <p:nvPr/>
          </p:nvCxnSpPr>
          <p:spPr bwMode="auto">
            <a:xfrm flipH="1">
              <a:off x="22786353" y="7074954"/>
              <a:ext cx="1411315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9" name="TextBox 76"/>
            <p:cNvSpPr txBox="1">
              <a:spLocks noChangeArrowheads="1"/>
            </p:cNvSpPr>
            <p:nvPr/>
          </p:nvSpPr>
          <p:spPr bwMode="auto">
            <a:xfrm>
              <a:off x="20936550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50" name="TextBox 77"/>
            <p:cNvSpPr txBox="1">
              <a:spLocks noChangeArrowheads="1"/>
            </p:cNvSpPr>
            <p:nvPr/>
          </p:nvSpPr>
          <p:spPr bwMode="auto">
            <a:xfrm>
              <a:off x="21824459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51" name="TextBox 78"/>
            <p:cNvSpPr txBox="1">
              <a:spLocks noChangeArrowheads="1"/>
            </p:cNvSpPr>
            <p:nvPr/>
          </p:nvSpPr>
          <p:spPr bwMode="auto">
            <a:xfrm>
              <a:off x="23723940" y="6705600"/>
              <a:ext cx="94745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pic>
          <p:nvPicPr>
            <p:cNvPr id="30752" name="Picture 79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459" y="76083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3" name="Picture 80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3432" y="73797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4" name="Picture 81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800" y="7603970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5" name="Picture 82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0400" y="6748906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56" name="TextBox 83"/>
            <p:cNvSpPr txBox="1">
              <a:spLocks noChangeArrowheads="1"/>
            </p:cNvSpPr>
            <p:nvPr/>
          </p:nvSpPr>
          <p:spPr bwMode="auto">
            <a:xfrm>
              <a:off x="22137057" y="10046732"/>
              <a:ext cx="1302323" cy="307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9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Atomic Updates</a:t>
              </a:r>
            </a:p>
          </p:txBody>
        </p:sp>
      </p:grpSp>
      <p:grpSp>
        <p:nvGrpSpPr>
          <p:cNvPr id="30725" name="Group 255"/>
          <p:cNvGrpSpPr>
            <a:grpSpLocks/>
          </p:cNvGrpSpPr>
          <p:nvPr/>
        </p:nvGrpSpPr>
        <p:grpSpPr bwMode="auto">
          <a:xfrm>
            <a:off x="3143466" y="1041202"/>
            <a:ext cx="3086100" cy="3877865"/>
            <a:chOff x="14782800" y="6477000"/>
            <a:chExt cx="4114800" cy="5169932"/>
          </a:xfrm>
        </p:grpSpPr>
        <p:sp>
          <p:nvSpPr>
            <p:cNvPr id="30726" name="Rectangle 18"/>
            <p:cNvSpPr>
              <a:spLocks noChangeArrowheads="1"/>
            </p:cNvSpPr>
            <p:nvPr/>
          </p:nvSpPr>
          <p:spPr bwMode="auto">
            <a:xfrm>
              <a:off x="14782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0</a:t>
              </a:r>
            </a:p>
          </p:txBody>
        </p:sp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160020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1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16535400" y="9821503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7830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N</a:t>
              </a:r>
            </a:p>
          </p:txBody>
        </p:sp>
        <p:cxnSp>
          <p:nvCxnSpPr>
            <p:cNvPr id="30730" name="Straight Connector 22"/>
            <p:cNvCxnSpPr>
              <a:cxnSpLocks noChangeShapeType="1"/>
            </p:cNvCxnSpPr>
            <p:nvPr/>
          </p:nvCxnSpPr>
          <p:spPr bwMode="auto">
            <a:xfrm>
              <a:off x="14782800" y="9437370"/>
              <a:ext cx="4114800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Connector 23"/>
            <p:cNvCxnSpPr>
              <a:cxnSpLocks noChangeShapeType="1"/>
              <a:stCxn id="30726" idx="2"/>
            </p:cNvCxnSpPr>
            <p:nvPr/>
          </p:nvCxnSpPr>
          <p:spPr bwMode="auto">
            <a:xfrm rot="5400000">
              <a:off x="15124927" y="9244509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Straight Connector 24"/>
            <p:cNvCxnSpPr>
              <a:cxnSpLocks noChangeShapeType="1"/>
            </p:cNvCxnSpPr>
            <p:nvPr/>
          </p:nvCxnSpPr>
          <p:spPr bwMode="auto">
            <a:xfrm rot="5400000">
              <a:off x="16344127" y="9246096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18247540" y="9246096"/>
              <a:ext cx="384134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Straight Connector 26"/>
            <p:cNvCxnSpPr>
              <a:cxnSpLocks noChangeShapeType="1"/>
            </p:cNvCxnSpPr>
            <p:nvPr/>
          </p:nvCxnSpPr>
          <p:spPr bwMode="auto">
            <a:xfrm rot="5400000">
              <a:off x="16877527" y="9630230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Box 62"/>
            <p:cNvSpPr txBox="1">
              <a:spLocks noChangeArrowheads="1"/>
            </p:cNvSpPr>
            <p:nvPr/>
          </p:nvSpPr>
          <p:spPr bwMode="auto">
            <a:xfrm>
              <a:off x="17221200" y="7957067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37" name="Straight Arrow Connector 29"/>
            <p:cNvCxnSpPr>
              <a:cxnSpLocks noChangeShapeType="1"/>
              <a:endCxn id="30726" idx="0"/>
            </p:cNvCxnSpPr>
            <p:nvPr/>
          </p:nvCxnSpPr>
          <p:spPr bwMode="auto">
            <a:xfrm rot="16200000" flipH="1">
              <a:off x="15124927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Straight Arrow Connector 30"/>
            <p:cNvCxnSpPr>
              <a:cxnSpLocks noChangeShapeType="1"/>
            </p:cNvCxnSpPr>
            <p:nvPr/>
          </p:nvCxnSpPr>
          <p:spPr bwMode="auto">
            <a:xfrm rot="16200000" flipH="1">
              <a:off x="16347302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Straight Arrow Connector 31"/>
            <p:cNvCxnSpPr>
              <a:cxnSpLocks noChangeShapeType="1"/>
            </p:cNvCxnSpPr>
            <p:nvPr/>
          </p:nvCxnSpPr>
          <p:spPr bwMode="auto">
            <a:xfrm rot="16200000" flipH="1">
              <a:off x="18257392" y="7035743"/>
              <a:ext cx="380959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Box 66"/>
            <p:cNvSpPr txBox="1">
              <a:spLocks noChangeArrowheads="1"/>
            </p:cNvSpPr>
            <p:nvPr/>
          </p:nvSpPr>
          <p:spPr bwMode="auto">
            <a:xfrm>
              <a:off x="14887081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41" name="TextBox 67"/>
            <p:cNvSpPr txBox="1">
              <a:spLocks noChangeArrowheads="1"/>
            </p:cNvSpPr>
            <p:nvPr/>
          </p:nvSpPr>
          <p:spPr bwMode="auto">
            <a:xfrm>
              <a:off x="16109459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42" name="TextBox 68"/>
            <p:cNvSpPr txBox="1">
              <a:spLocks noChangeArrowheads="1"/>
            </p:cNvSpPr>
            <p:nvPr/>
          </p:nvSpPr>
          <p:spPr bwMode="auto">
            <a:xfrm>
              <a:off x="17931413" y="6477000"/>
              <a:ext cx="947268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sp>
          <p:nvSpPr>
            <p:cNvPr id="30743" name="TextBox 69"/>
            <p:cNvSpPr txBox="1">
              <a:spLocks noChangeArrowheads="1"/>
            </p:cNvSpPr>
            <p:nvPr/>
          </p:nvSpPr>
          <p:spPr bwMode="auto">
            <a:xfrm>
              <a:off x="17212351" y="6477000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375173" y="2586427"/>
            <a:ext cx="427252" cy="39370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3" y="126737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96" y="1251987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10"/>
          <p:cNvCxnSpPr>
            <a:cxnSpLocks noChangeShapeType="1"/>
            <a:endCxn id="30744" idx="0"/>
          </p:cNvCxnSpPr>
          <p:nvPr/>
        </p:nvCxnSpPr>
        <p:spPr bwMode="auto">
          <a:xfrm flipH="1">
            <a:off x="1442626" y="1921537"/>
            <a:ext cx="186589" cy="85576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9"/>
          <p:cNvCxnSpPr>
            <a:cxnSpLocks noChangeShapeType="1"/>
          </p:cNvCxnSpPr>
          <p:nvPr/>
        </p:nvCxnSpPr>
        <p:spPr bwMode="auto">
          <a:xfrm rot="16200000" flipH="1">
            <a:off x="3225051" y="1472971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30"/>
          <p:cNvCxnSpPr>
            <a:cxnSpLocks noChangeShapeType="1"/>
          </p:cNvCxnSpPr>
          <p:nvPr/>
        </p:nvCxnSpPr>
        <p:spPr bwMode="auto">
          <a:xfrm flipH="1">
            <a:off x="4313175" y="1324958"/>
            <a:ext cx="2794" cy="25961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30"/>
          <p:cNvCxnSpPr>
            <a:cxnSpLocks noChangeShapeType="1"/>
          </p:cNvCxnSpPr>
          <p:nvPr/>
        </p:nvCxnSpPr>
        <p:spPr bwMode="auto">
          <a:xfrm rot="16200000" flipH="1">
            <a:off x="5605582" y="1456138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49" y="12435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9" y="1235605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92" y="12506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13" y="3329709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73" y="215430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960591" y="4499116"/>
            <a:ext cx="409679" cy="323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0786" y="4334444"/>
            <a:ext cx="3216173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更少的争夺和串行化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02" y="1250639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7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23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私有化的代价和收益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代价</a:t>
            </a:r>
            <a:endParaRPr lang="en-US" dirty="0" smtClean="0"/>
          </a:p>
          <a:p>
            <a:pPr lvl="1"/>
            <a:r>
              <a:rPr lang="zh-CN" altLang="en-US" dirty="0" smtClean="0"/>
              <a:t>创建和初始化私有化拷贝的开销</a:t>
            </a:r>
            <a:endParaRPr lang="en-US" dirty="0" smtClean="0"/>
          </a:p>
          <a:p>
            <a:pPr lvl="1"/>
            <a:r>
              <a:rPr lang="zh-CN" altLang="en-US" dirty="0" smtClean="0"/>
              <a:t>累积私有化拷贝到最后的拷贝的开销</a:t>
            </a:r>
            <a:endParaRPr lang="en-US" dirty="0" smtClean="0"/>
          </a:p>
          <a:p>
            <a:r>
              <a:rPr lang="zh-CN" altLang="en-US" dirty="0"/>
              <a:t>收益</a:t>
            </a:r>
            <a:endParaRPr lang="en-US" dirty="0" smtClean="0"/>
          </a:p>
          <a:p>
            <a:pPr lvl="1"/>
            <a:r>
              <a:rPr lang="zh-CN" altLang="en-US" dirty="0" smtClean="0"/>
              <a:t>在访问私有化拷贝和最后的拷贝时更少的争夺和串行化</a:t>
            </a:r>
            <a:endParaRPr lang="en-US" dirty="0" smtClean="0"/>
          </a:p>
          <a:p>
            <a:pPr lvl="1"/>
            <a:r>
              <a:rPr lang="zh-CN" altLang="en-US" dirty="0" smtClean="0"/>
              <a:t>整个性能通常能增强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倍左右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71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zh-CN" altLang="en-US" dirty="0" smtClean="0"/>
              <a:t>直方图的共享内存原子操作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</a:t>
            </a:r>
            <a:r>
              <a:rPr lang="zh-CN" altLang="en-US" dirty="0" smtClean="0"/>
              <a:t>个线程子集在同一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中</a:t>
            </a:r>
            <a:endParaRPr lang="en-US" dirty="0" smtClean="0"/>
          </a:p>
          <a:p>
            <a:r>
              <a:rPr lang="zh-CN" altLang="en-US" dirty="0" smtClean="0"/>
              <a:t>更高的吞吐量，相对于</a:t>
            </a:r>
            <a:r>
              <a:rPr lang="en-US" dirty="0" smtClean="0"/>
              <a:t> DRAM (100x) </a:t>
            </a:r>
            <a:r>
              <a:rPr lang="zh-CN" altLang="en-US" dirty="0" smtClean="0"/>
              <a:t>或</a:t>
            </a:r>
            <a:r>
              <a:rPr lang="en-US" dirty="0" smtClean="0"/>
              <a:t> L2 (10x) </a:t>
            </a:r>
          </a:p>
          <a:p>
            <a:r>
              <a:rPr lang="zh-CN" altLang="en-US" dirty="0" smtClean="0"/>
              <a:t>较少的争夺</a:t>
            </a:r>
            <a:r>
              <a:rPr lang="en-US" dirty="0" smtClean="0"/>
              <a:t> – </a:t>
            </a:r>
            <a:r>
              <a:rPr lang="zh-CN" altLang="en-US" dirty="0" smtClean="0"/>
              <a:t>仅仅同一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中的线程能访问共享内存变量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6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7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共享内存原子操作需要私有化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/>
              <a:t>Create private copies of the </a:t>
            </a:r>
            <a:r>
              <a:rPr lang="en-US" sz="1400" dirty="0" err="1"/>
              <a:t>histo</a:t>
            </a:r>
            <a:r>
              <a:rPr lang="en-US" sz="1400" dirty="0"/>
              <a:t>[] array for each thread block</a:t>
            </a:r>
          </a:p>
          <a:p>
            <a:pPr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__global__ void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histo_kernel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		long size,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__shared__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histo_private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[7];</a:t>
            </a: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EE424C-52DF-4BBE-8311-A9270ABA953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400" y="1047750"/>
            <a:ext cx="762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57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共享内存原子操作需要私有化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/>
              <a:t>Create private copies of the </a:t>
            </a:r>
            <a:r>
              <a:rPr lang="en-US" sz="1400" dirty="0" err="1"/>
              <a:t>histo</a:t>
            </a:r>
            <a:r>
              <a:rPr lang="en-US" sz="1400" dirty="0"/>
              <a:t>[] array for each thread block</a:t>
            </a:r>
          </a:p>
          <a:p>
            <a:pPr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__global__ void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histo_kernel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		long size,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__shared__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histo_private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[7];</a:t>
            </a: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if 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&lt; 7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histo_private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__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syncthreads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EE424C-52DF-4BBE-8311-A9270ABA953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400" y="1047750"/>
            <a:ext cx="762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7000" y="3381189"/>
            <a:ext cx="3261198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bin counters in the private copies of </a:t>
            </a:r>
            <a:r>
              <a:rPr lang="en-US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2952750"/>
            <a:ext cx="640000" cy="404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286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一个简单的并行直方图例子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zh-CN" altLang="en-US" sz="1600" dirty="0" smtClean="0">
                <a:latin typeface="Calibri" panose="020F0502020204030204" pitchFamily="34" charset="0"/>
              </a:rPr>
              <a:t>将输入划分成不同的段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zh-CN" altLang="en-US" sz="1434" dirty="0" smtClean="0">
                <a:latin typeface="Calibri" panose="020F0502020204030204" pitchFamily="34" charset="0"/>
              </a:rPr>
              <a:t>每一个线程负责输入的一个段的计算</a:t>
            </a:r>
            <a:endParaRPr lang="en-US" altLang="zh-CN" sz="1434" dirty="0" smtClean="0">
              <a:latin typeface="Calibri" panose="020F0502020204030204" pitchFamily="34" charset="0"/>
            </a:endParaRPr>
          </a:p>
          <a:p>
            <a:r>
              <a:rPr lang="zh-CN" altLang="en-US" sz="1434" dirty="0" smtClean="0">
                <a:latin typeface="Calibri" panose="020F0502020204030204" pitchFamily="34" charset="0"/>
              </a:rPr>
              <a:t>每一个线程负责自己段中数据的计算</a:t>
            </a:r>
            <a:endParaRPr lang="en-US" sz="1434" dirty="0" smtClean="0">
              <a:latin typeface="Calibri" panose="020F0502020204030204" pitchFamily="34" charset="0"/>
            </a:endParaRPr>
          </a:p>
          <a:p>
            <a:r>
              <a:rPr lang="zh-CN" altLang="en-US" sz="1434" dirty="0" smtClean="0">
                <a:latin typeface="Calibri" panose="020F0502020204030204" pitchFamily="34" charset="0"/>
              </a:rPr>
              <a:t>对每一个字符，将对应箱的计数器加</a:t>
            </a:r>
            <a:r>
              <a:rPr lang="en-US" altLang="zh-CN" sz="1434" dirty="0" smtClean="0">
                <a:latin typeface="Calibri" panose="020F0502020204030204" pitchFamily="34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34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建立私有化直方图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i =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blockIdx.x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blockDim.x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// stride is total number of threads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stride =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blockDim.x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gridDim.x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while (i &lt; size) 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atomicAdd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 &amp;(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private_histo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[buffer[i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]/4), 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1);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     i += stride;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3D630E-222A-4D9B-A1C0-0417350CB20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70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建立最后的直方图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819263"/>
            <a:ext cx="6781800" cy="4023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// wait for all other threads in the block to finish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__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syncthreads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&lt; 7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atomicAdd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(&amp;(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]),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private_histo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] );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911155-CCF0-4E1D-8E99-B66700B39D3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508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关于私有化</a:t>
            </a:r>
            <a:endParaRPr 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对于并行应用来说，私有化是一个非常强大的又被频繁使用的技术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zh-CN" altLang="en-US" sz="1600" dirty="0" smtClean="0"/>
              <a:t>这个运算应该是满足结合律和交换律的</a:t>
            </a:r>
            <a:endParaRPr lang="en-US" sz="1600" dirty="0"/>
          </a:p>
          <a:p>
            <a:pPr lvl="1"/>
            <a:r>
              <a:rPr lang="zh-CN" altLang="en-US" sz="1400" dirty="0" smtClean="0"/>
              <a:t>直方图加操作时复合结合和交换律的</a:t>
            </a:r>
            <a:endParaRPr lang="en-US" sz="1400" dirty="0" smtClean="0"/>
          </a:p>
          <a:p>
            <a:pPr lvl="1"/>
            <a:r>
              <a:rPr lang="zh-CN" altLang="en-US" sz="1400" dirty="0" smtClean="0"/>
              <a:t>如果操作不满足条件就不能被私有化</a:t>
            </a:r>
            <a:endParaRPr lang="en-US" sz="1400" dirty="0"/>
          </a:p>
          <a:p>
            <a:pPr lvl="2"/>
            <a:endParaRPr lang="en-US" sz="1600" dirty="0"/>
          </a:p>
          <a:p>
            <a:r>
              <a:rPr lang="zh-CN" altLang="en-US" sz="1600" dirty="0" smtClean="0"/>
              <a:t>私有化的直方图的尺寸需要小一些</a:t>
            </a:r>
            <a:endParaRPr lang="en-US" sz="1600" dirty="0"/>
          </a:p>
          <a:p>
            <a:pPr lvl="1"/>
            <a:r>
              <a:rPr lang="zh-CN" altLang="en-US" sz="1400" dirty="0" smtClean="0"/>
              <a:t>才能适合于使用共享内存</a:t>
            </a:r>
            <a:endParaRPr lang="en-US" sz="1400" dirty="0"/>
          </a:p>
          <a:p>
            <a:pPr marL="1028700" lvl="3" indent="0">
              <a:buNone/>
            </a:pPr>
            <a:endParaRPr lang="en-US" sz="1600" dirty="0"/>
          </a:p>
          <a:p>
            <a:r>
              <a:rPr lang="zh-CN" altLang="en-US" sz="1600" dirty="0" smtClean="0"/>
              <a:t>如果直方图太大不能被私有化怎么办</a:t>
            </a:r>
            <a:r>
              <a:rPr lang="en-US" sz="1600" dirty="0" smtClean="0"/>
              <a:t>?</a:t>
            </a:r>
          </a:p>
          <a:p>
            <a:pPr lvl="1"/>
            <a:r>
              <a:rPr lang="zh-CN" altLang="en-US" sz="1267" dirty="0" smtClean="0"/>
              <a:t>可以采用部分私有化输出的直方图</a:t>
            </a:r>
            <a:endParaRPr lang="en-US" altLang="zh-CN" sz="1267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AC82B0-D982-48A2-9C56-7235FCB7991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40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1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75">
        <p:fade/>
      </p:transition>
    </mc:Choice>
    <mc:Fallback xmlns="">
      <p:transition spd="med" advTm="54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zh-CN" altLang="en-US" dirty="0" smtClean="0"/>
              <a:t>基于段的划分</a:t>
            </a:r>
            <a:r>
              <a:rPr lang="en-US" dirty="0" smtClean="0"/>
              <a:t> (Iteration </a:t>
            </a:r>
            <a:r>
              <a:rPr lang="en-US" dirty="0"/>
              <a:t>#</a:t>
            </a:r>
            <a:r>
              <a:rPr lang="en-US" dirty="0" smtClean="0"/>
              <a:t>1)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9" y="971550"/>
            <a:ext cx="6601962" cy="38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066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基于段的</a:t>
            </a:r>
            <a:r>
              <a:rPr lang="zh-CN" altLang="en-US" dirty="0" smtClean="0"/>
              <a:t>划分的</a:t>
            </a:r>
            <a:r>
              <a:rPr lang="en-US" altLang="zh-CN" dirty="0" smtClean="0"/>
              <a:t>kernel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360763"/>
            <a:ext cx="6218237" cy="29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基于段的划分</a:t>
            </a:r>
            <a:r>
              <a:rPr lang="en-US" dirty="0" smtClean="0"/>
              <a:t>(Iteration #2)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7244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3FF2DD-4848-4FF7-AAD7-9F782341E25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6" y="880437"/>
            <a:ext cx="6574447" cy="39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3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4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zh-CN" altLang="en-US" sz="2000" dirty="0" smtClean="0"/>
              <a:t>输入的划分影响内存访问效率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基于段的划分导致较差的内存访问效率</a:t>
            </a:r>
            <a:endParaRPr lang="en-US" dirty="0" smtClean="0"/>
          </a:p>
          <a:p>
            <a:pPr lvl="1"/>
            <a:r>
              <a:rPr lang="zh-CN" altLang="en-US" dirty="0" smtClean="0"/>
              <a:t>相邻的线程没有访问相邻的内存位置</a:t>
            </a:r>
            <a:endParaRPr lang="en-US" dirty="0" smtClean="0"/>
          </a:p>
          <a:p>
            <a:pPr lvl="1"/>
            <a:r>
              <a:rPr lang="zh-CN" altLang="en-US" dirty="0" smtClean="0"/>
              <a:t>内存访问没有合并</a:t>
            </a:r>
            <a:endParaRPr lang="en-US" dirty="0" smtClean="0"/>
          </a:p>
          <a:p>
            <a:pPr lvl="1"/>
            <a:r>
              <a:rPr lang="en-US" dirty="0" smtClean="0"/>
              <a:t>DRAM </a:t>
            </a:r>
            <a:r>
              <a:rPr lang="zh-CN" altLang="en-US" dirty="0" smtClean="0"/>
              <a:t>带宽利用率较差</a:t>
            </a:r>
            <a:endParaRPr lang="en-US" dirty="0" smtClean="0"/>
          </a:p>
          <a:p>
            <a:pPr marL="334685" lvl="1" indent="0">
              <a:buNone/>
            </a:pPr>
            <a:endParaRPr lang="en-US" dirty="0" smtClean="0"/>
          </a:p>
          <a:p>
            <a:pPr marL="334685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00200" y="1733550"/>
            <a:ext cx="3809209" cy="941820"/>
            <a:chOff x="1986011" y="4503265"/>
            <a:chExt cx="4317103" cy="1067396"/>
          </a:xfrm>
        </p:grpSpPr>
        <p:sp>
          <p:nvSpPr>
            <p:cNvPr id="6" name="Rectangle 5"/>
            <p:cNvSpPr/>
            <p:nvPr/>
          </p:nvSpPr>
          <p:spPr>
            <a:xfrm>
              <a:off x="1986011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1952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7893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3834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49775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65999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81940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97881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13822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29763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43704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59645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5586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91527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7468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3409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39350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5291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71232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87173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</p:grpSp>
    </p:spTree>
    <p:extLst>
      <p:ext uri="{BB962C8B-B14F-4D97-AF65-F5344CB8AC3E}">
        <p14:creationId xmlns:p14="http://schemas.microsoft.com/office/powerpoint/2010/main" val="27609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3-1-kernel-SPMD-parallelism" id="{C940C72C-5B46-42E2-A282-9394487CB5A2}" vid="{A6EEB0E5-884E-4905-91C4-C8C6195CC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8.21</Order0>
    <Test_x0020_Field xmlns="1956f548-e1c6-4bad-9b00-9434a603b471">Slides</Test_x0020_Field>
    <Chapter xmlns="1956f548-e1c6-4bad-9b00-9434a603b471" xsi:nil="true"/>
    <Kit_x0020_Version xmlns="1956f548-e1c6-4bad-9b00-9434a603b471">Release 1.0</Kit_x0020_Version>
    <Quizzes xmlns="1956f548-e1c6-4bad-9b00-9434a603b471">N/A</Quizzes>
    <Labs xmlns="1956f548-e1c6-4bad-9b00-9434a603b471">N/A</Labs>
    <Lectures xmlns="1956f548-e1c6-4bad-9b00-9434a603b471">Final</Lectures>
  </documentManagement>
</p:properties>
</file>

<file path=customXml/itemProps1.xml><?xml version="1.0" encoding="utf-8"?>
<ds:datastoreItem xmlns:ds="http://schemas.openxmlformats.org/officeDocument/2006/customXml" ds:itemID="{2A04D8E6-EE8A-420D-A3B9-540C938B22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79453D-37E2-44FE-8CF4-441C89946B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83D5C6-760C-4287-A0B7-B775691E658D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956f548-e1c6-4bad-9b00-9434a603b47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3556</TotalTime>
  <Words>2566</Words>
  <Application>Microsoft Office PowerPoint</Application>
  <PresentationFormat>自定义</PresentationFormat>
  <Paragraphs>536</Paragraphs>
  <Slides>53</Slides>
  <Notes>2</Notes>
  <HiddenSlides>0</HiddenSlides>
  <MMClips>2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AkzidenzGrotesk</vt:lpstr>
      <vt:lpstr>Akzidenz-Grotesk Extended BQ</vt:lpstr>
      <vt:lpstr>MS PGothic</vt:lpstr>
      <vt:lpstr>Palatino</vt:lpstr>
      <vt:lpstr>Sentinel Medium</vt:lpstr>
      <vt:lpstr>黑体</vt:lpstr>
      <vt:lpstr>华文新魏</vt:lpstr>
      <vt:lpstr>宋体</vt:lpstr>
      <vt:lpstr>Arial</vt:lpstr>
      <vt:lpstr>Calibri</vt:lpstr>
      <vt:lpstr>Courier New</vt:lpstr>
      <vt:lpstr>Times New Roman</vt:lpstr>
      <vt:lpstr>Trebuchet MS</vt:lpstr>
      <vt:lpstr>Verdana</vt:lpstr>
      <vt:lpstr>Wingdings</vt:lpstr>
      <vt:lpstr>2_Title &amp; Bullet </vt:lpstr>
      <vt:lpstr>Chart</vt:lpstr>
      <vt:lpstr>并行计算模式(直方图)</vt:lpstr>
      <vt:lpstr>目标</vt:lpstr>
      <vt:lpstr>直方图</vt:lpstr>
      <vt:lpstr>一个文本直方图的例子</vt:lpstr>
      <vt:lpstr>一个简单的并行直方图例子</vt:lpstr>
      <vt:lpstr>基于段的划分 (Iteration #1) </vt:lpstr>
      <vt:lpstr>基于段的划分的kernel</vt:lpstr>
      <vt:lpstr>基于段的划分(Iteration #2)</vt:lpstr>
      <vt:lpstr>输入的划分影响内存访问效率</vt:lpstr>
      <vt:lpstr>输入的划分影响内存访问效率</vt:lpstr>
      <vt:lpstr>输入的交错划分</vt:lpstr>
      <vt:lpstr>交错划分 (Iteration 2)</vt:lpstr>
      <vt:lpstr>基于交错划分的kernel</vt:lpstr>
      <vt:lpstr>并行计算中的数据竞争</vt:lpstr>
      <vt:lpstr>目标</vt:lpstr>
      <vt:lpstr>文本直方图例子中的Read-modify-write</vt:lpstr>
      <vt:lpstr>合作模式中使用的Read-Modify-Write</vt:lpstr>
      <vt:lpstr>一个常见的并行服务模式</vt:lpstr>
      <vt:lpstr>另外一种情况</vt:lpstr>
      <vt:lpstr>并行线程执行中的数据竞争</vt:lpstr>
      <vt:lpstr>Timing Scenario #1</vt:lpstr>
      <vt:lpstr>Timing Scenario #2</vt:lpstr>
      <vt:lpstr>Timing Scenario #3</vt:lpstr>
      <vt:lpstr>Timing Scenario #4</vt:lpstr>
      <vt:lpstr>原子操作的目的– 确保结果可信</vt:lpstr>
      <vt:lpstr>并行编程中使用原子操作</vt:lpstr>
      <vt:lpstr>目标</vt:lpstr>
      <vt:lpstr>没有原子操作的数据竞争</vt:lpstr>
      <vt:lpstr>原子操作的关键概念</vt:lpstr>
      <vt:lpstr>CUDA中的原子操作</vt:lpstr>
      <vt:lpstr>更多的Atomic Adds in CUDA</vt:lpstr>
      <vt:lpstr>一个基本的文本直方图Kernel</vt:lpstr>
      <vt:lpstr>一个基本的文本直方图Kernel (cont.)</vt:lpstr>
      <vt:lpstr>原子操作中的性能考虑</vt:lpstr>
      <vt:lpstr>目标</vt:lpstr>
      <vt:lpstr>全局内存上的原子操作 (DRAM)</vt:lpstr>
      <vt:lpstr>全局内存上的原子操作 (DRAM)</vt:lpstr>
      <vt:lpstr>延迟决定吞吐量</vt:lpstr>
      <vt:lpstr>通过硬件增强提高原子操作计算效率 </vt:lpstr>
      <vt:lpstr>硬件增强-共享内存</vt:lpstr>
      <vt:lpstr>私有化输出的高性能kernel</vt:lpstr>
      <vt:lpstr>目标</vt:lpstr>
      <vt:lpstr>私有化 </vt:lpstr>
      <vt:lpstr>私有化(cont.)</vt:lpstr>
      <vt:lpstr>私有化(cont.)</vt:lpstr>
      <vt:lpstr>私有化的代价和收益</vt:lpstr>
      <vt:lpstr>直方图的共享内存原子操作</vt:lpstr>
      <vt:lpstr>共享内存原子操作需要私有化</vt:lpstr>
      <vt:lpstr>共享内存原子操作需要私有化</vt:lpstr>
      <vt:lpstr>建立私有化直方图</vt:lpstr>
      <vt:lpstr>建立最后的直方图</vt:lpstr>
      <vt:lpstr>关于私有化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08 - Parallel Computation Patterns (Stencil)</dc:title>
  <dc:creator>Calianno, Vincent Luke</dc:creator>
  <cp:lastModifiedBy>Bo Peng</cp:lastModifiedBy>
  <cp:revision>122</cp:revision>
  <dcterms:created xsi:type="dcterms:W3CDTF">2012-12-18T18:36:14Z</dcterms:created>
  <dcterms:modified xsi:type="dcterms:W3CDTF">2018-06-12T13:26:24Z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Evaluation Kit Module">
    <vt:bool>false</vt:bool>
  </property>
</Properties>
</file>