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04" r:id="rId2"/>
    <p:sldId id="467" r:id="rId3"/>
    <p:sldId id="471" r:id="rId4"/>
    <p:sldId id="505" r:id="rId5"/>
    <p:sldId id="506" r:id="rId6"/>
    <p:sldId id="508" r:id="rId7"/>
    <p:sldId id="507" r:id="rId8"/>
    <p:sldId id="473" r:id="rId9"/>
    <p:sldId id="509" r:id="rId10"/>
    <p:sldId id="475" r:id="rId11"/>
    <p:sldId id="476" r:id="rId12"/>
    <p:sldId id="510" r:id="rId13"/>
    <p:sldId id="477" r:id="rId14"/>
    <p:sldId id="479" r:id="rId15"/>
    <p:sldId id="483" r:id="rId16"/>
    <p:sldId id="516" r:id="rId17"/>
    <p:sldId id="511" r:id="rId18"/>
    <p:sldId id="512" r:id="rId19"/>
    <p:sldId id="513" r:id="rId20"/>
    <p:sldId id="515" r:id="rId21"/>
    <p:sldId id="517" r:id="rId22"/>
    <p:sldId id="518" r:id="rId23"/>
    <p:sldId id="520" r:id="rId24"/>
    <p:sldId id="519" r:id="rId25"/>
    <p:sldId id="523" r:id="rId26"/>
    <p:sldId id="524" r:id="rId27"/>
  </p:sldIdLst>
  <p:sldSz cx="9144000" cy="6858000" type="screen4x3"/>
  <p:notesSz cx="7023100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1" autoAdjust="0"/>
  </p:normalViewPr>
  <p:slideViewPr>
    <p:cSldViewPr>
      <p:cViewPr varScale="1">
        <p:scale>
          <a:sx n="77" d="100"/>
          <a:sy n="77" d="100"/>
        </p:scale>
        <p:origin x="1383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Palatino" pitchFamily="18" charset="0"/>
              </a:defRPr>
            </a:lvl1pPr>
          </a:lstStyle>
          <a:p>
            <a:pPr>
              <a:defRPr/>
            </a:pPr>
            <a:fld id="{ADAF8544-36AF-42FF-96B8-9CC5D6E12F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526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5A292FF-499E-493B-8E1E-D67075DDFC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811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40E22-00DE-467A-A332-854CB9C2DCC4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7700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A292FF-499E-493B-8E1E-D67075DDFCD6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814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A292FF-499E-493B-8E1E-D67075DDFCD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800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A292FF-499E-493B-8E1E-D67075DDFCD6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6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A292FF-499E-493B-8E1E-D67075DDFCD6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419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A292FF-499E-493B-8E1E-D67075DDFCD6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09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A292FF-499E-493B-8E1E-D67075DDFCD6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87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David Kirk/NVIDIA and Wen-mei W. Hwu</a:t>
            </a:r>
          </a:p>
          <a:p>
            <a:pPr>
              <a:defRPr/>
            </a:pPr>
            <a:r>
              <a:rPr lang="en-US" altLang="zh-CN"/>
              <a:t>Taiwan, June 30 – July 2, 2008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AD1F5-63F5-4B6C-AE87-8532DEE934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David Kirk/NVIDIA and Wen-mei W. Hwu</a:t>
            </a:r>
          </a:p>
          <a:p>
            <a:pPr>
              <a:defRPr/>
            </a:pPr>
            <a:r>
              <a:rPr lang="en-US" altLang="zh-CN"/>
              <a:t>Taiwan, June 30 – July 2, 2008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51DB3-32FC-41CA-8D32-CA7308F391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David Kirk/NVIDIA and Wen-mei W. Hwu</a:t>
            </a:r>
          </a:p>
          <a:p>
            <a:pPr>
              <a:defRPr/>
            </a:pPr>
            <a:r>
              <a:rPr lang="en-US" altLang="zh-CN"/>
              <a:t>Taiwan, June 30 – July 2, 2008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95BC2-ED36-4F01-83AF-85E8465FC7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David Kirk/NVIDIA and Wen-mei W. Hwu</a:t>
            </a:r>
          </a:p>
          <a:p>
            <a:pPr>
              <a:defRPr/>
            </a:pPr>
            <a:r>
              <a:rPr lang="en-US" altLang="zh-CN"/>
              <a:t>Taiwan, June 30 – July 2,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A021D-72C7-45F2-9E8B-9815795E94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David Kirk/NVIDIA and Wen-mei W. Hwu</a:t>
            </a:r>
          </a:p>
          <a:p>
            <a:pPr>
              <a:defRPr/>
            </a:pPr>
            <a:r>
              <a:rPr lang="en-US" altLang="zh-CN"/>
              <a:t>Taiwan, June 30 – July 2,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EDE15-ADFC-48FE-912D-54DF67F143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David Kirk/NVIDIA and Wen-mei W. Hwu</a:t>
            </a:r>
          </a:p>
          <a:p>
            <a:pPr>
              <a:defRPr/>
            </a:pPr>
            <a:r>
              <a:rPr lang="en-US" altLang="zh-CN"/>
              <a:t>Taiwan, June 30 – July 2, 2008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8C273-6560-4B8B-9609-92330687C4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David Kirk/NVIDIA and Wen-mei W. Hwu</a:t>
            </a:r>
          </a:p>
          <a:p>
            <a:pPr>
              <a:defRPr/>
            </a:pPr>
            <a:r>
              <a:rPr lang="en-US" altLang="zh-CN"/>
              <a:t>Taiwan, June 30 – July 2, 2008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DF02A-97D3-4C09-8EBC-FA73355C3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David Kirk/NVIDIA and Wen-mei W. Hwu</a:t>
            </a:r>
          </a:p>
          <a:p>
            <a:pPr>
              <a:defRPr/>
            </a:pPr>
            <a:r>
              <a:rPr lang="en-US" altLang="zh-CN"/>
              <a:t>Taiwan, June 30 – July 2,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EC391-AC93-4F4F-ADC8-E77D6CCAB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David Kirk/NVIDIA and Wen-mei W. Hwu</a:t>
            </a:r>
          </a:p>
          <a:p>
            <a:pPr>
              <a:defRPr/>
            </a:pPr>
            <a:r>
              <a:rPr lang="en-US" altLang="zh-CN"/>
              <a:t>Taiwan, June 30 – July 2, 2008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FC358-D9DD-4B58-8E6B-9F57FD7978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David Kirk/NVIDIA and Wen-mei W. Hwu</a:t>
            </a:r>
          </a:p>
          <a:p>
            <a:pPr>
              <a:defRPr/>
            </a:pPr>
            <a:r>
              <a:rPr lang="en-US" altLang="zh-CN"/>
              <a:t>Taiwan, June 30 – July 2, 2008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73DAF-0A53-41AE-859F-95817B9DC5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David Kirk/NVIDIA and Wen-mei W. Hwu</a:t>
            </a:r>
          </a:p>
          <a:p>
            <a:pPr>
              <a:defRPr/>
            </a:pPr>
            <a:r>
              <a:rPr lang="en-US" altLang="zh-CN"/>
              <a:t>Taiwan, June 30 – July 2, 2008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2BE02C-E2DD-40E1-B7BF-F1729C21CB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David Kirk/NVIDIA and Wen-mei W. Hwu</a:t>
            </a:r>
          </a:p>
          <a:p>
            <a:pPr>
              <a:defRPr/>
            </a:pPr>
            <a:r>
              <a:rPr lang="en-US" altLang="zh-CN"/>
              <a:t>Taiwan, June 30 – July 2,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2BC81-6660-4D90-A7F4-80A86F1721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David Kirk/NVIDIA and Wen-mei W. Hwu</a:t>
            </a:r>
          </a:p>
          <a:p>
            <a:pPr>
              <a:defRPr/>
            </a:pPr>
            <a:r>
              <a:rPr lang="en-US" altLang="zh-CN"/>
              <a:t>Taiwan, June 30 – July 2, 2008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BC179-C76E-466D-9865-52934E1C7E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Palatino" pitchFamily="18" charset="0"/>
                <a:ea typeface="宋体" charset="-122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© David Kirk/NVIDIA and Wen-mei W. Hwu</a:t>
            </a:r>
          </a:p>
          <a:p>
            <a:pPr>
              <a:defRPr/>
            </a:pPr>
            <a:r>
              <a:rPr lang="en-US" altLang="zh-CN"/>
              <a:t>Taiwan, June 30 – July 2, 2008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5A17C167-49E4-4F5A-9E46-363EBEF0B7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Palatino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Palatino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t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ea typeface="宋体" pitchFamily="2" charset="-122"/>
              </a:rPr>
              <a:t>2020 </a:t>
            </a:r>
            <a:r>
              <a:rPr lang="en-US" altLang="zh-CN" sz="3200" dirty="0" smtClean="0">
                <a:ea typeface="宋体" pitchFamily="2" charset="-122"/>
              </a:rPr>
              <a:t>HPC </a:t>
            </a:r>
            <a:r>
              <a:rPr lang="zh-CN" altLang="en-US" sz="3200" dirty="0" smtClean="0">
                <a:ea typeface="宋体" pitchFamily="2" charset="-122"/>
              </a:rPr>
              <a:t>课程</a:t>
            </a:r>
            <a:r>
              <a:rPr lang="en-US" altLang="zh-CN" sz="3200" dirty="0" smtClean="0">
                <a:ea typeface="宋体" pitchFamily="2" charset="-122"/>
              </a:rPr>
              <a:t/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en-US" altLang="zh-CN" sz="3200" dirty="0" smtClean="0">
                <a:ea typeface="宋体" pitchFamily="2" charset="-122"/>
              </a:rPr>
              <a:t/>
            </a:r>
            <a:br>
              <a:rPr lang="en-US" altLang="zh-CN" sz="3200" dirty="0" smtClean="0">
                <a:ea typeface="宋体" pitchFamily="2" charset="-122"/>
              </a:rPr>
            </a:br>
            <a:r>
              <a:rPr lang="en-US" altLang="zh-CN" sz="3200" dirty="0" smtClean="0">
                <a:ea typeface="Gulim" pitchFamily="34" charset="-127"/>
              </a:rPr>
              <a:t>HPC</a:t>
            </a:r>
            <a:r>
              <a:rPr lang="zh-CN" altLang="en-US" sz="3200" dirty="0" smtClean="0">
                <a:ea typeface="Gulim" pitchFamily="34" charset="-127"/>
              </a:rPr>
              <a:t>课程</a:t>
            </a:r>
            <a:r>
              <a:rPr lang="en-US" altLang="ko-KR" sz="3200" dirty="0" smtClean="0">
                <a:ea typeface="Gulim" pitchFamily="34" charset="-127"/>
              </a:rPr>
              <a:t>:GPU</a:t>
            </a:r>
            <a:r>
              <a:rPr lang="zh-CN" altLang="en-US" sz="3200" dirty="0" smtClean="0">
                <a:ea typeface="Gulim" pitchFamily="34" charset="-127"/>
              </a:rPr>
              <a:t>编程之</a:t>
            </a:r>
            <a:r>
              <a:rPr lang="en-US" altLang="zh-CN" sz="3200" dirty="0" smtClean="0">
                <a:ea typeface="Gulim" pitchFamily="34" charset="-127"/>
              </a:rPr>
              <a:t>CUDA</a:t>
            </a:r>
            <a:r>
              <a:rPr lang="en-US" altLang="ko-KR" sz="3200" dirty="0" smtClean="0">
                <a:ea typeface="Gulim" pitchFamily="34" charset="-127"/>
              </a:rPr>
              <a:t/>
            </a:r>
            <a:br>
              <a:rPr lang="en-US" altLang="ko-KR" sz="3200" dirty="0" smtClean="0">
                <a:ea typeface="Gulim" pitchFamily="34" charset="-127"/>
              </a:rPr>
            </a:br>
            <a:r>
              <a:rPr lang="en-US" altLang="ko-KR" dirty="0" smtClean="0">
                <a:ea typeface="Gulim" pitchFamily="34" charset="-127"/>
              </a:rPr>
              <a:t/>
            </a:r>
            <a:br>
              <a:rPr lang="en-US" altLang="ko-KR" dirty="0" smtClean="0">
                <a:ea typeface="Gulim" pitchFamily="34" charset="-127"/>
              </a:rPr>
            </a:b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b="1" dirty="0" smtClean="0">
                <a:ea typeface="宋体" pitchFamily="2" charset="-122"/>
              </a:rPr>
              <a:t>纹理内存</a:t>
            </a:r>
            <a:r>
              <a:rPr lang="en-US" altLang="ko-KR" dirty="0" smtClean="0">
                <a:ea typeface="Gulim" pitchFamily="34" charset="-127"/>
              </a:rPr>
              <a:t/>
            </a:r>
            <a:br>
              <a:rPr lang="en-US" altLang="ko-KR" dirty="0" smtClean="0">
                <a:ea typeface="Gulim" pitchFamily="34" charset="-127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zh-CN" altLang="en-US" sz="4400" dirty="0" smtClean="0">
                <a:ea typeface="宋体" pitchFamily="2" charset="-122"/>
              </a:rPr>
              <a:t>彭博</a:t>
            </a:r>
            <a:r>
              <a:rPr lang="en-US" altLang="zh-CN" sz="4400" dirty="0" smtClean="0">
                <a:ea typeface="宋体" pitchFamily="2" charset="-122"/>
              </a:rPr>
              <a:t/>
            </a:r>
            <a:br>
              <a:rPr lang="en-US" altLang="zh-CN" sz="4400" dirty="0" smtClean="0">
                <a:ea typeface="宋体" pitchFamily="2" charset="-122"/>
              </a:rPr>
            </a:br>
            <a:endParaRPr lang="en-US" altLang="zh-CN" sz="44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DF7CDC-C4DC-4EF1-BFBA-BB63996BD4E7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例：分配一个二维的</a:t>
            </a:r>
            <a:r>
              <a:rPr lang="en-US" altLang="zh-CN" dirty="0" smtClean="0">
                <a:ea typeface="宋体" pitchFamily="2" charset="-122"/>
              </a:rPr>
              <a:t>CUDA</a:t>
            </a:r>
            <a:r>
              <a:rPr lang="zh-CN" altLang="en-US" dirty="0" smtClean="0">
                <a:ea typeface="宋体" pitchFamily="2" charset="-122"/>
              </a:rPr>
              <a:t>数组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cudaMallocArray</a:t>
            </a:r>
            <a:r>
              <a:rPr 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声明一个由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float</a:t>
            </a:r>
            <a:r>
              <a:rPr 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型构成，尺寸为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64×64</a:t>
            </a:r>
            <a:r>
              <a:rPr 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CUDA</a:t>
            </a:r>
            <a:r>
              <a:rPr 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数组，对其赋值，并最后释放的示例代码：</a:t>
            </a:r>
            <a:endParaRPr lang="en-US" alt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74725" lvl="1" indent="-403225" eaLnBrk="1" hangingPunct="1"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cudaChannelFormatDescchannelDesc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=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cudaCreateChannelDesc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(32, 0, 0, 0,cudaChannelFormatKindunsigned);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宋体" pitchFamily="2" charset="-122"/>
              </a:rPr>
              <a:t>//</a:t>
            </a:r>
            <a:r>
              <a:rPr lang="zh-CN" altLang="zh-CN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宋体" pitchFamily="2" charset="-122"/>
              </a:rPr>
              <a:t>每个像元由一个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宋体" pitchFamily="2" charset="-122"/>
              </a:rPr>
              <a:t>float</a:t>
            </a:r>
            <a:r>
              <a:rPr lang="zh-CN" altLang="zh-CN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宋体" pitchFamily="2" charset="-122"/>
              </a:rPr>
              <a:t>构成</a:t>
            </a:r>
          </a:p>
          <a:p>
            <a:pPr marL="974725" lvl="1" indent="-403225" eaLnBrk="1" hangingPunct="1"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cudaArray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*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cuArray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;</a:t>
            </a:r>
            <a:endParaRPr lang="zh-CN" altLang="zh-CN" sz="2000" b="1" dirty="0" smtClean="0">
              <a:solidFill>
                <a:schemeClr val="tx2"/>
              </a:solidFill>
              <a:latin typeface="Courier New" pitchFamily="49" charset="0"/>
              <a:ea typeface="宋体" pitchFamily="2" charset="-122"/>
            </a:endParaRPr>
          </a:p>
          <a:p>
            <a:pPr marL="974725" lvl="1" indent="-403225" eaLnBrk="1" hangingPunct="1"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cudaMallocArray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(&amp;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cuArray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, &amp;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channelDesc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, 64, 64); 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宋体" pitchFamily="2" charset="-122"/>
              </a:rPr>
              <a:t>//</a:t>
            </a:r>
            <a:r>
              <a:rPr lang="zh-CN" altLang="zh-CN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宋体" pitchFamily="2" charset="-122"/>
              </a:rPr>
              <a:t>为</a:t>
            </a:r>
            <a:r>
              <a:rPr lang="en-US" altLang="zh-CN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宋体" pitchFamily="2" charset="-122"/>
              </a:rPr>
              <a:t>cuArray</a:t>
            </a:r>
            <a:r>
              <a:rPr lang="zh-CN" altLang="zh-CN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宋体" pitchFamily="2" charset="-122"/>
              </a:rPr>
              <a:t>开辟空间</a:t>
            </a:r>
          </a:p>
          <a:p>
            <a:pPr marL="974725" lvl="1" indent="-403225" eaLnBrk="1" hangingPunct="1"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cudaMemcpyToArray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cuArray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, 0, 0,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h_data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, &amp;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channelDesc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宋体" pitchFamily="2" charset="-122"/>
              </a:rPr>
              <a:t>);//</a:t>
            </a:r>
            <a:r>
              <a:rPr lang="zh-CN" altLang="zh-CN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宋体" pitchFamily="2" charset="-122"/>
              </a:rPr>
              <a:t>第二和第三个参数分别表示在宽度和高度上的偏移量，假设</a:t>
            </a:r>
            <a:r>
              <a:rPr lang="en-US" altLang="zh-CN" sz="20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宋体" pitchFamily="2" charset="-122"/>
              </a:rPr>
              <a:t>h_data</a:t>
            </a:r>
            <a:r>
              <a:rPr lang="zh-CN" altLang="zh-CN" sz="20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ea typeface="宋体" pitchFamily="2" charset="-122"/>
              </a:rPr>
              <a:t>中的数据已经初始化</a:t>
            </a:r>
          </a:p>
          <a:p>
            <a:pPr marL="974725" lvl="1" indent="-403225" eaLnBrk="1" hangingPunct="1"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cudaFreeArray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(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cuArray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);</a:t>
            </a:r>
            <a:endParaRPr lang="zh-CN" altLang="zh-CN" sz="2000" b="1" dirty="0" smtClean="0">
              <a:solidFill>
                <a:schemeClr val="tx2"/>
              </a:solidFill>
              <a:latin typeface="Courier New" pitchFamily="49" charset="0"/>
              <a:ea typeface="宋体" pitchFamily="2" charset="-122"/>
            </a:endParaRPr>
          </a:p>
          <a:p>
            <a:endParaRPr 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F0BB32-9D1B-4CB0-B1FD-671541E82644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声明纹理参照系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4572000"/>
          </a:xfrm>
        </p:spPr>
        <p:txBody>
          <a:bodyPr/>
          <a:lstStyle/>
          <a:p>
            <a:pPr marL="457200" indent="-457200" eaLnBrk="1" hangingPunct="1"/>
            <a:r>
              <a:rPr lang="zh-CN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纹理参照系通过一个作用范围为全文件的</a:t>
            </a:r>
            <a:r>
              <a:rPr lang="en-US" b="1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texture</a:t>
            </a:r>
            <a:r>
              <a:rPr lang="zh-CN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型变量声明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457200" indent="-457200" eaLnBrk="1" hangingPunct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texture&lt;Type, Dim,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ReadMode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texRef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en-US" sz="4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marL="457200" indent="-457200" eaLnBrk="1" hangingPunct="1"/>
            <a:r>
              <a:rPr lang="zh-CN" dirty="0" smtClean="0"/>
              <a:t>下面的代码声明了一个二维，像元数据为</a:t>
            </a:r>
            <a:r>
              <a:rPr lang="en-US" dirty="0" smtClean="0"/>
              <a:t>unsigned char</a:t>
            </a:r>
            <a:r>
              <a:rPr lang="zh-CN" dirty="0" smtClean="0"/>
              <a:t>型，但将返回值转换为</a:t>
            </a:r>
            <a:r>
              <a:rPr lang="en-US" dirty="0" smtClean="0"/>
              <a:t>float</a:t>
            </a:r>
            <a:r>
              <a:rPr lang="zh-CN" dirty="0" smtClean="0"/>
              <a:t>型的纹理参照系：</a:t>
            </a:r>
            <a:endParaRPr lang="en-US" altLang="zh-CN" dirty="0" smtClean="0"/>
          </a:p>
          <a:p>
            <a:pPr marL="457200" indent="-457200" eaLnBrk="1" hangingPunct="1"/>
            <a:endParaRPr lang="en-US" altLang="zh-CN" dirty="0" smtClean="0"/>
          </a:p>
          <a:p>
            <a:pPr marL="457200" indent="-457200" eaLnBrk="1" hangingPunct="1">
              <a:buNone/>
            </a:pPr>
            <a:r>
              <a:rPr lang="en-US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texture&lt;unsigned char, 2, 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cudaReadModeNormalizedFloat</a:t>
            </a:r>
            <a:r>
              <a:rPr lang="en-US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sz="2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texRef</a:t>
            </a:r>
            <a:r>
              <a:rPr lang="en-US" sz="2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zh-CN" sz="2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 eaLnBrk="1" hangingPunct="1"/>
            <a:endParaRPr lang="zh-CN" dirty="0" smtClean="0"/>
          </a:p>
          <a:p>
            <a:pPr marL="457200" indent="-457200" eaLnBrk="1" hangingPunct="1"/>
            <a:endParaRPr lang="en-US" sz="4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indent="-457200" eaLnBrk="1" hangingPunct="1"/>
            <a:endParaRPr lang="en-US" altLang="zh-CN" sz="4400" dirty="0" smtClean="0"/>
          </a:p>
          <a:p>
            <a:pPr marL="457200" indent="-457200" eaLnBrk="1" hangingPunct="1">
              <a:buNone/>
            </a:pPr>
            <a:endParaRPr lang="zh-CN" sz="3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74725" lvl="1" indent="-403225" eaLnBrk="1" hangingPunct="1">
              <a:buFontTx/>
              <a:buNone/>
            </a:pPr>
            <a:endParaRPr lang="en-US" altLang="zh-CN" sz="2000" b="1" dirty="0" smtClean="0">
              <a:solidFill>
                <a:schemeClr val="tx2"/>
              </a:solidFill>
              <a:latin typeface="Courier New" pitchFamily="49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设置运行时纹理参照系属性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纹理参照系中的其它属性可以不必声明，</a:t>
            </a:r>
            <a:r>
              <a:rPr lang="zh-C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并在运行时进行修改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。这些参数规定了纹理的</a:t>
            </a:r>
            <a:r>
              <a:rPr lang="zh-CN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寻址模式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，是否进行</a:t>
            </a:r>
            <a:r>
              <a:rPr lang="zh-CN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归一化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，以及</a:t>
            </a:r>
            <a:r>
              <a:rPr lang="zh-CN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纹理滤波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TextureReference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如下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代码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描述的结构体</a:t>
            </a:r>
          </a:p>
          <a:p>
            <a:pPr marL="974725" lvl="1" indent="-403225" eaLnBrk="1" hangingPunct="1">
              <a:buNone/>
            </a:pP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textureReference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{</a:t>
            </a:r>
            <a:endParaRPr lang="zh-CN" altLang="zh-CN" sz="2000" b="1" dirty="0" smtClean="0">
              <a:solidFill>
                <a:schemeClr val="tx2"/>
              </a:solidFill>
              <a:latin typeface="Courier New" pitchFamily="49" charset="0"/>
              <a:ea typeface="宋体" pitchFamily="2" charset="-122"/>
            </a:endParaRPr>
          </a:p>
          <a:p>
            <a:pPr marL="974725" lvl="1" indent="-403225" eaLnBrk="1" hangingPunct="1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normalized;</a:t>
            </a:r>
            <a:endParaRPr lang="zh-CN" altLang="zh-CN" sz="2000" b="1" dirty="0" smtClean="0">
              <a:solidFill>
                <a:schemeClr val="tx2"/>
              </a:solidFill>
              <a:latin typeface="Courier New" pitchFamily="49" charset="0"/>
              <a:ea typeface="宋体" pitchFamily="2" charset="-122"/>
            </a:endParaRPr>
          </a:p>
          <a:p>
            <a:pPr marL="974725" lvl="1" indent="-403225" eaLnBrk="1" hangingPunct="1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enum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cudaTextureFilterMode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filterMode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;</a:t>
            </a:r>
            <a:endParaRPr lang="zh-CN" altLang="zh-CN" sz="2000" b="1" dirty="0" smtClean="0">
              <a:solidFill>
                <a:schemeClr val="tx2"/>
              </a:solidFill>
              <a:latin typeface="Courier New" pitchFamily="49" charset="0"/>
              <a:ea typeface="宋体" pitchFamily="2" charset="-122"/>
            </a:endParaRPr>
          </a:p>
          <a:p>
            <a:pPr marL="974725" lvl="1" indent="-403225" eaLnBrk="1" hangingPunct="1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enum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cudaTextureAddressMode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addressMode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[3];</a:t>
            </a:r>
            <a:endParaRPr lang="zh-CN" altLang="zh-CN" sz="2000" b="1" dirty="0" smtClean="0">
              <a:solidFill>
                <a:schemeClr val="tx2"/>
              </a:solidFill>
              <a:latin typeface="Courier New" pitchFamily="49" charset="0"/>
              <a:ea typeface="宋体" pitchFamily="2" charset="-122"/>
            </a:endParaRPr>
          </a:p>
          <a:p>
            <a:pPr marL="974725" lvl="1" indent="-403225" eaLnBrk="1" hangingPunct="1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struct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cudaChannelFormatDesc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channelDesc</a:t>
            </a: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;</a:t>
            </a:r>
            <a:endParaRPr lang="zh-CN" altLang="zh-CN" sz="2000" b="1" dirty="0" smtClean="0">
              <a:solidFill>
                <a:schemeClr val="tx2"/>
              </a:solidFill>
              <a:latin typeface="Courier New" pitchFamily="49" charset="0"/>
              <a:ea typeface="宋体" pitchFamily="2" charset="-122"/>
            </a:endParaRPr>
          </a:p>
          <a:p>
            <a:pPr marL="974725" lvl="1" indent="-403225" eaLnBrk="1" hangingPunct="1">
              <a:buNone/>
            </a:pPr>
            <a:r>
              <a:rPr lang="en-US" altLang="zh-CN" sz="2000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}</a:t>
            </a:r>
          </a:p>
          <a:p>
            <a:pPr marL="974725" lvl="1" indent="-403225" eaLnBrk="1" hangingPunct="1"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normalized, </a:t>
            </a:r>
            <a:r>
              <a:rPr lang="en-US" sz="2000" b="1" dirty="0" err="1" smtClean="0">
                <a:solidFill>
                  <a:srgbClr val="00B050"/>
                </a:solidFill>
              </a:rPr>
              <a:t>addressMode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和</a:t>
            </a:r>
            <a:r>
              <a:rPr lang="en-US" sz="2000" b="1" dirty="0" err="1" smtClean="0">
                <a:solidFill>
                  <a:srgbClr val="00B050"/>
                </a:solidFill>
              </a:rPr>
              <a:t>filterMode</a:t>
            </a:r>
            <a:r>
              <a:rPr lang="zh-CN" altLang="en-US" sz="2000" dirty="0" smtClean="0">
                <a:solidFill>
                  <a:srgbClr val="00B050"/>
                </a:solidFill>
              </a:rPr>
              <a:t>可以直接在主机端代码中修改它们只适用于与</a:t>
            </a:r>
            <a:r>
              <a:rPr lang="en-US" sz="2000" dirty="0" smtClean="0">
                <a:solidFill>
                  <a:srgbClr val="00B050"/>
                </a:solidFill>
              </a:rPr>
              <a:t>CUDA</a:t>
            </a:r>
            <a:r>
              <a:rPr lang="zh-CN" altLang="en-US" sz="2000" dirty="0" smtClean="0">
                <a:solidFill>
                  <a:srgbClr val="00B050"/>
                </a:solidFill>
              </a:rPr>
              <a:t>数组绑定的纹理参照系</a:t>
            </a:r>
            <a:r>
              <a:rPr lang="zh-CN" altLang="en-US" sz="2000" dirty="0" smtClean="0"/>
              <a:t>。</a:t>
            </a:r>
          </a:p>
          <a:p>
            <a:pPr marL="974725" lvl="1" indent="-403225" eaLnBrk="1" hangingPunct="1">
              <a:buNone/>
            </a:pPr>
            <a:endParaRPr lang="zh-CN" altLang="en-US" sz="2000" b="1" dirty="0" smtClean="0">
              <a:solidFill>
                <a:schemeClr val="tx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8C273-6560-4B8B-9609-92330687C49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纹理绑定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zh-CN" altLang="en-US" dirty="0" smtClean="0"/>
              <a:t>从纹理内存中读数据前纹理参照系必须先绑定到纹理上</a:t>
            </a:r>
            <a:endParaRPr lang="en-US" altLang="zh-CN" dirty="0" smtClean="0"/>
          </a:p>
          <a:p>
            <a:pPr marL="857250" lvl="1" indent="-457200" eaLnBrk="1" hangingPunct="1"/>
            <a:r>
              <a:rPr lang="en-US" b="1" dirty="0" err="1" smtClean="0"/>
              <a:t>cudaBindTexture</a:t>
            </a:r>
            <a:r>
              <a:rPr lang="en-US" b="1" dirty="0" smtClean="0"/>
              <a:t>()</a:t>
            </a:r>
            <a:r>
              <a:rPr lang="zh-CN" altLang="en-US" dirty="0" smtClean="0"/>
              <a:t>或</a:t>
            </a:r>
            <a:r>
              <a:rPr lang="en-US" b="1" dirty="0" err="1" smtClean="0"/>
              <a:t>cudaBindTextureToArray</a:t>
            </a:r>
            <a:r>
              <a:rPr lang="en-US" b="1" dirty="0" smtClean="0"/>
              <a:t>()</a:t>
            </a:r>
          </a:p>
          <a:p>
            <a:pPr marL="857250" lvl="1" indent="-457200" eaLnBrk="1" hangingPunct="1"/>
            <a:r>
              <a:rPr lang="en-US" b="1" dirty="0" err="1" smtClean="0"/>
              <a:t>cudaUnbindTexture</a:t>
            </a:r>
            <a:r>
              <a:rPr lang="en-US" b="1" dirty="0" smtClean="0"/>
              <a:t>()</a:t>
            </a:r>
            <a:r>
              <a:rPr lang="zh-CN" altLang="en-US" dirty="0" smtClean="0"/>
              <a:t>用于解除纹理参照系的绑定。</a:t>
            </a:r>
            <a:endParaRPr lang="en-US" altLang="zh-CN" dirty="0" smtClean="0"/>
          </a:p>
          <a:p>
            <a:pPr marL="457200" indent="-457200" eaLnBrk="1" hangingPunct="1"/>
            <a:r>
              <a:rPr lang="zh-CN" altLang="en-US" dirty="0" smtClean="0"/>
              <a:t>绑定一个纹理参照系到</a:t>
            </a:r>
            <a:r>
              <a:rPr lang="en-US" b="1" dirty="0" err="1" smtClean="0"/>
              <a:t>devPtr</a:t>
            </a:r>
            <a:r>
              <a:rPr lang="zh-CN" altLang="en-US" dirty="0" smtClean="0"/>
              <a:t>指向的线性内存：</a:t>
            </a:r>
            <a:endParaRPr lang="en-US" altLang="zh-CN" dirty="0" smtClean="0"/>
          </a:p>
          <a:p>
            <a:pPr marL="857250" lvl="1" indent="-457200" eaLnBrk="1" hangingPunct="1">
              <a:buNone/>
            </a:pPr>
            <a:r>
              <a:rPr lang="en-US" altLang="zh-CN" sz="2000" dirty="0" smtClean="0"/>
              <a:t>texture&lt;float, 2, </a:t>
            </a:r>
            <a:r>
              <a:rPr lang="en-US" altLang="zh-CN" sz="2000" dirty="0" err="1" smtClean="0"/>
              <a:t>cudaReadModeElementType</a:t>
            </a:r>
            <a:r>
              <a:rPr lang="en-US" altLang="zh-CN" sz="2000" dirty="0" smtClean="0"/>
              <a:t>&gt;</a:t>
            </a:r>
            <a:r>
              <a:rPr lang="en-US" altLang="zh-CN" sz="2000" dirty="0" err="1" smtClean="0"/>
              <a:t>texRef</a:t>
            </a:r>
            <a:r>
              <a:rPr lang="en-US" altLang="zh-CN" sz="2000" dirty="0" smtClean="0"/>
              <a:t>;</a:t>
            </a:r>
          </a:p>
          <a:p>
            <a:pPr marL="857250" lvl="1" indent="-457200" eaLnBrk="1" hangingPunct="1">
              <a:buNone/>
            </a:pPr>
            <a:r>
              <a:rPr lang="en-US" altLang="zh-CN" sz="2000" dirty="0" err="1" smtClean="0"/>
              <a:t>cudaChannelFormatDesc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channelDesc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cudaCreateChannelDesc</a:t>
            </a:r>
            <a:r>
              <a:rPr lang="en-US" altLang="zh-CN" sz="2000" dirty="0" smtClean="0"/>
              <a:t>&lt;float&gt;();</a:t>
            </a:r>
          </a:p>
          <a:p>
            <a:pPr marL="857250" lvl="1" indent="-457200" eaLnBrk="1" hangingPunct="1">
              <a:buNone/>
            </a:pPr>
            <a:r>
              <a:rPr lang="en-US" altLang="zh-CN" sz="2000" dirty="0" smtClean="0"/>
              <a:t>cudaBindTexture2D(0, </a:t>
            </a:r>
            <a:r>
              <a:rPr lang="en-US" altLang="zh-CN" sz="2000" dirty="0" err="1" smtClean="0"/>
              <a:t>texRef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devPtr</a:t>
            </a:r>
            <a:r>
              <a:rPr lang="en-US" altLang="zh-CN" sz="2000" dirty="0" smtClean="0"/>
              <a:t>, &amp;</a:t>
            </a:r>
            <a:r>
              <a:rPr lang="en-US" altLang="zh-CN" sz="2000" dirty="0" err="1" smtClean="0"/>
              <a:t>channelDesc</a:t>
            </a:r>
            <a:r>
              <a:rPr lang="en-US" altLang="zh-CN" sz="2000" dirty="0" smtClean="0"/>
              <a:t>, width, height, pitch);</a:t>
            </a:r>
          </a:p>
          <a:p>
            <a:pPr marL="457200" indent="-457200" eaLnBrk="1" hangingPunct="1"/>
            <a:r>
              <a:rPr lang="zh-CN" altLang="en-US" dirty="0" smtClean="0"/>
              <a:t>绑定纹理参照系到一个</a:t>
            </a:r>
            <a:r>
              <a:rPr lang="en-US" dirty="0" smtClean="0"/>
              <a:t>CUDA</a:t>
            </a:r>
            <a:r>
              <a:rPr lang="zh-CN" altLang="en-US" dirty="0" smtClean="0"/>
              <a:t>数组</a:t>
            </a:r>
            <a:r>
              <a:rPr lang="en-US" b="1" dirty="0" err="1" smtClean="0"/>
              <a:t>cuArray</a:t>
            </a:r>
            <a:r>
              <a:rPr lang="zh-CN" altLang="en-US" dirty="0" smtClean="0"/>
              <a:t>：</a:t>
            </a:r>
          </a:p>
          <a:p>
            <a:pPr lvl="1">
              <a:buNone/>
            </a:pPr>
            <a:r>
              <a:rPr lang="en-US" sz="2000" dirty="0" smtClean="0"/>
              <a:t>texture&lt;float, 2, </a:t>
            </a:r>
            <a:r>
              <a:rPr lang="en-US" sz="2000" dirty="0" err="1" smtClean="0"/>
              <a:t>cudaReadModeElementType</a:t>
            </a:r>
            <a:r>
              <a:rPr lang="en-US" sz="2000" dirty="0" smtClean="0"/>
              <a:t>&gt;</a:t>
            </a:r>
            <a:r>
              <a:rPr lang="en-US" sz="2000" dirty="0" err="1" smtClean="0"/>
              <a:t>texRef</a:t>
            </a:r>
            <a:r>
              <a:rPr lang="en-US" sz="2000" dirty="0" smtClean="0"/>
              <a:t>;</a:t>
            </a:r>
            <a:endParaRPr lang="zh-CN" altLang="en-US" sz="2000" dirty="0" smtClean="0"/>
          </a:p>
          <a:p>
            <a:pPr lvl="1">
              <a:buNone/>
            </a:pPr>
            <a:r>
              <a:rPr lang="en-US" sz="2000" dirty="0" err="1" smtClean="0"/>
              <a:t>cudaBindTextureToArray</a:t>
            </a:r>
            <a:r>
              <a:rPr lang="en-US" sz="2000" dirty="0" smtClean="0"/>
              <a:t>(</a:t>
            </a:r>
            <a:r>
              <a:rPr lang="en-US" sz="2000" dirty="0" err="1" smtClean="0"/>
              <a:t>texRef</a:t>
            </a:r>
            <a:r>
              <a:rPr lang="en-US" sz="2000" dirty="0" smtClean="0"/>
              <a:t>, </a:t>
            </a:r>
            <a:r>
              <a:rPr lang="en-US" sz="2000" dirty="0" err="1" smtClean="0"/>
              <a:t>cuArray</a:t>
            </a:r>
            <a:r>
              <a:rPr lang="en-US" sz="2000" dirty="0" smtClean="0"/>
              <a:t>);</a:t>
            </a:r>
            <a:endParaRPr lang="en-US" altLang="zh-CN" sz="2000" b="1" dirty="0" smtClean="0">
              <a:solidFill>
                <a:schemeClr val="tx2"/>
              </a:solidFill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25B031-F0B9-4C5F-92DD-79AEAD7AC102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4477DB-2593-492B-8127-D29AA7368B95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纹理拾取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纹理拾取函数采用纹理坐标对纹理存储器进行访问。</a:t>
            </a:r>
            <a:endParaRPr lang="en-US" altLang="zh-CN" dirty="0" smtClean="0"/>
          </a:p>
          <a:p>
            <a:r>
              <a:rPr lang="zh-CN" altLang="en-US" dirty="0" smtClean="0"/>
              <a:t>对与线性内存绑定的纹理的访问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dirty="0" smtClean="0"/>
              <a:t>texfetch1D</a:t>
            </a:r>
            <a:r>
              <a:rPr lang="zh-CN" altLang="en-US" dirty="0" smtClean="0"/>
              <a:t>函数访问，采用的纹理坐标是整型。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dirty="0" err="1" smtClean="0"/>
              <a:t>cudaMallocPitch</a:t>
            </a:r>
            <a:r>
              <a:rPr lang="zh-CN" altLang="en-US" dirty="0" smtClean="0"/>
              <a:t>或者</a:t>
            </a:r>
            <a:r>
              <a:rPr lang="en-US" dirty="0" smtClean="0"/>
              <a:t>cudaMalloc3D</a:t>
            </a:r>
            <a:r>
              <a:rPr lang="zh-CN" altLang="en-US" dirty="0" smtClean="0"/>
              <a:t>分配的线性空间实际上仍然是经过填充、对齐的一维线性空间，因此也用</a:t>
            </a:r>
            <a:r>
              <a:rPr lang="en-US" dirty="0" smtClean="0"/>
              <a:t>texfetch1D()</a:t>
            </a:r>
            <a:r>
              <a:rPr lang="zh-CN" altLang="en-US" dirty="0" smtClean="0"/>
              <a:t>函数访问。</a:t>
            </a:r>
          </a:p>
          <a:p>
            <a:r>
              <a:rPr lang="zh-CN" altLang="en-US" dirty="0" smtClean="0"/>
              <a:t>对与一维、二维和三维</a:t>
            </a:r>
            <a:r>
              <a:rPr lang="en-US" dirty="0" smtClean="0"/>
              <a:t>CUDA</a:t>
            </a:r>
            <a:r>
              <a:rPr lang="zh-CN" altLang="en-US" dirty="0" smtClean="0"/>
              <a:t>数组绑定的纹理访问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分别使用</a:t>
            </a:r>
            <a:r>
              <a:rPr lang="en-US" dirty="0" smtClean="0"/>
              <a:t>tex1D()</a:t>
            </a:r>
            <a:r>
              <a:rPr lang="zh-CN" altLang="en-US" dirty="0" smtClean="0"/>
              <a:t>、</a:t>
            </a:r>
            <a:r>
              <a:rPr lang="en-US" dirty="0" smtClean="0"/>
              <a:t>tex2D()</a:t>
            </a:r>
            <a:r>
              <a:rPr lang="zh-CN" altLang="en-US" dirty="0" smtClean="0"/>
              <a:t>和</a:t>
            </a:r>
            <a:r>
              <a:rPr lang="en-US" dirty="0" smtClean="0"/>
              <a:t>tex3D()</a:t>
            </a:r>
            <a:r>
              <a:rPr lang="zh-CN" altLang="en-US" dirty="0" smtClean="0"/>
              <a:t>函数访问，并且使用浮点型纹理坐标。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929823-0230-4EEB-A3AD-53D43A2DD1AF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纹理使用：简单变形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05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程序功能：利用一个简单的变形规则对图像进行变形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利用一定的计算公式旋转该图像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200400"/>
            <a:ext cx="6737254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变形结果（</a:t>
            </a:r>
            <a:r>
              <a:rPr lang="en-US" altLang="zh-CN" dirty="0" smtClean="0"/>
              <a:t>Angle=5 degree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962150"/>
            <a:ext cx="3048000" cy="3695700"/>
          </a:xfrm>
        </p:spPr>
      </p:pic>
      <p:pic>
        <p:nvPicPr>
          <p:cNvPr id="13" name="内容占位符 12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962150"/>
            <a:ext cx="3048000" cy="369570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David Kirk/NVIDIA and Wen-mei W. Hwu</a:t>
            </a:r>
          </a:p>
          <a:p>
            <a:pPr>
              <a:defRPr/>
            </a:pPr>
            <a:r>
              <a:rPr lang="en-US" altLang="zh-CN" smtClean="0"/>
              <a:t>Taiwan, June 30 – July 2, 2008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8C273-6560-4B8B-9609-92330687C49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814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B6D6806-A805-4876-9C66-168A1E219E60}" type="slidenum">
              <a:rPr lang="en-US" altLang="zh-CN" smtClean="0"/>
              <a:pPr/>
              <a:t>17</a:t>
            </a:fld>
            <a:endParaRPr lang="en-US" altLang="zh-CN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391400" cy="1066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CUDA </a:t>
            </a:r>
            <a:r>
              <a:rPr lang="zh-CN" altLang="en-US" dirty="0" smtClean="0">
                <a:ea typeface="宋体" charset="-122"/>
              </a:rPr>
              <a:t>代码</a:t>
            </a:r>
            <a:r>
              <a:rPr lang="en-US" altLang="zh-CN" dirty="0" smtClean="0">
                <a:ea typeface="宋体" charset="-122"/>
              </a:rPr>
              <a:t> – Kernel</a:t>
            </a:r>
            <a:r>
              <a:rPr lang="zh-CN" altLang="en-US" dirty="0" smtClean="0">
                <a:ea typeface="宋体" charset="-122"/>
              </a:rPr>
              <a:t>执行配置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431213" cy="3963987"/>
          </a:xfrm>
          <a:noFill/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en-US" altLang="zh-CN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// </a:t>
            </a:r>
            <a:r>
              <a:rPr lang="zh-CN" altLang="en-US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设置执行时线程配置</a:t>
            </a:r>
            <a:endParaRPr lang="en-US" altLang="zh-CN" sz="18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 eaLnBrk="1" hangingPunct="1">
              <a:buFontTx/>
              <a:buNone/>
            </a:pPr>
            <a:r>
              <a:rPr lang="en-US" altLang="zh-CN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#define BLOCK_SIZE 16</a:t>
            </a:r>
          </a:p>
          <a:p>
            <a:pPr marL="457200" indent="-457200" eaLnBrk="1" hangingPunct="1">
              <a:buFontTx/>
              <a:buNone/>
            </a:pPr>
            <a:r>
              <a:rPr lang="en-US" altLang="zh-CN" sz="18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……………………</a:t>
            </a:r>
          </a:p>
          <a:p>
            <a:pPr marL="457200" indent="-457200" eaLnBrk="1" hangingPunct="1">
              <a:buFontTx/>
              <a:buNone/>
            </a:pPr>
            <a:r>
              <a:rPr lang="en-US" altLang="zh-CN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dim3 </a:t>
            </a:r>
            <a:r>
              <a:rPr lang="en-US" altLang="zh-CN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dimBlock</a:t>
            </a:r>
            <a:r>
              <a:rPr lang="en-US" altLang="zh-CN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(BLOCK_SIZE, BLOCK_SIZE);</a:t>
            </a:r>
          </a:p>
          <a:p>
            <a:pPr marL="457200" indent="-457200" eaLnBrk="1" hangingPunct="1">
              <a:buFontTx/>
              <a:buNone/>
            </a:pPr>
            <a:r>
              <a:rPr lang="en-US" altLang="zh-CN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dim3 </a:t>
            </a:r>
            <a:r>
              <a:rPr lang="en-US" altLang="zh-CN" sz="2400" b="1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dimGrid</a:t>
            </a:r>
            <a:r>
              <a:rPr lang="en-US" altLang="zh-CN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((Width+BLOCK_SIZE-1)/ BLOCK_SIZE, </a:t>
            </a:r>
          </a:p>
          <a:p>
            <a:pPr marL="457200" indent="-457200" eaLnBrk="1" hangingPunct="1">
              <a:buFontTx/>
              <a:buNone/>
            </a:pPr>
            <a:r>
              <a:rPr lang="en-US" altLang="zh-CN" sz="2400" b="1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 (Height+BLOCK_SIZE-1)/ BLOCK_SIZE);</a:t>
            </a:r>
          </a:p>
          <a:p>
            <a:pPr marL="457200" indent="-457200" eaLnBrk="1" hangingPunct="1">
              <a:buFontTx/>
              <a:buNone/>
            </a:pPr>
            <a:endParaRPr lang="en-US" altLang="zh-CN" sz="24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 eaLnBrk="1" hangingPunct="1">
              <a:buFontTx/>
              <a:buNone/>
            </a:pPr>
            <a:endParaRPr lang="en-US" altLang="zh-CN" sz="2400" b="1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 eaLnBrk="1" hangingPunct="1">
              <a:buFontTx/>
              <a:buNone/>
            </a:pPr>
            <a:endParaRPr lang="en-US" altLang="zh-CN" sz="1800" dirty="0" smtClean="0">
              <a:solidFill>
                <a:srgbClr val="008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EF8DCE5-F5EE-4DBD-A295-4051BF226B98}" type="slidenum">
              <a:rPr lang="en-US" altLang="zh-CN" smtClean="0"/>
              <a:pPr/>
              <a:t>18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CUDA </a:t>
            </a:r>
            <a:r>
              <a:rPr lang="zh-CN" altLang="en-US" smtClean="0">
                <a:ea typeface="宋体" charset="-122"/>
              </a:rPr>
              <a:t>代码</a:t>
            </a:r>
            <a:r>
              <a:rPr lang="en-US" altLang="zh-CN" smtClean="0">
                <a:ea typeface="宋体" charset="-122"/>
              </a:rPr>
              <a:t> – Kernel </a:t>
            </a:r>
            <a:r>
              <a:rPr lang="zh-CN" altLang="en-US" smtClean="0">
                <a:ea typeface="宋体" charset="-122"/>
              </a:rPr>
              <a:t>概述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533400" y="1362075"/>
            <a:ext cx="6751207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//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声明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2D float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纹理</a:t>
            </a:r>
          </a:p>
          <a:p>
            <a:r>
              <a:rPr lang="en-US" sz="1800" dirty="0" smtClean="0"/>
              <a:t>texture&lt;float, 2, </a:t>
            </a:r>
            <a:r>
              <a:rPr lang="en-US" sz="1800" dirty="0" err="1" smtClean="0"/>
              <a:t>cudaReadModeElementType</a:t>
            </a:r>
            <a:r>
              <a:rPr lang="en-US" sz="1800" dirty="0" smtClean="0"/>
              <a:t>&gt;</a:t>
            </a:r>
            <a:r>
              <a:rPr lang="en-US" sz="1800" dirty="0" err="1" smtClean="0"/>
              <a:t>texRef</a:t>
            </a:r>
            <a:r>
              <a:rPr lang="en-US" sz="1800" dirty="0" smtClean="0"/>
              <a:t>;</a:t>
            </a:r>
            <a:endParaRPr lang="zh-CN" altLang="en-US" sz="1800" dirty="0" smtClean="0"/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n-US" altLang="zh-CN" sz="18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//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简单的变形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kernel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函数</a:t>
            </a:r>
          </a:p>
          <a:p>
            <a:r>
              <a:rPr lang="en-US" sz="1800" dirty="0" smtClean="0"/>
              <a:t>__global__ </a:t>
            </a:r>
            <a:r>
              <a:rPr lang="en-US" sz="1800" dirty="0" err="1" smtClean="0"/>
              <a:t>voidtransformKernel</a:t>
            </a:r>
            <a:r>
              <a:rPr lang="en-US" sz="1800" dirty="0" smtClean="0"/>
              <a:t>(float* output,</a:t>
            </a:r>
            <a:endParaRPr lang="zh-CN" altLang="en-US" sz="1800" dirty="0" smtClean="0"/>
          </a:p>
          <a:p>
            <a:r>
              <a:rPr lang="en-US" sz="1800" dirty="0" err="1" smtClean="0"/>
              <a:t>int</a:t>
            </a:r>
            <a:r>
              <a:rPr lang="en-US" sz="1800" dirty="0" smtClean="0"/>
              <a:t> width, </a:t>
            </a:r>
            <a:r>
              <a:rPr lang="en-US" sz="1800" dirty="0" err="1" smtClean="0"/>
              <a:t>int</a:t>
            </a:r>
            <a:r>
              <a:rPr lang="en-US" sz="1800" dirty="0" smtClean="0"/>
              <a:t> height, float theta)</a:t>
            </a:r>
            <a:endParaRPr lang="zh-CN" altLang="en-US" sz="1800" dirty="0" smtClean="0"/>
          </a:p>
          <a:p>
            <a:r>
              <a:rPr lang="en-US" sz="1800" dirty="0" smtClean="0"/>
              <a:t>{</a:t>
            </a:r>
            <a:endParaRPr lang="zh-CN" altLang="en-US" sz="1800" dirty="0" smtClean="0"/>
          </a:p>
          <a:p>
            <a:r>
              <a:rPr lang="en-US" sz="1800" dirty="0" smtClean="0"/>
              <a:t>	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//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根据</a:t>
            </a:r>
            <a:r>
              <a:rPr lang="en-US" altLang="zh-CN" sz="1800" dirty="0" err="1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tid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 bid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计算归一化的拾取坐标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unsignedint</a:t>
            </a:r>
            <a:r>
              <a:rPr lang="en-US" sz="1800" dirty="0" smtClean="0"/>
              <a:t> x = </a:t>
            </a:r>
            <a:r>
              <a:rPr lang="en-US" sz="1800" dirty="0" err="1" smtClean="0"/>
              <a:t>blockIdx.x</a:t>
            </a:r>
            <a:r>
              <a:rPr lang="en-US" sz="1800" dirty="0" smtClean="0"/>
              <a:t> * </a:t>
            </a:r>
            <a:r>
              <a:rPr lang="en-US" sz="1800" dirty="0" err="1" smtClean="0"/>
              <a:t>blockDim.x</a:t>
            </a:r>
            <a:r>
              <a:rPr lang="en-US" sz="1800" dirty="0" smtClean="0"/>
              <a:t> + </a:t>
            </a:r>
            <a:r>
              <a:rPr lang="en-US" sz="1800" dirty="0" err="1" smtClean="0"/>
              <a:t>threadIdx.x</a:t>
            </a:r>
            <a:r>
              <a:rPr lang="en-US" sz="1800" dirty="0" smtClean="0"/>
              <a:t>;</a:t>
            </a:r>
            <a:endParaRPr lang="zh-CN" altLang="en-US" sz="1800" dirty="0" smtClean="0"/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unsignedint</a:t>
            </a:r>
            <a:r>
              <a:rPr lang="en-US" sz="1800" dirty="0" smtClean="0"/>
              <a:t> y = </a:t>
            </a:r>
            <a:r>
              <a:rPr lang="en-US" sz="1800" dirty="0" err="1" smtClean="0"/>
              <a:t>blockIdx.y</a:t>
            </a:r>
            <a:r>
              <a:rPr lang="en-US" sz="1800" dirty="0" smtClean="0"/>
              <a:t> * </a:t>
            </a:r>
            <a:r>
              <a:rPr lang="en-US" sz="1800" dirty="0" err="1" smtClean="0"/>
              <a:t>blockDim.y</a:t>
            </a:r>
            <a:r>
              <a:rPr lang="en-US" sz="1800" dirty="0" smtClean="0"/>
              <a:t> + </a:t>
            </a:r>
            <a:r>
              <a:rPr lang="en-US" sz="1800" dirty="0" err="1" smtClean="0"/>
              <a:t>threadIdx.y</a:t>
            </a:r>
            <a:r>
              <a:rPr lang="en-US" sz="1800" dirty="0" smtClean="0"/>
              <a:t>;</a:t>
            </a:r>
            <a:endParaRPr lang="zh-CN" altLang="en-US" sz="1800" dirty="0" smtClean="0"/>
          </a:p>
          <a:p>
            <a:r>
              <a:rPr lang="en-US" sz="1800" dirty="0" smtClean="0"/>
              <a:t>	float u = x / (float)width;</a:t>
            </a:r>
            <a:endParaRPr lang="zh-CN" altLang="en-US" sz="1800" dirty="0" smtClean="0"/>
          </a:p>
          <a:p>
            <a:r>
              <a:rPr lang="en-US" sz="1800" dirty="0" smtClean="0"/>
              <a:t>	float v = y / (float)height;</a:t>
            </a:r>
            <a:endParaRPr lang="zh-CN" altLang="en-US" sz="1800" dirty="0" smtClean="0"/>
          </a:p>
          <a:p>
            <a:r>
              <a:rPr lang="en-US" sz="1800" dirty="0" smtClean="0"/>
              <a:t>	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// 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旋转拾取坐标</a:t>
            </a:r>
          </a:p>
          <a:p>
            <a:r>
              <a:rPr lang="en-US" sz="1800" dirty="0" smtClean="0"/>
              <a:t>	u -= 0.5f;</a:t>
            </a:r>
            <a:endParaRPr lang="zh-CN" altLang="en-US" sz="1800" dirty="0" smtClean="0"/>
          </a:p>
          <a:p>
            <a:r>
              <a:rPr lang="en-US" sz="1800" dirty="0" smtClean="0"/>
              <a:t>	v -= 0.5f;</a:t>
            </a:r>
            <a:endParaRPr lang="zh-CN" altLang="en-US" sz="1800" dirty="0" smtClean="0"/>
          </a:p>
          <a:p>
            <a:r>
              <a:rPr lang="en-US" sz="1800" dirty="0" smtClean="0"/>
              <a:t>	float </a:t>
            </a:r>
            <a:r>
              <a:rPr lang="en-US" sz="1800" dirty="0" err="1" smtClean="0"/>
              <a:t>tu</a:t>
            </a:r>
            <a:r>
              <a:rPr lang="en-US" sz="1800" dirty="0" smtClean="0"/>
              <a:t> = u * </a:t>
            </a:r>
            <a:r>
              <a:rPr lang="en-US" sz="1800" dirty="0" err="1" smtClean="0"/>
              <a:t>cosf</a:t>
            </a:r>
            <a:r>
              <a:rPr lang="en-US" sz="1800" dirty="0" smtClean="0"/>
              <a:t>(theta) </a:t>
            </a:r>
            <a:r>
              <a:rPr lang="en-US" altLang="zh-CN" sz="1800" dirty="0" smtClean="0"/>
              <a:t>–</a:t>
            </a:r>
            <a:r>
              <a:rPr lang="en-US" sz="1800" dirty="0" smtClean="0"/>
              <a:t>v * </a:t>
            </a:r>
            <a:r>
              <a:rPr lang="en-US" sz="1800" dirty="0" err="1" smtClean="0"/>
              <a:t>sinf</a:t>
            </a:r>
            <a:r>
              <a:rPr lang="en-US" sz="1800" dirty="0" smtClean="0"/>
              <a:t>(theta) + 0.5f;</a:t>
            </a:r>
            <a:endParaRPr lang="zh-CN" altLang="en-US" sz="1800" dirty="0" smtClean="0"/>
          </a:p>
          <a:p>
            <a:r>
              <a:rPr lang="en-US" sz="1800" dirty="0" smtClean="0"/>
              <a:t>	float </a:t>
            </a:r>
            <a:r>
              <a:rPr lang="en-US" sz="1800" dirty="0" err="1" smtClean="0"/>
              <a:t>tv</a:t>
            </a:r>
            <a:r>
              <a:rPr lang="en-US" sz="1800" dirty="0" smtClean="0"/>
              <a:t> = v * </a:t>
            </a:r>
            <a:r>
              <a:rPr lang="en-US" sz="1800" dirty="0" err="1" smtClean="0"/>
              <a:t>cosf</a:t>
            </a:r>
            <a:r>
              <a:rPr lang="en-US" sz="1800" dirty="0" smtClean="0"/>
              <a:t>(theta) + u * </a:t>
            </a:r>
            <a:r>
              <a:rPr lang="en-US" sz="1800" dirty="0" err="1" smtClean="0"/>
              <a:t>sinf</a:t>
            </a:r>
            <a:r>
              <a:rPr lang="en-US" sz="1800" dirty="0" smtClean="0"/>
              <a:t>(theta) + 0.5f;</a:t>
            </a:r>
            <a:endParaRPr lang="zh-CN" altLang="en-US" sz="1800" dirty="0" smtClean="0"/>
          </a:p>
          <a:p>
            <a:r>
              <a:rPr lang="en-US" sz="1800" dirty="0" smtClean="0"/>
              <a:t>	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//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从纹理存储器中拾取数据，并写入显存</a:t>
            </a:r>
          </a:p>
          <a:p>
            <a:r>
              <a:rPr lang="en-US" sz="1800" dirty="0" smtClean="0"/>
              <a:t>	output[y * width + x] = tex2D(</a:t>
            </a:r>
            <a:r>
              <a:rPr lang="en-US" sz="1800" dirty="0" err="1" smtClean="0"/>
              <a:t>tex</a:t>
            </a:r>
            <a:r>
              <a:rPr lang="en-US" sz="1800" dirty="0" smtClean="0"/>
              <a:t>, </a:t>
            </a:r>
            <a:r>
              <a:rPr lang="en-US" sz="1800" dirty="0" err="1" smtClean="0"/>
              <a:t>tu</a:t>
            </a:r>
            <a:r>
              <a:rPr lang="en-US" sz="1800" dirty="0" smtClean="0"/>
              <a:t>, </a:t>
            </a:r>
            <a:r>
              <a:rPr lang="en-US" sz="1800" dirty="0" err="1" smtClean="0"/>
              <a:t>tv</a:t>
            </a:r>
            <a:r>
              <a:rPr lang="en-US" sz="1800" dirty="0" smtClean="0"/>
              <a:t>);</a:t>
            </a:r>
            <a:endParaRPr lang="zh-CN" altLang="en-US" sz="1800" dirty="0" smtClean="0"/>
          </a:p>
          <a:p>
            <a:r>
              <a:rPr lang="en-US" sz="1800" dirty="0" smtClean="0"/>
              <a:t>}</a:t>
            </a: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962400"/>
            <a:ext cx="3529038" cy="83820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3048000" y="4495800"/>
            <a:ext cx="205740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5830DF2-57C1-4CFA-83F1-EFE7C041C689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391400" cy="1066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CUDA</a:t>
            </a:r>
            <a:r>
              <a:rPr lang="zh-CN" altLang="en-US" dirty="0" smtClean="0">
                <a:ea typeface="宋体" charset="-122"/>
              </a:rPr>
              <a:t>代码</a:t>
            </a:r>
            <a:r>
              <a:rPr lang="en-US" altLang="zh-CN" dirty="0" smtClean="0">
                <a:ea typeface="宋体" charset="-122"/>
              </a:rPr>
              <a:t> –</a:t>
            </a:r>
            <a:r>
              <a:rPr lang="zh-CN" altLang="en-US" dirty="0" smtClean="0"/>
              <a:t>分配</a:t>
            </a:r>
            <a:r>
              <a:rPr lang="en-US" dirty="0" smtClean="0"/>
              <a:t>CUDA</a:t>
            </a:r>
            <a:r>
              <a:rPr lang="zh-CN" altLang="en-US" dirty="0" smtClean="0"/>
              <a:t>数组</a:t>
            </a:r>
            <a:endParaRPr lang="en-US" altLang="zh-CN" sz="3200" dirty="0" smtClean="0">
              <a:ea typeface="宋体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0063"/>
            <a:ext cx="8686800" cy="5087937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None/>
            </a:pPr>
            <a:r>
              <a:rPr lang="en-US" altLang="zh-CN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//</a:t>
            </a:r>
            <a:r>
              <a:rPr lang="zh-CN" altLang="en-US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描述</a:t>
            </a:r>
            <a:r>
              <a:rPr lang="en-US" altLang="zh-CN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CUDA</a:t>
            </a:r>
            <a:r>
              <a:rPr lang="zh-CN" altLang="en-US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数组中的数据类型</a:t>
            </a:r>
            <a:endParaRPr lang="en-US" altLang="zh-CN" sz="1800" kern="1200" dirty="0" smtClean="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cudaChannelFormatDesc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channelDesc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cudaCreateChannelDesc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(32, 0, 0, 0,cudaChannelFormatKindFloat);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zh-CN" sz="1600" dirty="0" smtClean="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// </a:t>
            </a:r>
            <a:r>
              <a:rPr lang="zh-CN" altLang="en-US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声明</a:t>
            </a:r>
            <a:r>
              <a:rPr lang="en-US" altLang="zh-CN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CUDA</a:t>
            </a:r>
            <a:r>
              <a:rPr lang="zh-CN" altLang="en-US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数组并分配内存</a:t>
            </a:r>
            <a:endParaRPr lang="en-US" altLang="zh-CN" sz="1800" kern="1200" dirty="0" smtClean="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cudaArray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* </a:t>
            </a: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cuArray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cudaMallocArray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(&amp;</a:t>
            </a: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cuArray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&amp;</a:t>
            </a: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channelDesc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width, height);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zh-CN" sz="1600" dirty="0" smtClean="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// </a:t>
            </a:r>
            <a:r>
              <a:rPr lang="zh-CN" altLang="en-US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将</a:t>
            </a:r>
            <a:r>
              <a:rPr lang="en-US" altLang="zh-CN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host</a:t>
            </a:r>
            <a:r>
              <a:rPr lang="zh-CN" altLang="en-US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内存中</a:t>
            </a:r>
            <a:r>
              <a:rPr lang="en-US" altLang="zh-CN" sz="1800" kern="1200" dirty="0" err="1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h_data</a:t>
            </a:r>
            <a:r>
              <a:rPr lang="zh-CN" altLang="en-US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数据拷贝到</a:t>
            </a:r>
            <a:r>
              <a:rPr lang="en-US" altLang="zh-CN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device</a:t>
            </a:r>
            <a:r>
              <a:rPr lang="zh-CN" altLang="en-US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内存</a:t>
            </a:r>
            <a:endParaRPr lang="en-US" altLang="zh-CN" sz="1800" kern="1200" dirty="0" smtClean="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cudaMemcpyToArray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cuArray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0, 0, </a:t>
            </a: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h_data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size, </a:t>
            </a: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cudaMemcpyHostToDevice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en-US" altLang="zh-CN" sz="2000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B5FA94-63AA-4246-9C8A-3F8CD4698271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宋体" pitchFamily="2" charset="-122"/>
              </a:rPr>
              <a:t>目标</a:t>
            </a:r>
            <a:endParaRPr lang="en-US" altLang="zh-CN" smtClean="0">
              <a:ea typeface="宋体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4572000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 smtClean="0">
                <a:ea typeface="宋体" pitchFamily="2" charset="-122"/>
              </a:rPr>
              <a:t>掌握纹理内存的使用方法</a:t>
            </a:r>
            <a:r>
              <a:rPr lang="en-US" altLang="zh-CN" dirty="0" smtClean="0">
                <a:ea typeface="宋体" pitchFamily="2" charset="-122"/>
              </a:rPr>
              <a:t> </a:t>
            </a:r>
          </a:p>
          <a:p>
            <a:pPr marL="974725" lvl="1" indent="-403225" eaLnBrk="1" hangingPunct="1"/>
            <a:r>
              <a:rPr lang="zh-CN" altLang="en-US" dirty="0" smtClean="0">
                <a:ea typeface="宋体" pitchFamily="2" charset="-122"/>
              </a:rPr>
              <a:t>了解什么是纹理参照系</a:t>
            </a:r>
            <a:endParaRPr lang="en-US" altLang="zh-CN" dirty="0" smtClean="0">
              <a:ea typeface="宋体" pitchFamily="2" charset="-122"/>
            </a:endParaRPr>
          </a:p>
          <a:p>
            <a:pPr marL="974725" lvl="1" indent="-403225" eaLnBrk="1" hangingPunct="1"/>
            <a:r>
              <a:rPr lang="zh-CN" altLang="en-US" dirty="0" smtClean="0">
                <a:ea typeface="宋体" pitchFamily="2" charset="-122"/>
              </a:rPr>
              <a:t>如何创建</a:t>
            </a:r>
            <a:r>
              <a:rPr lang="en-US" altLang="zh-CN" dirty="0" smtClean="0">
                <a:ea typeface="宋体" pitchFamily="2" charset="-122"/>
              </a:rPr>
              <a:t>CUDA</a:t>
            </a:r>
            <a:r>
              <a:rPr lang="zh-CN" altLang="en-US" dirty="0" smtClean="0">
                <a:ea typeface="宋体" pitchFamily="2" charset="-122"/>
              </a:rPr>
              <a:t>数组及如何绑定</a:t>
            </a:r>
            <a:endParaRPr lang="en-US" altLang="zh-CN" dirty="0" smtClean="0">
              <a:ea typeface="宋体" pitchFamily="2" charset="-122"/>
            </a:endParaRPr>
          </a:p>
          <a:p>
            <a:pPr marL="574675" indent="-403225" eaLnBrk="1" hangingPunct="1"/>
            <a:r>
              <a:rPr lang="zh-CN" altLang="en-US" dirty="0" smtClean="0">
                <a:ea typeface="宋体" pitchFamily="2" charset="-122"/>
              </a:rPr>
              <a:t>掌握</a:t>
            </a:r>
            <a:r>
              <a:rPr lang="en-US" altLang="zh-CN" dirty="0" smtClean="0">
                <a:ea typeface="宋体" pitchFamily="2" charset="-122"/>
              </a:rPr>
              <a:t>2D</a:t>
            </a:r>
            <a:r>
              <a:rPr lang="zh-CN" altLang="en-US" dirty="0" smtClean="0">
                <a:ea typeface="宋体" pitchFamily="2" charset="-122"/>
              </a:rPr>
              <a:t>纹理的创建和使用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5830DF2-57C1-4CFA-83F1-EFE7C041C689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391400" cy="1066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CUDA</a:t>
            </a:r>
            <a:r>
              <a:rPr lang="zh-CN" altLang="en-US" dirty="0" smtClean="0">
                <a:ea typeface="宋体" charset="-122"/>
              </a:rPr>
              <a:t>代码</a:t>
            </a:r>
            <a:r>
              <a:rPr lang="en-US" altLang="zh-CN" dirty="0" smtClean="0">
                <a:ea typeface="宋体" charset="-122"/>
              </a:rPr>
              <a:t> –</a:t>
            </a:r>
            <a:r>
              <a:rPr lang="zh-CN" altLang="en-US" dirty="0" smtClean="0">
                <a:ea typeface="宋体" charset="-122"/>
              </a:rPr>
              <a:t>设置纹理参数并绑定纹理</a:t>
            </a:r>
            <a:endParaRPr lang="en-US" altLang="zh-CN" sz="3200" dirty="0" smtClean="0">
              <a:ea typeface="宋体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0063"/>
            <a:ext cx="8686800" cy="5087937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None/>
            </a:pPr>
            <a:r>
              <a:rPr lang="en-US" altLang="zh-CN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//</a:t>
            </a:r>
            <a:r>
              <a:rPr lang="zh-CN" altLang="en-US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 循环寻址方式</a:t>
            </a:r>
            <a:endParaRPr lang="en-US" altLang="zh-CN" sz="1800" kern="1200" dirty="0" smtClean="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texRef.addressMode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[0] = </a:t>
            </a: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cudaAddressModeWrap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 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texRef.addressMode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[1] = </a:t>
            </a: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cudaAddressModeWrap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zh-CN" sz="1600" dirty="0" smtClean="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//</a:t>
            </a:r>
            <a:r>
              <a:rPr lang="zh-CN" altLang="en-US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线性滤波（如果要保持原来的值则千万不要用线性滤波）</a:t>
            </a:r>
            <a:endParaRPr lang="en-US" altLang="zh-CN" sz="1800" kern="1200" dirty="0" smtClean="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texRef.filterMode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</a:t>
            </a: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cudaFilterModeLinear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 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zh-CN" sz="1600" dirty="0" smtClean="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//</a:t>
            </a:r>
            <a:r>
              <a:rPr lang="zh-CN" altLang="en-US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归一化坐标</a:t>
            </a:r>
            <a:endParaRPr lang="en-US" altLang="zh-CN" sz="1800" kern="1200" dirty="0" smtClean="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texRef.normalized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= true;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zh-CN" sz="2400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buNone/>
            </a:pPr>
            <a:r>
              <a:rPr lang="en-US" altLang="zh-CN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//</a:t>
            </a:r>
            <a:r>
              <a:rPr lang="zh-CN" altLang="en-US" sz="1800" kern="1200" dirty="0" smtClean="0">
                <a:latin typeface="黑体" pitchFamily="2" charset="-122"/>
                <a:ea typeface="黑体" pitchFamily="2" charset="-122"/>
                <a:cs typeface="Courier New" pitchFamily="49" charset="0"/>
              </a:rPr>
              <a:t>绑定纹理</a:t>
            </a:r>
            <a:endParaRPr lang="en-US" altLang="zh-CN" sz="1800" kern="1200" dirty="0" smtClean="0">
              <a:latin typeface="黑体" pitchFamily="2" charset="-122"/>
              <a:ea typeface="黑体" pitchFamily="2" charset="-122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buNone/>
            </a:pP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cudaBindTextureToArray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texRef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cuArray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channelDesc</a:t>
            </a:r>
            <a:r>
              <a:rPr lang="en-US" altLang="zh-CN" sz="2400" dirty="0" smtClean="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lang="zh-CN" altLang="en-US" sz="2400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457200" indent="-457200" eaLnBrk="1" hangingPunct="1">
              <a:lnSpc>
                <a:spcPct val="80000"/>
              </a:lnSpc>
              <a:buNone/>
            </a:pPr>
            <a:endParaRPr lang="en-US" altLang="zh-CN" sz="1600" dirty="0" smtClean="0">
              <a:latin typeface="黑体" pitchFamily="2" charset="-122"/>
              <a:ea typeface="黑体" pitchFamily="2" charset="-122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进一步提升：边缘检测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Sobel</a:t>
            </a:r>
            <a:r>
              <a:rPr lang="zh-CN" altLang="en-US" dirty="0" smtClean="0"/>
              <a:t>算子</a:t>
            </a:r>
            <a:r>
              <a:rPr lang="en-US" altLang="zh-CN" dirty="0" smtClean="0"/>
              <a:t>: A</a:t>
            </a:r>
            <a:r>
              <a:rPr lang="zh-CN" altLang="en-US" dirty="0" smtClean="0"/>
              <a:t>为输入图像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8C273-6560-4B8B-9609-92330687C49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92" y="2362200"/>
            <a:ext cx="7842216" cy="1295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3886200"/>
            <a:ext cx="2717496" cy="8572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764" y="4972052"/>
            <a:ext cx="2505635" cy="97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89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Sobel</a:t>
            </a:r>
            <a:r>
              <a:rPr lang="zh-CN" altLang="en-US" dirty="0" smtClean="0"/>
              <a:t>算子</a:t>
            </a:r>
            <a:r>
              <a:rPr lang="zh-CN" altLang="en-US" dirty="0"/>
              <a:t>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24000"/>
            <a:ext cx="8305800" cy="2458278"/>
          </a:xfrm>
        </p:spPr>
        <p:txBody>
          <a:bodyPr/>
          <a:lstStyle/>
          <a:p>
            <a:r>
              <a:rPr lang="zh-CN" altLang="en-US" dirty="0" smtClean="0"/>
              <a:t>如</a:t>
            </a:r>
            <a:r>
              <a:rPr lang="en-US" altLang="zh-CN" dirty="0" smtClean="0"/>
              <a:t>A=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8C273-6560-4B8B-9609-92330687C49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524000"/>
            <a:ext cx="2590800" cy="24582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953000"/>
            <a:ext cx="7221598" cy="914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0112" y="4409394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则使用近似公式的计算的结果为：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867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边缘检测结果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962150"/>
            <a:ext cx="3048000" cy="3695700"/>
          </a:xfrm>
        </p:spPr>
      </p:pic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1962150"/>
            <a:ext cx="3048000" cy="3695700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8C273-6560-4B8B-9609-92330687C49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3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Sobel</a:t>
            </a:r>
            <a:r>
              <a:rPr lang="zh-CN" altLang="en-US" dirty="0" smtClean="0"/>
              <a:t>算子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(2-1)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24000"/>
            <a:ext cx="8305800" cy="4572000"/>
          </a:xfrm>
        </p:spPr>
        <p:txBody>
          <a:bodyPr/>
          <a:lstStyle/>
          <a:p>
            <a:r>
              <a:rPr lang="en-US" altLang="zh-CN" sz="1800" dirty="0"/>
              <a:t>__device__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sobel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b,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c,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e,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f) {</a:t>
            </a:r>
          </a:p>
          <a:p>
            <a:r>
              <a:rPr lang="en-US" altLang="zh-CN" sz="1800" dirty="0"/>
              <a:t>	return ((a + 2*b + c) - (d + 2*e + f));</a:t>
            </a:r>
          </a:p>
          <a:p>
            <a:r>
              <a:rPr lang="en-US" altLang="zh-CN" sz="1800" dirty="0"/>
              <a:t>}</a:t>
            </a:r>
            <a:endParaRPr lang="en-US" altLang="zh-CN" sz="1800" dirty="0" smtClean="0"/>
          </a:p>
          <a:p>
            <a:r>
              <a:rPr lang="en-US" altLang="zh-CN" sz="1800" dirty="0" smtClean="0"/>
              <a:t>__</a:t>
            </a:r>
            <a:r>
              <a:rPr lang="en-US" altLang="zh-CN" sz="1800" dirty="0"/>
              <a:t>global__ </a:t>
            </a: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sobelKernel</a:t>
            </a:r>
            <a:r>
              <a:rPr lang="en-US" altLang="zh-CN" sz="1800" dirty="0" smtClean="0"/>
              <a:t>(float</a:t>
            </a:r>
            <a:r>
              <a:rPr lang="en-US" altLang="zh-CN" sz="1800" dirty="0"/>
              <a:t>* </a:t>
            </a:r>
            <a:r>
              <a:rPr lang="en-US" altLang="zh-CN" sz="1800" dirty="0" smtClean="0"/>
              <a:t>output,</a:t>
            </a:r>
            <a:r>
              <a:rPr lang="zh-CN" altLang="en-US" sz="1800" dirty="0" smtClean="0"/>
              <a:t>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width,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height)</a:t>
            </a:r>
            <a:endParaRPr lang="zh-CN" altLang="en-US" sz="1800" dirty="0"/>
          </a:p>
          <a:p>
            <a:r>
              <a:rPr lang="en-US" altLang="zh-CN" sz="1800" dirty="0"/>
              <a:t>{</a:t>
            </a:r>
            <a:endParaRPr lang="zh-CN" altLang="en-US" sz="1800" dirty="0"/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 = </a:t>
            </a:r>
            <a:r>
              <a:rPr lang="en-US" altLang="zh-CN" sz="1800" dirty="0" err="1"/>
              <a:t>threadIdx.x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blockIdx.x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blockDim.x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y = </a:t>
            </a:r>
            <a:r>
              <a:rPr lang="en-US" altLang="zh-CN" sz="1800" dirty="0" err="1"/>
              <a:t>threadIdx.y</a:t>
            </a:r>
            <a:r>
              <a:rPr lang="en-US" altLang="zh-CN" sz="1800" dirty="0"/>
              <a:t> + </a:t>
            </a:r>
            <a:r>
              <a:rPr lang="en-US" altLang="zh-CN" sz="1800" dirty="0" err="1"/>
              <a:t>blockIdx.y</a:t>
            </a:r>
            <a:r>
              <a:rPr lang="en-US" altLang="zh-CN" sz="1800" dirty="0"/>
              <a:t> * </a:t>
            </a:r>
            <a:r>
              <a:rPr lang="en-US" altLang="zh-CN" sz="1800" dirty="0" err="1"/>
              <a:t>blockDim.y</a:t>
            </a:r>
            <a:r>
              <a:rPr lang="en-US" altLang="zh-CN" sz="1800" dirty="0" smtClean="0"/>
              <a:t>;</a:t>
            </a:r>
            <a:endParaRPr lang="en-US" altLang="zh-CN" sz="1800" dirty="0"/>
          </a:p>
          <a:p>
            <a:r>
              <a:rPr lang="en-US" altLang="zh-CN" sz="1800" dirty="0"/>
              <a:t>	if(x &lt; width &amp;&amp; y &lt; height) {</a:t>
            </a:r>
          </a:p>
          <a:p>
            <a:r>
              <a:rPr lang="en-US" altLang="zh-CN" sz="1800" dirty="0"/>
              <a:t>		</a:t>
            </a:r>
            <a:r>
              <a:rPr lang="en-US" altLang="zh-CN" sz="1800" dirty="0" err="1" smtClean="0"/>
              <a:t>uchar</a:t>
            </a:r>
            <a:r>
              <a:rPr lang="en-US" altLang="zh-CN" sz="1800" dirty="0" smtClean="0"/>
              <a:t> x1</a:t>
            </a:r>
            <a:r>
              <a:rPr lang="en-US" altLang="zh-CN" sz="1800" dirty="0"/>
              <a:t>, x2, x3, x4, x5, x6, x7, </a:t>
            </a:r>
            <a:r>
              <a:rPr lang="en-US" altLang="zh-CN" sz="1800" dirty="0" smtClean="0"/>
              <a:t>x8,x9;</a:t>
            </a:r>
            <a:endParaRPr lang="en-US" altLang="zh-CN" sz="1800" dirty="0"/>
          </a:p>
          <a:p>
            <a:r>
              <a:rPr lang="en-US" altLang="zh-CN" sz="1800" dirty="0"/>
              <a:t>		</a:t>
            </a:r>
            <a:r>
              <a:rPr lang="en-US" altLang="zh-CN" sz="1800" dirty="0" smtClean="0"/>
              <a:t>x1 </a:t>
            </a:r>
            <a:r>
              <a:rPr lang="en-US" altLang="zh-CN" sz="1800" dirty="0"/>
              <a:t>= tex2D(</a:t>
            </a:r>
            <a:r>
              <a:rPr lang="en-US" altLang="zh-CN" sz="1800" dirty="0" err="1"/>
              <a:t>tex</a:t>
            </a:r>
            <a:r>
              <a:rPr lang="en-US" altLang="zh-CN" sz="1800" dirty="0"/>
              <a:t>, x-1, y-1);</a:t>
            </a:r>
          </a:p>
          <a:p>
            <a:r>
              <a:rPr lang="en-US" altLang="zh-CN" sz="1800" dirty="0"/>
              <a:t>		</a:t>
            </a:r>
            <a:r>
              <a:rPr lang="en-US" altLang="zh-CN" sz="1800" dirty="0" smtClean="0"/>
              <a:t>x2 </a:t>
            </a:r>
            <a:r>
              <a:rPr lang="en-US" altLang="zh-CN" sz="1800" dirty="0"/>
              <a:t>= tex2D(</a:t>
            </a:r>
            <a:r>
              <a:rPr lang="en-US" altLang="zh-CN" sz="1800" dirty="0" err="1"/>
              <a:t>tex</a:t>
            </a:r>
            <a:r>
              <a:rPr lang="en-US" altLang="zh-CN" sz="1800" dirty="0"/>
              <a:t>, x, y-1);</a:t>
            </a:r>
          </a:p>
          <a:p>
            <a:r>
              <a:rPr lang="en-US" altLang="zh-CN" sz="1800" dirty="0"/>
              <a:t>		</a:t>
            </a:r>
            <a:r>
              <a:rPr lang="en-US" altLang="zh-CN" sz="1800" dirty="0" smtClean="0"/>
              <a:t>x3 </a:t>
            </a:r>
            <a:r>
              <a:rPr lang="en-US" altLang="zh-CN" sz="1800" dirty="0"/>
              <a:t>= tex2D(</a:t>
            </a:r>
            <a:r>
              <a:rPr lang="en-US" altLang="zh-CN" sz="1800" dirty="0" err="1"/>
              <a:t>tex</a:t>
            </a:r>
            <a:r>
              <a:rPr lang="en-US" altLang="zh-CN" sz="1800" dirty="0"/>
              <a:t>, x+1, y);</a:t>
            </a:r>
          </a:p>
          <a:p>
            <a:r>
              <a:rPr lang="en-US" altLang="zh-CN" sz="1800" dirty="0"/>
              <a:t>		</a:t>
            </a:r>
            <a:r>
              <a:rPr lang="en-US" altLang="zh-CN" sz="1800" dirty="0" smtClean="0"/>
              <a:t>x4 </a:t>
            </a:r>
            <a:r>
              <a:rPr lang="en-US" altLang="zh-CN" sz="1800" dirty="0"/>
              <a:t>= tex2D(</a:t>
            </a:r>
            <a:r>
              <a:rPr lang="en-US" altLang="zh-CN" sz="1800" dirty="0" err="1"/>
              <a:t>tex</a:t>
            </a:r>
            <a:r>
              <a:rPr lang="en-US" altLang="zh-CN" sz="1800" dirty="0"/>
              <a:t>, x-1, y);</a:t>
            </a:r>
          </a:p>
          <a:p>
            <a:r>
              <a:rPr lang="en-US" altLang="zh-CN" sz="1800" dirty="0"/>
              <a:t>		</a:t>
            </a:r>
            <a:r>
              <a:rPr lang="en-US" altLang="zh-CN" sz="1800" dirty="0" smtClean="0"/>
              <a:t>x5 </a:t>
            </a:r>
            <a:r>
              <a:rPr lang="en-US" altLang="zh-CN" sz="1800" dirty="0"/>
              <a:t>= tex2D(</a:t>
            </a:r>
            <a:r>
              <a:rPr lang="en-US" altLang="zh-CN" sz="1800" dirty="0" err="1"/>
              <a:t>tex</a:t>
            </a:r>
            <a:r>
              <a:rPr lang="en-US" altLang="zh-CN" sz="1800" dirty="0"/>
              <a:t>, x, y);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smtClean="0"/>
              <a:t>……..</a:t>
            </a:r>
            <a:endParaRPr lang="zh-CN" altLang="en-US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8C273-6560-4B8B-9609-92330687C49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049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Sobel</a:t>
            </a:r>
            <a:r>
              <a:rPr lang="zh-CN" altLang="en-US" dirty="0" smtClean="0"/>
              <a:t>算子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(2-2)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/>
              <a:t>……</a:t>
            </a:r>
            <a:endParaRPr lang="zh-CN" altLang="en-US" sz="1800" dirty="0"/>
          </a:p>
          <a:p>
            <a:r>
              <a:rPr lang="en-US" altLang="zh-CN" sz="1800" dirty="0" smtClean="0"/>
              <a:t>        </a:t>
            </a:r>
            <a:r>
              <a:rPr lang="en-US" altLang="zh-CN" sz="1800" dirty="0"/>
              <a:t>		x6 = tex2D(</a:t>
            </a:r>
            <a:r>
              <a:rPr lang="en-US" altLang="zh-CN" sz="1800" dirty="0" err="1"/>
              <a:t>tex</a:t>
            </a:r>
            <a:r>
              <a:rPr lang="en-US" altLang="zh-CN" sz="1800" dirty="0"/>
              <a:t>, x+1, y);</a:t>
            </a:r>
          </a:p>
          <a:p>
            <a:r>
              <a:rPr lang="en-US" altLang="zh-CN" sz="1800" dirty="0"/>
              <a:t>		x7 = tex2D(</a:t>
            </a:r>
            <a:r>
              <a:rPr lang="en-US" altLang="zh-CN" sz="1800" dirty="0" err="1"/>
              <a:t>tex</a:t>
            </a:r>
            <a:r>
              <a:rPr lang="en-US" altLang="zh-CN" sz="1800" dirty="0"/>
              <a:t>, x-1, y+1);</a:t>
            </a:r>
          </a:p>
          <a:p>
            <a:r>
              <a:rPr lang="en-US" altLang="zh-CN" sz="1800" dirty="0"/>
              <a:t>		x8 = tex2D(</a:t>
            </a:r>
            <a:r>
              <a:rPr lang="en-US" altLang="zh-CN" sz="1800" dirty="0" err="1"/>
              <a:t>tex</a:t>
            </a:r>
            <a:r>
              <a:rPr lang="en-US" altLang="zh-CN" sz="1800" dirty="0"/>
              <a:t>, x, y+1);</a:t>
            </a:r>
          </a:p>
          <a:p>
            <a:r>
              <a:rPr lang="en-US" altLang="zh-CN" sz="1800" dirty="0"/>
              <a:t>		x9 = tex2D(</a:t>
            </a:r>
            <a:r>
              <a:rPr lang="en-US" altLang="zh-CN" sz="1800" dirty="0" err="1"/>
              <a:t>tex</a:t>
            </a:r>
            <a:r>
              <a:rPr lang="en-US" altLang="zh-CN" sz="1800" dirty="0"/>
              <a:t>, x+1, y+1); </a:t>
            </a:r>
            <a:endParaRPr lang="en-US" altLang="zh-CN" sz="1800" dirty="0" smtClean="0"/>
          </a:p>
          <a:p>
            <a:r>
              <a:rPr lang="en-US" altLang="zh-CN" sz="1800" dirty="0" smtClean="0"/>
              <a:t>                      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dfdy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dirty="0" err="1" smtClean="0"/>
              <a:t>sobel</a:t>
            </a:r>
            <a:r>
              <a:rPr lang="en-US" altLang="zh-CN" sz="1800" dirty="0" smtClean="0"/>
              <a:t>(x1, x2, x3, x7, x8, x9);</a:t>
            </a:r>
            <a:endParaRPr lang="en-US" altLang="zh-CN" sz="1800" dirty="0"/>
          </a:p>
          <a:p>
            <a:r>
              <a:rPr lang="en-US" altLang="zh-CN" sz="1800" dirty="0" smtClean="0"/>
              <a:t>                      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dfdx</a:t>
            </a:r>
            <a:r>
              <a:rPr lang="en-US" altLang="zh-CN" sz="1800" dirty="0" smtClean="0"/>
              <a:t>= </a:t>
            </a:r>
            <a:r>
              <a:rPr lang="en-US" altLang="zh-CN" sz="1800" dirty="0" err="1" smtClean="0"/>
              <a:t>sobel</a:t>
            </a:r>
            <a:r>
              <a:rPr lang="en-US" altLang="zh-CN" sz="1800" dirty="0" smtClean="0"/>
              <a:t>(x1, x4, x7, x3, x6, x9);</a:t>
            </a:r>
            <a:r>
              <a:rPr lang="en-US" altLang="zh-CN" sz="1800" dirty="0"/>
              <a:t>	</a:t>
            </a:r>
            <a:endParaRPr lang="en-US" altLang="zh-CN" sz="1800" dirty="0" smtClean="0"/>
          </a:p>
          <a:p>
            <a:r>
              <a:rPr lang="en-US" altLang="zh-CN" sz="1800" dirty="0" smtClean="0"/>
              <a:t>                         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gradient= abs(</a:t>
            </a:r>
            <a:r>
              <a:rPr lang="en-US" altLang="zh-CN" sz="1800" dirty="0" err="1" smtClean="0"/>
              <a:t>dfdy</a:t>
            </a:r>
            <a:r>
              <a:rPr lang="en-US" altLang="zh-CN" sz="1800" dirty="0" smtClean="0"/>
              <a:t>) </a:t>
            </a:r>
            <a:r>
              <a:rPr lang="en-US" altLang="zh-CN" sz="1800" dirty="0"/>
              <a:t>+ </a:t>
            </a:r>
            <a:r>
              <a:rPr lang="en-US" altLang="zh-CN" sz="1800" dirty="0" smtClean="0"/>
              <a:t>abs(</a:t>
            </a:r>
            <a:r>
              <a:rPr lang="en-US" altLang="zh-CN" sz="1800" dirty="0" err="1" smtClean="0"/>
              <a:t>dfdx</a:t>
            </a:r>
            <a:r>
              <a:rPr lang="en-US" altLang="zh-CN" sz="1800" dirty="0" smtClean="0"/>
              <a:t>);</a:t>
            </a:r>
            <a:endParaRPr lang="zh-CN" altLang="en-US" sz="1800" dirty="0"/>
          </a:p>
          <a:p>
            <a:r>
              <a:rPr lang="en-US" altLang="zh-CN" sz="1800" dirty="0" smtClean="0"/>
              <a:t> </a:t>
            </a:r>
            <a:r>
              <a:rPr lang="en-US" altLang="zh-CN" sz="1800" dirty="0"/>
              <a:t>       </a:t>
            </a:r>
            <a:r>
              <a:rPr lang="en-US" altLang="zh-CN" sz="1800" dirty="0" smtClean="0"/>
              <a:t>                  out[x </a:t>
            </a:r>
            <a:r>
              <a:rPr lang="en-US" altLang="zh-CN" sz="1800" dirty="0"/>
              <a:t>+ y * width] = gradient</a:t>
            </a:r>
            <a:r>
              <a:rPr lang="en-US" altLang="zh-CN" sz="1800" dirty="0" smtClean="0"/>
              <a:t>;</a:t>
            </a:r>
          </a:p>
          <a:p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8C273-6560-4B8B-9609-92330687C49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814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尝试其它边缘检测算子！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286000"/>
            <a:ext cx="7525626" cy="2133600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David Kirk/NVIDIA and Wen-mei W. Hwu</a:t>
            </a:r>
          </a:p>
          <a:p>
            <a:pPr>
              <a:defRPr/>
            </a:pPr>
            <a:r>
              <a:rPr lang="en-US" altLang="zh-CN" smtClean="0"/>
              <a:t>Taiwan, June 30 – July 2, 2008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8C273-6560-4B8B-9609-92330687C49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079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纹理内存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纹理存储器是一种只读存储器</a:t>
            </a:r>
            <a:endParaRPr lang="en-US" altLang="zh-CN" dirty="0" smtClean="0"/>
          </a:p>
          <a:p>
            <a:r>
              <a:rPr lang="zh-CN" altLang="en-US" dirty="0" smtClean="0"/>
              <a:t>纹理具有缓存机制</a:t>
            </a:r>
            <a:endParaRPr lang="en-US" altLang="zh-CN" dirty="0" smtClean="0"/>
          </a:p>
          <a:p>
            <a:r>
              <a:rPr lang="zh-CN" altLang="en-US" dirty="0" smtClean="0"/>
              <a:t>主机端行为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分配内存到</a:t>
            </a:r>
            <a:r>
              <a:rPr lang="en-US" altLang="zh-CN" dirty="0" smtClean="0"/>
              <a:t>GPU</a:t>
            </a:r>
          </a:p>
          <a:p>
            <a:pPr lvl="1"/>
            <a:r>
              <a:rPr lang="zh-CN" altLang="en-US" dirty="0" smtClean="0"/>
              <a:t>创建一个纹理内存参考对象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绑定纹理对象到内存</a:t>
            </a:r>
            <a:endParaRPr lang="en-US" altLang="zh-CN" dirty="0" smtClean="0"/>
          </a:p>
          <a:p>
            <a:r>
              <a:rPr lang="en-US" altLang="zh-CN" dirty="0" smtClean="0"/>
              <a:t>GPU</a:t>
            </a:r>
            <a:r>
              <a:rPr lang="zh-CN" altLang="en-US" dirty="0" smtClean="0"/>
              <a:t>端行为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纹理拾取</a:t>
            </a:r>
            <a:r>
              <a:rPr lang="en-US" altLang="zh-CN" dirty="0" smtClean="0"/>
              <a:t>text1Dfetch(), tex1D(), tex2D(),</a:t>
            </a:r>
          </a:p>
          <a:p>
            <a:pPr lvl="1"/>
            <a:r>
              <a:rPr lang="en-US" altLang="zh-CN" dirty="0" smtClean="0"/>
              <a:t>tex3D()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641BB9-086F-428B-8668-E2BE731C9D2D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173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8712" y="1528762"/>
            <a:ext cx="31908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53CBD2-D123-4C19-B0A3-D360B7A9F0D3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纹理内存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zh-CN" altLang="en-US" dirty="0" smtClean="0">
                <a:ea typeface="宋体" pitchFamily="2" charset="-122"/>
              </a:rPr>
              <a:t>续）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纹理存储器在硬件中并不对应一块专门的存储器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纹理存储器提供</a:t>
            </a:r>
            <a:r>
              <a:rPr lang="zh-CN" altLang="en-US" dirty="0" smtClean="0"/>
              <a:t>以下功能</a:t>
            </a:r>
            <a:endParaRPr lang="en-US" altLang="zh-CN" dirty="0" smtClean="0"/>
          </a:p>
          <a:p>
            <a:pPr lvl="1" eaLnBrk="1" hangingPunct="1"/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地址映射</a:t>
            </a:r>
            <a:endParaRPr lang="en-US" altLang="zh-CN" dirty="0" smtClean="0">
              <a:ea typeface="+mn-ea"/>
              <a:cs typeface="+mn-cs"/>
            </a:endParaRPr>
          </a:p>
          <a:p>
            <a:pPr lvl="1" eaLnBrk="1" hangingPunct="1"/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数据滤波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eaLnBrk="1" hangingPunct="1"/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缓存等功能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hangingPunct="1"/>
            <a:r>
              <a:rPr lang="en-US" dirty="0" smtClean="0"/>
              <a:t>CUDA</a:t>
            </a:r>
            <a:r>
              <a:rPr lang="zh-CN" dirty="0" smtClean="0"/>
              <a:t>编程模型中，纹理缓存是透明的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eaLnBrk="1" hangingPunct="1"/>
            <a:r>
              <a:rPr lang="zh-CN" dirty="0" smtClean="0"/>
              <a:t>编程人员不用去了解它的实现机制。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F9C573-7F39-4DF5-A1ED-028E83EA2FAE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ea typeface="宋体" pitchFamily="2" charset="-122"/>
              </a:rPr>
              <a:t>纹理参照系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定义一个纹理内存区域用来作纹理拾取</a:t>
            </a:r>
            <a:endParaRPr lang="en-US" altLang="zh-CN" dirty="0" smtClean="0"/>
          </a:p>
          <a:p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将数据与纹理绑定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(texture binding)</a:t>
            </a:r>
          </a:p>
          <a:p>
            <a:pPr lvl="1"/>
            <a:r>
              <a:rPr lang="zh-CN" dirty="0" smtClean="0">
                <a:solidFill>
                  <a:schemeClr val="tx1"/>
                </a:solidFill>
                <a:latin typeface="+mn-lt"/>
              </a:rPr>
              <a:t>普通的线性内存（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Linear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Memroy</a:t>
            </a:r>
            <a:r>
              <a:rPr lang="zh-CN" dirty="0" smtClean="0">
                <a:solidFill>
                  <a:schemeClr val="tx1"/>
                </a:solidFill>
                <a:latin typeface="+mn-lt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</a:rPr>
              <a:t>CUDA</a:t>
            </a:r>
            <a:r>
              <a:rPr lang="zh-CN" dirty="0" smtClean="0">
                <a:solidFill>
                  <a:schemeClr val="tx1"/>
                </a:solidFill>
                <a:latin typeface="+mn-lt"/>
              </a:rPr>
              <a:t>数组（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CUDA Array</a:t>
            </a:r>
            <a:r>
              <a:rPr lang="zh-CN" dirty="0" smtClean="0">
                <a:solidFill>
                  <a:schemeClr val="tx1"/>
                </a:solidFill>
                <a:latin typeface="+mn-lt"/>
              </a:rPr>
              <a:t>）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（为纹理访问进行优化）</a:t>
            </a: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绑定到纹理的线性内存和数组中的元素被称为像元（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texels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可以是</a:t>
            </a:r>
            <a:r>
              <a:rPr lang="en-US" altLang="zh-CN" dirty="0" smtClean="0"/>
              <a:t>1D,2D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3D</a:t>
            </a:r>
            <a:r>
              <a:rPr lang="zh-CN" altLang="en-US" dirty="0" smtClean="0"/>
              <a:t>（使用对应的纹理坐标）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纹理参照系（续）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texture &lt;Type, Dim, </a:t>
            </a:r>
            <a:r>
              <a:rPr lang="en-US" altLang="zh-CN" dirty="0" err="1" smtClean="0"/>
              <a:t>ReadMode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texRef</a:t>
            </a:r>
            <a:r>
              <a:rPr lang="en-US" altLang="zh-CN" dirty="0" smtClean="0"/>
              <a:t>;</a:t>
            </a:r>
          </a:p>
          <a:p>
            <a:pPr lvl="1"/>
            <a:r>
              <a:rPr lang="en-US" altLang="zh-CN" dirty="0" smtClean="0"/>
              <a:t>Type: </a:t>
            </a:r>
            <a:r>
              <a:rPr lang="zh-CN" altLang="en-US" dirty="0" smtClean="0"/>
              <a:t>像元类型</a:t>
            </a:r>
            <a:r>
              <a:rPr lang="en-US" altLang="zh-CN" dirty="0" smtClean="0"/>
              <a:t>, </a:t>
            </a:r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, float, vector type</a:t>
            </a:r>
          </a:p>
          <a:p>
            <a:pPr lvl="1"/>
            <a:r>
              <a:rPr lang="en-US" altLang="zh-CN" dirty="0" smtClean="0"/>
              <a:t>Dim: </a:t>
            </a:r>
            <a:r>
              <a:rPr lang="zh-CN" altLang="en-US" dirty="0" smtClean="0"/>
              <a:t>纹理参照系的维度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可选的，默认为</a:t>
            </a:r>
            <a:r>
              <a:rPr lang="en-US" altLang="zh-CN" dirty="0" smtClean="0"/>
              <a:t>1</a:t>
            </a:r>
          </a:p>
          <a:p>
            <a:pPr lvl="2"/>
            <a:r>
              <a:rPr lang="zh-CN" altLang="en-US" dirty="0" smtClean="0"/>
              <a:t>通常可以是</a:t>
            </a:r>
            <a:r>
              <a:rPr lang="en-US" altLang="zh-CN" dirty="0" smtClean="0"/>
              <a:t>1,2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3</a:t>
            </a: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ReadMode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读取类型（是否转换拾取的像元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)</a:t>
            </a:r>
          </a:p>
          <a:p>
            <a:pPr lvl="2"/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cudaReadModeElementType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(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不转换）</a:t>
            </a: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en-US" altLang="zh-CN" dirty="0" err="1" smtClean="0">
                <a:solidFill>
                  <a:schemeClr val="tx1"/>
                </a:solidFill>
                <a:latin typeface="+mn-lt"/>
              </a:rPr>
              <a:t>cudaReadModeNormalizedFloat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（归一化）</a:t>
            </a: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 lvl="2"/>
            <a:r>
              <a:rPr lang="zh-CN" altLang="en-US" dirty="0" smtClean="0"/>
              <a:t>可选的，默认为不转换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8C273-6560-4B8B-9609-92330687C49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990600" y="6096000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texture&lt;float, 2&gt; texRef2D;  // 2D texture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ea typeface="宋体" pitchFamily="2" charset="-122"/>
              </a:rPr>
              <a:t>纹理作用</a:t>
            </a:r>
            <a:endParaRPr lang="en-US" altLang="zh-CN" sz="3600" dirty="0" smtClean="0">
              <a:ea typeface="宋体" pitchFamily="2" charset="-122"/>
            </a:endParaRPr>
          </a:p>
        </p:txBody>
      </p:sp>
      <p:sp>
        <p:nvSpPr>
          <p:cNvPr id="97" name="内容占位符 9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纹理缓存中的数据可以被重复利用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zh-CN" dirty="0" smtClean="0">
                <a:solidFill>
                  <a:schemeClr val="tx1"/>
                </a:solidFill>
                <a:latin typeface="+mn-lt"/>
              </a:rPr>
              <a:t>避免对显存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过多的访问</a:t>
            </a: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zh-CN" altLang="en-US" dirty="0" smtClean="0"/>
              <a:t>不必按照显存对齐的要求读取</a:t>
            </a:r>
            <a:endParaRPr lang="en-US" altLang="zh-CN" dirty="0" smtClean="0"/>
          </a:p>
          <a:p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纹理缓存可以缓存拾取坐标附近几个像元的数据</a:t>
            </a:r>
            <a:endParaRPr lang="en-US" altLang="zh-CN" dirty="0" smtClean="0"/>
          </a:p>
          <a:p>
            <a:pPr lvl="1"/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实现滤波模式，提高局部性的访问效率</a:t>
            </a:r>
            <a:endParaRPr lang="zh-CN" altLang="en-US" dirty="0"/>
          </a:p>
        </p:txBody>
      </p:sp>
      <p:sp>
        <p:nvSpPr>
          <p:cNvPr id="9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51BE8D-DFD5-4772-8074-91BC07D3DCB1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AE1AE1-B0DA-4167-A89D-AEC0059A9DAC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CUDA</a:t>
            </a:r>
            <a:r>
              <a:rPr lang="zh-CN" altLang="en-US" dirty="0" smtClean="0">
                <a:ea typeface="宋体" pitchFamily="2" charset="-122"/>
              </a:rPr>
              <a:t>数组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534400" cy="5257800"/>
          </a:xfrm>
        </p:spPr>
        <p:txBody>
          <a:bodyPr/>
          <a:lstStyle/>
          <a:p>
            <a:pPr marL="457200" indent="-457200" eaLnBrk="1" hangingPunct="1"/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声明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CUDA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数组之前，必须先以结构体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channelDesc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描述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CUDA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数组中的数据类型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74725" lvl="1" indent="-403225" eaLnBrk="1" hangingPunct="1">
              <a:buNone/>
            </a:pP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structcudaChannelFormatDesc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{</a:t>
            </a:r>
          </a:p>
          <a:p>
            <a:pPr marL="974725" lvl="1" indent="-403225" eaLnBrk="1" hangingPunct="1"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int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x, y, z, w;</a:t>
            </a:r>
          </a:p>
          <a:p>
            <a:pPr marL="974725" lvl="1" indent="-403225" eaLnBrk="1" hangingPunct="1"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	</a:t>
            </a:r>
            <a:r>
              <a:rPr lang="en-US" altLang="zh-CN" b="1" dirty="0" err="1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enumcudaChannelFormatKind</a:t>
            </a: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f;</a:t>
            </a:r>
          </a:p>
          <a:p>
            <a:pPr marL="974725" lvl="1" indent="-403225" eaLnBrk="1" hangingPunct="1"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};</a:t>
            </a:r>
          </a:p>
          <a:p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其中，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 y, z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分别是每个返回值成员的位数，而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是一个枚举变量，可以取一下几个值：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cudaChannelFormatKindSigned</a:t>
            </a:r>
            <a:r>
              <a:rPr lang="zh-CN" sz="2200" dirty="0" smtClean="0">
                <a:solidFill>
                  <a:schemeClr val="tx1"/>
                </a:solidFill>
                <a:latin typeface="+mn-lt"/>
              </a:rPr>
              <a:t>，如果这些成员是有符号整型</a:t>
            </a:r>
            <a:endParaRPr lang="en-US" altLang="zh-CN" sz="220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cudaChannelFormatKindUnsigned</a:t>
            </a:r>
            <a:r>
              <a:rPr lang="zh-CN" sz="2200" dirty="0" smtClean="0">
                <a:solidFill>
                  <a:schemeClr val="tx1"/>
                </a:solidFill>
                <a:latin typeface="+mn-lt"/>
              </a:rPr>
              <a:t>，如果这些成员是无符号整型</a:t>
            </a:r>
            <a:endParaRPr lang="en-US" altLang="zh-CN" sz="2200" dirty="0" smtClean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200" b="1" dirty="0" err="1" smtClean="0">
                <a:solidFill>
                  <a:schemeClr val="tx1"/>
                </a:solidFill>
                <a:latin typeface="+mn-lt"/>
              </a:rPr>
              <a:t>cudaChannelFormatKindFloat</a:t>
            </a:r>
            <a:r>
              <a:rPr lang="zh-CN" sz="2200" dirty="0" smtClean="0">
                <a:solidFill>
                  <a:schemeClr val="tx1"/>
                </a:solidFill>
                <a:latin typeface="+mn-lt"/>
              </a:rPr>
              <a:t>，如果这些成员是浮点型</a:t>
            </a:r>
            <a:endParaRPr lang="zh-CN" altLang="en-US" sz="2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如何分配</a:t>
            </a:r>
            <a:r>
              <a:rPr lang="en-US" altLang="zh-CN" dirty="0" smtClean="0"/>
              <a:t>CUDA</a:t>
            </a:r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cudaMalloc3DArray()</a:t>
            </a:r>
          </a:p>
          <a:p>
            <a:pPr lvl="1"/>
            <a:r>
              <a:rPr lang="zh-CN" dirty="0" smtClean="0">
                <a:solidFill>
                  <a:schemeClr val="tx1"/>
                </a:solidFill>
                <a:latin typeface="+mn-lt"/>
              </a:rPr>
              <a:t>可以分配一维、二维或者三维的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CUDA</a:t>
            </a:r>
            <a:r>
              <a:rPr lang="zh-CN" dirty="0" smtClean="0">
                <a:solidFill>
                  <a:schemeClr val="tx1"/>
                </a:solidFill>
                <a:latin typeface="+mn-lt"/>
              </a:rPr>
              <a:t>数组</a:t>
            </a: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cudaMallocArray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pPr lvl="1"/>
            <a:r>
              <a:rPr lang="zh-CN" dirty="0" smtClean="0">
                <a:solidFill>
                  <a:schemeClr val="tx1"/>
                </a:solidFill>
                <a:latin typeface="+mn-lt"/>
              </a:rPr>
              <a:t>一般用于分配二维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CUDA</a:t>
            </a:r>
            <a:r>
              <a:rPr lang="zh-CN" dirty="0" smtClean="0">
                <a:solidFill>
                  <a:schemeClr val="tx1"/>
                </a:solidFill>
                <a:latin typeface="+mn-lt"/>
              </a:rPr>
              <a:t>数组</a:t>
            </a:r>
            <a:endParaRPr lang="en-US" altLang="zh-CN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cudaFreeArray</a:t>
            </a:r>
            <a:r>
              <a:rPr lang="zh-C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函数释放显存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D8C273-6560-4B8B-9609-92330687C49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24937</TotalTime>
  <Words>1099</Words>
  <Application>Microsoft Office PowerPoint</Application>
  <PresentationFormat>全屏显示(4:3)</PresentationFormat>
  <Paragraphs>235</Paragraphs>
  <Slides>26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Gulim</vt:lpstr>
      <vt:lpstr>Palatino</vt:lpstr>
      <vt:lpstr>黑体</vt:lpstr>
      <vt:lpstr>宋体</vt:lpstr>
      <vt:lpstr>Arial</vt:lpstr>
      <vt:lpstr>Courier New</vt:lpstr>
      <vt:lpstr>Times New Roman</vt:lpstr>
      <vt:lpstr>Default Design</vt:lpstr>
      <vt:lpstr>2020 HPC 课程  HPC课程:GPU编程之CUDA   纹理内存  彭博 </vt:lpstr>
      <vt:lpstr>目标</vt:lpstr>
      <vt:lpstr>纹理内存</vt:lpstr>
      <vt:lpstr>纹理内存(续）</vt:lpstr>
      <vt:lpstr>纹理参照系</vt:lpstr>
      <vt:lpstr>纹理参照系（续）</vt:lpstr>
      <vt:lpstr>纹理作用</vt:lpstr>
      <vt:lpstr>CUDA数组</vt:lpstr>
      <vt:lpstr>如何分配CUDA数组</vt:lpstr>
      <vt:lpstr>例：分配一个二维的CUDA数组</vt:lpstr>
      <vt:lpstr>声明纹理参照系</vt:lpstr>
      <vt:lpstr>设置运行时纹理参照系属性</vt:lpstr>
      <vt:lpstr>纹理绑定</vt:lpstr>
      <vt:lpstr>纹理拾取</vt:lpstr>
      <vt:lpstr>纹理使用：简单变形</vt:lpstr>
      <vt:lpstr>变形结果（Angle=5 degree）</vt:lpstr>
      <vt:lpstr>CUDA 代码 – Kernel执行配置</vt:lpstr>
      <vt:lpstr>CUDA 代码 – Kernel 概述</vt:lpstr>
      <vt:lpstr>CUDA代码 –分配CUDA数组</vt:lpstr>
      <vt:lpstr>CUDA代码 –设置纹理参数并绑定纹理</vt:lpstr>
      <vt:lpstr>进一步提升：边缘检测</vt:lpstr>
      <vt:lpstr>Sobel算子计算</vt:lpstr>
      <vt:lpstr>边缘检测结果</vt:lpstr>
      <vt:lpstr>Sobel算子CUDA实现(2-1)</vt:lpstr>
      <vt:lpstr>Sobel算子CUDA实现(2-2)</vt:lpstr>
      <vt:lpstr>尝试其它边缘检测算子！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</dc:creator>
  <cp:lastModifiedBy>Bo Peng</cp:lastModifiedBy>
  <cp:revision>183</cp:revision>
  <dcterms:created xsi:type="dcterms:W3CDTF">1601-01-01T00:00:00Z</dcterms:created>
  <dcterms:modified xsi:type="dcterms:W3CDTF">2020-05-18T07:44:23Z</dcterms:modified>
</cp:coreProperties>
</file>