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94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93" r:id="rId27"/>
    <p:sldId id="292" r:id="rId28"/>
    <p:sldId id="286" r:id="rId29"/>
    <p:sldId id="287" r:id="rId30"/>
    <p:sldId id="289" r:id="rId31"/>
    <p:sldId id="288" r:id="rId32"/>
    <p:sldId id="295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1" autoAdjust="0"/>
    <p:restoredTop sz="94660"/>
  </p:normalViewPr>
  <p:slideViewPr>
    <p:cSldViewPr>
      <p:cViewPr varScale="1">
        <p:scale>
          <a:sx n="74" d="100"/>
          <a:sy n="7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DFABD-476A-450D-AD29-F925FAD70DA2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A8443-C422-477A-93B4-4DB6833B5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A8443-C422-477A-93B4-4DB6833B5C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8C44E-CD8D-441B-B26D-AB408180561E}" type="slidenum">
              <a:rPr lang="en-GB"/>
              <a:pPr/>
              <a:t>10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720725"/>
            <a:ext cx="4518025" cy="3387725"/>
          </a:xfrm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428" y="4347531"/>
            <a:ext cx="5189145" cy="4145728"/>
          </a:xfrm>
          <a:noFill/>
          <a:ln/>
        </p:spPr>
        <p:txBody>
          <a:bodyPr lIns="93064" tIns="46534" rIns="93064" bIns="4653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31840-66BC-4F34-93D3-857C185CA77D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720725"/>
            <a:ext cx="4518025" cy="3387725"/>
          </a:xfrm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428" y="4347531"/>
            <a:ext cx="5189145" cy="4145728"/>
          </a:xfrm>
          <a:noFill/>
          <a:ln/>
        </p:spPr>
        <p:txBody>
          <a:bodyPr lIns="93064" tIns="46534" rIns="93064" bIns="4653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A0391-E9F6-428E-BF66-E9B9C4455612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720725"/>
            <a:ext cx="4518025" cy="3387725"/>
          </a:xfrm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428" y="4347531"/>
            <a:ext cx="5189145" cy="4145728"/>
          </a:xfrm>
          <a:noFill/>
          <a:ln/>
        </p:spPr>
        <p:txBody>
          <a:bodyPr lIns="93064" tIns="46534" rIns="93064" bIns="46534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F6853E-4B9B-4783-AA85-25F3D15382D2}" type="slidenum">
              <a:rPr lang="en-US"/>
              <a:pPr>
                <a:defRPr/>
              </a:pPr>
              <a:t>‹#›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Autofit/>
          </a:bodyPr>
          <a:lstStyle/>
          <a:p>
            <a:r>
              <a:rPr lang="en-US" sz="16600" b="1" u="sng" baseline="-25000" dirty="0" smtClean="0">
                <a:solidFill>
                  <a:schemeClr val="tx2">
                    <a:lumMod val="75000"/>
                  </a:schemeClr>
                </a:solidFill>
                <a:latin typeface="28 Days Later" pitchFamily="34" charset="0"/>
              </a:rPr>
              <a:t>PID </a:t>
            </a:r>
            <a:r>
              <a:rPr lang="en-US" sz="16600" b="1" u="sng" baseline="-25000" dirty="0" smtClean="0">
                <a:solidFill>
                  <a:schemeClr val="tx2">
                    <a:lumMod val="75000"/>
                  </a:schemeClr>
                </a:solidFill>
                <a:latin typeface="28 Days Later" pitchFamily="34" charset="0"/>
              </a:rPr>
              <a:t>Control</a:t>
            </a:r>
            <a:endParaRPr lang="en-US" sz="16600" b="1" u="sng" baseline="-25000" dirty="0">
              <a:solidFill>
                <a:schemeClr val="tx2">
                  <a:lumMod val="75000"/>
                </a:schemeClr>
              </a:solidFill>
              <a:latin typeface="28 Days Later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495800"/>
            <a:ext cx="4572000" cy="7620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  <a:t>Dheeraj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  <a:t>Upadhyay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  <a:t/>
            </a:r>
            <a:b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</a:b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  <a:t>M.Tech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  <a:t>.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  <a:t/>
            </a:r>
            <a:b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</a:b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  <a:t>Faculty of Engineering </a:t>
            </a:r>
            <a:b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</a:b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Darah Erc " pitchFamily="34" charset="0"/>
                <a:cs typeface="Darah Erc " pitchFamily="34" charset="0"/>
              </a:rPr>
              <a:t>D.E.I, Agra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Darah Erc " pitchFamily="34" charset="0"/>
              <a:cs typeface="Darah Erc 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844800" y="333375"/>
            <a:ext cx="54403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58813" y="723900"/>
            <a:ext cx="7826375" cy="495300"/>
          </a:xfrm>
          <a:noFill/>
        </p:spPr>
        <p:txBody>
          <a:bodyPr lIns="107950" tIns="53975" rIns="107950" bIns="53975">
            <a:noAutofit/>
          </a:bodyPr>
          <a:lstStyle/>
          <a:p>
            <a:pPr defTabSz="1069975"/>
            <a:r>
              <a:rPr lang="en-GB" sz="2800" b="1" u="sng" dirty="0" smtClean="0">
                <a:solidFill>
                  <a:srgbClr val="C00000"/>
                </a:solidFill>
                <a:latin typeface="Arial" charset="0"/>
              </a:rPr>
              <a:t>Proportional-only control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1271588" y="1611313"/>
            <a:ext cx="5872162" cy="1119187"/>
          </a:xfrm>
          <a:custGeom>
            <a:avLst/>
            <a:gdLst>
              <a:gd name="T0" fmla="*/ 0 w 2774"/>
              <a:gd name="T1" fmla="*/ 940 h 941"/>
              <a:gd name="T2" fmla="*/ 623 w 2774"/>
              <a:gd name="T3" fmla="*/ 940 h 941"/>
              <a:gd name="T4" fmla="*/ 623 w 2774"/>
              <a:gd name="T5" fmla="*/ 0 h 941"/>
              <a:gd name="T6" fmla="*/ 2773 w 2774"/>
              <a:gd name="T7" fmla="*/ 0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2774"/>
              <a:gd name="T13" fmla="*/ 0 h 941"/>
              <a:gd name="T14" fmla="*/ 2774 w 2774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4" h="941">
                <a:moveTo>
                  <a:pt x="0" y="940"/>
                </a:moveTo>
                <a:lnTo>
                  <a:pt x="623" y="940"/>
                </a:lnTo>
                <a:lnTo>
                  <a:pt x="623" y="0"/>
                </a:lnTo>
                <a:lnTo>
                  <a:pt x="2773" y="0"/>
                </a:lnTo>
              </a:path>
            </a:pathLst>
          </a:custGeom>
          <a:noFill/>
          <a:ln w="12700" cap="rnd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2584450" y="2054225"/>
            <a:ext cx="4592638" cy="657225"/>
          </a:xfrm>
          <a:custGeom>
            <a:avLst/>
            <a:gdLst>
              <a:gd name="T0" fmla="*/ 0 w 2170"/>
              <a:gd name="T1" fmla="*/ 551 h 552"/>
              <a:gd name="T2" fmla="*/ 29 w 2170"/>
              <a:gd name="T3" fmla="*/ 547 h 552"/>
              <a:gd name="T4" fmla="*/ 42 w 2170"/>
              <a:gd name="T5" fmla="*/ 545 h 552"/>
              <a:gd name="T6" fmla="*/ 58 w 2170"/>
              <a:gd name="T7" fmla="*/ 539 h 552"/>
              <a:gd name="T8" fmla="*/ 74 w 2170"/>
              <a:gd name="T9" fmla="*/ 535 h 552"/>
              <a:gd name="T10" fmla="*/ 89 w 2170"/>
              <a:gd name="T11" fmla="*/ 528 h 552"/>
              <a:gd name="T12" fmla="*/ 103 w 2170"/>
              <a:gd name="T13" fmla="*/ 519 h 552"/>
              <a:gd name="T14" fmla="*/ 120 w 2170"/>
              <a:gd name="T15" fmla="*/ 503 h 552"/>
              <a:gd name="T16" fmla="*/ 138 w 2170"/>
              <a:gd name="T17" fmla="*/ 489 h 552"/>
              <a:gd name="T18" fmla="*/ 157 w 2170"/>
              <a:gd name="T19" fmla="*/ 470 h 552"/>
              <a:gd name="T20" fmla="*/ 173 w 2170"/>
              <a:gd name="T21" fmla="*/ 445 h 552"/>
              <a:gd name="T22" fmla="*/ 197 w 2170"/>
              <a:gd name="T23" fmla="*/ 408 h 552"/>
              <a:gd name="T24" fmla="*/ 219 w 2170"/>
              <a:gd name="T25" fmla="*/ 363 h 552"/>
              <a:gd name="T26" fmla="*/ 243 w 2170"/>
              <a:gd name="T27" fmla="*/ 316 h 552"/>
              <a:gd name="T28" fmla="*/ 263 w 2170"/>
              <a:gd name="T29" fmla="*/ 272 h 552"/>
              <a:gd name="T30" fmla="*/ 286 w 2170"/>
              <a:gd name="T31" fmla="*/ 223 h 552"/>
              <a:gd name="T32" fmla="*/ 306 w 2170"/>
              <a:gd name="T33" fmla="*/ 181 h 552"/>
              <a:gd name="T34" fmla="*/ 319 w 2170"/>
              <a:gd name="T35" fmla="*/ 153 h 552"/>
              <a:gd name="T36" fmla="*/ 332 w 2170"/>
              <a:gd name="T37" fmla="*/ 131 h 552"/>
              <a:gd name="T38" fmla="*/ 350 w 2170"/>
              <a:gd name="T39" fmla="*/ 107 h 552"/>
              <a:gd name="T40" fmla="*/ 368 w 2170"/>
              <a:gd name="T41" fmla="*/ 87 h 552"/>
              <a:gd name="T42" fmla="*/ 388 w 2170"/>
              <a:gd name="T43" fmla="*/ 74 h 552"/>
              <a:gd name="T44" fmla="*/ 412 w 2170"/>
              <a:gd name="T45" fmla="*/ 60 h 552"/>
              <a:gd name="T46" fmla="*/ 451 w 2170"/>
              <a:gd name="T47" fmla="*/ 44 h 552"/>
              <a:gd name="T48" fmla="*/ 495 w 2170"/>
              <a:gd name="T49" fmla="*/ 27 h 552"/>
              <a:gd name="T50" fmla="*/ 543 w 2170"/>
              <a:gd name="T51" fmla="*/ 7 h 552"/>
              <a:gd name="T52" fmla="*/ 600 w 2170"/>
              <a:gd name="T53" fmla="*/ 0 h 552"/>
              <a:gd name="T54" fmla="*/ 679 w 2170"/>
              <a:gd name="T55" fmla="*/ 4 h 552"/>
              <a:gd name="T56" fmla="*/ 766 w 2170"/>
              <a:gd name="T57" fmla="*/ 18 h 552"/>
              <a:gd name="T58" fmla="*/ 846 w 2170"/>
              <a:gd name="T59" fmla="*/ 41 h 552"/>
              <a:gd name="T60" fmla="*/ 886 w 2170"/>
              <a:gd name="T61" fmla="*/ 52 h 552"/>
              <a:gd name="T62" fmla="*/ 933 w 2170"/>
              <a:gd name="T63" fmla="*/ 65 h 552"/>
              <a:gd name="T64" fmla="*/ 985 w 2170"/>
              <a:gd name="T65" fmla="*/ 74 h 552"/>
              <a:gd name="T66" fmla="*/ 1040 w 2170"/>
              <a:gd name="T67" fmla="*/ 81 h 552"/>
              <a:gd name="T68" fmla="*/ 1093 w 2170"/>
              <a:gd name="T69" fmla="*/ 85 h 552"/>
              <a:gd name="T70" fmla="*/ 1145 w 2170"/>
              <a:gd name="T71" fmla="*/ 87 h 552"/>
              <a:gd name="T72" fmla="*/ 1192 w 2170"/>
              <a:gd name="T73" fmla="*/ 87 h 552"/>
              <a:gd name="T74" fmla="*/ 1234 w 2170"/>
              <a:gd name="T75" fmla="*/ 81 h 552"/>
              <a:gd name="T76" fmla="*/ 1277 w 2170"/>
              <a:gd name="T77" fmla="*/ 75 h 552"/>
              <a:gd name="T78" fmla="*/ 1336 w 2170"/>
              <a:gd name="T79" fmla="*/ 70 h 552"/>
              <a:gd name="T80" fmla="*/ 1404 w 2170"/>
              <a:gd name="T81" fmla="*/ 66 h 552"/>
              <a:gd name="T82" fmla="*/ 1482 w 2170"/>
              <a:gd name="T83" fmla="*/ 63 h 552"/>
              <a:gd name="T84" fmla="*/ 1563 w 2170"/>
              <a:gd name="T85" fmla="*/ 61 h 552"/>
              <a:gd name="T86" fmla="*/ 1645 w 2170"/>
              <a:gd name="T87" fmla="*/ 59 h 552"/>
              <a:gd name="T88" fmla="*/ 1724 w 2170"/>
              <a:gd name="T89" fmla="*/ 58 h 552"/>
              <a:gd name="T90" fmla="*/ 2169 w 2170"/>
              <a:gd name="T91" fmla="*/ 65 h 55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170"/>
              <a:gd name="T139" fmla="*/ 0 h 552"/>
              <a:gd name="T140" fmla="*/ 2170 w 2170"/>
              <a:gd name="T141" fmla="*/ 552 h 55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170" h="552">
                <a:moveTo>
                  <a:pt x="0" y="551"/>
                </a:moveTo>
                <a:lnTo>
                  <a:pt x="29" y="547"/>
                </a:lnTo>
                <a:lnTo>
                  <a:pt x="42" y="545"/>
                </a:lnTo>
                <a:lnTo>
                  <a:pt x="58" y="539"/>
                </a:lnTo>
                <a:lnTo>
                  <a:pt x="74" y="535"/>
                </a:lnTo>
                <a:lnTo>
                  <a:pt x="89" y="528"/>
                </a:lnTo>
                <a:lnTo>
                  <a:pt x="103" y="519"/>
                </a:lnTo>
                <a:lnTo>
                  <a:pt x="120" y="503"/>
                </a:lnTo>
                <a:lnTo>
                  <a:pt x="138" y="489"/>
                </a:lnTo>
                <a:lnTo>
                  <a:pt x="157" y="470"/>
                </a:lnTo>
                <a:lnTo>
                  <a:pt x="173" y="445"/>
                </a:lnTo>
                <a:lnTo>
                  <a:pt x="197" y="408"/>
                </a:lnTo>
                <a:lnTo>
                  <a:pt x="219" y="363"/>
                </a:lnTo>
                <a:lnTo>
                  <a:pt x="243" y="316"/>
                </a:lnTo>
                <a:lnTo>
                  <a:pt x="263" y="272"/>
                </a:lnTo>
                <a:lnTo>
                  <a:pt x="286" y="223"/>
                </a:lnTo>
                <a:lnTo>
                  <a:pt x="306" y="181"/>
                </a:lnTo>
                <a:lnTo>
                  <a:pt x="319" y="153"/>
                </a:lnTo>
                <a:lnTo>
                  <a:pt x="332" y="131"/>
                </a:lnTo>
                <a:lnTo>
                  <a:pt x="350" y="107"/>
                </a:lnTo>
                <a:lnTo>
                  <a:pt x="368" y="87"/>
                </a:lnTo>
                <a:lnTo>
                  <a:pt x="388" y="74"/>
                </a:lnTo>
                <a:lnTo>
                  <a:pt x="412" y="60"/>
                </a:lnTo>
                <a:lnTo>
                  <a:pt x="451" y="44"/>
                </a:lnTo>
                <a:lnTo>
                  <a:pt x="495" y="27"/>
                </a:lnTo>
                <a:lnTo>
                  <a:pt x="543" y="7"/>
                </a:lnTo>
                <a:lnTo>
                  <a:pt x="600" y="0"/>
                </a:lnTo>
                <a:lnTo>
                  <a:pt x="679" y="4"/>
                </a:lnTo>
                <a:lnTo>
                  <a:pt x="766" y="18"/>
                </a:lnTo>
                <a:lnTo>
                  <a:pt x="846" y="41"/>
                </a:lnTo>
                <a:lnTo>
                  <a:pt x="886" y="52"/>
                </a:lnTo>
                <a:lnTo>
                  <a:pt x="933" y="65"/>
                </a:lnTo>
                <a:lnTo>
                  <a:pt x="985" y="74"/>
                </a:lnTo>
                <a:lnTo>
                  <a:pt x="1040" y="81"/>
                </a:lnTo>
                <a:lnTo>
                  <a:pt x="1093" y="85"/>
                </a:lnTo>
                <a:lnTo>
                  <a:pt x="1145" y="87"/>
                </a:lnTo>
                <a:lnTo>
                  <a:pt x="1192" y="87"/>
                </a:lnTo>
                <a:lnTo>
                  <a:pt x="1234" y="81"/>
                </a:lnTo>
                <a:lnTo>
                  <a:pt x="1277" y="75"/>
                </a:lnTo>
                <a:lnTo>
                  <a:pt x="1336" y="70"/>
                </a:lnTo>
                <a:lnTo>
                  <a:pt x="1404" y="66"/>
                </a:lnTo>
                <a:lnTo>
                  <a:pt x="1482" y="63"/>
                </a:lnTo>
                <a:lnTo>
                  <a:pt x="1563" y="61"/>
                </a:lnTo>
                <a:lnTo>
                  <a:pt x="1645" y="59"/>
                </a:lnTo>
                <a:lnTo>
                  <a:pt x="1724" y="58"/>
                </a:lnTo>
                <a:lnTo>
                  <a:pt x="2169" y="65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1271588" y="2730500"/>
            <a:ext cx="13192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1271588" y="2730500"/>
            <a:ext cx="64928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1347788" y="4016375"/>
            <a:ext cx="5872162" cy="928688"/>
          </a:xfrm>
          <a:custGeom>
            <a:avLst/>
            <a:gdLst>
              <a:gd name="T0" fmla="*/ 0 w 2774"/>
              <a:gd name="T1" fmla="*/ 778 h 779"/>
              <a:gd name="T2" fmla="*/ 622 w 2774"/>
              <a:gd name="T3" fmla="*/ 778 h 779"/>
              <a:gd name="T4" fmla="*/ 622 w 2774"/>
              <a:gd name="T5" fmla="*/ 0 h 779"/>
              <a:gd name="T6" fmla="*/ 2773 w 2774"/>
              <a:gd name="T7" fmla="*/ 0 h 779"/>
              <a:gd name="T8" fmla="*/ 0 60000 65536"/>
              <a:gd name="T9" fmla="*/ 0 60000 65536"/>
              <a:gd name="T10" fmla="*/ 0 60000 65536"/>
              <a:gd name="T11" fmla="*/ 0 60000 65536"/>
              <a:gd name="T12" fmla="*/ 0 w 2774"/>
              <a:gd name="T13" fmla="*/ 0 h 779"/>
              <a:gd name="T14" fmla="*/ 2774 w 2774"/>
              <a:gd name="T15" fmla="*/ 779 h 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4" h="779">
                <a:moveTo>
                  <a:pt x="0" y="778"/>
                </a:moveTo>
                <a:lnTo>
                  <a:pt x="622" y="778"/>
                </a:lnTo>
                <a:lnTo>
                  <a:pt x="622" y="0"/>
                </a:lnTo>
                <a:lnTo>
                  <a:pt x="2773" y="0"/>
                </a:lnTo>
              </a:path>
            </a:pathLst>
          </a:custGeom>
          <a:noFill/>
          <a:ln w="12700" cap="rnd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2665413" y="3908425"/>
            <a:ext cx="4541837" cy="1036638"/>
          </a:xfrm>
          <a:custGeom>
            <a:avLst/>
            <a:gdLst>
              <a:gd name="T0" fmla="*/ 29 w 2146"/>
              <a:gd name="T1" fmla="*/ 863 h 870"/>
              <a:gd name="T2" fmla="*/ 59 w 2146"/>
              <a:gd name="T3" fmla="*/ 856 h 870"/>
              <a:gd name="T4" fmla="*/ 89 w 2146"/>
              <a:gd name="T5" fmla="*/ 842 h 870"/>
              <a:gd name="T6" fmla="*/ 119 w 2146"/>
              <a:gd name="T7" fmla="*/ 818 h 870"/>
              <a:gd name="T8" fmla="*/ 153 w 2146"/>
              <a:gd name="T9" fmla="*/ 782 h 870"/>
              <a:gd name="T10" fmla="*/ 183 w 2146"/>
              <a:gd name="T11" fmla="*/ 691 h 870"/>
              <a:gd name="T12" fmla="*/ 209 w 2146"/>
              <a:gd name="T13" fmla="*/ 540 h 870"/>
              <a:gd name="T14" fmla="*/ 219 w 2146"/>
              <a:gd name="T15" fmla="*/ 449 h 870"/>
              <a:gd name="T16" fmla="*/ 236 w 2146"/>
              <a:gd name="T17" fmla="*/ 340 h 870"/>
              <a:gd name="T18" fmla="*/ 254 w 2146"/>
              <a:gd name="T19" fmla="*/ 231 h 870"/>
              <a:gd name="T20" fmla="*/ 272 w 2146"/>
              <a:gd name="T21" fmla="*/ 140 h 870"/>
              <a:gd name="T22" fmla="*/ 293 w 2146"/>
              <a:gd name="T23" fmla="*/ 73 h 870"/>
              <a:gd name="T24" fmla="*/ 320 w 2146"/>
              <a:gd name="T25" fmla="*/ 24 h 870"/>
              <a:gd name="T26" fmla="*/ 349 w 2146"/>
              <a:gd name="T27" fmla="*/ 0 h 870"/>
              <a:gd name="T28" fmla="*/ 376 w 2146"/>
              <a:gd name="T29" fmla="*/ 6 h 870"/>
              <a:gd name="T30" fmla="*/ 400 w 2146"/>
              <a:gd name="T31" fmla="*/ 38 h 870"/>
              <a:gd name="T32" fmla="*/ 428 w 2146"/>
              <a:gd name="T33" fmla="*/ 76 h 870"/>
              <a:gd name="T34" fmla="*/ 452 w 2146"/>
              <a:gd name="T35" fmla="*/ 116 h 870"/>
              <a:gd name="T36" fmla="*/ 471 w 2146"/>
              <a:gd name="T37" fmla="*/ 151 h 870"/>
              <a:gd name="T38" fmla="*/ 489 w 2146"/>
              <a:gd name="T39" fmla="*/ 199 h 870"/>
              <a:gd name="T40" fmla="*/ 516 w 2146"/>
              <a:gd name="T41" fmla="*/ 271 h 870"/>
              <a:gd name="T42" fmla="*/ 546 w 2146"/>
              <a:gd name="T43" fmla="*/ 356 h 870"/>
              <a:gd name="T44" fmla="*/ 576 w 2146"/>
              <a:gd name="T45" fmla="*/ 437 h 870"/>
              <a:gd name="T46" fmla="*/ 646 w 2146"/>
              <a:gd name="T47" fmla="*/ 530 h 870"/>
              <a:gd name="T48" fmla="*/ 718 w 2146"/>
              <a:gd name="T49" fmla="*/ 485 h 870"/>
              <a:gd name="T50" fmla="*/ 781 w 2146"/>
              <a:gd name="T51" fmla="*/ 358 h 870"/>
              <a:gd name="T52" fmla="*/ 833 w 2146"/>
              <a:gd name="T53" fmla="*/ 264 h 870"/>
              <a:gd name="T54" fmla="*/ 875 w 2146"/>
              <a:gd name="T55" fmla="*/ 232 h 870"/>
              <a:gd name="T56" fmla="*/ 915 w 2146"/>
              <a:gd name="T57" fmla="*/ 238 h 870"/>
              <a:gd name="T58" fmla="*/ 932 w 2146"/>
              <a:gd name="T59" fmla="*/ 256 h 870"/>
              <a:gd name="T60" fmla="*/ 950 w 2146"/>
              <a:gd name="T61" fmla="*/ 278 h 870"/>
              <a:gd name="T62" fmla="*/ 967 w 2146"/>
              <a:gd name="T63" fmla="*/ 300 h 870"/>
              <a:gd name="T64" fmla="*/ 983 w 2146"/>
              <a:gd name="T65" fmla="*/ 316 h 870"/>
              <a:gd name="T66" fmla="*/ 996 w 2146"/>
              <a:gd name="T67" fmla="*/ 335 h 870"/>
              <a:gd name="T68" fmla="*/ 1011 w 2146"/>
              <a:gd name="T69" fmla="*/ 355 h 870"/>
              <a:gd name="T70" fmla="*/ 1028 w 2146"/>
              <a:gd name="T71" fmla="*/ 376 h 870"/>
              <a:gd name="T72" fmla="*/ 1044 w 2146"/>
              <a:gd name="T73" fmla="*/ 393 h 870"/>
              <a:gd name="T74" fmla="*/ 1075 w 2146"/>
              <a:gd name="T75" fmla="*/ 421 h 870"/>
              <a:gd name="T76" fmla="*/ 1105 w 2146"/>
              <a:gd name="T77" fmla="*/ 437 h 870"/>
              <a:gd name="T78" fmla="*/ 1137 w 2146"/>
              <a:gd name="T79" fmla="*/ 428 h 870"/>
              <a:gd name="T80" fmla="*/ 1175 w 2146"/>
              <a:gd name="T81" fmla="*/ 396 h 870"/>
              <a:gd name="T82" fmla="*/ 1219 w 2146"/>
              <a:gd name="T83" fmla="*/ 349 h 870"/>
              <a:gd name="T84" fmla="*/ 1266 w 2146"/>
              <a:gd name="T85" fmla="*/ 305 h 870"/>
              <a:gd name="T86" fmla="*/ 1351 w 2146"/>
              <a:gd name="T87" fmla="*/ 286 h 870"/>
              <a:gd name="T88" fmla="*/ 1480 w 2146"/>
              <a:gd name="T89" fmla="*/ 289 h 870"/>
              <a:gd name="T90" fmla="*/ 1620 w 2146"/>
              <a:gd name="T91" fmla="*/ 302 h 870"/>
              <a:gd name="T92" fmla="*/ 1733 w 2146"/>
              <a:gd name="T93" fmla="*/ 303 h 870"/>
              <a:gd name="T94" fmla="*/ 1809 w 2146"/>
              <a:gd name="T95" fmla="*/ 298 h 870"/>
              <a:gd name="T96" fmla="*/ 1870 w 2146"/>
              <a:gd name="T97" fmla="*/ 297 h 870"/>
              <a:gd name="T98" fmla="*/ 1908 w 2146"/>
              <a:gd name="T99" fmla="*/ 298 h 870"/>
              <a:gd name="T100" fmla="*/ 1934 w 2146"/>
              <a:gd name="T101" fmla="*/ 297 h 870"/>
              <a:gd name="T102" fmla="*/ 1972 w 2146"/>
              <a:gd name="T103" fmla="*/ 296 h 870"/>
              <a:gd name="T104" fmla="*/ 2037 w 2146"/>
              <a:gd name="T105" fmla="*/ 294 h 870"/>
              <a:gd name="T106" fmla="*/ 2101 w 2146"/>
              <a:gd name="T107" fmla="*/ 294 h 870"/>
              <a:gd name="T108" fmla="*/ 2145 w 2146"/>
              <a:gd name="T109" fmla="*/ 294 h 87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146"/>
              <a:gd name="T166" fmla="*/ 0 h 870"/>
              <a:gd name="T167" fmla="*/ 2146 w 2146"/>
              <a:gd name="T168" fmla="*/ 870 h 87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146" h="870">
                <a:moveTo>
                  <a:pt x="0" y="869"/>
                </a:moveTo>
                <a:lnTo>
                  <a:pt x="29" y="863"/>
                </a:lnTo>
                <a:lnTo>
                  <a:pt x="42" y="862"/>
                </a:lnTo>
                <a:lnTo>
                  <a:pt x="59" y="856"/>
                </a:lnTo>
                <a:lnTo>
                  <a:pt x="74" y="850"/>
                </a:lnTo>
                <a:lnTo>
                  <a:pt x="89" y="842"/>
                </a:lnTo>
                <a:lnTo>
                  <a:pt x="102" y="833"/>
                </a:lnTo>
                <a:lnTo>
                  <a:pt x="119" y="818"/>
                </a:lnTo>
                <a:lnTo>
                  <a:pt x="136" y="801"/>
                </a:lnTo>
                <a:lnTo>
                  <a:pt x="153" y="782"/>
                </a:lnTo>
                <a:lnTo>
                  <a:pt x="167" y="750"/>
                </a:lnTo>
                <a:lnTo>
                  <a:pt x="183" y="691"/>
                </a:lnTo>
                <a:lnTo>
                  <a:pt x="197" y="617"/>
                </a:lnTo>
                <a:lnTo>
                  <a:pt x="209" y="540"/>
                </a:lnTo>
                <a:lnTo>
                  <a:pt x="213" y="499"/>
                </a:lnTo>
                <a:lnTo>
                  <a:pt x="219" y="449"/>
                </a:lnTo>
                <a:lnTo>
                  <a:pt x="226" y="397"/>
                </a:lnTo>
                <a:lnTo>
                  <a:pt x="236" y="340"/>
                </a:lnTo>
                <a:lnTo>
                  <a:pt x="244" y="284"/>
                </a:lnTo>
                <a:lnTo>
                  <a:pt x="254" y="231"/>
                </a:lnTo>
                <a:lnTo>
                  <a:pt x="262" y="185"/>
                </a:lnTo>
                <a:lnTo>
                  <a:pt x="272" y="140"/>
                </a:lnTo>
                <a:lnTo>
                  <a:pt x="281" y="105"/>
                </a:lnTo>
                <a:lnTo>
                  <a:pt x="293" y="73"/>
                </a:lnTo>
                <a:lnTo>
                  <a:pt x="305" y="46"/>
                </a:lnTo>
                <a:lnTo>
                  <a:pt x="320" y="24"/>
                </a:lnTo>
                <a:lnTo>
                  <a:pt x="334" y="9"/>
                </a:lnTo>
                <a:lnTo>
                  <a:pt x="349" y="0"/>
                </a:lnTo>
                <a:lnTo>
                  <a:pt x="362" y="0"/>
                </a:lnTo>
                <a:lnTo>
                  <a:pt x="376" y="6"/>
                </a:lnTo>
                <a:lnTo>
                  <a:pt x="387" y="20"/>
                </a:lnTo>
                <a:lnTo>
                  <a:pt x="400" y="38"/>
                </a:lnTo>
                <a:lnTo>
                  <a:pt x="414" y="56"/>
                </a:lnTo>
                <a:lnTo>
                  <a:pt x="428" y="76"/>
                </a:lnTo>
                <a:lnTo>
                  <a:pt x="440" y="97"/>
                </a:lnTo>
                <a:lnTo>
                  <a:pt x="452" y="116"/>
                </a:lnTo>
                <a:lnTo>
                  <a:pt x="462" y="136"/>
                </a:lnTo>
                <a:lnTo>
                  <a:pt x="471" y="151"/>
                </a:lnTo>
                <a:lnTo>
                  <a:pt x="478" y="172"/>
                </a:lnTo>
                <a:lnTo>
                  <a:pt x="489" y="199"/>
                </a:lnTo>
                <a:lnTo>
                  <a:pt x="501" y="234"/>
                </a:lnTo>
                <a:lnTo>
                  <a:pt x="516" y="271"/>
                </a:lnTo>
                <a:lnTo>
                  <a:pt x="531" y="314"/>
                </a:lnTo>
                <a:lnTo>
                  <a:pt x="546" y="356"/>
                </a:lnTo>
                <a:lnTo>
                  <a:pt x="561" y="399"/>
                </a:lnTo>
                <a:lnTo>
                  <a:pt x="576" y="437"/>
                </a:lnTo>
                <a:lnTo>
                  <a:pt x="607" y="500"/>
                </a:lnTo>
                <a:lnTo>
                  <a:pt x="646" y="530"/>
                </a:lnTo>
                <a:lnTo>
                  <a:pt x="685" y="527"/>
                </a:lnTo>
                <a:lnTo>
                  <a:pt x="718" y="485"/>
                </a:lnTo>
                <a:lnTo>
                  <a:pt x="748" y="423"/>
                </a:lnTo>
                <a:lnTo>
                  <a:pt x="781" y="358"/>
                </a:lnTo>
                <a:lnTo>
                  <a:pt x="811" y="302"/>
                </a:lnTo>
                <a:lnTo>
                  <a:pt x="833" y="264"/>
                </a:lnTo>
                <a:lnTo>
                  <a:pt x="852" y="244"/>
                </a:lnTo>
                <a:lnTo>
                  <a:pt x="875" y="232"/>
                </a:lnTo>
                <a:lnTo>
                  <a:pt x="896" y="231"/>
                </a:lnTo>
                <a:lnTo>
                  <a:pt x="915" y="238"/>
                </a:lnTo>
                <a:lnTo>
                  <a:pt x="922" y="247"/>
                </a:lnTo>
                <a:lnTo>
                  <a:pt x="932" y="256"/>
                </a:lnTo>
                <a:lnTo>
                  <a:pt x="940" y="268"/>
                </a:lnTo>
                <a:lnTo>
                  <a:pt x="950" y="278"/>
                </a:lnTo>
                <a:lnTo>
                  <a:pt x="959" y="290"/>
                </a:lnTo>
                <a:lnTo>
                  <a:pt x="967" y="300"/>
                </a:lnTo>
                <a:lnTo>
                  <a:pt x="975" y="310"/>
                </a:lnTo>
                <a:lnTo>
                  <a:pt x="983" y="316"/>
                </a:lnTo>
                <a:lnTo>
                  <a:pt x="988" y="326"/>
                </a:lnTo>
                <a:lnTo>
                  <a:pt x="996" y="335"/>
                </a:lnTo>
                <a:lnTo>
                  <a:pt x="1002" y="346"/>
                </a:lnTo>
                <a:lnTo>
                  <a:pt x="1011" y="355"/>
                </a:lnTo>
                <a:lnTo>
                  <a:pt x="1020" y="367"/>
                </a:lnTo>
                <a:lnTo>
                  <a:pt x="1028" y="376"/>
                </a:lnTo>
                <a:lnTo>
                  <a:pt x="1035" y="387"/>
                </a:lnTo>
                <a:lnTo>
                  <a:pt x="1044" y="393"/>
                </a:lnTo>
                <a:lnTo>
                  <a:pt x="1058" y="407"/>
                </a:lnTo>
                <a:lnTo>
                  <a:pt x="1075" y="421"/>
                </a:lnTo>
                <a:lnTo>
                  <a:pt x="1091" y="433"/>
                </a:lnTo>
                <a:lnTo>
                  <a:pt x="1105" y="437"/>
                </a:lnTo>
                <a:lnTo>
                  <a:pt x="1118" y="437"/>
                </a:lnTo>
                <a:lnTo>
                  <a:pt x="1137" y="428"/>
                </a:lnTo>
                <a:lnTo>
                  <a:pt x="1156" y="414"/>
                </a:lnTo>
                <a:lnTo>
                  <a:pt x="1175" y="396"/>
                </a:lnTo>
                <a:lnTo>
                  <a:pt x="1194" y="374"/>
                </a:lnTo>
                <a:lnTo>
                  <a:pt x="1219" y="349"/>
                </a:lnTo>
                <a:lnTo>
                  <a:pt x="1243" y="326"/>
                </a:lnTo>
                <a:lnTo>
                  <a:pt x="1266" y="305"/>
                </a:lnTo>
                <a:lnTo>
                  <a:pt x="1297" y="293"/>
                </a:lnTo>
                <a:lnTo>
                  <a:pt x="1351" y="286"/>
                </a:lnTo>
                <a:lnTo>
                  <a:pt x="1414" y="285"/>
                </a:lnTo>
                <a:lnTo>
                  <a:pt x="1480" y="289"/>
                </a:lnTo>
                <a:lnTo>
                  <a:pt x="1547" y="297"/>
                </a:lnTo>
                <a:lnTo>
                  <a:pt x="1620" y="302"/>
                </a:lnTo>
                <a:lnTo>
                  <a:pt x="1685" y="305"/>
                </a:lnTo>
                <a:lnTo>
                  <a:pt x="1733" y="303"/>
                </a:lnTo>
                <a:lnTo>
                  <a:pt x="1768" y="301"/>
                </a:lnTo>
                <a:lnTo>
                  <a:pt x="1809" y="298"/>
                </a:lnTo>
                <a:lnTo>
                  <a:pt x="1844" y="298"/>
                </a:lnTo>
                <a:lnTo>
                  <a:pt x="1870" y="297"/>
                </a:lnTo>
                <a:lnTo>
                  <a:pt x="1889" y="298"/>
                </a:lnTo>
                <a:lnTo>
                  <a:pt x="1908" y="298"/>
                </a:lnTo>
                <a:lnTo>
                  <a:pt x="1923" y="298"/>
                </a:lnTo>
                <a:lnTo>
                  <a:pt x="1934" y="297"/>
                </a:lnTo>
                <a:lnTo>
                  <a:pt x="1947" y="297"/>
                </a:lnTo>
                <a:lnTo>
                  <a:pt x="1972" y="296"/>
                </a:lnTo>
                <a:lnTo>
                  <a:pt x="2003" y="296"/>
                </a:lnTo>
                <a:lnTo>
                  <a:pt x="2037" y="294"/>
                </a:lnTo>
                <a:lnTo>
                  <a:pt x="2070" y="294"/>
                </a:lnTo>
                <a:lnTo>
                  <a:pt x="2101" y="294"/>
                </a:lnTo>
                <a:lnTo>
                  <a:pt x="2123" y="294"/>
                </a:lnTo>
                <a:lnTo>
                  <a:pt x="2145" y="294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>
            <a:off x="1347788" y="4943475"/>
            <a:ext cx="13176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347788" y="4943475"/>
            <a:ext cx="6489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016750" y="1716088"/>
            <a:ext cx="931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Arial" charset="0"/>
              </a:rPr>
              <a:t>Offset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7256463" y="3998913"/>
            <a:ext cx="930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Arial" charset="0"/>
              </a:rPr>
              <a:t>Offset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657600" y="2387600"/>
            <a:ext cx="212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charset="0"/>
              </a:rPr>
              <a:t>Process variable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3143250" y="1741488"/>
            <a:ext cx="1312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Arial" charset="0"/>
              </a:rPr>
              <a:t>Deviation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548188" y="1371600"/>
            <a:ext cx="1287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Arial" charset="0"/>
              </a:rPr>
              <a:t>Set value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484688" y="3748088"/>
            <a:ext cx="1287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Arial" charset="0"/>
              </a:rPr>
              <a:t>Set value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612900" y="4351338"/>
            <a:ext cx="1312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Arial" charset="0"/>
              </a:rPr>
              <a:t>Deviation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7119938" y="2762250"/>
            <a:ext cx="733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7219950" y="4964113"/>
            <a:ext cx="731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381000" y="2209800"/>
            <a:ext cx="1616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Low Gain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52400" y="4495800"/>
            <a:ext cx="16335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High gain</a:t>
            </a: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3116263" y="1612900"/>
            <a:ext cx="0" cy="758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V="1">
            <a:off x="4603750" y="2146300"/>
            <a:ext cx="0" cy="265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6719888" y="1614488"/>
            <a:ext cx="31750" cy="506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6743700" y="4033838"/>
            <a:ext cx="0" cy="206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H="1">
            <a:off x="7078663" y="4127500"/>
            <a:ext cx="212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>
            <a:off x="6818313" y="4094163"/>
            <a:ext cx="261937" cy="68262"/>
          </a:xfrm>
          <a:custGeom>
            <a:avLst/>
            <a:gdLst>
              <a:gd name="T0" fmla="*/ 0 w 124"/>
              <a:gd name="T1" fmla="*/ 28 h 57"/>
              <a:gd name="T2" fmla="*/ 123 w 124"/>
              <a:gd name="T3" fmla="*/ 56 h 57"/>
              <a:gd name="T4" fmla="*/ 123 w 124"/>
              <a:gd name="T5" fmla="*/ 0 h 57"/>
              <a:gd name="T6" fmla="*/ 0 w 124"/>
              <a:gd name="T7" fmla="*/ 28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24"/>
              <a:gd name="T13" fmla="*/ 0 h 57"/>
              <a:gd name="T14" fmla="*/ 124 w 124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" h="57">
                <a:moveTo>
                  <a:pt x="0" y="28"/>
                </a:moveTo>
                <a:lnTo>
                  <a:pt x="123" y="56"/>
                </a:lnTo>
                <a:lnTo>
                  <a:pt x="123" y="0"/>
                </a:lnTo>
                <a:lnTo>
                  <a:pt x="0" y="28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2909888" y="4024313"/>
            <a:ext cx="0" cy="849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6673850" y="1677988"/>
            <a:ext cx="158750" cy="4762"/>
          </a:xfrm>
          <a:prstGeom prst="line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2636838" y="2127250"/>
            <a:ext cx="4525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2673350" y="4267200"/>
            <a:ext cx="45259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95400" y="5562601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The above plots shows that the </a:t>
            </a:r>
            <a:r>
              <a:rPr lang="en-AU" b="1" i="1" dirty="0" smtClean="0"/>
              <a:t>proportional controller</a:t>
            </a:r>
            <a:r>
              <a:rPr lang="en-AU" dirty="0" smtClean="0"/>
              <a:t> </a:t>
            </a:r>
            <a:r>
              <a:rPr lang="en-AU" b="1" i="1" dirty="0" smtClean="0"/>
              <a:t>reduced both the rise time and the steady-state error</a:t>
            </a:r>
            <a:r>
              <a:rPr lang="en-AU" dirty="0" smtClean="0"/>
              <a:t>, </a:t>
            </a:r>
            <a:r>
              <a:rPr lang="en-AU" i="1" dirty="0" smtClean="0">
                <a:solidFill>
                  <a:srgbClr val="FF9900"/>
                </a:solidFill>
              </a:rPr>
              <a:t>increased the overshoot</a:t>
            </a:r>
            <a:r>
              <a:rPr lang="en-AU" dirty="0" smtClean="0"/>
              <a:t>, and </a:t>
            </a:r>
            <a:r>
              <a:rPr lang="en-AU" i="1" dirty="0" smtClean="0"/>
              <a:t>decreased the settling time by small amount.</a:t>
            </a:r>
            <a:r>
              <a:rPr lang="en-AU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ot mov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1904999" cy="7701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990600"/>
            <a:ext cx="28956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+ Derivative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36576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" y="25908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s-traffic-lights-696115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524000"/>
            <a:ext cx="457200" cy="83058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2777490" y="2472690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590800" y="2895600"/>
            <a:ext cx="10668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9400" y="25146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900896" y="2479516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43600" y="25908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5753100" y="2933700"/>
            <a:ext cx="9906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Picture 22" descr="graphics-traffic-lights-696115m j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371600"/>
            <a:ext cx="561975" cy="10382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4400" y="41910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example we want to control the position instead of speed.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28800" y="5943601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6852" y="5486401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95600" y="5105401"/>
            <a:ext cx="25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2895600" y="5334000"/>
            <a:ext cx="14478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352800" y="53340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124200" y="57150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0400" y="57912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00400" y="60960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4200" y="6096001"/>
            <a:ext cx="44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ᵚ</a:t>
            </a:r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505200" y="594360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733800" y="59436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43400" y="5867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6800" y="54102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 flipH="1" flipV="1">
            <a:off x="4756731" y="5257800"/>
            <a:ext cx="4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9" name="Rectangle 38"/>
          <p:cNvSpPr/>
          <p:nvPr/>
        </p:nvSpPr>
        <p:spPr>
          <a:xfrm>
            <a:off x="3276600" y="5791201"/>
            <a:ext cx="301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5181601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5334000" y="5410200"/>
            <a:ext cx="685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86400" y="55626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86400" y="59436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410200" y="59436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19800" y="5943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24600" y="54102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49" name="Left Brace 48"/>
          <p:cNvSpPr/>
          <p:nvPr/>
        </p:nvSpPr>
        <p:spPr>
          <a:xfrm rot="16200000">
            <a:off x="4057650" y="4705351"/>
            <a:ext cx="304800" cy="3695700"/>
          </a:xfrm>
          <a:prstGeom prst="leftBrace">
            <a:avLst>
              <a:gd name="adj1" fmla="val 145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172200" y="6324600"/>
            <a:ext cx="12954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New T.F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276600" y="3505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62400" y="31242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400800" y="3505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29400" y="3124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Position</a:t>
            </a:r>
            <a:endParaRPr lang="en-US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33400"/>
            <a:ext cx="28956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i="1" u="sng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roportional + </a:t>
            </a:r>
            <a:r>
              <a:rPr lang="en-US" i="1" u="sng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erivative</a:t>
            </a:r>
            <a:endParaRPr lang="en-US" dirty="0"/>
          </a:p>
        </p:txBody>
      </p:sp>
      <p:pic>
        <p:nvPicPr>
          <p:cNvPr id="4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286000"/>
            <a:ext cx="1524000" cy="819150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838200" y="32004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" y="21336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s-traffic-lights-696115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066800"/>
            <a:ext cx="457200" cy="83058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2777490" y="2015490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590800" y="24384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9400" y="20574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900896" y="2022316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43600" y="21336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s-traffic-lights-696115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066800"/>
            <a:ext cx="457200" cy="8305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rot="16200000" flipH="1">
            <a:off x="5753100" y="24765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graphics-traffic-lights-696115m j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914400"/>
            <a:ext cx="561975" cy="10382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276600" y="2971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26670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00800" y="3048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29400" y="2667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Position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190500" y="395851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38200" y="460621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38200" y="4606210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1029494" y="4339510"/>
            <a:ext cx="533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95400" y="4072810"/>
            <a:ext cx="1447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190500" y="5394642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38200" y="604234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19400" y="45308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95600" y="589073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2400" y="528113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838200" y="604313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38200" y="6043136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1029494" y="577564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34406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1314484" y="3689291"/>
            <a:ext cx="1086679" cy="1011583"/>
          </a:xfrm>
          <a:custGeom>
            <a:avLst/>
            <a:gdLst>
              <a:gd name="connsiteX0" fmla="*/ 0 w 1086679"/>
              <a:gd name="connsiteY0" fmla="*/ 881270 h 1011583"/>
              <a:gd name="connsiteX1" fmla="*/ 450574 w 1086679"/>
              <a:gd name="connsiteY1" fmla="*/ 6626 h 1011583"/>
              <a:gd name="connsiteX2" fmla="*/ 808383 w 1086679"/>
              <a:gd name="connsiteY2" fmla="*/ 921026 h 1011583"/>
              <a:gd name="connsiteX3" fmla="*/ 1086679 w 1086679"/>
              <a:gd name="connsiteY3" fmla="*/ 549965 h 101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679" h="1011583">
                <a:moveTo>
                  <a:pt x="0" y="881270"/>
                </a:moveTo>
                <a:cubicBezTo>
                  <a:pt x="157922" y="440635"/>
                  <a:pt x="315844" y="0"/>
                  <a:pt x="450574" y="6626"/>
                </a:cubicBezTo>
                <a:cubicBezTo>
                  <a:pt x="585304" y="13252"/>
                  <a:pt x="702365" y="830469"/>
                  <a:pt x="808383" y="921026"/>
                </a:cubicBezTo>
                <a:cubicBezTo>
                  <a:pt x="914401" y="1011583"/>
                  <a:pt x="1000540" y="780774"/>
                  <a:pt x="1086679" y="54996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1287980" y="5532927"/>
            <a:ext cx="824311" cy="970084"/>
          </a:xfrm>
          <a:custGeom>
            <a:avLst/>
            <a:gdLst>
              <a:gd name="connsiteX0" fmla="*/ 0 w 824311"/>
              <a:gd name="connsiteY0" fmla="*/ 0 h 970084"/>
              <a:gd name="connsiteX1" fmla="*/ 66261 w 824311"/>
              <a:gd name="connsiteY1" fmla="*/ 66261 h 970084"/>
              <a:gd name="connsiteX2" fmla="*/ 92765 w 824311"/>
              <a:gd name="connsiteY2" fmla="*/ 92766 h 970084"/>
              <a:gd name="connsiteX3" fmla="*/ 145774 w 824311"/>
              <a:gd name="connsiteY3" fmla="*/ 159026 h 970084"/>
              <a:gd name="connsiteX4" fmla="*/ 172278 w 824311"/>
              <a:gd name="connsiteY4" fmla="*/ 212035 h 970084"/>
              <a:gd name="connsiteX5" fmla="*/ 185530 w 824311"/>
              <a:gd name="connsiteY5" fmla="*/ 251792 h 970084"/>
              <a:gd name="connsiteX6" fmla="*/ 212035 w 824311"/>
              <a:gd name="connsiteY6" fmla="*/ 278296 h 970084"/>
              <a:gd name="connsiteX7" fmla="*/ 238539 w 824311"/>
              <a:gd name="connsiteY7" fmla="*/ 318052 h 970084"/>
              <a:gd name="connsiteX8" fmla="*/ 304800 w 824311"/>
              <a:gd name="connsiteY8" fmla="*/ 397566 h 970084"/>
              <a:gd name="connsiteX9" fmla="*/ 331304 w 824311"/>
              <a:gd name="connsiteY9" fmla="*/ 477079 h 970084"/>
              <a:gd name="connsiteX10" fmla="*/ 344556 w 824311"/>
              <a:gd name="connsiteY10" fmla="*/ 516835 h 970084"/>
              <a:gd name="connsiteX11" fmla="*/ 371061 w 824311"/>
              <a:gd name="connsiteY11" fmla="*/ 556592 h 970084"/>
              <a:gd name="connsiteX12" fmla="*/ 384313 w 824311"/>
              <a:gd name="connsiteY12" fmla="*/ 596348 h 970084"/>
              <a:gd name="connsiteX13" fmla="*/ 424069 w 824311"/>
              <a:gd name="connsiteY13" fmla="*/ 675861 h 970084"/>
              <a:gd name="connsiteX14" fmla="*/ 437322 w 824311"/>
              <a:gd name="connsiteY14" fmla="*/ 728870 h 970084"/>
              <a:gd name="connsiteX15" fmla="*/ 450574 w 824311"/>
              <a:gd name="connsiteY15" fmla="*/ 795131 h 970084"/>
              <a:gd name="connsiteX16" fmla="*/ 503583 w 824311"/>
              <a:gd name="connsiteY16" fmla="*/ 834887 h 970084"/>
              <a:gd name="connsiteX17" fmla="*/ 516835 w 824311"/>
              <a:gd name="connsiteY17" fmla="*/ 874644 h 970084"/>
              <a:gd name="connsiteX18" fmla="*/ 556591 w 824311"/>
              <a:gd name="connsiteY18" fmla="*/ 887896 h 970084"/>
              <a:gd name="connsiteX19" fmla="*/ 583096 w 824311"/>
              <a:gd name="connsiteY19" fmla="*/ 914400 h 970084"/>
              <a:gd name="connsiteX20" fmla="*/ 662609 w 824311"/>
              <a:gd name="connsiteY20" fmla="*/ 940905 h 970084"/>
              <a:gd name="connsiteX21" fmla="*/ 702365 w 824311"/>
              <a:gd name="connsiteY21" fmla="*/ 954157 h 970084"/>
              <a:gd name="connsiteX22" fmla="*/ 742122 w 824311"/>
              <a:gd name="connsiteY22" fmla="*/ 967409 h 970084"/>
              <a:gd name="connsiteX23" fmla="*/ 795130 w 824311"/>
              <a:gd name="connsiteY23" fmla="*/ 940905 h 97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24311" h="970084">
                <a:moveTo>
                  <a:pt x="0" y="0"/>
                </a:moveTo>
                <a:lnTo>
                  <a:pt x="66261" y="66261"/>
                </a:lnTo>
                <a:cubicBezTo>
                  <a:pt x="75096" y="75096"/>
                  <a:pt x="85834" y="82370"/>
                  <a:pt x="92765" y="92766"/>
                </a:cubicBezTo>
                <a:cubicBezTo>
                  <a:pt x="126200" y="142918"/>
                  <a:pt x="108007" y="121260"/>
                  <a:pt x="145774" y="159026"/>
                </a:cubicBezTo>
                <a:cubicBezTo>
                  <a:pt x="154609" y="176696"/>
                  <a:pt x="164496" y="193877"/>
                  <a:pt x="172278" y="212035"/>
                </a:cubicBezTo>
                <a:cubicBezTo>
                  <a:pt x="177781" y="224875"/>
                  <a:pt x="178343" y="239814"/>
                  <a:pt x="185530" y="251792"/>
                </a:cubicBezTo>
                <a:cubicBezTo>
                  <a:pt x="191958" y="262506"/>
                  <a:pt x="204230" y="268540"/>
                  <a:pt x="212035" y="278296"/>
                </a:cubicBezTo>
                <a:cubicBezTo>
                  <a:pt x="221985" y="290733"/>
                  <a:pt x="229282" y="305092"/>
                  <a:pt x="238539" y="318052"/>
                </a:cubicBezTo>
                <a:cubicBezTo>
                  <a:pt x="277916" y="373179"/>
                  <a:pt x="267134" y="359899"/>
                  <a:pt x="304800" y="397566"/>
                </a:cubicBezTo>
                <a:lnTo>
                  <a:pt x="331304" y="477079"/>
                </a:lnTo>
                <a:cubicBezTo>
                  <a:pt x="335721" y="490331"/>
                  <a:pt x="336807" y="505212"/>
                  <a:pt x="344556" y="516835"/>
                </a:cubicBezTo>
                <a:lnTo>
                  <a:pt x="371061" y="556592"/>
                </a:lnTo>
                <a:cubicBezTo>
                  <a:pt x="375478" y="569844"/>
                  <a:pt x="378066" y="583854"/>
                  <a:pt x="384313" y="596348"/>
                </a:cubicBezTo>
                <a:cubicBezTo>
                  <a:pt x="423033" y="673790"/>
                  <a:pt x="401862" y="598138"/>
                  <a:pt x="424069" y="675861"/>
                </a:cubicBezTo>
                <a:cubicBezTo>
                  <a:pt x="429073" y="693374"/>
                  <a:pt x="433371" y="711090"/>
                  <a:pt x="437322" y="728870"/>
                </a:cubicBezTo>
                <a:cubicBezTo>
                  <a:pt x="442208" y="750858"/>
                  <a:pt x="438636" y="776030"/>
                  <a:pt x="450574" y="795131"/>
                </a:cubicBezTo>
                <a:cubicBezTo>
                  <a:pt x="462280" y="813861"/>
                  <a:pt x="485913" y="821635"/>
                  <a:pt x="503583" y="834887"/>
                </a:cubicBezTo>
                <a:cubicBezTo>
                  <a:pt x="508000" y="848139"/>
                  <a:pt x="506957" y="864766"/>
                  <a:pt x="516835" y="874644"/>
                </a:cubicBezTo>
                <a:cubicBezTo>
                  <a:pt x="526712" y="884522"/>
                  <a:pt x="544613" y="880709"/>
                  <a:pt x="556591" y="887896"/>
                </a:cubicBezTo>
                <a:cubicBezTo>
                  <a:pt x="567305" y="894324"/>
                  <a:pt x="571921" y="908812"/>
                  <a:pt x="583096" y="914400"/>
                </a:cubicBezTo>
                <a:cubicBezTo>
                  <a:pt x="608085" y="926894"/>
                  <a:pt x="636105" y="932070"/>
                  <a:pt x="662609" y="940905"/>
                </a:cubicBezTo>
                <a:lnTo>
                  <a:pt x="702365" y="954157"/>
                </a:lnTo>
                <a:lnTo>
                  <a:pt x="742122" y="967409"/>
                </a:lnTo>
                <a:cubicBezTo>
                  <a:pt x="814509" y="952932"/>
                  <a:pt x="824311" y="970084"/>
                  <a:pt x="795130" y="94090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666206" y="3692604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Stoplight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1675606" y="5509736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09006" y="5357336"/>
            <a:ext cx="112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 Error</a:t>
            </a:r>
            <a:endParaRPr lang="en-US" dirty="0"/>
          </a:p>
        </p:txBody>
      </p:sp>
      <p:cxnSp>
        <p:nvCxnSpPr>
          <p:cNvPr id="68" name="Curved Connector 67"/>
          <p:cNvCxnSpPr/>
          <p:nvPr/>
        </p:nvCxnSpPr>
        <p:spPr>
          <a:xfrm>
            <a:off x="1980406" y="6347936"/>
            <a:ext cx="762000" cy="304800"/>
          </a:xfrm>
          <a:prstGeom prst="curvedConnector3">
            <a:avLst>
              <a:gd name="adj1" fmla="val 1004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89365" y="6488668"/>
            <a:ext cx="210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releasing pedal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724400" y="388620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 car move towards 2</a:t>
            </a:r>
            <a:r>
              <a:rPr lang="en-US" baseline="30000" dirty="0" smtClean="0"/>
              <a:t>nd</a:t>
            </a:r>
            <a:r>
              <a:rPr lang="en-US" dirty="0" smtClean="0"/>
              <a:t> stop . The error gets smaller and  when you reach error becomes zero. You stop changing pedal position but you hold that pedal on that position.</a:t>
            </a:r>
            <a:br>
              <a:rPr lang="en-US" dirty="0" smtClean="0"/>
            </a:br>
            <a:r>
              <a:rPr lang="en-US" dirty="0" smtClean="0"/>
              <a:t>Car  will cross the stoplight.</a:t>
            </a:r>
            <a:br>
              <a:rPr lang="en-US" dirty="0" smtClean="0"/>
            </a:br>
            <a:r>
              <a:rPr lang="en-US" dirty="0" smtClean="0"/>
              <a:t> When you realize it..you start releasing pedal.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519E-6 L 0.45 0.0069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0"/>
            <a:ext cx="28956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838200" y="32004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" y="21336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s-traffic-lights-69611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066800"/>
            <a:ext cx="457200" cy="83058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2777490" y="2015490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590800" y="2438400"/>
            <a:ext cx="10668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9400" y="20574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900896" y="2022316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43600" y="21336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s-traffic-lights-69611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066800"/>
            <a:ext cx="457200" cy="8305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rot="16200000" flipH="1">
            <a:off x="5753100" y="2476500"/>
            <a:ext cx="9906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Picture 15" descr="graphics-traffic-lights-696115m j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914400"/>
            <a:ext cx="561975" cy="10382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276600" y="2971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26670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00800" y="3048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29400" y="2667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Position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190500" y="395851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38200" y="460621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38200" y="4606210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1029494" y="4339510"/>
            <a:ext cx="533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95400" y="4072810"/>
            <a:ext cx="1447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190500" y="5394642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38200" y="604234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19400" y="45308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95600" y="589073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2400" y="528113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838200" y="604313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38200" y="6043136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1029494" y="577564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34406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1314484" y="3689291"/>
            <a:ext cx="1086679" cy="1011583"/>
          </a:xfrm>
          <a:custGeom>
            <a:avLst/>
            <a:gdLst>
              <a:gd name="connsiteX0" fmla="*/ 0 w 1086679"/>
              <a:gd name="connsiteY0" fmla="*/ 881270 h 1011583"/>
              <a:gd name="connsiteX1" fmla="*/ 450574 w 1086679"/>
              <a:gd name="connsiteY1" fmla="*/ 6626 h 1011583"/>
              <a:gd name="connsiteX2" fmla="*/ 808383 w 1086679"/>
              <a:gd name="connsiteY2" fmla="*/ 921026 h 1011583"/>
              <a:gd name="connsiteX3" fmla="*/ 1086679 w 1086679"/>
              <a:gd name="connsiteY3" fmla="*/ 549965 h 101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679" h="1011583">
                <a:moveTo>
                  <a:pt x="0" y="881270"/>
                </a:moveTo>
                <a:cubicBezTo>
                  <a:pt x="157922" y="440635"/>
                  <a:pt x="315844" y="0"/>
                  <a:pt x="450574" y="6626"/>
                </a:cubicBezTo>
                <a:cubicBezTo>
                  <a:pt x="585304" y="13252"/>
                  <a:pt x="702365" y="830469"/>
                  <a:pt x="808383" y="921026"/>
                </a:cubicBezTo>
                <a:cubicBezTo>
                  <a:pt x="914401" y="1011583"/>
                  <a:pt x="1000540" y="780774"/>
                  <a:pt x="1086679" y="54996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1287980" y="5532927"/>
            <a:ext cx="824311" cy="970084"/>
          </a:xfrm>
          <a:custGeom>
            <a:avLst/>
            <a:gdLst>
              <a:gd name="connsiteX0" fmla="*/ 0 w 824311"/>
              <a:gd name="connsiteY0" fmla="*/ 0 h 970084"/>
              <a:gd name="connsiteX1" fmla="*/ 66261 w 824311"/>
              <a:gd name="connsiteY1" fmla="*/ 66261 h 970084"/>
              <a:gd name="connsiteX2" fmla="*/ 92765 w 824311"/>
              <a:gd name="connsiteY2" fmla="*/ 92766 h 970084"/>
              <a:gd name="connsiteX3" fmla="*/ 145774 w 824311"/>
              <a:gd name="connsiteY3" fmla="*/ 159026 h 970084"/>
              <a:gd name="connsiteX4" fmla="*/ 172278 w 824311"/>
              <a:gd name="connsiteY4" fmla="*/ 212035 h 970084"/>
              <a:gd name="connsiteX5" fmla="*/ 185530 w 824311"/>
              <a:gd name="connsiteY5" fmla="*/ 251792 h 970084"/>
              <a:gd name="connsiteX6" fmla="*/ 212035 w 824311"/>
              <a:gd name="connsiteY6" fmla="*/ 278296 h 970084"/>
              <a:gd name="connsiteX7" fmla="*/ 238539 w 824311"/>
              <a:gd name="connsiteY7" fmla="*/ 318052 h 970084"/>
              <a:gd name="connsiteX8" fmla="*/ 304800 w 824311"/>
              <a:gd name="connsiteY8" fmla="*/ 397566 h 970084"/>
              <a:gd name="connsiteX9" fmla="*/ 331304 w 824311"/>
              <a:gd name="connsiteY9" fmla="*/ 477079 h 970084"/>
              <a:gd name="connsiteX10" fmla="*/ 344556 w 824311"/>
              <a:gd name="connsiteY10" fmla="*/ 516835 h 970084"/>
              <a:gd name="connsiteX11" fmla="*/ 371061 w 824311"/>
              <a:gd name="connsiteY11" fmla="*/ 556592 h 970084"/>
              <a:gd name="connsiteX12" fmla="*/ 384313 w 824311"/>
              <a:gd name="connsiteY12" fmla="*/ 596348 h 970084"/>
              <a:gd name="connsiteX13" fmla="*/ 424069 w 824311"/>
              <a:gd name="connsiteY13" fmla="*/ 675861 h 970084"/>
              <a:gd name="connsiteX14" fmla="*/ 437322 w 824311"/>
              <a:gd name="connsiteY14" fmla="*/ 728870 h 970084"/>
              <a:gd name="connsiteX15" fmla="*/ 450574 w 824311"/>
              <a:gd name="connsiteY15" fmla="*/ 795131 h 970084"/>
              <a:gd name="connsiteX16" fmla="*/ 503583 w 824311"/>
              <a:gd name="connsiteY16" fmla="*/ 834887 h 970084"/>
              <a:gd name="connsiteX17" fmla="*/ 516835 w 824311"/>
              <a:gd name="connsiteY17" fmla="*/ 874644 h 970084"/>
              <a:gd name="connsiteX18" fmla="*/ 556591 w 824311"/>
              <a:gd name="connsiteY18" fmla="*/ 887896 h 970084"/>
              <a:gd name="connsiteX19" fmla="*/ 583096 w 824311"/>
              <a:gd name="connsiteY19" fmla="*/ 914400 h 970084"/>
              <a:gd name="connsiteX20" fmla="*/ 662609 w 824311"/>
              <a:gd name="connsiteY20" fmla="*/ 940905 h 970084"/>
              <a:gd name="connsiteX21" fmla="*/ 702365 w 824311"/>
              <a:gd name="connsiteY21" fmla="*/ 954157 h 970084"/>
              <a:gd name="connsiteX22" fmla="*/ 742122 w 824311"/>
              <a:gd name="connsiteY22" fmla="*/ 967409 h 970084"/>
              <a:gd name="connsiteX23" fmla="*/ 795130 w 824311"/>
              <a:gd name="connsiteY23" fmla="*/ 940905 h 97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24311" h="970084">
                <a:moveTo>
                  <a:pt x="0" y="0"/>
                </a:moveTo>
                <a:lnTo>
                  <a:pt x="66261" y="66261"/>
                </a:lnTo>
                <a:cubicBezTo>
                  <a:pt x="75096" y="75096"/>
                  <a:pt x="85834" y="82370"/>
                  <a:pt x="92765" y="92766"/>
                </a:cubicBezTo>
                <a:cubicBezTo>
                  <a:pt x="126200" y="142918"/>
                  <a:pt x="108007" y="121260"/>
                  <a:pt x="145774" y="159026"/>
                </a:cubicBezTo>
                <a:cubicBezTo>
                  <a:pt x="154609" y="176696"/>
                  <a:pt x="164496" y="193877"/>
                  <a:pt x="172278" y="212035"/>
                </a:cubicBezTo>
                <a:cubicBezTo>
                  <a:pt x="177781" y="224875"/>
                  <a:pt x="178343" y="239814"/>
                  <a:pt x="185530" y="251792"/>
                </a:cubicBezTo>
                <a:cubicBezTo>
                  <a:pt x="191958" y="262506"/>
                  <a:pt x="204230" y="268540"/>
                  <a:pt x="212035" y="278296"/>
                </a:cubicBezTo>
                <a:cubicBezTo>
                  <a:pt x="221985" y="290733"/>
                  <a:pt x="229282" y="305092"/>
                  <a:pt x="238539" y="318052"/>
                </a:cubicBezTo>
                <a:cubicBezTo>
                  <a:pt x="277916" y="373179"/>
                  <a:pt x="267134" y="359899"/>
                  <a:pt x="304800" y="397566"/>
                </a:cubicBezTo>
                <a:lnTo>
                  <a:pt x="331304" y="477079"/>
                </a:lnTo>
                <a:cubicBezTo>
                  <a:pt x="335721" y="490331"/>
                  <a:pt x="336807" y="505212"/>
                  <a:pt x="344556" y="516835"/>
                </a:cubicBezTo>
                <a:lnTo>
                  <a:pt x="371061" y="556592"/>
                </a:lnTo>
                <a:cubicBezTo>
                  <a:pt x="375478" y="569844"/>
                  <a:pt x="378066" y="583854"/>
                  <a:pt x="384313" y="596348"/>
                </a:cubicBezTo>
                <a:cubicBezTo>
                  <a:pt x="423033" y="673790"/>
                  <a:pt x="401862" y="598138"/>
                  <a:pt x="424069" y="675861"/>
                </a:cubicBezTo>
                <a:cubicBezTo>
                  <a:pt x="429073" y="693374"/>
                  <a:pt x="433371" y="711090"/>
                  <a:pt x="437322" y="728870"/>
                </a:cubicBezTo>
                <a:cubicBezTo>
                  <a:pt x="442208" y="750858"/>
                  <a:pt x="438636" y="776030"/>
                  <a:pt x="450574" y="795131"/>
                </a:cubicBezTo>
                <a:cubicBezTo>
                  <a:pt x="462280" y="813861"/>
                  <a:pt x="485913" y="821635"/>
                  <a:pt x="503583" y="834887"/>
                </a:cubicBezTo>
                <a:cubicBezTo>
                  <a:pt x="508000" y="848139"/>
                  <a:pt x="506957" y="864766"/>
                  <a:pt x="516835" y="874644"/>
                </a:cubicBezTo>
                <a:cubicBezTo>
                  <a:pt x="526712" y="884522"/>
                  <a:pt x="544613" y="880709"/>
                  <a:pt x="556591" y="887896"/>
                </a:cubicBezTo>
                <a:cubicBezTo>
                  <a:pt x="567305" y="894324"/>
                  <a:pt x="571921" y="908812"/>
                  <a:pt x="583096" y="914400"/>
                </a:cubicBezTo>
                <a:cubicBezTo>
                  <a:pt x="608085" y="926894"/>
                  <a:pt x="636105" y="932070"/>
                  <a:pt x="662609" y="940905"/>
                </a:cubicBezTo>
                <a:lnTo>
                  <a:pt x="702365" y="954157"/>
                </a:lnTo>
                <a:lnTo>
                  <a:pt x="742122" y="967409"/>
                </a:lnTo>
                <a:cubicBezTo>
                  <a:pt x="814509" y="952932"/>
                  <a:pt x="824311" y="970084"/>
                  <a:pt x="795130" y="94090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666206" y="3692604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Stoplight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1675606" y="5509736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09006" y="5357336"/>
            <a:ext cx="112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 Error</a:t>
            </a:r>
            <a:endParaRPr lang="en-US" dirty="0"/>
          </a:p>
        </p:txBody>
      </p:sp>
      <p:cxnSp>
        <p:nvCxnSpPr>
          <p:cNvPr id="68" name="Curved Connector 67"/>
          <p:cNvCxnSpPr/>
          <p:nvPr/>
        </p:nvCxnSpPr>
        <p:spPr>
          <a:xfrm>
            <a:off x="1980406" y="6347936"/>
            <a:ext cx="762000" cy="304800"/>
          </a:xfrm>
          <a:prstGeom prst="curvedConnector3">
            <a:avLst>
              <a:gd name="adj1" fmla="val 1004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89365" y="6488668"/>
            <a:ext cx="210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releasing pedal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343400" y="3733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When you realize it..you start releasing pedal.</a:t>
            </a:r>
            <a:br>
              <a:rPr lang="en-US" dirty="0" smtClean="0"/>
            </a:br>
            <a:r>
              <a:rPr lang="en-US" dirty="0" smtClean="0"/>
              <a:t>And get back to  safe position…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avoid this the </a:t>
            </a:r>
            <a:r>
              <a:rPr lang="en-US" dirty="0" smtClean="0">
                <a:solidFill>
                  <a:srgbClr val="FF0000"/>
                </a:solidFill>
              </a:rPr>
              <a:t>DERIVATIVE ACTION </a:t>
            </a:r>
            <a:r>
              <a:rPr lang="en-US" dirty="0" smtClean="0"/>
              <a:t>is used.</a:t>
            </a:r>
            <a:br>
              <a:rPr lang="en-US" dirty="0" smtClean="0"/>
            </a:br>
            <a:r>
              <a:rPr lang="en-US" dirty="0" smtClean="0"/>
              <a:t>It gives output according to rate of change of error…</a:t>
            </a:r>
            <a:br>
              <a:rPr lang="en-US" dirty="0" smtClean="0"/>
            </a:br>
            <a:r>
              <a:rPr lang="en-US" dirty="0" smtClean="0"/>
              <a:t>as error change slowly….smaller output it gives.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362200"/>
            <a:ext cx="1524000" cy="8191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7521E-8 L -0.10834 2.77521E-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914400"/>
            <a:ext cx="9144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CAR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43600" y="10668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0" y="762000"/>
            <a:ext cx="129540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/>
              <a:t>PD</a:t>
            </a:r>
          </a:p>
          <a:p>
            <a:r>
              <a:rPr lang="en-US" b="1" dirty="0" smtClean="0"/>
              <a:t>controller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4343400" y="1085166"/>
            <a:ext cx="685800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096000" y="1751806"/>
            <a:ext cx="1371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2209800" y="2438400"/>
            <a:ext cx="4572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05000" y="838200"/>
            <a:ext cx="533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-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0" idx="4"/>
          </p:cNvCxnSpPr>
          <p:nvPr/>
        </p:nvCxnSpPr>
        <p:spPr>
          <a:xfrm rot="16200000" flipV="1">
            <a:off x="1619250" y="184785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6"/>
            <a:endCxn id="6" idx="1"/>
          </p:cNvCxnSpPr>
          <p:nvPr/>
        </p:nvCxnSpPr>
        <p:spPr>
          <a:xfrm>
            <a:off x="2438400" y="1066800"/>
            <a:ext cx="609600" cy="1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2"/>
          </p:cNvCxnSpPr>
          <p:nvPr/>
        </p:nvCxnSpPr>
        <p:spPr>
          <a:xfrm>
            <a:off x="762000" y="1066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121920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45720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6096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65252" y="609600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0252" y="381000"/>
            <a:ext cx="41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874452" y="838200"/>
            <a:ext cx="41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pic>
        <p:nvPicPr>
          <p:cNvPr id="20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038600"/>
            <a:ext cx="1524000" cy="819150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/>
          <p:nvPr/>
        </p:nvCxnSpPr>
        <p:spPr>
          <a:xfrm>
            <a:off x="762000" y="38862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graphics-traffic-lights-69611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19400"/>
            <a:ext cx="457200" cy="830580"/>
          </a:xfrm>
          <a:prstGeom prst="rect">
            <a:avLst/>
          </a:prstGeom>
        </p:spPr>
      </p:pic>
      <p:cxnSp>
        <p:nvCxnSpPr>
          <p:cNvPr id="23" name="Straight Connector 22"/>
          <p:cNvCxnSpPr>
            <a:stCxn id="22" idx="2"/>
          </p:cNvCxnSpPr>
          <p:nvPr/>
        </p:nvCxnSpPr>
        <p:spPr>
          <a:xfrm rot="5400000">
            <a:off x="2548890" y="3768090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2362200" y="4191000"/>
            <a:ext cx="10668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90800" y="38100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672296" y="3774916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5000" y="38862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graphics-traffic-lights-69611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819400"/>
            <a:ext cx="457200" cy="83058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rot="16200000" flipH="1">
            <a:off x="5524500" y="4229100"/>
            <a:ext cx="9906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29" descr="graphics-traffic-lights-696115m j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667000"/>
            <a:ext cx="561975" cy="1038225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3048000" y="4724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33800" y="44196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72200" y="4800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4419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Position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800" y="49530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57200"/>
            <a:ext cx="956930" cy="51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0083E-6 L 0.35 0.0180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143000" y="38092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43000" y="3809206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1334294" y="3542506"/>
            <a:ext cx="533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3275806"/>
            <a:ext cx="1447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630017" y="3311146"/>
            <a:ext cx="1442278" cy="501373"/>
          </a:xfrm>
          <a:custGeom>
            <a:avLst/>
            <a:gdLst>
              <a:gd name="connsiteX0" fmla="*/ 0 w 1442278"/>
              <a:gd name="connsiteY0" fmla="*/ 501373 h 501373"/>
              <a:gd name="connsiteX1" fmla="*/ 159026 w 1442278"/>
              <a:gd name="connsiteY1" fmla="*/ 249582 h 501373"/>
              <a:gd name="connsiteX2" fmla="*/ 159026 w 1442278"/>
              <a:gd name="connsiteY2" fmla="*/ 249582 h 501373"/>
              <a:gd name="connsiteX3" fmla="*/ 463826 w 1442278"/>
              <a:gd name="connsiteY3" fmla="*/ 90556 h 501373"/>
              <a:gd name="connsiteX4" fmla="*/ 1285461 w 1442278"/>
              <a:gd name="connsiteY4" fmla="*/ 11043 h 501373"/>
              <a:gd name="connsiteX5" fmla="*/ 1404731 w 1442278"/>
              <a:gd name="connsiteY5" fmla="*/ 24295 h 50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278" h="501373">
                <a:moveTo>
                  <a:pt x="0" y="501373"/>
                </a:moveTo>
                <a:lnTo>
                  <a:pt x="159026" y="249582"/>
                </a:lnTo>
                <a:lnTo>
                  <a:pt x="159026" y="249582"/>
                </a:lnTo>
                <a:cubicBezTo>
                  <a:pt x="209826" y="223078"/>
                  <a:pt x="276087" y="130312"/>
                  <a:pt x="463826" y="90556"/>
                </a:cubicBezTo>
                <a:cubicBezTo>
                  <a:pt x="651565" y="50800"/>
                  <a:pt x="1128644" y="22086"/>
                  <a:pt x="1285461" y="11043"/>
                </a:cubicBezTo>
                <a:cubicBezTo>
                  <a:pt x="1442278" y="0"/>
                  <a:pt x="1423504" y="12147"/>
                  <a:pt x="1404731" y="2429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95697" y="3161903"/>
            <a:ext cx="1295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43000" y="54094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28956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37338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52578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64820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43000" y="5410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3000" y="5410200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1295400" y="510540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495697" y="4685903"/>
            <a:ext cx="1295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1603513" y="4800599"/>
            <a:ext cx="1368287" cy="597863"/>
          </a:xfrm>
          <a:custGeom>
            <a:avLst/>
            <a:gdLst>
              <a:gd name="connsiteX0" fmla="*/ 0 w 1417983"/>
              <a:gd name="connsiteY0" fmla="*/ 13252 h 488900"/>
              <a:gd name="connsiteX1" fmla="*/ 39757 w 1417983"/>
              <a:gd name="connsiteY1" fmla="*/ 0 h 488900"/>
              <a:gd name="connsiteX2" fmla="*/ 212035 w 1417983"/>
              <a:gd name="connsiteY2" fmla="*/ 26504 h 488900"/>
              <a:gd name="connsiteX3" fmla="*/ 265044 w 1417983"/>
              <a:gd name="connsiteY3" fmla="*/ 79513 h 488900"/>
              <a:gd name="connsiteX4" fmla="*/ 291548 w 1417983"/>
              <a:gd name="connsiteY4" fmla="*/ 119270 h 488900"/>
              <a:gd name="connsiteX5" fmla="*/ 357809 w 1417983"/>
              <a:gd name="connsiteY5" fmla="*/ 185530 h 488900"/>
              <a:gd name="connsiteX6" fmla="*/ 397565 w 1417983"/>
              <a:gd name="connsiteY6" fmla="*/ 265043 h 488900"/>
              <a:gd name="connsiteX7" fmla="*/ 437322 w 1417983"/>
              <a:gd name="connsiteY7" fmla="*/ 291548 h 488900"/>
              <a:gd name="connsiteX8" fmla="*/ 516835 w 1417983"/>
              <a:gd name="connsiteY8" fmla="*/ 384313 h 488900"/>
              <a:gd name="connsiteX9" fmla="*/ 596348 w 1417983"/>
              <a:gd name="connsiteY9" fmla="*/ 437322 h 488900"/>
              <a:gd name="connsiteX10" fmla="*/ 636104 w 1417983"/>
              <a:gd name="connsiteY10" fmla="*/ 450574 h 488900"/>
              <a:gd name="connsiteX11" fmla="*/ 1020417 w 1417983"/>
              <a:gd name="connsiteY11" fmla="*/ 477078 h 488900"/>
              <a:gd name="connsiteX12" fmla="*/ 1417983 w 1417983"/>
              <a:gd name="connsiteY12" fmla="*/ 477078 h 488900"/>
              <a:gd name="connsiteX0" fmla="*/ 0 w 1417983"/>
              <a:gd name="connsiteY0" fmla="*/ 13252 h 479487"/>
              <a:gd name="connsiteX1" fmla="*/ 39757 w 1417983"/>
              <a:gd name="connsiteY1" fmla="*/ 0 h 479487"/>
              <a:gd name="connsiteX2" fmla="*/ 212035 w 1417983"/>
              <a:gd name="connsiteY2" fmla="*/ 26504 h 479487"/>
              <a:gd name="connsiteX3" fmla="*/ 265044 w 1417983"/>
              <a:gd name="connsiteY3" fmla="*/ 79513 h 479487"/>
              <a:gd name="connsiteX4" fmla="*/ 291548 w 1417983"/>
              <a:gd name="connsiteY4" fmla="*/ 119270 h 479487"/>
              <a:gd name="connsiteX5" fmla="*/ 357809 w 1417983"/>
              <a:gd name="connsiteY5" fmla="*/ 185530 h 479487"/>
              <a:gd name="connsiteX6" fmla="*/ 397565 w 1417983"/>
              <a:gd name="connsiteY6" fmla="*/ 265043 h 479487"/>
              <a:gd name="connsiteX7" fmla="*/ 437322 w 1417983"/>
              <a:gd name="connsiteY7" fmla="*/ 291548 h 479487"/>
              <a:gd name="connsiteX8" fmla="*/ 516835 w 1417983"/>
              <a:gd name="connsiteY8" fmla="*/ 384313 h 479487"/>
              <a:gd name="connsiteX9" fmla="*/ 596348 w 1417983"/>
              <a:gd name="connsiteY9" fmla="*/ 437322 h 479487"/>
              <a:gd name="connsiteX10" fmla="*/ 636104 w 1417983"/>
              <a:gd name="connsiteY10" fmla="*/ 450574 h 479487"/>
              <a:gd name="connsiteX11" fmla="*/ 672942 w 1417983"/>
              <a:gd name="connsiteY11" fmla="*/ 464987 h 479487"/>
              <a:gd name="connsiteX12" fmla="*/ 1020417 w 1417983"/>
              <a:gd name="connsiteY12" fmla="*/ 477078 h 479487"/>
              <a:gd name="connsiteX13" fmla="*/ 1417983 w 1417983"/>
              <a:gd name="connsiteY13" fmla="*/ 477078 h 479487"/>
              <a:gd name="connsiteX0" fmla="*/ 0 w 1417983"/>
              <a:gd name="connsiteY0" fmla="*/ 13252 h 479487"/>
              <a:gd name="connsiteX1" fmla="*/ 39757 w 1417983"/>
              <a:gd name="connsiteY1" fmla="*/ 0 h 479487"/>
              <a:gd name="connsiteX2" fmla="*/ 212035 w 1417983"/>
              <a:gd name="connsiteY2" fmla="*/ 26504 h 479487"/>
              <a:gd name="connsiteX3" fmla="*/ 265044 w 1417983"/>
              <a:gd name="connsiteY3" fmla="*/ 79513 h 479487"/>
              <a:gd name="connsiteX4" fmla="*/ 291548 w 1417983"/>
              <a:gd name="connsiteY4" fmla="*/ 119270 h 479487"/>
              <a:gd name="connsiteX5" fmla="*/ 357809 w 1417983"/>
              <a:gd name="connsiteY5" fmla="*/ 185530 h 479487"/>
              <a:gd name="connsiteX6" fmla="*/ 397565 w 1417983"/>
              <a:gd name="connsiteY6" fmla="*/ 265043 h 479487"/>
              <a:gd name="connsiteX7" fmla="*/ 437322 w 1417983"/>
              <a:gd name="connsiteY7" fmla="*/ 291548 h 479487"/>
              <a:gd name="connsiteX8" fmla="*/ 516835 w 1417983"/>
              <a:gd name="connsiteY8" fmla="*/ 384313 h 479487"/>
              <a:gd name="connsiteX9" fmla="*/ 596348 w 1417983"/>
              <a:gd name="connsiteY9" fmla="*/ 437323 h 479487"/>
              <a:gd name="connsiteX10" fmla="*/ 636104 w 1417983"/>
              <a:gd name="connsiteY10" fmla="*/ 450574 h 479487"/>
              <a:gd name="connsiteX11" fmla="*/ 672942 w 1417983"/>
              <a:gd name="connsiteY11" fmla="*/ 464987 h 479487"/>
              <a:gd name="connsiteX12" fmla="*/ 1020417 w 1417983"/>
              <a:gd name="connsiteY12" fmla="*/ 477078 h 479487"/>
              <a:gd name="connsiteX13" fmla="*/ 1417983 w 1417983"/>
              <a:gd name="connsiteY13" fmla="*/ 477078 h 47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7983" h="479487">
                <a:moveTo>
                  <a:pt x="0" y="13252"/>
                </a:moveTo>
                <a:cubicBezTo>
                  <a:pt x="13252" y="8835"/>
                  <a:pt x="25788" y="0"/>
                  <a:pt x="39757" y="0"/>
                </a:cubicBezTo>
                <a:cubicBezTo>
                  <a:pt x="142251" y="0"/>
                  <a:pt x="143984" y="3821"/>
                  <a:pt x="212035" y="26504"/>
                </a:cubicBezTo>
                <a:cubicBezTo>
                  <a:pt x="229705" y="44174"/>
                  <a:pt x="251183" y="58721"/>
                  <a:pt x="265044" y="79513"/>
                </a:cubicBezTo>
                <a:cubicBezTo>
                  <a:pt x="273879" y="92765"/>
                  <a:pt x="281060" y="107284"/>
                  <a:pt x="291548" y="119270"/>
                </a:cubicBezTo>
                <a:cubicBezTo>
                  <a:pt x="312117" y="142777"/>
                  <a:pt x="357809" y="185530"/>
                  <a:pt x="357809" y="185530"/>
                </a:cubicBezTo>
                <a:cubicBezTo>
                  <a:pt x="368587" y="217865"/>
                  <a:pt x="371875" y="239353"/>
                  <a:pt x="397565" y="265043"/>
                </a:cubicBezTo>
                <a:cubicBezTo>
                  <a:pt x="408827" y="276305"/>
                  <a:pt x="424070" y="282713"/>
                  <a:pt x="437322" y="291548"/>
                </a:cubicBezTo>
                <a:cubicBezTo>
                  <a:pt x="461302" y="327518"/>
                  <a:pt x="478272" y="358604"/>
                  <a:pt x="516835" y="384313"/>
                </a:cubicBezTo>
                <a:cubicBezTo>
                  <a:pt x="543339" y="401983"/>
                  <a:pt x="566128" y="427250"/>
                  <a:pt x="596348" y="437323"/>
                </a:cubicBezTo>
                <a:cubicBezTo>
                  <a:pt x="609600" y="441740"/>
                  <a:pt x="622673" y="446737"/>
                  <a:pt x="636104" y="450574"/>
                </a:cubicBezTo>
                <a:cubicBezTo>
                  <a:pt x="648870" y="455185"/>
                  <a:pt x="608890" y="460570"/>
                  <a:pt x="672942" y="464987"/>
                </a:cubicBezTo>
                <a:cubicBezTo>
                  <a:pt x="736994" y="469404"/>
                  <a:pt x="896244" y="475063"/>
                  <a:pt x="1020417" y="477078"/>
                </a:cubicBezTo>
                <a:cubicBezTo>
                  <a:pt x="1152917" y="479487"/>
                  <a:pt x="1285461" y="477078"/>
                  <a:pt x="1417983" y="477078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1714500" y="4762501"/>
            <a:ext cx="457202" cy="38100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133600" y="5410200"/>
            <a:ext cx="530767" cy="128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4838700" y="32377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6400" y="38854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43800" y="35814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00600" y="32004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</a:t>
            </a:r>
            <a:endParaRPr lang="en-US" sz="3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486400" y="3886200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5677694" y="3618706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943600" y="3352800"/>
            <a:ext cx="1447800" cy="533401"/>
          </a:xfrm>
          <a:custGeom>
            <a:avLst/>
            <a:gdLst>
              <a:gd name="connsiteX0" fmla="*/ 0 w 1378226"/>
              <a:gd name="connsiteY0" fmla="*/ 0 h 490331"/>
              <a:gd name="connsiteX1" fmla="*/ 238539 w 1378226"/>
              <a:gd name="connsiteY1" fmla="*/ 344557 h 490331"/>
              <a:gd name="connsiteX2" fmla="*/ 834887 w 1378226"/>
              <a:gd name="connsiteY2" fmla="*/ 437322 h 490331"/>
              <a:gd name="connsiteX3" fmla="*/ 1285461 w 1378226"/>
              <a:gd name="connsiteY3" fmla="*/ 463826 h 490331"/>
              <a:gd name="connsiteX4" fmla="*/ 1378226 w 1378226"/>
              <a:gd name="connsiteY4" fmla="*/ 490331 h 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226" h="490331">
                <a:moveTo>
                  <a:pt x="0" y="0"/>
                </a:moveTo>
                <a:cubicBezTo>
                  <a:pt x="49695" y="135835"/>
                  <a:pt x="99391" y="271670"/>
                  <a:pt x="238539" y="344557"/>
                </a:cubicBezTo>
                <a:cubicBezTo>
                  <a:pt x="377687" y="417444"/>
                  <a:pt x="660400" y="417444"/>
                  <a:pt x="834887" y="437322"/>
                </a:cubicBezTo>
                <a:cubicBezTo>
                  <a:pt x="1009374" y="457200"/>
                  <a:pt x="1194905" y="454991"/>
                  <a:pt x="1285461" y="463826"/>
                </a:cubicBezTo>
                <a:cubicBezTo>
                  <a:pt x="1376018" y="472661"/>
                  <a:pt x="1378226" y="490331"/>
                  <a:pt x="1378226" y="49033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4572397" y="5333603"/>
            <a:ext cx="1981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62600" y="56380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0000" y="53340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76800" y="4953000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562600" y="5638800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6134894" y="5828506"/>
            <a:ext cx="38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976730" y="5603461"/>
            <a:ext cx="1378227" cy="457199"/>
          </a:xfrm>
          <a:custGeom>
            <a:avLst/>
            <a:gdLst>
              <a:gd name="connsiteX0" fmla="*/ 0 w 1378227"/>
              <a:gd name="connsiteY0" fmla="*/ 41965 h 457199"/>
              <a:gd name="connsiteX1" fmla="*/ 331305 w 1378227"/>
              <a:gd name="connsiteY1" fmla="*/ 452782 h 457199"/>
              <a:gd name="connsiteX2" fmla="*/ 887896 w 1378227"/>
              <a:gd name="connsiteY2" fmla="*/ 68469 h 457199"/>
              <a:gd name="connsiteX3" fmla="*/ 1378227 w 1378227"/>
              <a:gd name="connsiteY3" fmla="*/ 41965 h 45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227" h="457199">
                <a:moveTo>
                  <a:pt x="0" y="41965"/>
                </a:moveTo>
                <a:cubicBezTo>
                  <a:pt x="91661" y="245165"/>
                  <a:pt x="183322" y="448365"/>
                  <a:pt x="331305" y="452782"/>
                </a:cubicBezTo>
                <a:cubicBezTo>
                  <a:pt x="479288" y="457199"/>
                  <a:pt x="713409" y="136938"/>
                  <a:pt x="887896" y="68469"/>
                </a:cubicBezTo>
                <a:cubicBezTo>
                  <a:pt x="1062383" y="0"/>
                  <a:pt x="1292088" y="48591"/>
                  <a:pt x="1378227" y="41965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/>
          <p:cNvCxnSpPr/>
          <p:nvPr/>
        </p:nvCxnSpPr>
        <p:spPr>
          <a:xfrm rot="10800000" flipV="1">
            <a:off x="1981200" y="4419600"/>
            <a:ext cx="9144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95600" y="4343400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Slope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43600" y="396240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pic>
        <p:nvPicPr>
          <p:cNvPr id="58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1524000" cy="819150"/>
          </a:xfrm>
          <a:prstGeom prst="rect">
            <a:avLst/>
          </a:prstGeom>
          <a:noFill/>
        </p:spPr>
      </p:pic>
      <p:pic>
        <p:nvPicPr>
          <p:cNvPr id="59" name="Picture 58" descr="graphics-traffic-lights-69611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81000"/>
            <a:ext cx="457200" cy="830580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59" idx="2"/>
          </p:cNvCxnSpPr>
          <p:nvPr/>
        </p:nvCxnSpPr>
        <p:spPr>
          <a:xfrm rot="5400000">
            <a:off x="2472690" y="1329690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2286000" y="1752600"/>
            <a:ext cx="10668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514600" y="13716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5596096" y="1336516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38800" y="14478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graphics-traffic-lights-69611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81000"/>
            <a:ext cx="457200" cy="830580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 rot="16200000" flipH="1">
            <a:off x="5448300" y="1790700"/>
            <a:ext cx="9906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7" name="Picture 66" descr="graphics-traffic-lights-696115m j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28600"/>
            <a:ext cx="561975" cy="1038225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>
            <a:off x="2971800" y="2286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57600" y="19812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096000" y="2362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24600" y="1981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Position</a:t>
            </a:r>
            <a:endParaRPr lang="en-US" sz="16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371600" y="25146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295400" y="15240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0083E-6 L 0.35 0.0180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Proportional</a:t>
            </a:r>
            <a:r>
              <a:rPr lang="en-US" sz="3200" dirty="0" smtClean="0"/>
              <a:t> – gets you to the destination as fast as possible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>
                <a:solidFill>
                  <a:srgbClr val="FF0000"/>
                </a:solidFill>
              </a:rPr>
              <a:t>Derivative</a:t>
            </a:r>
            <a:r>
              <a:rPr lang="en-US" sz="3200" dirty="0" smtClean="0"/>
              <a:t> – Try to restrain you from  moving too quickly.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Here the balance of two is required to properly stop the at light.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844800" y="333375"/>
            <a:ext cx="54403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8393113" y="6692900"/>
            <a:ext cx="733425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800">
                <a:solidFill>
                  <a:srgbClr val="000000"/>
                </a:solidFill>
                <a:latin typeface="Arial" charset="0"/>
              </a:rPr>
              <a:t>CP0610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4894263" y="4140200"/>
            <a:ext cx="66198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200" b="1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3311525"/>
            <a:ext cx="6923088" cy="838200"/>
            <a:chOff x="252" y="2781"/>
            <a:chExt cx="3271" cy="704"/>
          </a:xfrm>
        </p:grpSpPr>
        <p:sp>
          <p:nvSpPr>
            <p:cNvPr id="5148" name="Freeform 7"/>
            <p:cNvSpPr>
              <a:spLocks/>
            </p:cNvSpPr>
            <p:nvPr/>
          </p:nvSpPr>
          <p:spPr bwMode="auto">
            <a:xfrm>
              <a:off x="693" y="2923"/>
              <a:ext cx="1905" cy="562"/>
            </a:xfrm>
            <a:custGeom>
              <a:avLst/>
              <a:gdLst>
                <a:gd name="T0" fmla="*/ 0 w 1905"/>
                <a:gd name="T1" fmla="*/ 0 h 562"/>
                <a:gd name="T2" fmla="*/ 0 w 1905"/>
                <a:gd name="T3" fmla="*/ 561 h 562"/>
                <a:gd name="T4" fmla="*/ 1904 w 1905"/>
                <a:gd name="T5" fmla="*/ 561 h 562"/>
                <a:gd name="T6" fmla="*/ 0 60000 65536"/>
                <a:gd name="T7" fmla="*/ 0 60000 65536"/>
                <a:gd name="T8" fmla="*/ 0 60000 65536"/>
                <a:gd name="T9" fmla="*/ 0 w 1905"/>
                <a:gd name="T10" fmla="*/ 0 h 562"/>
                <a:gd name="T11" fmla="*/ 1905 w 1905"/>
                <a:gd name="T12" fmla="*/ 562 h 5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" h="562">
                  <a:moveTo>
                    <a:pt x="0" y="0"/>
                  </a:moveTo>
                  <a:lnTo>
                    <a:pt x="0" y="561"/>
                  </a:lnTo>
                  <a:lnTo>
                    <a:pt x="1904" y="56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8"/>
            <p:cNvSpPr>
              <a:spLocks/>
            </p:cNvSpPr>
            <p:nvPr/>
          </p:nvSpPr>
          <p:spPr bwMode="auto">
            <a:xfrm>
              <a:off x="693" y="2987"/>
              <a:ext cx="1713" cy="295"/>
            </a:xfrm>
            <a:custGeom>
              <a:avLst/>
              <a:gdLst>
                <a:gd name="T0" fmla="*/ 0 w 1713"/>
                <a:gd name="T1" fmla="*/ 294 h 295"/>
                <a:gd name="T2" fmla="*/ 457 w 1713"/>
                <a:gd name="T3" fmla="*/ 294 h 295"/>
                <a:gd name="T4" fmla="*/ 457 w 1713"/>
                <a:gd name="T5" fmla="*/ 0 h 295"/>
                <a:gd name="T6" fmla="*/ 1712 w 1713"/>
                <a:gd name="T7" fmla="*/ 0 h 2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3"/>
                <a:gd name="T13" fmla="*/ 0 h 295"/>
                <a:gd name="T14" fmla="*/ 1713 w 1713"/>
                <a:gd name="T15" fmla="*/ 295 h 2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3" h="295">
                  <a:moveTo>
                    <a:pt x="0" y="294"/>
                  </a:moveTo>
                  <a:lnTo>
                    <a:pt x="457" y="294"/>
                  </a:lnTo>
                  <a:lnTo>
                    <a:pt x="457" y="0"/>
                  </a:lnTo>
                  <a:lnTo>
                    <a:pt x="1712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Rectangle 9"/>
            <p:cNvSpPr>
              <a:spLocks noChangeArrowheads="1"/>
            </p:cNvSpPr>
            <p:nvPr/>
          </p:nvSpPr>
          <p:spPr bwMode="auto">
            <a:xfrm>
              <a:off x="252" y="2781"/>
              <a:ext cx="9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Controller output</a:t>
              </a:r>
            </a:p>
          </p:txBody>
        </p:sp>
        <p:sp>
          <p:nvSpPr>
            <p:cNvPr id="5151" name="Rectangle 10"/>
            <p:cNvSpPr>
              <a:spLocks noChangeArrowheads="1"/>
            </p:cNvSpPr>
            <p:nvPr/>
          </p:nvSpPr>
          <p:spPr bwMode="auto">
            <a:xfrm>
              <a:off x="2249" y="3014"/>
              <a:ext cx="1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1400" b="1">
                  <a:solidFill>
                    <a:srgbClr val="0000FF"/>
                  </a:solidFill>
                  <a:latin typeface="Arial" charset="0"/>
                </a:rPr>
                <a:t>Derivative action only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08050" y="1431925"/>
            <a:ext cx="4679950" cy="1538288"/>
            <a:chOff x="429" y="1202"/>
            <a:chExt cx="2211" cy="1292"/>
          </a:xfrm>
        </p:grpSpPr>
        <p:sp>
          <p:nvSpPr>
            <p:cNvPr id="5143" name="Rectangle 12"/>
            <p:cNvSpPr>
              <a:spLocks noChangeArrowheads="1"/>
            </p:cNvSpPr>
            <p:nvPr/>
          </p:nvSpPr>
          <p:spPr bwMode="auto">
            <a:xfrm>
              <a:off x="429" y="1202"/>
              <a:ext cx="5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Deviation</a:t>
              </a:r>
            </a:p>
          </p:txBody>
        </p:sp>
        <p:sp>
          <p:nvSpPr>
            <p:cNvPr id="5144" name="Rectangle 13"/>
            <p:cNvSpPr>
              <a:spLocks noChangeArrowheads="1"/>
            </p:cNvSpPr>
            <p:nvPr/>
          </p:nvSpPr>
          <p:spPr bwMode="auto">
            <a:xfrm>
              <a:off x="2327" y="2321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1200" b="1">
                  <a:solidFill>
                    <a:srgbClr val="000000"/>
                  </a:solidFill>
                  <a:latin typeface="Arial" charset="0"/>
                </a:rPr>
                <a:t>time</a:t>
              </a:r>
            </a:p>
          </p:txBody>
        </p:sp>
        <p:sp>
          <p:nvSpPr>
            <p:cNvPr id="5145" name="Freeform 14"/>
            <p:cNvSpPr>
              <a:spLocks/>
            </p:cNvSpPr>
            <p:nvPr/>
          </p:nvSpPr>
          <p:spPr bwMode="auto">
            <a:xfrm>
              <a:off x="691" y="1369"/>
              <a:ext cx="1906" cy="952"/>
            </a:xfrm>
            <a:custGeom>
              <a:avLst/>
              <a:gdLst>
                <a:gd name="T0" fmla="*/ 0 w 1906"/>
                <a:gd name="T1" fmla="*/ 0 h 952"/>
                <a:gd name="T2" fmla="*/ 0 w 1906"/>
                <a:gd name="T3" fmla="*/ 951 h 952"/>
                <a:gd name="T4" fmla="*/ 1905 w 1906"/>
                <a:gd name="T5" fmla="*/ 951 h 952"/>
                <a:gd name="T6" fmla="*/ 0 60000 65536"/>
                <a:gd name="T7" fmla="*/ 0 60000 65536"/>
                <a:gd name="T8" fmla="*/ 0 60000 65536"/>
                <a:gd name="T9" fmla="*/ 0 w 1906"/>
                <a:gd name="T10" fmla="*/ 0 h 952"/>
                <a:gd name="T11" fmla="*/ 1906 w 1906"/>
                <a:gd name="T12" fmla="*/ 952 h 9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6" h="952">
                  <a:moveTo>
                    <a:pt x="0" y="0"/>
                  </a:moveTo>
                  <a:lnTo>
                    <a:pt x="0" y="951"/>
                  </a:lnTo>
                  <a:lnTo>
                    <a:pt x="1905" y="95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15"/>
            <p:cNvSpPr>
              <a:spLocks noChangeShapeType="1"/>
            </p:cNvSpPr>
            <p:nvPr/>
          </p:nvSpPr>
          <p:spPr bwMode="auto">
            <a:xfrm flipV="1">
              <a:off x="697" y="2116"/>
              <a:ext cx="19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Freeform 16"/>
            <p:cNvSpPr>
              <a:spLocks/>
            </p:cNvSpPr>
            <p:nvPr/>
          </p:nvSpPr>
          <p:spPr bwMode="auto">
            <a:xfrm>
              <a:off x="690" y="1627"/>
              <a:ext cx="1931" cy="484"/>
            </a:xfrm>
            <a:custGeom>
              <a:avLst/>
              <a:gdLst>
                <a:gd name="T0" fmla="*/ 0 w 1931"/>
                <a:gd name="T1" fmla="*/ 483 h 484"/>
                <a:gd name="T2" fmla="*/ 468 w 1931"/>
                <a:gd name="T3" fmla="*/ 483 h 484"/>
                <a:gd name="T4" fmla="*/ 1930 w 1931"/>
                <a:gd name="T5" fmla="*/ 0 h 484"/>
                <a:gd name="T6" fmla="*/ 0 60000 65536"/>
                <a:gd name="T7" fmla="*/ 0 60000 65536"/>
                <a:gd name="T8" fmla="*/ 0 60000 65536"/>
                <a:gd name="T9" fmla="*/ 0 w 1931"/>
                <a:gd name="T10" fmla="*/ 0 h 484"/>
                <a:gd name="T11" fmla="*/ 1931 w 1931"/>
                <a:gd name="T12" fmla="*/ 484 h 4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1" h="484">
                  <a:moveTo>
                    <a:pt x="0" y="483"/>
                  </a:moveTo>
                  <a:lnTo>
                    <a:pt x="468" y="483"/>
                  </a:lnTo>
                  <a:lnTo>
                    <a:pt x="1930" y="0"/>
                  </a:lnTo>
                </a:path>
              </a:pathLst>
            </a:custGeom>
            <a:noFill/>
            <a:ln w="12700" cap="rnd">
              <a:solidFill>
                <a:srgbClr val="00279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122" name="Object 18"/>
          <p:cNvGraphicFramePr>
            <a:graphicFrameLocks/>
          </p:cNvGraphicFramePr>
          <p:nvPr/>
        </p:nvGraphicFramePr>
        <p:xfrm>
          <a:off x="3081338" y="5972175"/>
          <a:ext cx="401637" cy="282575"/>
        </p:xfrm>
        <a:graphic>
          <a:graphicData uri="http://schemas.openxmlformats.org/presentationml/2006/ole">
            <p:oleObj spid="_x0000_s48130" name="Equation" r:id="rId4" imgW="150480" imgH="188640" progId="Equation.2">
              <p:embed/>
            </p:oleObj>
          </a:graphicData>
        </a:graphic>
      </p:graphicFrame>
      <p:sp>
        <p:nvSpPr>
          <p:cNvPr id="5129" name="Freeform 19"/>
          <p:cNvSpPr>
            <a:spLocks/>
          </p:cNvSpPr>
          <p:nvPr/>
        </p:nvSpPr>
        <p:spPr bwMode="auto">
          <a:xfrm>
            <a:off x="1466850" y="4629150"/>
            <a:ext cx="3970338" cy="950913"/>
          </a:xfrm>
          <a:custGeom>
            <a:avLst/>
            <a:gdLst>
              <a:gd name="T0" fmla="*/ 0 w 1876"/>
              <a:gd name="T1" fmla="*/ 949723 h 799"/>
              <a:gd name="T2" fmla="*/ 965072 w 1876"/>
              <a:gd name="T3" fmla="*/ 949723 h 799"/>
              <a:gd name="T4" fmla="*/ 965072 w 1876"/>
              <a:gd name="T5" fmla="*/ 616487 h 799"/>
              <a:gd name="T6" fmla="*/ 3968222 w 1876"/>
              <a:gd name="T7" fmla="*/ 0 h 799"/>
              <a:gd name="T8" fmla="*/ 0 60000 65536"/>
              <a:gd name="T9" fmla="*/ 0 60000 65536"/>
              <a:gd name="T10" fmla="*/ 0 60000 65536"/>
              <a:gd name="T11" fmla="*/ 0 60000 65536"/>
              <a:gd name="T12" fmla="*/ 0 w 1876"/>
              <a:gd name="T13" fmla="*/ 0 h 799"/>
              <a:gd name="T14" fmla="*/ 1876 w 1876"/>
              <a:gd name="T15" fmla="*/ 799 h 7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6" h="799">
                <a:moveTo>
                  <a:pt x="0" y="798"/>
                </a:moveTo>
                <a:lnTo>
                  <a:pt x="456" y="798"/>
                </a:lnTo>
                <a:lnTo>
                  <a:pt x="456" y="518"/>
                </a:lnTo>
                <a:lnTo>
                  <a:pt x="1875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20"/>
          <p:cNvSpPr>
            <a:spLocks noChangeShapeType="1"/>
          </p:cNvSpPr>
          <p:nvPr/>
        </p:nvSpPr>
        <p:spPr bwMode="auto">
          <a:xfrm flipV="1">
            <a:off x="2409825" y="4981575"/>
            <a:ext cx="3019425" cy="592138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Rectangle 21"/>
          <p:cNvSpPr>
            <a:spLocks noChangeArrowheads="1"/>
          </p:cNvSpPr>
          <p:nvPr/>
        </p:nvSpPr>
        <p:spPr bwMode="auto">
          <a:xfrm>
            <a:off x="4838700" y="5822950"/>
            <a:ext cx="496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200" b="1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5132" name="Rectangle 22"/>
          <p:cNvSpPr>
            <a:spLocks noChangeArrowheads="1"/>
          </p:cNvSpPr>
          <p:nvPr/>
        </p:nvSpPr>
        <p:spPr bwMode="auto">
          <a:xfrm>
            <a:off x="4897438" y="4714875"/>
            <a:ext cx="2857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FF0000"/>
                </a:solidFill>
                <a:latin typeface="Arial" charset="0"/>
              </a:rPr>
              <a:t>Proportional + Derivative action</a:t>
            </a:r>
          </a:p>
        </p:txBody>
      </p:sp>
      <p:sp>
        <p:nvSpPr>
          <p:cNvPr id="5133" name="Freeform 23"/>
          <p:cNvSpPr>
            <a:spLocks/>
          </p:cNvSpPr>
          <p:nvPr/>
        </p:nvSpPr>
        <p:spPr bwMode="auto">
          <a:xfrm>
            <a:off x="1462088" y="4689475"/>
            <a:ext cx="4033837" cy="1133475"/>
          </a:xfrm>
          <a:custGeom>
            <a:avLst/>
            <a:gdLst>
              <a:gd name="T0" fmla="*/ 0 w 1906"/>
              <a:gd name="T1" fmla="*/ 0 h 952"/>
              <a:gd name="T2" fmla="*/ 0 w 1906"/>
              <a:gd name="T3" fmla="*/ 1132284 h 952"/>
              <a:gd name="T4" fmla="*/ 4031721 w 1906"/>
              <a:gd name="T5" fmla="*/ 1132284 h 952"/>
              <a:gd name="T6" fmla="*/ 0 60000 65536"/>
              <a:gd name="T7" fmla="*/ 0 60000 65536"/>
              <a:gd name="T8" fmla="*/ 0 60000 65536"/>
              <a:gd name="T9" fmla="*/ 0 w 1906"/>
              <a:gd name="T10" fmla="*/ 0 h 952"/>
              <a:gd name="T11" fmla="*/ 1906 w 1906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6" h="952">
                <a:moveTo>
                  <a:pt x="0" y="0"/>
                </a:moveTo>
                <a:lnTo>
                  <a:pt x="0" y="951"/>
                </a:lnTo>
                <a:lnTo>
                  <a:pt x="1905" y="95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24"/>
          <p:cNvSpPr>
            <a:spLocks noChangeShapeType="1"/>
          </p:cNvSpPr>
          <p:nvPr/>
        </p:nvSpPr>
        <p:spPr bwMode="auto">
          <a:xfrm>
            <a:off x="2428875" y="5578475"/>
            <a:ext cx="30845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Rectangle 25"/>
          <p:cNvSpPr>
            <a:spLocks noChangeArrowheads="1"/>
          </p:cNvSpPr>
          <p:nvPr/>
        </p:nvSpPr>
        <p:spPr bwMode="auto">
          <a:xfrm>
            <a:off x="592138" y="4518025"/>
            <a:ext cx="14319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latin typeface="Arial" charset="0"/>
              </a:rPr>
              <a:t>Controller output</a:t>
            </a:r>
          </a:p>
        </p:txBody>
      </p:sp>
      <p:sp>
        <p:nvSpPr>
          <p:cNvPr id="5136" name="Rectangle 26"/>
          <p:cNvSpPr>
            <a:spLocks noChangeArrowheads="1"/>
          </p:cNvSpPr>
          <p:nvPr/>
        </p:nvSpPr>
        <p:spPr bwMode="auto">
          <a:xfrm>
            <a:off x="4914900" y="5045075"/>
            <a:ext cx="2220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66FF33"/>
                </a:solidFill>
                <a:latin typeface="Arial" charset="0"/>
              </a:rPr>
              <a:t>Proportional action only</a:t>
            </a:r>
          </a:p>
        </p:txBody>
      </p:sp>
      <p:sp>
        <p:nvSpPr>
          <p:cNvPr id="5137" name="Rectangle 27"/>
          <p:cNvSpPr>
            <a:spLocks noChangeArrowheads="1"/>
          </p:cNvSpPr>
          <p:nvPr/>
        </p:nvSpPr>
        <p:spPr bwMode="auto">
          <a:xfrm>
            <a:off x="4105275" y="5334000"/>
            <a:ext cx="2708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Arial" charset="0"/>
              </a:rPr>
              <a:t>change due to the Proportional action</a:t>
            </a:r>
          </a:p>
        </p:txBody>
      </p:sp>
      <p:sp>
        <p:nvSpPr>
          <p:cNvPr id="5138" name="Line 28"/>
          <p:cNvSpPr>
            <a:spLocks noChangeShapeType="1"/>
          </p:cNvSpPr>
          <p:nvPr/>
        </p:nvSpPr>
        <p:spPr bwMode="auto">
          <a:xfrm>
            <a:off x="4035425" y="4919663"/>
            <a:ext cx="0" cy="1149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29"/>
          <p:cNvSpPr>
            <a:spLocks noChangeShapeType="1"/>
          </p:cNvSpPr>
          <p:nvPr/>
        </p:nvSpPr>
        <p:spPr bwMode="auto">
          <a:xfrm>
            <a:off x="2425700" y="6002338"/>
            <a:ext cx="1603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30"/>
          <p:cNvSpPr>
            <a:spLocks noChangeShapeType="1"/>
          </p:cNvSpPr>
          <p:nvPr/>
        </p:nvSpPr>
        <p:spPr bwMode="auto">
          <a:xfrm>
            <a:off x="2409825" y="5576888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31"/>
          <p:cNvSpPr>
            <a:spLocks noChangeShapeType="1"/>
          </p:cNvSpPr>
          <p:nvPr/>
        </p:nvSpPr>
        <p:spPr bwMode="auto">
          <a:xfrm>
            <a:off x="4029075" y="4922838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32"/>
          <p:cNvSpPr>
            <a:spLocks noChangeShapeType="1"/>
          </p:cNvSpPr>
          <p:nvPr/>
        </p:nvSpPr>
        <p:spPr bwMode="auto">
          <a:xfrm>
            <a:off x="4035425" y="5256213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i="1" u="sng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/>
              <a:t>roportional + </a:t>
            </a:r>
            <a:r>
              <a:rPr lang="en-US" sz="3600" i="1" u="sng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ntegral+ </a:t>
            </a:r>
            <a:r>
              <a:rPr lang="en-US" sz="3600" i="1" u="sng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erivative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981200"/>
            <a:ext cx="9144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CAR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828800"/>
            <a:ext cx="129540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/>
              <a:t>PID</a:t>
            </a:r>
          </a:p>
          <a:p>
            <a:r>
              <a:rPr lang="en-US" b="1" dirty="0" smtClean="0"/>
              <a:t>controller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4572000" y="2151966"/>
            <a:ext cx="685800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905000" y="6096000"/>
            <a:ext cx="586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33600" y="1905000"/>
            <a:ext cx="533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-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314450" y="550545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6"/>
            <a:endCxn id="6" idx="1"/>
          </p:cNvCxnSpPr>
          <p:nvPr/>
        </p:nvCxnSpPr>
        <p:spPr>
          <a:xfrm>
            <a:off x="2667000" y="2133600"/>
            <a:ext cx="609600" cy="1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" y="472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487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52400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16764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93852" y="1676400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03052" y="1905000"/>
            <a:ext cx="41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pic>
        <p:nvPicPr>
          <p:cNvPr id="20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524000"/>
            <a:ext cx="956930" cy="51435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4495800" y="4114800"/>
            <a:ext cx="1447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41148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24400" y="44958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00600" y="45720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800600" y="48768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4876801"/>
            <a:ext cx="44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ᵚ</a:t>
            </a:r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05400" y="472440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34000" y="47244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100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1000" y="4267200"/>
            <a:ext cx="3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200400" y="4191000"/>
            <a:ext cx="6858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52800" y="44196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2800" y="48006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276600" y="48006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33600" y="4724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31652" y="4267200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62200" y="3886200"/>
            <a:ext cx="25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6" name="Oval 45"/>
          <p:cNvSpPr/>
          <p:nvPr/>
        </p:nvSpPr>
        <p:spPr>
          <a:xfrm>
            <a:off x="1630748" y="4495800"/>
            <a:ext cx="533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-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00200" y="4495800"/>
            <a:ext cx="41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6248400" y="41910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6553200" y="4191000"/>
            <a:ext cx="685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29400" y="43434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29400" y="47244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629400" y="4724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162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67600" y="41910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943600" y="464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flipH="1" flipV="1">
            <a:off x="6172200" y="4114800"/>
            <a:ext cx="4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cxnSp>
        <p:nvCxnSpPr>
          <p:cNvPr id="65" name="Straight Arrow Connector 64"/>
          <p:cNvCxnSpPr>
            <a:stCxn id="55" idx="2"/>
          </p:cNvCxnSpPr>
          <p:nvPr/>
        </p:nvCxnSpPr>
        <p:spPr>
          <a:xfrm rot="16200000" flipH="1">
            <a:off x="6994343" y="5394143"/>
            <a:ext cx="1381780" cy="219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2200" y="2209800"/>
            <a:ext cx="685800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1772442" y="2914648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15192" y="2133598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5709914" y="2900686"/>
            <a:ext cx="1382564" cy="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>
            <a:off x="2362200" y="3505200"/>
            <a:ext cx="3962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No one drives the car by commanding gas pedal angle, rather they drive by </a:t>
            </a:r>
            <a:r>
              <a:rPr lang="en-US" sz="3200" dirty="0" smtClean="0">
                <a:solidFill>
                  <a:srgbClr val="FF0000"/>
                </a:solidFill>
              </a:rPr>
              <a:t>change in the command angle.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In this example I will command the gas pedal angle and try to show you….why this is not a good idea..??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133600"/>
            <a:ext cx="1290638" cy="9715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14800" y="3200400"/>
            <a:ext cx="9144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Plant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10200" y="2743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2209800"/>
            <a:ext cx="990600" cy="369332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28194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2286000"/>
            <a:ext cx="1371600" cy="369332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Gas paddle</a:t>
            </a:r>
            <a:endParaRPr lang="en-US" dirty="0"/>
          </a:p>
        </p:txBody>
      </p:sp>
      <p:pic>
        <p:nvPicPr>
          <p:cNvPr id="2051" name="Picture 3" descr="C:\Users\Dheeraj\Downloads\puls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1807184" cy="167640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9" name="Straight Connector 18"/>
          <p:cNvCxnSpPr/>
          <p:nvPr/>
        </p:nvCxnSpPr>
        <p:spPr>
          <a:xfrm rot="5400000">
            <a:off x="1028700" y="2552700"/>
            <a:ext cx="1524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296194" y="2819400"/>
            <a:ext cx="1523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flipH="1" flipV="1">
            <a:off x="1905000" y="2362200"/>
            <a:ext cx="304800" cy="2286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52600" y="2819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22098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 flipH="1" flipV="1">
            <a:off x="6477000" y="2133600"/>
            <a:ext cx="4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" y="4572000"/>
            <a:ext cx="3321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,</a:t>
            </a:r>
            <a:br>
              <a:rPr lang="en-US" dirty="0" smtClean="0"/>
            </a:br>
            <a:r>
              <a:rPr lang="en-US" dirty="0" smtClean="0"/>
              <a:t>Car  is considered as  Plant</a:t>
            </a:r>
            <a:br>
              <a:rPr lang="en-US" dirty="0" smtClean="0"/>
            </a:br>
            <a:r>
              <a:rPr lang="en-US" dirty="0" smtClean="0"/>
              <a:t>Gas pedal angle is  Input variable </a:t>
            </a:r>
            <a:br>
              <a:rPr lang="en-US" dirty="0" smtClean="0"/>
            </a:br>
            <a:r>
              <a:rPr lang="en-US" dirty="0" smtClean="0"/>
              <a:t>Velocity is output variable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533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understand  PID we need a model.</a:t>
            </a:r>
            <a:br>
              <a:rPr lang="en-US" dirty="0" smtClean="0"/>
            </a:br>
            <a:r>
              <a:rPr lang="en-US" dirty="0" smtClean="0"/>
              <a:t>Suppose You are driving a car.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743200"/>
            <a:ext cx="1524000" cy="8191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133600" y="3810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sz="1200" dirty="0" smtClean="0"/>
              <a:t>1              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3124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Position</a:t>
            </a:r>
            <a:endParaRPr lang="en-US" sz="1600" dirty="0"/>
          </a:p>
        </p:txBody>
      </p:sp>
      <p:pic>
        <p:nvPicPr>
          <p:cNvPr id="17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-3000" contrast="33000"/>
          </a:blip>
          <a:srcRect/>
          <a:stretch>
            <a:fillRect/>
          </a:stretch>
        </p:blipFill>
        <p:spPr bwMode="auto">
          <a:xfrm>
            <a:off x="4876800" y="2743200"/>
            <a:ext cx="1524000" cy="819150"/>
          </a:xfrm>
          <a:prstGeom prst="rect">
            <a:avLst/>
          </a:prstGeom>
          <a:noFill/>
        </p:spPr>
      </p:pic>
      <p:cxnSp>
        <p:nvCxnSpPr>
          <p:cNvPr id="19" name="Straight Connector 18"/>
          <p:cNvCxnSpPr/>
          <p:nvPr/>
        </p:nvCxnSpPr>
        <p:spPr>
          <a:xfrm rot="5400000">
            <a:off x="1677194" y="38854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182394" y="38854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5000" y="3810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sz="1200" dirty="0" smtClean="0"/>
              <a:t>1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 rot="10800000">
            <a:off x="1981200" y="2362200"/>
            <a:ext cx="586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1390650" y="177165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3400" y="990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114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of friend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24400" y="381000"/>
            <a:ext cx="12954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29200" y="457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00600" y="9144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76800" y="8382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876800" y="11430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1143001"/>
            <a:ext cx="44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ᵚ</a:t>
            </a:r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99060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10200" y="9906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67200" y="533400"/>
            <a:ext cx="3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098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706948" y="762000"/>
            <a:ext cx="533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-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76400" y="762000"/>
            <a:ext cx="41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6324600" y="4572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6629400" y="457200"/>
            <a:ext cx="685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05600" y="6096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705600" y="9906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705600" y="9906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239000" y="990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43800" y="457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dirty="0" smtClean="0"/>
              <a:t>1</a:t>
            </a:r>
            <a:endParaRPr lang="en-US" sz="2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19800" y="91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 flipV="1">
            <a:off x="6248400" y="381000"/>
            <a:ext cx="4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7080722" y="1681488"/>
            <a:ext cx="1382564" cy="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19400" y="685800"/>
            <a:ext cx="129540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/>
              <a:t>PD</a:t>
            </a:r>
          </a:p>
          <a:p>
            <a:r>
              <a:rPr lang="en-US" b="1" dirty="0" smtClean="0"/>
              <a:t>controller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3"/>
          </p:cNvCxnSpPr>
          <p:nvPr/>
        </p:nvCxnSpPr>
        <p:spPr>
          <a:xfrm>
            <a:off x="4114800" y="100896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57400" y="38100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133600" y="4343400"/>
            <a:ext cx="3276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76600" y="3886200"/>
            <a:ext cx="10668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2000" y="50292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output of controller is pedal angle …its easy to say that there will be always a steady state error.</a:t>
            </a:r>
            <a:br>
              <a:rPr lang="en-US" dirty="0" smtClean="0"/>
            </a:br>
            <a:r>
              <a:rPr lang="en-US" dirty="0" smtClean="0"/>
              <a:t>Means you will be always trailing your friend &amp; never beside him.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"/>
            <a:ext cx="1524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1295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sz="1200" dirty="0" smtClean="0"/>
              <a:t>1              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609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Position</a:t>
            </a:r>
            <a:endParaRPr lang="en-US" sz="1600" dirty="0"/>
          </a:p>
        </p:txBody>
      </p:sp>
      <p:pic>
        <p:nvPicPr>
          <p:cNvPr id="7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-3000" contrast="33000"/>
          </a:blip>
          <a:srcRect/>
          <a:stretch>
            <a:fillRect/>
          </a:stretch>
        </p:blipFill>
        <p:spPr bwMode="auto">
          <a:xfrm>
            <a:off x="4648200" y="228600"/>
            <a:ext cx="1524000" cy="81915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rot="5400000">
            <a:off x="1448594" y="13708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953794" y="13708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1295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sz="1200" dirty="0" smtClean="0"/>
              <a:t>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05000" y="1828800"/>
            <a:ext cx="3276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1371600"/>
            <a:ext cx="10668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Error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200" y="3581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1800" y="327739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667794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76200" y="2819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8200" y="2590800"/>
            <a:ext cx="457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14400" y="5715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8000" y="541099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152400" y="4953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4400" y="4800600"/>
            <a:ext cx="457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" y="5029200"/>
            <a:ext cx="3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295400" y="2590800"/>
            <a:ext cx="4572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52600" y="2819400"/>
            <a:ext cx="457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14400" y="5715000"/>
            <a:ext cx="457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14400" y="4495800"/>
            <a:ext cx="4572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71600" y="4495800"/>
            <a:ext cx="457200" cy="228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28800" y="4724400"/>
            <a:ext cx="4572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4800" y="6248400"/>
            <a:ext cx="457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4800" y="6477000"/>
            <a:ext cx="4572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8200" y="6324600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Proportional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6096000"/>
            <a:ext cx="113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Derivative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62200" y="2209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Less Error with higher gain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86201" y="2133600"/>
            <a:ext cx="525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you at some distance behind your friend</a:t>
            </a:r>
            <a:br>
              <a:rPr lang="en-US" dirty="0" smtClean="0"/>
            </a:br>
            <a:r>
              <a:rPr lang="en-US" dirty="0" smtClean="0"/>
              <a:t>and both are going with same speed.</a:t>
            </a:r>
            <a:br>
              <a:rPr lang="en-US" dirty="0" smtClean="0"/>
            </a:br>
            <a:r>
              <a:rPr lang="en-US" dirty="0" smtClean="0"/>
              <a:t>Then there will be a const. error  hence derivative </a:t>
            </a:r>
          </a:p>
          <a:p>
            <a:r>
              <a:rPr lang="en-US" dirty="0" smtClean="0"/>
              <a:t>Term is zero.</a:t>
            </a:r>
            <a:br>
              <a:rPr lang="en-US" dirty="0" smtClean="0"/>
            </a:br>
            <a:r>
              <a:rPr lang="en-US" dirty="0" smtClean="0"/>
              <a:t>Since the velocity is matched so you are not going to  put weight on gas paddle.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might think that higher gain can help to catch up that friend.</a:t>
            </a:r>
            <a:br>
              <a:rPr lang="en-US" dirty="0" smtClean="0"/>
            </a:br>
            <a:r>
              <a:rPr lang="en-US" dirty="0" smtClean="0"/>
              <a:t>By doing you may get closer…results in error reduction and causing to release  the pedal and again car will slow down…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there will be </a:t>
            </a:r>
            <a:r>
              <a:rPr lang="en-US" dirty="0" smtClean="0">
                <a:solidFill>
                  <a:srgbClr val="FF0000"/>
                </a:solidFill>
              </a:rPr>
              <a:t>steady state error always…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"/>
            <a:ext cx="1524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1295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sz="1200" dirty="0" smtClean="0"/>
              <a:t>1              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609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Position</a:t>
            </a:r>
            <a:endParaRPr lang="en-US" sz="1600" dirty="0"/>
          </a:p>
        </p:txBody>
      </p:sp>
      <p:pic>
        <p:nvPicPr>
          <p:cNvPr id="7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-3000" contrast="33000"/>
          </a:blip>
          <a:srcRect/>
          <a:stretch>
            <a:fillRect/>
          </a:stretch>
        </p:blipFill>
        <p:spPr bwMode="auto">
          <a:xfrm>
            <a:off x="4648200" y="228600"/>
            <a:ext cx="1524000" cy="81915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rot="5400000">
            <a:off x="1448594" y="13708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953794" y="13708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1295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sz="1200" dirty="0" smtClean="0"/>
              <a:t>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05000" y="1828800"/>
            <a:ext cx="3276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1371600"/>
            <a:ext cx="10668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Error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200" y="3581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1800" y="327739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667794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76200" y="2819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2590800"/>
            <a:ext cx="457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14400" y="5715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541099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152400" y="4953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4400" y="4800600"/>
            <a:ext cx="457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5029200"/>
            <a:ext cx="3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295400" y="2590800"/>
            <a:ext cx="4572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2819400"/>
            <a:ext cx="457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4400" y="5715000"/>
            <a:ext cx="457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4400" y="4495800"/>
            <a:ext cx="4572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71600" y="4495800"/>
            <a:ext cx="457200" cy="228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28800" y="4724400"/>
            <a:ext cx="4572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" y="6248400"/>
            <a:ext cx="457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" y="6477000"/>
            <a:ext cx="4572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8200" y="6324600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Proportional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" y="6096000"/>
            <a:ext cx="113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Derivative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62200" y="2209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Less Error with higher gain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1200" y="5105400"/>
            <a:ext cx="6062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</a:rPr>
              <a:t>×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62200" y="5943600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You let go the pedal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14600" y="5791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2514600" y="3733800"/>
            <a:ext cx="2514600" cy="1600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81601" y="33528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somehow you catch that friend..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Then Error =0, same speed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so P=0,D=0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So you release the pedal..and car again start slowing  down.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2729E-7 L 0.38334 0.09574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So by Controlling </a:t>
            </a:r>
            <a:r>
              <a:rPr lang="en-US" dirty="0" smtClean="0">
                <a:solidFill>
                  <a:srgbClr val="0070C0"/>
                </a:solidFill>
              </a:rPr>
              <a:t>pedal position </a:t>
            </a:r>
            <a:r>
              <a:rPr lang="en-US" dirty="0" smtClean="0"/>
              <a:t>and using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PD controller </a:t>
            </a:r>
            <a:r>
              <a:rPr lang="en-US" dirty="0" smtClean="0"/>
              <a:t>you are not going to achieve </a:t>
            </a:r>
            <a:r>
              <a:rPr lang="en-US" dirty="0" smtClean="0">
                <a:solidFill>
                  <a:srgbClr val="FF0000"/>
                </a:solidFill>
              </a:rPr>
              <a:t>steady state error to be zero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the Integral Part is going to solve this problem..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743200"/>
            <a:ext cx="1524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33600" y="3810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sz="1200" dirty="0" smtClean="0"/>
              <a:t>1              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124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Position</a:t>
            </a:r>
            <a:endParaRPr lang="en-US" sz="1600" dirty="0"/>
          </a:p>
        </p:txBody>
      </p:sp>
      <p:pic>
        <p:nvPicPr>
          <p:cNvPr id="7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-3000" contrast="33000"/>
          </a:blip>
          <a:srcRect/>
          <a:stretch>
            <a:fillRect/>
          </a:stretch>
        </p:blipFill>
        <p:spPr bwMode="auto">
          <a:xfrm>
            <a:off x="4876800" y="2743200"/>
            <a:ext cx="1524000" cy="81915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rot="5400000">
            <a:off x="1677194" y="38854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182394" y="38854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3810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sz="1200" dirty="0" smtClean="0"/>
              <a:t>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1981200" y="2362200"/>
            <a:ext cx="586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1390650" y="177165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400" y="990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4400" y="381000"/>
            <a:ext cx="12954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457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00600" y="9144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8382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876800" y="11430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0600" y="1143001"/>
            <a:ext cx="44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ᵚ</a:t>
            </a:r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99060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10200" y="9906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0" y="533400"/>
            <a:ext cx="3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098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06948" y="762000"/>
            <a:ext cx="533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-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762000"/>
            <a:ext cx="41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324600" y="4572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6629400" y="457200"/>
            <a:ext cx="685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05600" y="6096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5600" y="9906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705600" y="9906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39000" y="990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3800" y="457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dirty="0" smtClean="0"/>
              <a:t>1</a:t>
            </a:r>
            <a:endParaRPr lang="en-US" sz="28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19800" y="91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H="1" flipV="1">
            <a:off x="6248400" y="381000"/>
            <a:ext cx="4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7080722" y="1681488"/>
            <a:ext cx="1382564" cy="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19400" y="685800"/>
            <a:ext cx="129540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/>
              <a:t>PID</a:t>
            </a:r>
          </a:p>
          <a:p>
            <a:r>
              <a:rPr lang="en-US" b="1" dirty="0" smtClean="0"/>
              <a:t>controller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4114800" y="100896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57400" y="38100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133600" y="4343400"/>
            <a:ext cx="3276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6600" y="3886200"/>
            <a:ext cx="10668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114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of friend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1524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1295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sz="1200" dirty="0" smtClean="0"/>
              <a:t>1              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609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 Position</a:t>
            </a:r>
            <a:endParaRPr lang="en-US" sz="1600" dirty="0"/>
          </a:p>
        </p:txBody>
      </p:sp>
      <p:pic>
        <p:nvPicPr>
          <p:cNvPr id="7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 bright="-3000" contrast="33000"/>
          </a:blip>
          <a:srcRect/>
          <a:stretch>
            <a:fillRect/>
          </a:stretch>
        </p:blipFill>
        <p:spPr bwMode="auto">
          <a:xfrm>
            <a:off x="3505200" y="228600"/>
            <a:ext cx="1524000" cy="81915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rot="5400000">
            <a:off x="305594" y="13708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810794" y="13708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1295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r>
              <a:rPr lang="en-US" sz="1200" dirty="0" smtClean="0"/>
              <a:t>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62000" y="1828800"/>
            <a:ext cx="3276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1371600"/>
            <a:ext cx="10668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Error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2000" y="3581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1800" y="327739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794" y="2819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14400" y="5715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0" y="541099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152400" y="4953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5029200"/>
            <a:ext cx="3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" y="2667794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6800" y="15240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7315200" y="38862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53000" y="3124200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 flipH="1" flipV="1">
            <a:off x="4877594" y="16756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393635" y="2209800"/>
            <a:ext cx="2607365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894159" y="334538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410200" y="3886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91400" y="22860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5406887" y="1526209"/>
            <a:ext cx="1219200" cy="262834"/>
          </a:xfrm>
          <a:custGeom>
            <a:avLst/>
            <a:gdLst>
              <a:gd name="connsiteX0" fmla="*/ 0 w 1219200"/>
              <a:gd name="connsiteY0" fmla="*/ 37548 h 262834"/>
              <a:gd name="connsiteX1" fmla="*/ 742122 w 1219200"/>
              <a:gd name="connsiteY1" fmla="*/ 37548 h 262834"/>
              <a:gd name="connsiteX2" fmla="*/ 1219200 w 1219200"/>
              <a:gd name="connsiteY2" fmla="*/ 262834 h 262834"/>
              <a:gd name="connsiteX3" fmla="*/ 1219200 w 1219200"/>
              <a:gd name="connsiteY3" fmla="*/ 262834 h 26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262834">
                <a:moveTo>
                  <a:pt x="0" y="37548"/>
                </a:moveTo>
                <a:cubicBezTo>
                  <a:pt x="269461" y="18774"/>
                  <a:pt x="538922" y="0"/>
                  <a:pt x="742122" y="37548"/>
                </a:cubicBezTo>
                <a:cubicBezTo>
                  <a:pt x="945322" y="75096"/>
                  <a:pt x="1219200" y="262834"/>
                  <a:pt x="1219200" y="262834"/>
                </a:cubicBezTo>
                <a:lnTo>
                  <a:pt x="1219200" y="262834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5410200" y="3886200"/>
            <a:ext cx="4572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5883965" y="3856383"/>
            <a:ext cx="1179444" cy="185530"/>
          </a:xfrm>
          <a:custGeom>
            <a:avLst/>
            <a:gdLst>
              <a:gd name="connsiteX0" fmla="*/ 0 w 1179444"/>
              <a:gd name="connsiteY0" fmla="*/ 39756 h 185530"/>
              <a:gd name="connsiteX1" fmla="*/ 13252 w 1179444"/>
              <a:gd name="connsiteY1" fmla="*/ 119269 h 185530"/>
              <a:gd name="connsiteX2" fmla="*/ 39757 w 1179444"/>
              <a:gd name="connsiteY2" fmla="*/ 145774 h 185530"/>
              <a:gd name="connsiteX3" fmla="*/ 185531 w 1179444"/>
              <a:gd name="connsiteY3" fmla="*/ 185530 h 185530"/>
              <a:gd name="connsiteX4" fmla="*/ 596348 w 1179444"/>
              <a:gd name="connsiteY4" fmla="*/ 159026 h 185530"/>
              <a:gd name="connsiteX5" fmla="*/ 675861 w 1179444"/>
              <a:gd name="connsiteY5" fmla="*/ 132521 h 185530"/>
              <a:gd name="connsiteX6" fmla="*/ 795131 w 1179444"/>
              <a:gd name="connsiteY6" fmla="*/ 92765 h 185530"/>
              <a:gd name="connsiteX7" fmla="*/ 834887 w 1179444"/>
              <a:gd name="connsiteY7" fmla="*/ 79513 h 185530"/>
              <a:gd name="connsiteX8" fmla="*/ 874644 w 1179444"/>
              <a:gd name="connsiteY8" fmla="*/ 66260 h 185530"/>
              <a:gd name="connsiteX9" fmla="*/ 1033670 w 1179444"/>
              <a:gd name="connsiteY9" fmla="*/ 39756 h 185530"/>
              <a:gd name="connsiteX10" fmla="*/ 1126435 w 1179444"/>
              <a:gd name="connsiteY10" fmla="*/ 26504 h 185530"/>
              <a:gd name="connsiteX11" fmla="*/ 1179444 w 1179444"/>
              <a:gd name="connsiteY11" fmla="*/ 0 h 1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444" h="185530">
                <a:moveTo>
                  <a:pt x="0" y="39756"/>
                </a:moveTo>
                <a:cubicBezTo>
                  <a:pt x="4417" y="66260"/>
                  <a:pt x="3817" y="94110"/>
                  <a:pt x="13252" y="119269"/>
                </a:cubicBezTo>
                <a:cubicBezTo>
                  <a:pt x="17639" y="130968"/>
                  <a:pt x="28582" y="140186"/>
                  <a:pt x="39757" y="145774"/>
                </a:cubicBezTo>
                <a:cubicBezTo>
                  <a:pt x="84592" y="168192"/>
                  <a:pt x="137061" y="175836"/>
                  <a:pt x="185531" y="185530"/>
                </a:cubicBezTo>
                <a:cubicBezTo>
                  <a:pt x="214950" y="184193"/>
                  <a:pt x="504605" y="177375"/>
                  <a:pt x="596348" y="159026"/>
                </a:cubicBezTo>
                <a:cubicBezTo>
                  <a:pt x="623744" y="153547"/>
                  <a:pt x="649357" y="141356"/>
                  <a:pt x="675861" y="132521"/>
                </a:cubicBezTo>
                <a:lnTo>
                  <a:pt x="795131" y="92765"/>
                </a:lnTo>
                <a:lnTo>
                  <a:pt x="834887" y="79513"/>
                </a:lnTo>
                <a:cubicBezTo>
                  <a:pt x="848139" y="75095"/>
                  <a:pt x="860815" y="68236"/>
                  <a:pt x="874644" y="66260"/>
                </a:cubicBezTo>
                <a:cubicBezTo>
                  <a:pt x="1177813" y="22951"/>
                  <a:pt x="801134" y="78511"/>
                  <a:pt x="1033670" y="39756"/>
                </a:cubicBezTo>
                <a:cubicBezTo>
                  <a:pt x="1064481" y="34621"/>
                  <a:pt x="1095513" y="30921"/>
                  <a:pt x="1126435" y="26504"/>
                </a:cubicBezTo>
                <a:lnTo>
                  <a:pt x="1179444" y="0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410994" y="58666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44594" y="55626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rot="5400000" flipH="1" flipV="1">
            <a:off x="4648994" y="5104606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76800" y="4953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75" name="Freeform 74"/>
          <p:cNvSpPr/>
          <p:nvPr/>
        </p:nvSpPr>
        <p:spPr>
          <a:xfrm>
            <a:off x="5406887" y="5009322"/>
            <a:ext cx="1577009" cy="850347"/>
          </a:xfrm>
          <a:custGeom>
            <a:avLst/>
            <a:gdLst>
              <a:gd name="connsiteX0" fmla="*/ 13252 w 1577009"/>
              <a:gd name="connsiteY0" fmla="*/ 834887 h 850347"/>
              <a:gd name="connsiteX1" fmla="*/ 172278 w 1577009"/>
              <a:gd name="connsiteY1" fmla="*/ 808382 h 850347"/>
              <a:gd name="connsiteX2" fmla="*/ 1046922 w 1577009"/>
              <a:gd name="connsiteY2" fmla="*/ 583095 h 850347"/>
              <a:gd name="connsiteX3" fmla="*/ 1577009 w 1577009"/>
              <a:gd name="connsiteY3" fmla="*/ 0 h 85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09" h="850347">
                <a:moveTo>
                  <a:pt x="13252" y="834887"/>
                </a:moveTo>
                <a:cubicBezTo>
                  <a:pt x="6626" y="842617"/>
                  <a:pt x="0" y="850347"/>
                  <a:pt x="172278" y="808382"/>
                </a:cubicBezTo>
                <a:cubicBezTo>
                  <a:pt x="344556" y="766417"/>
                  <a:pt x="812800" y="717825"/>
                  <a:pt x="1046922" y="583095"/>
                </a:cubicBezTo>
                <a:cubicBezTo>
                  <a:pt x="1281044" y="448365"/>
                  <a:pt x="1429026" y="224182"/>
                  <a:pt x="157700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4876800" y="51054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76800" y="52578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85800" y="6172200"/>
            <a:ext cx="101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is non zero so integral path summing up the error over time</a:t>
            </a:r>
          </a:p>
          <a:p>
            <a:r>
              <a:rPr lang="en-US" dirty="0" smtClean="0"/>
              <a:t>And gradually  increase the pedal position.</a:t>
            </a:r>
            <a:endParaRPr lang="en-US" dirty="0"/>
          </a:p>
        </p:txBody>
      </p:sp>
      <p:sp>
        <p:nvSpPr>
          <p:cNvPr id="94" name="Freeform 93"/>
          <p:cNvSpPr/>
          <p:nvPr/>
        </p:nvSpPr>
        <p:spPr>
          <a:xfrm>
            <a:off x="7001301" y="4885899"/>
            <a:ext cx="791571" cy="122829"/>
          </a:xfrm>
          <a:custGeom>
            <a:avLst/>
            <a:gdLst>
              <a:gd name="connsiteX0" fmla="*/ 0 w 791571"/>
              <a:gd name="connsiteY0" fmla="*/ 122829 h 122829"/>
              <a:gd name="connsiteX1" fmla="*/ 327547 w 791571"/>
              <a:gd name="connsiteY1" fmla="*/ 40943 h 122829"/>
              <a:gd name="connsiteX2" fmla="*/ 791571 w 791571"/>
              <a:gd name="connsiteY2" fmla="*/ 0 h 12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71" h="122829">
                <a:moveTo>
                  <a:pt x="0" y="122829"/>
                </a:moveTo>
                <a:cubicBezTo>
                  <a:pt x="97809" y="92121"/>
                  <a:pt x="195619" y="61414"/>
                  <a:pt x="327547" y="40943"/>
                </a:cubicBezTo>
                <a:cubicBezTo>
                  <a:pt x="459475" y="20472"/>
                  <a:pt x="707410" y="9098"/>
                  <a:pt x="79157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914400" y="4343400"/>
            <a:ext cx="1577009" cy="850347"/>
          </a:xfrm>
          <a:custGeom>
            <a:avLst/>
            <a:gdLst>
              <a:gd name="connsiteX0" fmla="*/ 13252 w 1577009"/>
              <a:gd name="connsiteY0" fmla="*/ 834887 h 850347"/>
              <a:gd name="connsiteX1" fmla="*/ 172278 w 1577009"/>
              <a:gd name="connsiteY1" fmla="*/ 808382 h 850347"/>
              <a:gd name="connsiteX2" fmla="*/ 1046922 w 1577009"/>
              <a:gd name="connsiteY2" fmla="*/ 583095 h 850347"/>
              <a:gd name="connsiteX3" fmla="*/ 1577009 w 1577009"/>
              <a:gd name="connsiteY3" fmla="*/ 0 h 85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09" h="850347">
                <a:moveTo>
                  <a:pt x="13252" y="834887"/>
                </a:moveTo>
                <a:cubicBezTo>
                  <a:pt x="6626" y="842617"/>
                  <a:pt x="0" y="850347"/>
                  <a:pt x="172278" y="808382"/>
                </a:cubicBezTo>
                <a:cubicBezTo>
                  <a:pt x="344556" y="766417"/>
                  <a:pt x="812800" y="717825"/>
                  <a:pt x="1046922" y="583095"/>
                </a:cubicBezTo>
                <a:cubicBezTo>
                  <a:pt x="1281044" y="448365"/>
                  <a:pt x="1429026" y="224182"/>
                  <a:pt x="157700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2508814" y="4219977"/>
            <a:ext cx="791571" cy="122829"/>
          </a:xfrm>
          <a:custGeom>
            <a:avLst/>
            <a:gdLst>
              <a:gd name="connsiteX0" fmla="*/ 0 w 791571"/>
              <a:gd name="connsiteY0" fmla="*/ 122829 h 122829"/>
              <a:gd name="connsiteX1" fmla="*/ 327547 w 791571"/>
              <a:gd name="connsiteY1" fmla="*/ 40943 h 122829"/>
              <a:gd name="connsiteX2" fmla="*/ 791571 w 791571"/>
              <a:gd name="connsiteY2" fmla="*/ 0 h 12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71" h="122829">
                <a:moveTo>
                  <a:pt x="0" y="122829"/>
                </a:moveTo>
                <a:cubicBezTo>
                  <a:pt x="97809" y="92121"/>
                  <a:pt x="195619" y="61414"/>
                  <a:pt x="327547" y="40943"/>
                </a:cubicBezTo>
                <a:cubicBezTo>
                  <a:pt x="459475" y="20472"/>
                  <a:pt x="707410" y="9098"/>
                  <a:pt x="79157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6387152" y="1637731"/>
            <a:ext cx="1282890" cy="582305"/>
          </a:xfrm>
          <a:custGeom>
            <a:avLst/>
            <a:gdLst>
              <a:gd name="connsiteX0" fmla="*/ 0 w 1282890"/>
              <a:gd name="connsiteY0" fmla="*/ 0 h 582305"/>
              <a:gd name="connsiteX1" fmla="*/ 477672 w 1282890"/>
              <a:gd name="connsiteY1" fmla="*/ 341194 h 582305"/>
              <a:gd name="connsiteX2" fmla="*/ 941696 w 1282890"/>
              <a:gd name="connsiteY2" fmla="*/ 545911 h 582305"/>
              <a:gd name="connsiteX3" fmla="*/ 1282890 w 1282890"/>
              <a:gd name="connsiteY3" fmla="*/ 559559 h 58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890" h="582305">
                <a:moveTo>
                  <a:pt x="0" y="0"/>
                </a:moveTo>
                <a:cubicBezTo>
                  <a:pt x="160361" y="125104"/>
                  <a:pt x="320723" y="250209"/>
                  <a:pt x="477672" y="341194"/>
                </a:cubicBezTo>
                <a:cubicBezTo>
                  <a:pt x="634621" y="432179"/>
                  <a:pt x="807493" y="509517"/>
                  <a:pt x="941696" y="545911"/>
                </a:cubicBezTo>
                <a:cubicBezTo>
                  <a:pt x="1075899" y="582305"/>
                  <a:pt x="1219201" y="559559"/>
                  <a:pt x="1282890" y="55955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62000" y="2895600"/>
            <a:ext cx="1219200" cy="262834"/>
          </a:xfrm>
          <a:custGeom>
            <a:avLst/>
            <a:gdLst>
              <a:gd name="connsiteX0" fmla="*/ 0 w 1219200"/>
              <a:gd name="connsiteY0" fmla="*/ 37548 h 262834"/>
              <a:gd name="connsiteX1" fmla="*/ 742122 w 1219200"/>
              <a:gd name="connsiteY1" fmla="*/ 37548 h 262834"/>
              <a:gd name="connsiteX2" fmla="*/ 1219200 w 1219200"/>
              <a:gd name="connsiteY2" fmla="*/ 262834 h 262834"/>
              <a:gd name="connsiteX3" fmla="*/ 1219200 w 1219200"/>
              <a:gd name="connsiteY3" fmla="*/ 262834 h 26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262834">
                <a:moveTo>
                  <a:pt x="0" y="37548"/>
                </a:moveTo>
                <a:cubicBezTo>
                  <a:pt x="269461" y="18774"/>
                  <a:pt x="538922" y="0"/>
                  <a:pt x="742122" y="37548"/>
                </a:cubicBezTo>
                <a:cubicBezTo>
                  <a:pt x="945322" y="75096"/>
                  <a:pt x="1219200" y="262834"/>
                  <a:pt x="1219200" y="262834"/>
                </a:cubicBezTo>
                <a:lnTo>
                  <a:pt x="1219200" y="262834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1742265" y="3007122"/>
            <a:ext cx="1282890" cy="582305"/>
          </a:xfrm>
          <a:custGeom>
            <a:avLst/>
            <a:gdLst>
              <a:gd name="connsiteX0" fmla="*/ 0 w 1282890"/>
              <a:gd name="connsiteY0" fmla="*/ 0 h 582305"/>
              <a:gd name="connsiteX1" fmla="*/ 477672 w 1282890"/>
              <a:gd name="connsiteY1" fmla="*/ 341194 h 582305"/>
              <a:gd name="connsiteX2" fmla="*/ 941696 w 1282890"/>
              <a:gd name="connsiteY2" fmla="*/ 545911 h 582305"/>
              <a:gd name="connsiteX3" fmla="*/ 1282890 w 1282890"/>
              <a:gd name="connsiteY3" fmla="*/ 559559 h 58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890" h="582305">
                <a:moveTo>
                  <a:pt x="0" y="0"/>
                </a:moveTo>
                <a:cubicBezTo>
                  <a:pt x="160361" y="125104"/>
                  <a:pt x="320723" y="250209"/>
                  <a:pt x="477672" y="341194"/>
                </a:cubicBezTo>
                <a:cubicBezTo>
                  <a:pt x="634621" y="432179"/>
                  <a:pt x="807493" y="509517"/>
                  <a:pt x="941696" y="545911"/>
                </a:cubicBezTo>
                <a:cubicBezTo>
                  <a:pt x="1075899" y="582305"/>
                  <a:pt x="1219201" y="559559"/>
                  <a:pt x="1282890" y="55955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02403E-7  L 0.38334 0.12754 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0" y="304800"/>
            <a:ext cx="96758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107950" tIns="53975" rIns="107950" bIns="53975" anchor="ctr"/>
          <a:lstStyle/>
          <a:p>
            <a:pPr algn="ctr" defTabSz="1069975">
              <a:defRPr/>
            </a:pPr>
            <a:r>
              <a:rPr lang="en-GB" sz="3200"/>
              <a:t>Integral </a:t>
            </a:r>
            <a:r>
              <a:rPr lang="en-US" sz="3200"/>
              <a:t>action</a:t>
            </a:r>
            <a:endParaRPr lang="en-GB" sz="3200"/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3221038" y="1874838"/>
            <a:ext cx="0" cy="294163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Freeform 4"/>
          <p:cNvSpPr>
            <a:spLocks/>
          </p:cNvSpPr>
          <p:nvPr/>
        </p:nvSpPr>
        <p:spPr bwMode="auto">
          <a:xfrm>
            <a:off x="2154238" y="1446213"/>
            <a:ext cx="4368800" cy="669925"/>
          </a:xfrm>
          <a:custGeom>
            <a:avLst/>
            <a:gdLst>
              <a:gd name="T0" fmla="*/ 0 w 1905"/>
              <a:gd name="T1" fmla="*/ 0 h 562"/>
              <a:gd name="T2" fmla="*/ 0 w 1905"/>
              <a:gd name="T3" fmla="*/ 668733 h 562"/>
              <a:gd name="T4" fmla="*/ 4366507 w 1905"/>
              <a:gd name="T5" fmla="*/ 668733 h 562"/>
              <a:gd name="T6" fmla="*/ 0 60000 65536"/>
              <a:gd name="T7" fmla="*/ 0 60000 65536"/>
              <a:gd name="T8" fmla="*/ 0 60000 65536"/>
              <a:gd name="T9" fmla="*/ 0 w 1905"/>
              <a:gd name="T10" fmla="*/ 0 h 562"/>
              <a:gd name="T11" fmla="*/ 1905 w 1905"/>
              <a:gd name="T12" fmla="*/ 562 h 5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562">
                <a:moveTo>
                  <a:pt x="0" y="0"/>
                </a:moveTo>
                <a:lnTo>
                  <a:pt x="0" y="561"/>
                </a:lnTo>
                <a:lnTo>
                  <a:pt x="1904" y="5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4" name="Freeform 5"/>
          <p:cNvSpPr>
            <a:spLocks/>
          </p:cNvSpPr>
          <p:nvPr/>
        </p:nvSpPr>
        <p:spPr bwMode="auto">
          <a:xfrm>
            <a:off x="2154238" y="1522413"/>
            <a:ext cx="3929062" cy="352425"/>
          </a:xfrm>
          <a:custGeom>
            <a:avLst/>
            <a:gdLst>
              <a:gd name="T0" fmla="*/ 0 w 1713"/>
              <a:gd name="T1" fmla="*/ 351230 h 295"/>
              <a:gd name="T2" fmla="*/ 1048209 w 1713"/>
              <a:gd name="T3" fmla="*/ 351230 h 295"/>
              <a:gd name="T4" fmla="*/ 1048209 w 1713"/>
              <a:gd name="T5" fmla="*/ 0 h 295"/>
              <a:gd name="T6" fmla="*/ 3926768 w 1713"/>
              <a:gd name="T7" fmla="*/ 0 h 295"/>
              <a:gd name="T8" fmla="*/ 0 60000 65536"/>
              <a:gd name="T9" fmla="*/ 0 60000 65536"/>
              <a:gd name="T10" fmla="*/ 0 60000 65536"/>
              <a:gd name="T11" fmla="*/ 0 60000 65536"/>
              <a:gd name="T12" fmla="*/ 0 w 1713"/>
              <a:gd name="T13" fmla="*/ 0 h 295"/>
              <a:gd name="T14" fmla="*/ 1713 w 1713"/>
              <a:gd name="T15" fmla="*/ 295 h 2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3" h="295">
                <a:moveTo>
                  <a:pt x="0" y="294"/>
                </a:moveTo>
                <a:lnTo>
                  <a:pt x="457" y="294"/>
                </a:lnTo>
                <a:lnTo>
                  <a:pt x="457" y="0"/>
                </a:lnTo>
                <a:lnTo>
                  <a:pt x="1712" y="0"/>
                </a:lnTo>
              </a:path>
            </a:pathLst>
          </a:custGeom>
          <a:noFill/>
          <a:ln w="28575" cap="rnd">
            <a:solidFill>
              <a:srgbClr val="00279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611313" y="1143000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600" b="1">
                <a:solidFill>
                  <a:srgbClr val="000000"/>
                </a:solidFill>
              </a:rPr>
              <a:t>Deviation</a:t>
            </a:r>
            <a:endParaRPr lang="en-GB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5819775" y="2092325"/>
            <a:ext cx="54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</a:rPr>
              <a:t>Time</a:t>
            </a:r>
            <a:endParaRPr lang="en-GB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7" name="Freeform 8"/>
          <p:cNvSpPr>
            <a:spLocks/>
          </p:cNvSpPr>
          <p:nvPr/>
        </p:nvSpPr>
        <p:spPr bwMode="auto">
          <a:xfrm>
            <a:off x="2133600" y="2579688"/>
            <a:ext cx="4370388" cy="1133475"/>
          </a:xfrm>
          <a:custGeom>
            <a:avLst/>
            <a:gdLst>
              <a:gd name="T0" fmla="*/ 0 w 1906"/>
              <a:gd name="T1" fmla="*/ 0 h 952"/>
              <a:gd name="T2" fmla="*/ 0 w 1906"/>
              <a:gd name="T3" fmla="*/ 1132284 h 952"/>
              <a:gd name="T4" fmla="*/ 4368095 w 1906"/>
              <a:gd name="T5" fmla="*/ 1132284 h 952"/>
              <a:gd name="T6" fmla="*/ 0 60000 65536"/>
              <a:gd name="T7" fmla="*/ 0 60000 65536"/>
              <a:gd name="T8" fmla="*/ 0 60000 65536"/>
              <a:gd name="T9" fmla="*/ 0 w 1906"/>
              <a:gd name="T10" fmla="*/ 0 h 952"/>
              <a:gd name="T11" fmla="*/ 1906 w 1906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6" h="952">
                <a:moveTo>
                  <a:pt x="0" y="0"/>
                </a:moveTo>
                <a:lnTo>
                  <a:pt x="0" y="951"/>
                </a:lnTo>
                <a:lnTo>
                  <a:pt x="1905" y="95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8" name="Line 9"/>
          <p:cNvSpPr>
            <a:spLocks noChangeShapeType="1"/>
          </p:cNvSpPr>
          <p:nvPr/>
        </p:nvSpPr>
        <p:spPr bwMode="auto">
          <a:xfrm flipV="1">
            <a:off x="2147888" y="3468688"/>
            <a:ext cx="4375150" cy="158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1238250" y="2305050"/>
            <a:ext cx="170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600" b="1">
                <a:solidFill>
                  <a:srgbClr val="000000"/>
                </a:solidFill>
              </a:rPr>
              <a:t>Controller Output</a:t>
            </a:r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5757863" y="3022600"/>
            <a:ext cx="1947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600" b="1">
                <a:solidFill>
                  <a:srgbClr val="0000FF"/>
                </a:solidFill>
              </a:rPr>
              <a:t>Integral Action Only</a:t>
            </a:r>
            <a:endParaRPr lang="en-GB" sz="14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061" name="Freeform 12"/>
          <p:cNvSpPr>
            <a:spLocks/>
          </p:cNvSpPr>
          <p:nvPr/>
        </p:nvSpPr>
        <p:spPr bwMode="auto">
          <a:xfrm>
            <a:off x="2132013" y="2887663"/>
            <a:ext cx="4427537" cy="576262"/>
          </a:xfrm>
          <a:custGeom>
            <a:avLst/>
            <a:gdLst>
              <a:gd name="T0" fmla="*/ 0 w 1931"/>
              <a:gd name="T1" fmla="*/ 575071 h 484"/>
              <a:gd name="T2" fmla="*/ 1073064 w 1931"/>
              <a:gd name="T3" fmla="*/ 575071 h 484"/>
              <a:gd name="T4" fmla="*/ 4425244 w 1931"/>
              <a:gd name="T5" fmla="*/ 0 h 484"/>
              <a:gd name="T6" fmla="*/ 0 60000 65536"/>
              <a:gd name="T7" fmla="*/ 0 60000 65536"/>
              <a:gd name="T8" fmla="*/ 0 60000 65536"/>
              <a:gd name="T9" fmla="*/ 0 w 1931"/>
              <a:gd name="T10" fmla="*/ 0 h 484"/>
              <a:gd name="T11" fmla="*/ 1931 w 1931"/>
              <a:gd name="T12" fmla="*/ 484 h 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1" h="484">
                <a:moveTo>
                  <a:pt x="0" y="483"/>
                </a:moveTo>
                <a:lnTo>
                  <a:pt x="468" y="483"/>
                </a:lnTo>
                <a:lnTo>
                  <a:pt x="1930" y="0"/>
                </a:lnTo>
              </a:path>
            </a:pathLst>
          </a:custGeom>
          <a:noFill/>
          <a:ln w="28575" cap="rnd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62" name="Freeform 13"/>
          <p:cNvSpPr>
            <a:spLocks/>
          </p:cNvSpPr>
          <p:nvPr/>
        </p:nvSpPr>
        <p:spPr bwMode="auto">
          <a:xfrm>
            <a:off x="2151063" y="4179888"/>
            <a:ext cx="4302125" cy="950912"/>
          </a:xfrm>
          <a:custGeom>
            <a:avLst/>
            <a:gdLst>
              <a:gd name="T0" fmla="*/ 0 w 1876"/>
              <a:gd name="T1" fmla="*/ 949722 h 799"/>
              <a:gd name="T2" fmla="*/ 1045719 w 1876"/>
              <a:gd name="T3" fmla="*/ 949722 h 799"/>
              <a:gd name="T4" fmla="*/ 1045719 w 1876"/>
              <a:gd name="T5" fmla="*/ 616486 h 799"/>
              <a:gd name="T6" fmla="*/ 4299832 w 1876"/>
              <a:gd name="T7" fmla="*/ 0 h 799"/>
              <a:gd name="T8" fmla="*/ 0 60000 65536"/>
              <a:gd name="T9" fmla="*/ 0 60000 65536"/>
              <a:gd name="T10" fmla="*/ 0 60000 65536"/>
              <a:gd name="T11" fmla="*/ 0 60000 65536"/>
              <a:gd name="T12" fmla="*/ 0 w 1876"/>
              <a:gd name="T13" fmla="*/ 0 h 799"/>
              <a:gd name="T14" fmla="*/ 1876 w 1876"/>
              <a:gd name="T15" fmla="*/ 799 h 7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6" h="799">
                <a:moveTo>
                  <a:pt x="0" y="798"/>
                </a:moveTo>
                <a:lnTo>
                  <a:pt x="456" y="798"/>
                </a:lnTo>
                <a:lnTo>
                  <a:pt x="456" y="518"/>
                </a:lnTo>
                <a:lnTo>
                  <a:pt x="1875" y="0"/>
                </a:lnTo>
              </a:path>
            </a:pathLst>
          </a:custGeom>
          <a:noFill/>
          <a:ln w="28575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63" name="Line 14"/>
          <p:cNvSpPr>
            <a:spLocks noChangeShapeType="1"/>
          </p:cNvSpPr>
          <p:nvPr/>
        </p:nvSpPr>
        <p:spPr bwMode="auto">
          <a:xfrm>
            <a:off x="3198813" y="4799013"/>
            <a:ext cx="3341687" cy="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Rectangle 15"/>
          <p:cNvSpPr>
            <a:spLocks noChangeArrowheads="1"/>
          </p:cNvSpPr>
          <p:nvPr/>
        </p:nvSpPr>
        <p:spPr bwMode="auto">
          <a:xfrm>
            <a:off x="5803900" y="5373688"/>
            <a:ext cx="54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</a:rPr>
              <a:t>Time</a:t>
            </a:r>
            <a:endParaRPr lang="en-GB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65" name="Rectangle 16"/>
          <p:cNvSpPr>
            <a:spLocks noChangeArrowheads="1"/>
          </p:cNvSpPr>
          <p:nvPr/>
        </p:nvSpPr>
        <p:spPr bwMode="auto">
          <a:xfrm>
            <a:off x="6096000" y="4189413"/>
            <a:ext cx="3049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</a:rPr>
              <a:t>Proportional + Integral Action</a:t>
            </a:r>
            <a:endParaRPr lang="en-GB" sz="14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66" name="Freeform 17"/>
          <p:cNvSpPr>
            <a:spLocks/>
          </p:cNvSpPr>
          <p:nvPr/>
        </p:nvSpPr>
        <p:spPr bwMode="auto">
          <a:xfrm>
            <a:off x="2133600" y="4240213"/>
            <a:ext cx="4371975" cy="1133475"/>
          </a:xfrm>
          <a:custGeom>
            <a:avLst/>
            <a:gdLst>
              <a:gd name="T0" fmla="*/ 0 w 1906"/>
              <a:gd name="T1" fmla="*/ 0 h 952"/>
              <a:gd name="T2" fmla="*/ 0 w 1906"/>
              <a:gd name="T3" fmla="*/ 1132284 h 952"/>
              <a:gd name="T4" fmla="*/ 4369681 w 1906"/>
              <a:gd name="T5" fmla="*/ 1132284 h 952"/>
              <a:gd name="T6" fmla="*/ 0 60000 65536"/>
              <a:gd name="T7" fmla="*/ 0 60000 65536"/>
              <a:gd name="T8" fmla="*/ 0 60000 65536"/>
              <a:gd name="T9" fmla="*/ 0 w 1906"/>
              <a:gd name="T10" fmla="*/ 0 h 952"/>
              <a:gd name="T11" fmla="*/ 1906 w 1906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6" h="952">
                <a:moveTo>
                  <a:pt x="0" y="0"/>
                </a:moveTo>
                <a:lnTo>
                  <a:pt x="0" y="951"/>
                </a:lnTo>
                <a:lnTo>
                  <a:pt x="1905" y="95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8"/>
          <p:cNvSpPr>
            <a:spLocks noChangeShapeType="1"/>
          </p:cNvSpPr>
          <p:nvPr/>
        </p:nvSpPr>
        <p:spPr bwMode="auto">
          <a:xfrm>
            <a:off x="3195638" y="5129213"/>
            <a:ext cx="33401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Rectangle 19"/>
          <p:cNvSpPr>
            <a:spLocks noChangeArrowheads="1"/>
          </p:cNvSpPr>
          <p:nvPr/>
        </p:nvSpPr>
        <p:spPr bwMode="auto">
          <a:xfrm>
            <a:off x="1246188" y="3908425"/>
            <a:ext cx="170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600" b="1">
                <a:solidFill>
                  <a:srgbClr val="000000"/>
                </a:solidFill>
              </a:rPr>
              <a:t>Controller Output</a:t>
            </a:r>
          </a:p>
        </p:txBody>
      </p:sp>
      <p:sp>
        <p:nvSpPr>
          <p:cNvPr id="2069" name="Rectangle 20"/>
          <p:cNvSpPr>
            <a:spLocks noChangeArrowheads="1"/>
          </p:cNvSpPr>
          <p:nvPr/>
        </p:nvSpPr>
        <p:spPr bwMode="auto">
          <a:xfrm>
            <a:off x="6388100" y="4452938"/>
            <a:ext cx="2360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600" b="1">
                <a:solidFill>
                  <a:srgbClr val="339933"/>
                </a:solidFill>
              </a:rPr>
              <a:t>Proportional Action Only</a:t>
            </a:r>
          </a:p>
        </p:txBody>
      </p:sp>
      <p:sp>
        <p:nvSpPr>
          <p:cNvPr id="2070" name="Rectangle 21"/>
          <p:cNvSpPr>
            <a:spLocks noChangeArrowheads="1"/>
          </p:cNvSpPr>
          <p:nvPr/>
        </p:nvSpPr>
        <p:spPr bwMode="auto">
          <a:xfrm>
            <a:off x="5016500" y="4808538"/>
            <a:ext cx="3541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600" b="1">
                <a:solidFill>
                  <a:srgbClr val="000000"/>
                </a:solidFill>
              </a:rPr>
              <a:t>Change due to the Proportional Action</a:t>
            </a:r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71" name="Line 22"/>
          <p:cNvSpPr>
            <a:spLocks noChangeShapeType="1"/>
          </p:cNvSpPr>
          <p:nvPr/>
        </p:nvSpPr>
        <p:spPr bwMode="auto">
          <a:xfrm>
            <a:off x="4935538" y="4470400"/>
            <a:ext cx="0" cy="11493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Line 23"/>
          <p:cNvSpPr>
            <a:spLocks noChangeShapeType="1"/>
          </p:cNvSpPr>
          <p:nvPr/>
        </p:nvSpPr>
        <p:spPr bwMode="auto">
          <a:xfrm>
            <a:off x="3190875" y="5553075"/>
            <a:ext cx="1738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24"/>
          <p:cNvGraphicFramePr>
            <a:graphicFrameLocks/>
          </p:cNvGraphicFramePr>
          <p:nvPr/>
        </p:nvGraphicFramePr>
        <p:xfrm>
          <a:off x="3883025" y="5513388"/>
          <a:ext cx="323850" cy="282575"/>
        </p:xfrm>
        <a:graphic>
          <a:graphicData uri="http://schemas.openxmlformats.org/presentationml/2006/ole">
            <p:oleObj spid="_x0000_s46082" name="Equation" r:id="rId3" imgW="112680" imgH="188640" progId="Equation.3">
              <p:embed/>
            </p:oleObj>
          </a:graphicData>
        </a:graphic>
      </p:graphicFrame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3175000" y="5127625"/>
            <a:ext cx="0" cy="43815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4929188" y="4473575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4935538" y="4806950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5848350" y="3709988"/>
            <a:ext cx="54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</a:rPr>
              <a:t>Time</a:t>
            </a:r>
            <a:endParaRPr lang="en-GB" sz="1200" b="1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762000"/>
          </a:xfrm>
        </p:spPr>
        <p:txBody>
          <a:bodyPr/>
          <a:lstStyle/>
          <a:p>
            <a:r>
              <a:rPr lang="en-US" smtClean="0"/>
              <a:t>PID Controller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Output feedback</a:t>
            </a:r>
          </a:p>
          <a:p>
            <a:pPr algn="ctr">
              <a:buFontTx/>
              <a:buNone/>
            </a:pPr>
            <a:r>
              <a:rPr lang="en-US" sz="2400" smtClean="0">
                <a:sym typeface="Symbol" pitchFamily="18" charset="2"/>
              </a:rPr>
              <a:t> </a:t>
            </a:r>
            <a:r>
              <a:rPr lang="en-US" sz="2400" smtClean="0"/>
              <a:t>from </a:t>
            </a:r>
            <a:r>
              <a:rPr lang="en-US" sz="2400" b="1" i="1" smtClean="0">
                <a:solidFill>
                  <a:srgbClr val="00FFFF"/>
                </a:solidFill>
              </a:rPr>
              <a:t>P</a:t>
            </a:r>
            <a:r>
              <a:rPr lang="en-US" sz="2400" b="1" i="1" smtClean="0"/>
              <a:t>roportional action</a:t>
            </a:r>
          </a:p>
          <a:p>
            <a:pPr algn="r">
              <a:buFontTx/>
              <a:buNone/>
            </a:pPr>
            <a:r>
              <a:rPr lang="en-US" sz="2400" b="1" i="1" smtClean="0">
                <a:solidFill>
                  <a:srgbClr val="00FFFF"/>
                </a:solidFill>
              </a:rPr>
              <a:t>compare output with set-point</a:t>
            </a:r>
          </a:p>
          <a:p>
            <a:pPr algn="r">
              <a:buFontTx/>
              <a:buNone/>
            </a:pPr>
            <a:endParaRPr lang="en-US" sz="1200" b="1" i="1" smtClean="0">
              <a:solidFill>
                <a:srgbClr val="00FFFF"/>
              </a:solidFill>
            </a:endParaRPr>
          </a:p>
          <a:p>
            <a:r>
              <a:rPr lang="en-US" sz="2400" smtClean="0"/>
              <a:t>Eliminate steady-state offset (=error)</a:t>
            </a:r>
          </a:p>
          <a:p>
            <a:pPr algn="ctr">
              <a:buFontTx/>
              <a:buNone/>
            </a:pPr>
            <a:r>
              <a:rPr lang="en-US" sz="2400" smtClean="0">
                <a:sym typeface="Symbol" pitchFamily="18" charset="2"/>
              </a:rPr>
              <a:t> </a:t>
            </a:r>
            <a:r>
              <a:rPr lang="en-US" sz="2400" smtClean="0"/>
              <a:t>from</a:t>
            </a:r>
            <a:r>
              <a:rPr lang="en-US" sz="2400" smtClean="0">
                <a:solidFill>
                  <a:srgbClr val="FF9900"/>
                </a:solidFill>
              </a:rPr>
              <a:t> </a:t>
            </a:r>
            <a:r>
              <a:rPr lang="en-US" sz="2400" b="1" i="1" smtClean="0">
                <a:solidFill>
                  <a:srgbClr val="FF9900"/>
                </a:solidFill>
              </a:rPr>
              <a:t>I</a:t>
            </a:r>
            <a:r>
              <a:rPr lang="en-US" sz="2400" b="1" i="1" smtClean="0"/>
              <a:t>ntegral action</a:t>
            </a:r>
          </a:p>
          <a:p>
            <a:pPr algn="r">
              <a:buFontTx/>
              <a:buNone/>
            </a:pPr>
            <a:r>
              <a:rPr lang="en-US" sz="2400" b="1" i="1" smtClean="0">
                <a:solidFill>
                  <a:srgbClr val="FF9900"/>
                </a:solidFill>
              </a:rPr>
              <a:t>apply constant control even when error is zero</a:t>
            </a:r>
          </a:p>
          <a:p>
            <a:pPr algn="r">
              <a:buFontTx/>
              <a:buNone/>
            </a:pPr>
            <a:endParaRPr lang="en-US" sz="1200" b="1" i="1" smtClean="0">
              <a:solidFill>
                <a:srgbClr val="FF9900"/>
              </a:solidFill>
            </a:endParaRPr>
          </a:p>
          <a:p>
            <a:r>
              <a:rPr lang="en-US" sz="2400" smtClean="0"/>
              <a:t>Anticipation</a:t>
            </a:r>
          </a:p>
          <a:p>
            <a:pPr algn="ctr">
              <a:buFontTx/>
              <a:buNone/>
            </a:pP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From </a:t>
            </a:r>
            <a:r>
              <a:rPr lang="en-US" sz="2400" b="1" i="1" smtClean="0">
                <a:solidFill>
                  <a:srgbClr val="FF0000"/>
                </a:solidFill>
              </a:rPr>
              <a:t>D</a:t>
            </a:r>
            <a:r>
              <a:rPr lang="en-US" sz="2400" b="1" i="1" smtClean="0"/>
              <a:t>erivative action</a:t>
            </a:r>
          </a:p>
          <a:p>
            <a:pPr algn="r">
              <a:buFontTx/>
              <a:buNone/>
            </a:pPr>
            <a:r>
              <a:rPr lang="en-US" sz="2400" b="1" i="1" smtClean="0">
                <a:solidFill>
                  <a:srgbClr val="FF0000"/>
                </a:solidFill>
              </a:rPr>
              <a:t>react to rapid rate of change before errors grows too big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124200"/>
            <a:ext cx="8001000" cy="3276600"/>
          </a:xfrm>
        </p:spPr>
        <p:txBody>
          <a:bodyPr/>
          <a:lstStyle/>
          <a:p>
            <a:r>
              <a:rPr lang="en-US" sz="2400" dirty="0" smtClean="0"/>
              <a:t>In the time domain: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signal </a:t>
            </a:r>
            <a:r>
              <a:rPr lang="en-US" sz="2400" i="1" dirty="0" smtClean="0"/>
              <a:t>u(t)</a:t>
            </a:r>
            <a:r>
              <a:rPr lang="en-US" sz="2400" dirty="0" smtClean="0"/>
              <a:t> will be sent to the plant, and a new output will be obtained. This new output will be sent back to the sensor again to find the new error signal</a:t>
            </a:r>
            <a:r>
              <a:rPr lang="en-US" sz="2400" i="1" dirty="0" smtClean="0"/>
              <a:t>.</a:t>
            </a:r>
            <a:r>
              <a:rPr lang="en-US" sz="2400" dirty="0" smtClean="0"/>
              <a:t> The controllers takes this new error signal and computes its derivative and its integral gain. This process goes on and on…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697038" y="3429000"/>
          <a:ext cx="5521325" cy="909638"/>
        </p:xfrm>
        <a:graphic>
          <a:graphicData uri="http://schemas.openxmlformats.org/presentationml/2006/ole">
            <p:oleObj spid="_x0000_s2050" name="Equation" r:id="rId3" imgW="2387520" imgH="393480" progId="Equation.3">
              <p:embed/>
            </p:oleObj>
          </a:graphicData>
        </a:graphic>
      </p:graphicFrame>
      <p:pic>
        <p:nvPicPr>
          <p:cNvPr id="2053" name="Picture 5" descr="PID Controller b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524000"/>
            <a:ext cx="76962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32000" y="2692400"/>
          <a:ext cx="4111625" cy="884238"/>
        </p:xfrm>
        <a:graphic>
          <a:graphicData uri="http://schemas.openxmlformats.org/presentationml/2006/ole">
            <p:oleObj spid="_x0000_s3074" name="Equation" r:id="rId3" imgW="2006280" imgH="431640" progId="Equation.3">
              <p:embed/>
            </p:oleObj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86200" y="3886200"/>
            <a:ext cx="171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99FF"/>
                </a:solidFill>
              </a:rPr>
              <a:t>integral gain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05600" y="3124200"/>
            <a:ext cx="200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derivative gain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6172200" y="3048000"/>
            <a:ext cx="533400" cy="3048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4038600" y="3581400"/>
            <a:ext cx="22860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24400" y="2057400"/>
            <a:ext cx="331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9900"/>
                </a:solidFill>
              </a:rPr>
              <a:t>derivative time constant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38200" y="205740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66CC"/>
                </a:solidFill>
              </a:rPr>
              <a:t>integral time constant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819400" y="2514600"/>
            <a:ext cx="228600" cy="381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5334000" y="3581400"/>
            <a:ext cx="381000" cy="381000"/>
          </a:xfrm>
          <a:prstGeom prst="line">
            <a:avLst/>
          </a:prstGeom>
          <a:noFill/>
          <a:ln w="9525">
            <a:solidFill>
              <a:srgbClr val="33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2971800" y="2895600"/>
            <a:ext cx="381000" cy="457200"/>
          </a:xfrm>
          <a:prstGeom prst="ellipse">
            <a:avLst/>
          </a:prstGeom>
          <a:noFill/>
          <a:ln w="9525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5257800" y="2514600"/>
            <a:ext cx="152400" cy="3048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953000" y="2895600"/>
            <a:ext cx="457200" cy="457200"/>
          </a:xfrm>
          <a:prstGeom prst="ellips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T.F of car is depended on car model.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458200" cy="3200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can simplify the model by assuming this to be </a:t>
            </a:r>
          </a:p>
          <a:p>
            <a:pPr>
              <a:buNone/>
            </a:pPr>
            <a:r>
              <a:rPr lang="en-US" dirty="0" smtClean="0"/>
              <a:t>L.P.F.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 T.F of  Car  =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971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33528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3800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3800" y="37338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3733800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ᵚ</a:t>
            </a:r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386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7200" y="35814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4800600"/>
            <a:ext cx="1447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962400" y="48006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733800" y="5181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0" y="52578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810000" y="55626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800" y="5562601"/>
            <a:ext cx="44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ᵚ</a:t>
            </a:r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114800" y="541020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343400" y="54102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16" idx="1"/>
          </p:cNvCxnSpPr>
          <p:nvPr/>
        </p:nvCxnSpPr>
        <p:spPr>
          <a:xfrm>
            <a:off x="1752600" y="5410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53000" y="5334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90800" y="48768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48768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 flipH="1" flipV="1">
            <a:off x="5410200" y="4800600"/>
            <a:ext cx="4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Effects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924800" cy="44196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proportional controller</a:t>
            </a:r>
            <a:r>
              <a:rPr lang="en-US" sz="2400" dirty="0" smtClean="0"/>
              <a:t> (P) </a:t>
            </a:r>
            <a:r>
              <a:rPr lang="en-US" sz="2400" b="1" i="1" dirty="0" smtClean="0"/>
              <a:t>reduces error responses to disturbances</a:t>
            </a:r>
            <a:r>
              <a:rPr lang="en-US" sz="2400" dirty="0" smtClean="0"/>
              <a:t>, but </a:t>
            </a:r>
            <a:r>
              <a:rPr lang="en-US" sz="2400" i="1" dirty="0" smtClean="0">
                <a:solidFill>
                  <a:srgbClr val="FF9900"/>
                </a:solidFill>
              </a:rPr>
              <a:t>still allows a steady-state error.</a:t>
            </a:r>
          </a:p>
          <a:p>
            <a:endParaRPr lang="en-US" sz="2400" i="1" dirty="0" smtClean="0">
              <a:solidFill>
                <a:srgbClr val="FF9900"/>
              </a:solidFill>
            </a:endParaRPr>
          </a:p>
          <a:p>
            <a:r>
              <a:rPr lang="en-US" sz="2400" dirty="0" smtClean="0"/>
              <a:t>When the controller includes a term proportional to the integral of the error (I), then the</a:t>
            </a:r>
            <a:r>
              <a:rPr lang="en-US" sz="2400" b="1" i="1" dirty="0" smtClean="0"/>
              <a:t> steady state error to a constant input is eliminated</a:t>
            </a:r>
            <a:r>
              <a:rPr lang="en-US" sz="2400" dirty="0" smtClean="0"/>
              <a:t>, </a:t>
            </a:r>
            <a:endParaRPr lang="en-US" sz="2400" i="1" dirty="0" smtClean="0">
              <a:solidFill>
                <a:srgbClr val="FF9900"/>
              </a:solidFill>
            </a:endParaRP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derivative control</a:t>
            </a:r>
            <a:r>
              <a:rPr lang="en-US" sz="2400" dirty="0" smtClean="0"/>
              <a:t> typically </a:t>
            </a:r>
            <a:r>
              <a:rPr lang="en-US" sz="2400" b="1" i="1" dirty="0" smtClean="0"/>
              <a:t>makes the system better damped and more stable.</a:t>
            </a:r>
            <a:endParaRPr lang="en-US" b="1" i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762000"/>
          </a:xfrm>
        </p:spPr>
        <p:txBody>
          <a:bodyPr/>
          <a:lstStyle/>
          <a:p>
            <a:r>
              <a:rPr lang="en-US" dirty="0" smtClean="0"/>
              <a:t>Closed-loop Response</a:t>
            </a:r>
          </a:p>
        </p:txBody>
      </p:sp>
      <p:graphicFrame>
        <p:nvGraphicFramePr>
          <p:cNvPr id="556035" name="Group 3"/>
          <p:cNvGraphicFramePr>
            <a:graphicFrameLocks noGrp="1"/>
          </p:cNvGraphicFramePr>
          <p:nvPr>
            <p:ph sz="half" idx="1"/>
          </p:nvPr>
        </p:nvGraphicFramePr>
        <p:xfrm>
          <a:off x="609600" y="1905000"/>
          <a:ext cx="7772400" cy="3113405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Rise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Maximum overshoot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Settling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Steady-state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Decrease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Small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Decrease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Decrease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Increase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Increase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Eliminate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Small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Decrease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Decrease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Small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19" name="Rectangle 3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562600"/>
            <a:ext cx="7848600" cy="838200"/>
          </a:xfrm>
        </p:spPr>
        <p:txBody>
          <a:bodyPr/>
          <a:lstStyle/>
          <a:p>
            <a:r>
              <a:rPr lang="en-US" sz="2400" smtClean="0"/>
              <a:t>Note that these correlations may not be exactly accurate, because P, I and D gains are dependent of each other.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844800" y="333375"/>
            <a:ext cx="54403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15913" y="533400"/>
            <a:ext cx="6465887" cy="814388"/>
          </a:xfrm>
          <a:noFill/>
        </p:spPr>
        <p:txBody>
          <a:bodyPr lIns="107950" tIns="53975" rIns="107950" bIns="53975"/>
          <a:lstStyle/>
          <a:p>
            <a:pPr defTabSz="1069975"/>
            <a:r>
              <a:rPr lang="en-GB" sz="2200" smtClean="0">
                <a:latin typeface="Arial" charset="0"/>
              </a:rPr>
              <a:t>Proportional + Integral + Derivative control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93113" y="6692900"/>
            <a:ext cx="733425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800">
                <a:solidFill>
                  <a:srgbClr val="000000"/>
                </a:solidFill>
                <a:latin typeface="Arial" charset="0"/>
              </a:rPr>
              <a:t>CP0620</a:t>
            </a:r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1252538" y="5132388"/>
            <a:ext cx="5872162" cy="781050"/>
          </a:xfrm>
          <a:custGeom>
            <a:avLst/>
            <a:gdLst>
              <a:gd name="T0" fmla="*/ 0 w 2774"/>
              <a:gd name="T1" fmla="*/ 779861 h 657"/>
              <a:gd name="T2" fmla="*/ 1318802 w 2774"/>
              <a:gd name="T3" fmla="*/ 779861 h 657"/>
              <a:gd name="T4" fmla="*/ 1293400 w 2774"/>
              <a:gd name="T5" fmla="*/ 0 h 657"/>
              <a:gd name="T6" fmla="*/ 5870045 w 2774"/>
              <a:gd name="T7" fmla="*/ 0 h 657"/>
              <a:gd name="T8" fmla="*/ 0 60000 65536"/>
              <a:gd name="T9" fmla="*/ 0 60000 65536"/>
              <a:gd name="T10" fmla="*/ 0 60000 65536"/>
              <a:gd name="T11" fmla="*/ 0 60000 65536"/>
              <a:gd name="T12" fmla="*/ 0 w 2774"/>
              <a:gd name="T13" fmla="*/ 0 h 657"/>
              <a:gd name="T14" fmla="*/ 2774 w 2774"/>
              <a:gd name="T15" fmla="*/ 657 h 6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4" h="657">
                <a:moveTo>
                  <a:pt x="0" y="656"/>
                </a:moveTo>
                <a:lnTo>
                  <a:pt x="623" y="656"/>
                </a:lnTo>
                <a:lnTo>
                  <a:pt x="611" y="0"/>
                </a:lnTo>
                <a:lnTo>
                  <a:pt x="2773" y="0"/>
                </a:lnTo>
              </a:path>
            </a:pathLst>
          </a:custGeom>
          <a:noFill/>
          <a:ln w="12700" cap="rnd">
            <a:solidFill>
              <a:srgbClr val="00279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1252538" y="5913438"/>
            <a:ext cx="13192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111500" y="5565775"/>
            <a:ext cx="18796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200" b="1">
                <a:solidFill>
                  <a:srgbClr val="000000"/>
                </a:solidFill>
                <a:latin typeface="Arial" charset="0"/>
              </a:rPr>
              <a:t>Process Variable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062038" y="5264150"/>
            <a:ext cx="1160462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200" b="1">
                <a:solidFill>
                  <a:srgbClr val="000000"/>
                </a:solidFill>
                <a:latin typeface="Arial" charset="0"/>
              </a:rPr>
              <a:t>Deviation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598613" y="4637088"/>
            <a:ext cx="11382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GB" sz="1200" b="1">
                <a:solidFill>
                  <a:srgbClr val="000000"/>
                </a:solidFill>
                <a:latin typeface="Arial" charset="0"/>
              </a:rPr>
              <a:t>Set value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100888" y="5964238"/>
            <a:ext cx="66357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200" b="1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517900" y="4386263"/>
            <a:ext cx="1944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Arial" charset="0"/>
              </a:rPr>
              <a:t>P + I + D action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235200" y="4822825"/>
            <a:ext cx="385763" cy="276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2762250" y="5132388"/>
            <a:ext cx="0" cy="709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 flipV="1">
            <a:off x="3048000" y="5257800"/>
            <a:ext cx="569913" cy="307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2211388" y="5375275"/>
            <a:ext cx="500062" cy="119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Freeform 16"/>
          <p:cNvSpPr>
            <a:spLocks/>
          </p:cNvSpPr>
          <p:nvPr/>
        </p:nvSpPr>
        <p:spPr bwMode="auto">
          <a:xfrm>
            <a:off x="2446338" y="4911725"/>
            <a:ext cx="4629150" cy="998538"/>
          </a:xfrm>
          <a:custGeom>
            <a:avLst/>
            <a:gdLst>
              <a:gd name="T0" fmla="*/ 148167 w 2187"/>
              <a:gd name="T1" fmla="*/ 984256 h 839"/>
              <a:gd name="T2" fmla="*/ 277283 w 2187"/>
              <a:gd name="T3" fmla="*/ 947361 h 839"/>
              <a:gd name="T4" fmla="*/ 391583 w 2187"/>
              <a:gd name="T5" fmla="*/ 881903 h 839"/>
              <a:gd name="T6" fmla="*/ 501650 w 2187"/>
              <a:gd name="T7" fmla="*/ 646253 h 839"/>
              <a:gd name="T8" fmla="*/ 635000 w 2187"/>
              <a:gd name="T9" fmla="*/ 230890 h 839"/>
              <a:gd name="T10" fmla="*/ 704850 w 2187"/>
              <a:gd name="T11" fmla="*/ 67839 h 839"/>
              <a:gd name="T12" fmla="*/ 793750 w 2187"/>
              <a:gd name="T13" fmla="*/ 0 h 839"/>
              <a:gd name="T14" fmla="*/ 886883 w 2187"/>
              <a:gd name="T15" fmla="*/ 32134 h 839"/>
              <a:gd name="T16" fmla="*/ 969433 w 2187"/>
              <a:gd name="T17" fmla="*/ 165431 h 839"/>
              <a:gd name="T18" fmla="*/ 1047750 w 2187"/>
              <a:gd name="T19" fmla="*/ 311820 h 839"/>
              <a:gd name="T20" fmla="*/ 1132417 w 2187"/>
              <a:gd name="T21" fmla="*/ 373708 h 839"/>
              <a:gd name="T22" fmla="*/ 1210733 w 2187"/>
              <a:gd name="T23" fmla="*/ 349905 h 839"/>
              <a:gd name="T24" fmla="*/ 1272117 w 2187"/>
              <a:gd name="T25" fmla="*/ 234460 h 839"/>
              <a:gd name="T26" fmla="*/ 1322917 w 2187"/>
              <a:gd name="T27" fmla="*/ 108304 h 839"/>
              <a:gd name="T28" fmla="*/ 1382183 w 2187"/>
              <a:gd name="T29" fmla="*/ 51177 h 839"/>
              <a:gd name="T30" fmla="*/ 1443567 w 2187"/>
              <a:gd name="T31" fmla="*/ 67839 h 839"/>
              <a:gd name="T32" fmla="*/ 1496483 w 2187"/>
              <a:gd name="T33" fmla="*/ 158290 h 839"/>
              <a:gd name="T34" fmla="*/ 1543050 w 2187"/>
              <a:gd name="T35" fmla="*/ 266594 h 839"/>
              <a:gd name="T36" fmla="*/ 1600200 w 2187"/>
              <a:gd name="T37" fmla="*/ 317771 h 839"/>
              <a:gd name="T38" fmla="*/ 1651000 w 2187"/>
              <a:gd name="T39" fmla="*/ 314200 h 839"/>
              <a:gd name="T40" fmla="*/ 1695450 w 2187"/>
              <a:gd name="T41" fmla="*/ 243981 h 839"/>
              <a:gd name="T42" fmla="*/ 1735666 w 2187"/>
              <a:gd name="T43" fmla="*/ 161861 h 839"/>
              <a:gd name="T44" fmla="*/ 1782233 w 2187"/>
              <a:gd name="T45" fmla="*/ 115445 h 839"/>
              <a:gd name="T46" fmla="*/ 1828800 w 2187"/>
              <a:gd name="T47" fmla="*/ 109494 h 839"/>
              <a:gd name="T48" fmla="*/ 1869016 w 2187"/>
              <a:gd name="T49" fmla="*/ 148769 h 839"/>
              <a:gd name="T50" fmla="*/ 1945216 w 2187"/>
              <a:gd name="T51" fmla="*/ 242791 h 839"/>
              <a:gd name="T52" fmla="*/ 2010833 w 2187"/>
              <a:gd name="T53" fmla="*/ 240411 h 839"/>
              <a:gd name="T54" fmla="*/ 2078566 w 2187"/>
              <a:gd name="T55" fmla="*/ 196375 h 839"/>
              <a:gd name="T56" fmla="*/ 2159000 w 2187"/>
              <a:gd name="T57" fmla="*/ 191615 h 839"/>
              <a:gd name="T58" fmla="*/ 2292350 w 2187"/>
              <a:gd name="T59" fmla="*/ 202326 h 839"/>
              <a:gd name="T60" fmla="*/ 2590800 w 2187"/>
              <a:gd name="T61" fmla="*/ 209467 h 839"/>
              <a:gd name="T62" fmla="*/ 2990850 w 2187"/>
              <a:gd name="T63" fmla="*/ 216608 h 839"/>
              <a:gd name="T64" fmla="*/ 4627033 w 2187"/>
              <a:gd name="T65" fmla="*/ 207087 h 83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187"/>
              <a:gd name="T100" fmla="*/ 0 h 839"/>
              <a:gd name="T101" fmla="*/ 2187 w 2187"/>
              <a:gd name="T102" fmla="*/ 839 h 83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187" h="839">
                <a:moveTo>
                  <a:pt x="0" y="838"/>
                </a:moveTo>
                <a:lnTo>
                  <a:pt x="70" y="827"/>
                </a:lnTo>
                <a:lnTo>
                  <a:pt x="99" y="817"/>
                </a:lnTo>
                <a:lnTo>
                  <a:pt x="131" y="796"/>
                </a:lnTo>
                <a:lnTo>
                  <a:pt x="161" y="770"/>
                </a:lnTo>
                <a:lnTo>
                  <a:pt x="185" y="741"/>
                </a:lnTo>
                <a:lnTo>
                  <a:pt x="207" y="674"/>
                </a:lnTo>
                <a:lnTo>
                  <a:pt x="237" y="543"/>
                </a:lnTo>
                <a:lnTo>
                  <a:pt x="270" y="374"/>
                </a:lnTo>
                <a:lnTo>
                  <a:pt x="300" y="194"/>
                </a:lnTo>
                <a:lnTo>
                  <a:pt x="315" y="116"/>
                </a:lnTo>
                <a:lnTo>
                  <a:pt x="333" y="57"/>
                </a:lnTo>
                <a:lnTo>
                  <a:pt x="353" y="19"/>
                </a:lnTo>
                <a:lnTo>
                  <a:pt x="375" y="0"/>
                </a:lnTo>
                <a:lnTo>
                  <a:pt x="397" y="4"/>
                </a:lnTo>
                <a:lnTo>
                  <a:pt x="419" y="27"/>
                </a:lnTo>
                <a:lnTo>
                  <a:pt x="439" y="73"/>
                </a:lnTo>
                <a:lnTo>
                  <a:pt x="458" y="139"/>
                </a:lnTo>
                <a:lnTo>
                  <a:pt x="475" y="209"/>
                </a:lnTo>
                <a:lnTo>
                  <a:pt x="495" y="262"/>
                </a:lnTo>
                <a:lnTo>
                  <a:pt x="514" y="298"/>
                </a:lnTo>
                <a:lnTo>
                  <a:pt x="535" y="314"/>
                </a:lnTo>
                <a:lnTo>
                  <a:pt x="554" y="313"/>
                </a:lnTo>
                <a:lnTo>
                  <a:pt x="572" y="294"/>
                </a:lnTo>
                <a:lnTo>
                  <a:pt x="588" y="256"/>
                </a:lnTo>
                <a:lnTo>
                  <a:pt x="601" y="197"/>
                </a:lnTo>
                <a:lnTo>
                  <a:pt x="611" y="137"/>
                </a:lnTo>
                <a:lnTo>
                  <a:pt x="625" y="91"/>
                </a:lnTo>
                <a:lnTo>
                  <a:pt x="638" y="60"/>
                </a:lnTo>
                <a:lnTo>
                  <a:pt x="653" y="43"/>
                </a:lnTo>
                <a:lnTo>
                  <a:pt x="668" y="42"/>
                </a:lnTo>
                <a:lnTo>
                  <a:pt x="682" y="57"/>
                </a:lnTo>
                <a:lnTo>
                  <a:pt x="694" y="88"/>
                </a:lnTo>
                <a:lnTo>
                  <a:pt x="707" y="133"/>
                </a:lnTo>
                <a:lnTo>
                  <a:pt x="717" y="184"/>
                </a:lnTo>
                <a:lnTo>
                  <a:pt x="729" y="224"/>
                </a:lnTo>
                <a:lnTo>
                  <a:pt x="741" y="252"/>
                </a:lnTo>
                <a:lnTo>
                  <a:pt x="756" y="267"/>
                </a:lnTo>
                <a:lnTo>
                  <a:pt x="768" y="271"/>
                </a:lnTo>
                <a:lnTo>
                  <a:pt x="780" y="264"/>
                </a:lnTo>
                <a:lnTo>
                  <a:pt x="790" y="242"/>
                </a:lnTo>
                <a:lnTo>
                  <a:pt x="801" y="205"/>
                </a:lnTo>
                <a:lnTo>
                  <a:pt x="810" y="167"/>
                </a:lnTo>
                <a:lnTo>
                  <a:pt x="820" y="136"/>
                </a:lnTo>
                <a:lnTo>
                  <a:pt x="830" y="112"/>
                </a:lnTo>
                <a:lnTo>
                  <a:pt x="842" y="97"/>
                </a:lnTo>
                <a:lnTo>
                  <a:pt x="853" y="90"/>
                </a:lnTo>
                <a:lnTo>
                  <a:pt x="864" y="92"/>
                </a:lnTo>
                <a:lnTo>
                  <a:pt x="873" y="104"/>
                </a:lnTo>
                <a:lnTo>
                  <a:pt x="883" y="125"/>
                </a:lnTo>
                <a:lnTo>
                  <a:pt x="899" y="173"/>
                </a:lnTo>
                <a:lnTo>
                  <a:pt x="919" y="204"/>
                </a:lnTo>
                <a:lnTo>
                  <a:pt x="935" y="215"/>
                </a:lnTo>
                <a:lnTo>
                  <a:pt x="950" y="202"/>
                </a:lnTo>
                <a:lnTo>
                  <a:pt x="963" y="181"/>
                </a:lnTo>
                <a:lnTo>
                  <a:pt x="982" y="165"/>
                </a:lnTo>
                <a:lnTo>
                  <a:pt x="1000" y="159"/>
                </a:lnTo>
                <a:lnTo>
                  <a:pt x="1020" y="161"/>
                </a:lnTo>
                <a:lnTo>
                  <a:pt x="1040" y="166"/>
                </a:lnTo>
                <a:lnTo>
                  <a:pt x="1083" y="170"/>
                </a:lnTo>
                <a:lnTo>
                  <a:pt x="1145" y="174"/>
                </a:lnTo>
                <a:lnTo>
                  <a:pt x="1224" y="176"/>
                </a:lnTo>
                <a:lnTo>
                  <a:pt x="1314" y="180"/>
                </a:lnTo>
                <a:lnTo>
                  <a:pt x="1413" y="182"/>
                </a:lnTo>
                <a:lnTo>
                  <a:pt x="1517" y="183"/>
                </a:lnTo>
                <a:lnTo>
                  <a:pt x="2186" y="174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77938" y="2441575"/>
            <a:ext cx="5848350" cy="1012825"/>
            <a:chOff x="604" y="2051"/>
            <a:chExt cx="2763" cy="850"/>
          </a:xfrm>
        </p:grpSpPr>
        <p:sp>
          <p:nvSpPr>
            <p:cNvPr id="22558" name="Freeform 18"/>
            <p:cNvSpPr>
              <a:spLocks/>
            </p:cNvSpPr>
            <p:nvPr/>
          </p:nvSpPr>
          <p:spPr bwMode="auto">
            <a:xfrm>
              <a:off x="604" y="2298"/>
              <a:ext cx="2751" cy="603"/>
            </a:xfrm>
            <a:custGeom>
              <a:avLst/>
              <a:gdLst>
                <a:gd name="T0" fmla="*/ 0 w 2751"/>
                <a:gd name="T1" fmla="*/ 602 h 603"/>
                <a:gd name="T2" fmla="*/ 623 w 2751"/>
                <a:gd name="T3" fmla="*/ 602 h 603"/>
                <a:gd name="T4" fmla="*/ 622 w 2751"/>
                <a:gd name="T5" fmla="*/ 0 h 603"/>
                <a:gd name="T6" fmla="*/ 2750 w 2751"/>
                <a:gd name="T7" fmla="*/ 0 h 6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51"/>
                <a:gd name="T13" fmla="*/ 0 h 603"/>
                <a:gd name="T14" fmla="*/ 2751 w 2751"/>
                <a:gd name="T15" fmla="*/ 603 h 6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51" h="603">
                  <a:moveTo>
                    <a:pt x="0" y="602"/>
                  </a:moveTo>
                  <a:lnTo>
                    <a:pt x="623" y="602"/>
                  </a:lnTo>
                  <a:lnTo>
                    <a:pt x="622" y="0"/>
                  </a:lnTo>
                  <a:lnTo>
                    <a:pt x="2750" y="0"/>
                  </a:lnTo>
                </a:path>
              </a:pathLst>
            </a:custGeom>
            <a:noFill/>
            <a:ln w="12700" cap="rnd">
              <a:solidFill>
                <a:srgbClr val="00279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19"/>
            <p:cNvSpPr>
              <a:spLocks/>
            </p:cNvSpPr>
            <p:nvPr/>
          </p:nvSpPr>
          <p:spPr bwMode="auto">
            <a:xfrm>
              <a:off x="1237" y="2051"/>
              <a:ext cx="2130" cy="850"/>
            </a:xfrm>
            <a:custGeom>
              <a:avLst/>
              <a:gdLst>
                <a:gd name="T0" fmla="*/ 29 w 2130"/>
                <a:gd name="T1" fmla="*/ 843 h 850"/>
                <a:gd name="T2" fmla="*/ 57 w 2130"/>
                <a:gd name="T3" fmla="*/ 835 h 850"/>
                <a:gd name="T4" fmla="*/ 88 w 2130"/>
                <a:gd name="T5" fmla="*/ 822 h 850"/>
                <a:gd name="T6" fmla="*/ 118 w 2130"/>
                <a:gd name="T7" fmla="*/ 798 h 850"/>
                <a:gd name="T8" fmla="*/ 152 w 2130"/>
                <a:gd name="T9" fmla="*/ 762 h 850"/>
                <a:gd name="T10" fmla="*/ 188 w 2130"/>
                <a:gd name="T11" fmla="*/ 671 h 850"/>
                <a:gd name="T12" fmla="*/ 225 w 2130"/>
                <a:gd name="T13" fmla="*/ 520 h 850"/>
                <a:gd name="T14" fmla="*/ 248 w 2130"/>
                <a:gd name="T15" fmla="*/ 427 h 850"/>
                <a:gd name="T16" fmla="*/ 285 w 2130"/>
                <a:gd name="T17" fmla="*/ 310 h 850"/>
                <a:gd name="T18" fmla="*/ 327 w 2130"/>
                <a:gd name="T19" fmla="*/ 192 h 850"/>
                <a:gd name="T20" fmla="*/ 372 w 2130"/>
                <a:gd name="T21" fmla="*/ 89 h 850"/>
                <a:gd name="T22" fmla="*/ 425 w 2130"/>
                <a:gd name="T23" fmla="*/ 24 h 850"/>
                <a:gd name="T24" fmla="*/ 496 w 2130"/>
                <a:gd name="T25" fmla="*/ 0 h 850"/>
                <a:gd name="T26" fmla="*/ 571 w 2130"/>
                <a:gd name="T27" fmla="*/ 19 h 850"/>
                <a:gd name="T28" fmla="*/ 640 w 2130"/>
                <a:gd name="T29" fmla="*/ 80 h 850"/>
                <a:gd name="T30" fmla="*/ 705 w 2130"/>
                <a:gd name="T31" fmla="*/ 166 h 850"/>
                <a:gd name="T32" fmla="*/ 774 w 2130"/>
                <a:gd name="T33" fmla="*/ 247 h 850"/>
                <a:gd name="T34" fmla="*/ 836 w 2130"/>
                <a:gd name="T35" fmla="*/ 314 h 850"/>
                <a:gd name="T36" fmla="*/ 881 w 2130"/>
                <a:gd name="T37" fmla="*/ 351 h 850"/>
                <a:gd name="T38" fmla="*/ 950 w 2130"/>
                <a:gd name="T39" fmla="*/ 370 h 850"/>
                <a:gd name="T40" fmla="*/ 1005 w 2130"/>
                <a:gd name="T41" fmla="*/ 354 h 850"/>
                <a:gd name="T42" fmla="*/ 1055 w 2130"/>
                <a:gd name="T43" fmla="*/ 309 h 850"/>
                <a:gd name="T44" fmla="*/ 1116 w 2130"/>
                <a:gd name="T45" fmla="*/ 262 h 850"/>
                <a:gd name="T46" fmla="*/ 1186 w 2130"/>
                <a:gd name="T47" fmla="*/ 236 h 850"/>
                <a:gd name="T48" fmla="*/ 1256 w 2130"/>
                <a:gd name="T49" fmla="*/ 236 h 850"/>
                <a:gd name="T50" fmla="*/ 1303 w 2130"/>
                <a:gd name="T51" fmla="*/ 250 h 850"/>
                <a:gd name="T52" fmla="*/ 1321 w 2130"/>
                <a:gd name="T53" fmla="*/ 253 h 850"/>
                <a:gd name="T54" fmla="*/ 1393 w 2130"/>
                <a:gd name="T55" fmla="*/ 251 h 850"/>
                <a:gd name="T56" fmla="*/ 1559 w 2130"/>
                <a:gd name="T57" fmla="*/ 251 h 850"/>
                <a:gd name="T58" fmla="*/ 1745 w 2130"/>
                <a:gd name="T59" fmla="*/ 252 h 850"/>
                <a:gd name="T60" fmla="*/ 1861 w 2130"/>
                <a:gd name="T61" fmla="*/ 251 h 850"/>
                <a:gd name="T62" fmla="*/ 1904 w 2130"/>
                <a:gd name="T63" fmla="*/ 250 h 850"/>
                <a:gd name="T64" fmla="*/ 1933 w 2130"/>
                <a:gd name="T65" fmla="*/ 251 h 850"/>
                <a:gd name="T66" fmla="*/ 1970 w 2130"/>
                <a:gd name="T67" fmla="*/ 252 h 850"/>
                <a:gd name="T68" fmla="*/ 2033 w 2130"/>
                <a:gd name="T69" fmla="*/ 251 h 850"/>
                <a:gd name="T70" fmla="*/ 2093 w 2130"/>
                <a:gd name="T71" fmla="*/ 251 h 850"/>
                <a:gd name="T72" fmla="*/ 2129 w 2130"/>
                <a:gd name="T73" fmla="*/ 257 h 8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130"/>
                <a:gd name="T112" fmla="*/ 0 h 850"/>
                <a:gd name="T113" fmla="*/ 2130 w 2130"/>
                <a:gd name="T114" fmla="*/ 850 h 85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130" h="850">
                  <a:moveTo>
                    <a:pt x="0" y="849"/>
                  </a:moveTo>
                  <a:lnTo>
                    <a:pt x="29" y="843"/>
                  </a:lnTo>
                  <a:lnTo>
                    <a:pt x="41" y="841"/>
                  </a:lnTo>
                  <a:lnTo>
                    <a:pt x="57" y="835"/>
                  </a:lnTo>
                  <a:lnTo>
                    <a:pt x="73" y="830"/>
                  </a:lnTo>
                  <a:lnTo>
                    <a:pt x="88" y="822"/>
                  </a:lnTo>
                  <a:lnTo>
                    <a:pt x="101" y="813"/>
                  </a:lnTo>
                  <a:lnTo>
                    <a:pt x="118" y="798"/>
                  </a:lnTo>
                  <a:lnTo>
                    <a:pt x="135" y="781"/>
                  </a:lnTo>
                  <a:lnTo>
                    <a:pt x="152" y="762"/>
                  </a:lnTo>
                  <a:lnTo>
                    <a:pt x="168" y="730"/>
                  </a:lnTo>
                  <a:lnTo>
                    <a:pt x="188" y="671"/>
                  </a:lnTo>
                  <a:lnTo>
                    <a:pt x="207" y="597"/>
                  </a:lnTo>
                  <a:lnTo>
                    <a:pt x="225" y="520"/>
                  </a:lnTo>
                  <a:lnTo>
                    <a:pt x="234" y="477"/>
                  </a:lnTo>
                  <a:lnTo>
                    <a:pt x="248" y="427"/>
                  </a:lnTo>
                  <a:lnTo>
                    <a:pt x="264" y="371"/>
                  </a:lnTo>
                  <a:lnTo>
                    <a:pt x="285" y="310"/>
                  </a:lnTo>
                  <a:lnTo>
                    <a:pt x="305" y="251"/>
                  </a:lnTo>
                  <a:lnTo>
                    <a:pt x="327" y="192"/>
                  </a:lnTo>
                  <a:lnTo>
                    <a:pt x="349" y="138"/>
                  </a:lnTo>
                  <a:lnTo>
                    <a:pt x="372" y="89"/>
                  </a:lnTo>
                  <a:lnTo>
                    <a:pt x="395" y="52"/>
                  </a:lnTo>
                  <a:lnTo>
                    <a:pt x="425" y="24"/>
                  </a:lnTo>
                  <a:lnTo>
                    <a:pt x="458" y="7"/>
                  </a:lnTo>
                  <a:lnTo>
                    <a:pt x="496" y="0"/>
                  </a:lnTo>
                  <a:lnTo>
                    <a:pt x="534" y="4"/>
                  </a:lnTo>
                  <a:lnTo>
                    <a:pt x="571" y="19"/>
                  </a:lnTo>
                  <a:lnTo>
                    <a:pt x="606" y="44"/>
                  </a:lnTo>
                  <a:lnTo>
                    <a:pt x="640" y="80"/>
                  </a:lnTo>
                  <a:lnTo>
                    <a:pt x="670" y="123"/>
                  </a:lnTo>
                  <a:lnTo>
                    <a:pt x="705" y="166"/>
                  </a:lnTo>
                  <a:lnTo>
                    <a:pt x="738" y="209"/>
                  </a:lnTo>
                  <a:lnTo>
                    <a:pt x="774" y="247"/>
                  </a:lnTo>
                  <a:lnTo>
                    <a:pt x="806" y="284"/>
                  </a:lnTo>
                  <a:lnTo>
                    <a:pt x="836" y="314"/>
                  </a:lnTo>
                  <a:lnTo>
                    <a:pt x="861" y="338"/>
                  </a:lnTo>
                  <a:lnTo>
                    <a:pt x="881" y="351"/>
                  </a:lnTo>
                  <a:lnTo>
                    <a:pt x="914" y="365"/>
                  </a:lnTo>
                  <a:lnTo>
                    <a:pt x="950" y="370"/>
                  </a:lnTo>
                  <a:lnTo>
                    <a:pt x="981" y="367"/>
                  </a:lnTo>
                  <a:lnTo>
                    <a:pt x="1005" y="354"/>
                  </a:lnTo>
                  <a:lnTo>
                    <a:pt x="1026" y="335"/>
                  </a:lnTo>
                  <a:lnTo>
                    <a:pt x="1055" y="309"/>
                  </a:lnTo>
                  <a:lnTo>
                    <a:pt x="1086" y="284"/>
                  </a:lnTo>
                  <a:lnTo>
                    <a:pt x="1116" y="262"/>
                  </a:lnTo>
                  <a:lnTo>
                    <a:pt x="1147" y="247"/>
                  </a:lnTo>
                  <a:lnTo>
                    <a:pt x="1186" y="236"/>
                  </a:lnTo>
                  <a:lnTo>
                    <a:pt x="1224" y="233"/>
                  </a:lnTo>
                  <a:lnTo>
                    <a:pt x="1256" y="236"/>
                  </a:lnTo>
                  <a:lnTo>
                    <a:pt x="1281" y="245"/>
                  </a:lnTo>
                  <a:lnTo>
                    <a:pt x="1303" y="250"/>
                  </a:lnTo>
                  <a:lnTo>
                    <a:pt x="1316" y="255"/>
                  </a:lnTo>
                  <a:lnTo>
                    <a:pt x="1321" y="253"/>
                  </a:lnTo>
                  <a:lnTo>
                    <a:pt x="1339" y="252"/>
                  </a:lnTo>
                  <a:lnTo>
                    <a:pt x="1393" y="251"/>
                  </a:lnTo>
                  <a:lnTo>
                    <a:pt x="1469" y="251"/>
                  </a:lnTo>
                  <a:lnTo>
                    <a:pt x="1559" y="251"/>
                  </a:lnTo>
                  <a:lnTo>
                    <a:pt x="1653" y="252"/>
                  </a:lnTo>
                  <a:lnTo>
                    <a:pt x="1745" y="252"/>
                  </a:lnTo>
                  <a:lnTo>
                    <a:pt x="1818" y="252"/>
                  </a:lnTo>
                  <a:lnTo>
                    <a:pt x="1861" y="251"/>
                  </a:lnTo>
                  <a:lnTo>
                    <a:pt x="1882" y="251"/>
                  </a:lnTo>
                  <a:lnTo>
                    <a:pt x="1904" y="250"/>
                  </a:lnTo>
                  <a:lnTo>
                    <a:pt x="1921" y="251"/>
                  </a:lnTo>
                  <a:lnTo>
                    <a:pt x="1933" y="251"/>
                  </a:lnTo>
                  <a:lnTo>
                    <a:pt x="1945" y="252"/>
                  </a:lnTo>
                  <a:lnTo>
                    <a:pt x="1970" y="252"/>
                  </a:lnTo>
                  <a:lnTo>
                    <a:pt x="2001" y="252"/>
                  </a:lnTo>
                  <a:lnTo>
                    <a:pt x="2033" y="251"/>
                  </a:lnTo>
                  <a:lnTo>
                    <a:pt x="2064" y="251"/>
                  </a:lnTo>
                  <a:lnTo>
                    <a:pt x="2093" y="251"/>
                  </a:lnTo>
                  <a:lnTo>
                    <a:pt x="2113" y="252"/>
                  </a:lnTo>
                  <a:lnTo>
                    <a:pt x="2129" y="257"/>
                  </a:lnTo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6" name="Line 20"/>
          <p:cNvSpPr>
            <a:spLocks noChangeShapeType="1"/>
          </p:cNvSpPr>
          <p:nvPr/>
        </p:nvSpPr>
        <p:spPr bwMode="auto">
          <a:xfrm flipH="1">
            <a:off x="1277938" y="3452813"/>
            <a:ext cx="13192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21"/>
          <p:cNvSpPr>
            <a:spLocks noChangeShapeType="1"/>
          </p:cNvSpPr>
          <p:nvPr/>
        </p:nvSpPr>
        <p:spPr bwMode="auto">
          <a:xfrm>
            <a:off x="1277938" y="3452813"/>
            <a:ext cx="64928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2"/>
          <p:cNvSpPr>
            <a:spLocks noChangeArrowheads="1"/>
          </p:cNvSpPr>
          <p:nvPr/>
        </p:nvSpPr>
        <p:spPr bwMode="auto">
          <a:xfrm>
            <a:off x="1833563" y="2232025"/>
            <a:ext cx="1138237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GB" sz="1200" b="1">
                <a:solidFill>
                  <a:srgbClr val="000000"/>
                </a:solidFill>
                <a:latin typeface="Arial" charset="0"/>
              </a:rPr>
              <a:t>Set value</a:t>
            </a:r>
          </a:p>
        </p:txBody>
      </p:sp>
      <p:sp>
        <p:nvSpPr>
          <p:cNvPr id="22549" name="Rectangle 23"/>
          <p:cNvSpPr>
            <a:spLocks noChangeArrowheads="1"/>
          </p:cNvSpPr>
          <p:nvPr/>
        </p:nvSpPr>
        <p:spPr bwMode="auto">
          <a:xfrm>
            <a:off x="1160463" y="2871788"/>
            <a:ext cx="115887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200" b="1">
                <a:solidFill>
                  <a:srgbClr val="000000"/>
                </a:solidFill>
                <a:latin typeface="Arial" charset="0"/>
              </a:rPr>
              <a:t>Deviation</a:t>
            </a:r>
          </a:p>
        </p:txBody>
      </p:sp>
      <p:sp>
        <p:nvSpPr>
          <p:cNvPr id="22550" name="Rectangle 24"/>
          <p:cNvSpPr>
            <a:spLocks noChangeArrowheads="1"/>
          </p:cNvSpPr>
          <p:nvPr/>
        </p:nvSpPr>
        <p:spPr bwMode="auto">
          <a:xfrm>
            <a:off x="7150100" y="3492500"/>
            <a:ext cx="661988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200" b="1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22551" name="Rectangle 25"/>
          <p:cNvSpPr>
            <a:spLocks noChangeArrowheads="1"/>
          </p:cNvSpPr>
          <p:nvPr/>
        </p:nvSpPr>
        <p:spPr bwMode="auto">
          <a:xfrm>
            <a:off x="2960688" y="1885950"/>
            <a:ext cx="32099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sz="1400" b="1">
                <a:solidFill>
                  <a:srgbClr val="000000"/>
                </a:solidFill>
                <a:latin typeface="Arial" charset="0"/>
              </a:rPr>
              <a:t>P + I action </a:t>
            </a:r>
            <a:br>
              <a:rPr lang="en-GB" sz="1400" b="1">
                <a:solidFill>
                  <a:srgbClr val="000000"/>
                </a:solidFill>
                <a:latin typeface="Arial" charset="0"/>
              </a:rPr>
            </a:br>
            <a:r>
              <a:rPr lang="en-GB" sz="1400" b="1">
                <a:solidFill>
                  <a:srgbClr val="000000"/>
                </a:solidFill>
                <a:latin typeface="Arial" charset="0"/>
              </a:rPr>
              <a:t>(without Derivative action)</a:t>
            </a:r>
          </a:p>
        </p:txBody>
      </p:sp>
      <p:sp>
        <p:nvSpPr>
          <p:cNvPr id="22552" name="Line 26"/>
          <p:cNvSpPr>
            <a:spLocks noChangeShapeType="1"/>
          </p:cNvSpPr>
          <p:nvPr/>
        </p:nvSpPr>
        <p:spPr bwMode="auto">
          <a:xfrm>
            <a:off x="2398713" y="2389188"/>
            <a:ext cx="323850" cy="319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7"/>
          <p:cNvSpPr>
            <a:spLocks noChangeShapeType="1"/>
          </p:cNvSpPr>
          <p:nvPr/>
        </p:nvSpPr>
        <p:spPr bwMode="auto">
          <a:xfrm>
            <a:off x="2865438" y="2743200"/>
            <a:ext cx="0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8"/>
          <p:cNvSpPr>
            <a:spLocks noChangeShapeType="1"/>
          </p:cNvSpPr>
          <p:nvPr/>
        </p:nvSpPr>
        <p:spPr bwMode="auto">
          <a:xfrm flipH="1" flipV="1">
            <a:off x="2344738" y="2986088"/>
            <a:ext cx="500062" cy="117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29"/>
          <p:cNvSpPr>
            <a:spLocks noChangeArrowheads="1"/>
          </p:cNvSpPr>
          <p:nvPr/>
        </p:nvSpPr>
        <p:spPr bwMode="auto">
          <a:xfrm>
            <a:off x="3314700" y="3128963"/>
            <a:ext cx="1879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1200" b="1">
                <a:solidFill>
                  <a:srgbClr val="000000"/>
                </a:solidFill>
                <a:latin typeface="Arial" charset="0"/>
              </a:rPr>
              <a:t>Process Variable</a:t>
            </a:r>
          </a:p>
        </p:txBody>
      </p:sp>
      <p:sp>
        <p:nvSpPr>
          <p:cNvPr id="22556" name="Line 30"/>
          <p:cNvSpPr>
            <a:spLocks noChangeShapeType="1"/>
          </p:cNvSpPr>
          <p:nvPr/>
        </p:nvSpPr>
        <p:spPr bwMode="auto">
          <a:xfrm flipH="1" flipV="1">
            <a:off x="3189288" y="2892425"/>
            <a:ext cx="549275" cy="250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31"/>
          <p:cNvSpPr>
            <a:spLocks noChangeShapeType="1"/>
          </p:cNvSpPr>
          <p:nvPr/>
        </p:nvSpPr>
        <p:spPr bwMode="auto">
          <a:xfrm>
            <a:off x="1252538" y="5913438"/>
            <a:ext cx="6489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267200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sym typeface="Symbol" pitchFamily="18" charset="2"/>
              </a:rPr>
              <a:t>Proportional </a:t>
            </a:r>
            <a:r>
              <a:rPr lang="en-US" sz="2000" dirty="0" smtClean="0">
                <a:sym typeface="Symbol" pitchFamily="18" charset="2"/>
              </a:rPr>
              <a:t>action gives an output signal proportional to the size of the error</a:t>
            </a:r>
            <a:r>
              <a:rPr lang="en-US" sz="2000" b="1" dirty="0" smtClean="0">
                <a:sym typeface="Symbol" pitchFamily="18" charset="2"/>
              </a:rPr>
              <a:t> .</a:t>
            </a:r>
            <a:r>
              <a:rPr lang="en-US" sz="2000" dirty="0" smtClean="0"/>
              <a:t>Increasing the proportional feedback gain </a:t>
            </a:r>
            <a:r>
              <a:rPr lang="en-US" sz="2000" b="1" i="1" dirty="0" smtClean="0">
                <a:solidFill>
                  <a:srgbClr val="FF9900"/>
                </a:solidFill>
              </a:rPr>
              <a:t>reduces steady-state errors</a:t>
            </a:r>
            <a:r>
              <a:rPr lang="en-US" sz="2000" dirty="0" smtClean="0"/>
              <a:t>, but high gains almost always </a:t>
            </a:r>
            <a:r>
              <a:rPr lang="en-US" sz="2000" b="1" i="1" dirty="0" smtClean="0"/>
              <a:t>destabilize the system.</a:t>
            </a:r>
          </a:p>
          <a:p>
            <a:pPr>
              <a:lnSpc>
                <a:spcPct val="90000"/>
              </a:lnSpc>
            </a:pPr>
            <a:endParaRPr lang="en-US" sz="2000" b="1" i="1" dirty="0" smtClean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sym typeface="Symbol" pitchFamily="18" charset="2"/>
              </a:rPr>
              <a:t>Integral </a:t>
            </a:r>
            <a:r>
              <a:rPr lang="en-US" sz="2000" dirty="0" smtClean="0">
                <a:sym typeface="Symbol" pitchFamily="18" charset="2"/>
              </a:rPr>
              <a:t>action gives a signal which magnitude depends on the time the error has been there. Integral</a:t>
            </a:r>
            <a:r>
              <a:rPr lang="en-US" sz="2000" dirty="0" smtClean="0"/>
              <a:t> control provides </a:t>
            </a:r>
            <a:r>
              <a:rPr lang="en-US" sz="2000" b="1" i="1" dirty="0" smtClean="0">
                <a:solidFill>
                  <a:srgbClr val="FF9900"/>
                </a:solidFill>
              </a:rPr>
              <a:t>robust reduction in steady-state errors</a:t>
            </a:r>
            <a:r>
              <a:rPr lang="en-US" sz="2000" dirty="0" smtClean="0"/>
              <a:t>, but often </a:t>
            </a:r>
            <a:r>
              <a:rPr lang="en-US" sz="2000" b="1" i="1" dirty="0" smtClean="0">
                <a:solidFill>
                  <a:srgbClr val="3333FF"/>
                </a:solidFill>
              </a:rPr>
              <a:t>makes the system less stable</a:t>
            </a:r>
            <a:r>
              <a:rPr lang="en-US" sz="2000" b="1" i="1" dirty="0" smtClean="0">
                <a:solidFill>
                  <a:srgbClr val="FF99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 b="1" i="1" dirty="0" smtClean="0">
              <a:solidFill>
                <a:srgbClr val="FF99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ym typeface="Symbol" pitchFamily="18" charset="2"/>
              </a:rPr>
              <a:t>Derivative</a:t>
            </a:r>
            <a:r>
              <a:rPr lang="en-US" sz="2000" dirty="0" smtClean="0">
                <a:sym typeface="Symbol" pitchFamily="18" charset="2"/>
              </a:rPr>
              <a:t> action gives a signal proportional to the change in the Error. It gives sort of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“</a:t>
            </a:r>
            <a:r>
              <a:rPr lang="en-US" sz="2000" b="1" dirty="0" smtClean="0">
                <a:sym typeface="Symbol" pitchFamily="18" charset="2"/>
              </a:rPr>
              <a:t>anticipatory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”</a:t>
            </a:r>
            <a:r>
              <a:rPr lang="en-US" sz="2000" dirty="0" smtClean="0">
                <a:sym typeface="Symbol" pitchFamily="18" charset="2"/>
              </a:rPr>
              <a:t> control .</a:t>
            </a:r>
            <a:r>
              <a:rPr lang="en-US" sz="2000" b="1" dirty="0" smtClean="0"/>
              <a:t>Derivative control</a:t>
            </a:r>
            <a:r>
              <a:rPr lang="en-US" sz="2000" dirty="0" smtClean="0"/>
              <a:t> usually </a:t>
            </a:r>
            <a:r>
              <a:rPr lang="en-US" sz="2000" b="1" i="1" dirty="0" smtClean="0">
                <a:solidFill>
                  <a:srgbClr val="FF9900"/>
                </a:solidFill>
              </a:rPr>
              <a:t>increases damping and improves stability</a:t>
            </a:r>
            <a:r>
              <a:rPr lang="en-US" sz="2000" b="1" i="1" dirty="0" smtClean="0"/>
              <a:t>, </a:t>
            </a:r>
            <a:r>
              <a:rPr lang="en-US" sz="2000" dirty="0" smtClean="0"/>
              <a:t>but has almost</a:t>
            </a:r>
            <a:r>
              <a:rPr lang="en-US" sz="2000" b="1" i="1" dirty="0" smtClean="0"/>
              <a:t> no effect on the steady state error</a:t>
            </a:r>
          </a:p>
          <a:p>
            <a:pPr>
              <a:lnSpc>
                <a:spcPct val="90000"/>
              </a:lnSpc>
            </a:pPr>
            <a:endParaRPr lang="en-US" sz="2000" b="1" i="1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These </a:t>
            </a:r>
            <a:r>
              <a:rPr lang="en-US" sz="2000" b="1" i="1" dirty="0" smtClean="0"/>
              <a:t>3 kinds of control combined</a:t>
            </a:r>
            <a:r>
              <a:rPr lang="en-US" sz="2000" dirty="0" smtClean="0"/>
              <a:t> from the </a:t>
            </a:r>
            <a:r>
              <a:rPr lang="en-US" sz="2000" b="1" dirty="0" smtClean="0"/>
              <a:t>classical PID</a:t>
            </a:r>
            <a:r>
              <a:rPr lang="en-US" sz="2000" dirty="0" smtClean="0"/>
              <a:t> </a:t>
            </a:r>
            <a:r>
              <a:rPr lang="en-US" sz="2000" b="1" dirty="0" smtClean="0"/>
              <a:t>controller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295400"/>
            <a:ext cx="8763000" cy="67818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Now ...if you want the speed of car to be 50 kmh.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How  would you recognize the specific  pedal angle to get this speed…????????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17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4572000"/>
            <a:ext cx="1290638" cy="97155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105400" y="5638800"/>
            <a:ext cx="9144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Plant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0800" y="5181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77000" y="4648200"/>
            <a:ext cx="990600" cy="369332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00400" y="52578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6600" y="4724400"/>
            <a:ext cx="1371600" cy="369332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Gas paddle</a:t>
            </a:r>
            <a:endParaRPr lang="en-US" dirty="0"/>
          </a:p>
        </p:txBody>
      </p:sp>
      <p:pic>
        <p:nvPicPr>
          <p:cNvPr id="23" name="Picture 3" descr="C:\Users\Dheeraj\Downloads\puls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191000"/>
            <a:ext cx="1807184" cy="167640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24" name="Straight Connector 23"/>
          <p:cNvCxnSpPr/>
          <p:nvPr/>
        </p:nvCxnSpPr>
        <p:spPr>
          <a:xfrm rot="5400000">
            <a:off x="2019300" y="4991100"/>
            <a:ext cx="1524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286794" y="5257800"/>
            <a:ext cx="1523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flipH="1" flipV="1">
            <a:off x="2895600" y="4800600"/>
            <a:ext cx="304800" cy="2286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43200" y="52578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46482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 flipH="1" flipV="1">
            <a:off x="7467600" y="4572000"/>
            <a:ext cx="4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0" name="Oval Callout 29"/>
          <p:cNvSpPr/>
          <p:nvPr/>
        </p:nvSpPr>
        <p:spPr>
          <a:xfrm>
            <a:off x="4800600" y="3048000"/>
            <a:ext cx="1981200" cy="12954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 What angle I am ?????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1905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In real life no one drives by knowingly putting the gas pedal at specific angle.</a:t>
            </a:r>
            <a:br>
              <a:rPr lang="en-US" sz="3200" dirty="0" smtClean="0"/>
            </a:br>
            <a:r>
              <a:rPr lang="en-US" sz="3200" dirty="0" smtClean="0"/>
              <a:t>Instead of it people drive the car by applying a </a:t>
            </a:r>
            <a:r>
              <a:rPr lang="en-US" sz="3200" u="sng" dirty="0" smtClean="0">
                <a:solidFill>
                  <a:srgbClr val="00B0F0"/>
                </a:solidFill>
              </a:rPr>
              <a:t>change in the pedal angle. </a:t>
            </a:r>
            <a:endParaRPr lang="en-US" sz="3200" u="sng" dirty="0"/>
          </a:p>
        </p:txBody>
      </p:sp>
      <p:pic>
        <p:nvPicPr>
          <p:cNvPr id="5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200400"/>
            <a:ext cx="1290638" cy="9715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5562600" y="3962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3505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kmh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352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Going slow..want to be fast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4196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Change the Gas pedal angle by Putting weight on it </a:t>
            </a:r>
            <a:endParaRPr lang="en-US" sz="2000" dirty="0"/>
          </a:p>
        </p:txBody>
      </p:sp>
      <p:pic>
        <p:nvPicPr>
          <p:cNvPr id="12" name="Picture 3" descr="C:\Users\Dheeraj\Downloads\puls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67200"/>
            <a:ext cx="1066800" cy="989597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3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5334000"/>
            <a:ext cx="1290638" cy="97155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>
            <a:off x="6248400" y="6172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5715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</a:t>
            </a:r>
            <a:r>
              <a:rPr lang="en-US" dirty="0" err="1" smtClean="0"/>
              <a:t>kmh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5791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Going fast now…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5344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</a:t>
            </a:r>
            <a:br>
              <a:rPr lang="en-US" dirty="0" smtClean="0"/>
            </a:br>
            <a:r>
              <a:rPr lang="en-US" dirty="0" smtClean="0"/>
              <a:t>command = change in angle over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1447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6670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30480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0" y="31242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67200" y="34290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3429001"/>
            <a:ext cx="44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ᵚ</a:t>
            </a:r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27660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32766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2895600" y="3276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3276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6600" y="2819400"/>
            <a:ext cx="3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43600" y="27432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flipH="1" flipV="1">
            <a:off x="5867400" y="2667000"/>
            <a:ext cx="4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5" name="Rectangle 34"/>
          <p:cNvSpPr/>
          <p:nvPr/>
        </p:nvSpPr>
        <p:spPr>
          <a:xfrm>
            <a:off x="2286000" y="2743200"/>
            <a:ext cx="6858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38400" y="2971800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38400" y="33528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362200" y="33528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219200" y="3276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7252" y="2819400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47800" y="2438400"/>
            <a:ext cx="25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828800" y="5257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6852" y="4800600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95600" y="4419600"/>
            <a:ext cx="25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7" name="Rectangle 46"/>
          <p:cNvSpPr/>
          <p:nvPr/>
        </p:nvSpPr>
        <p:spPr>
          <a:xfrm>
            <a:off x="2895600" y="4648199"/>
            <a:ext cx="1447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352800" y="4648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124200" y="5029199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5105399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200400" y="5410199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24200" y="5410200"/>
            <a:ext cx="44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ᵚ</a:t>
            </a:r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505200" y="525779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733800" y="5257799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343400" y="5181599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76800" y="4724399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 flipH="1" flipV="1">
            <a:off x="4800600" y="4648199"/>
            <a:ext cx="4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58" name="Rectangle 57"/>
          <p:cNvSpPr/>
          <p:nvPr/>
        </p:nvSpPr>
        <p:spPr>
          <a:xfrm>
            <a:off x="3276600" y="5105400"/>
            <a:ext cx="301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9" name="Down Arrow 58"/>
          <p:cNvSpPr/>
          <p:nvPr/>
        </p:nvSpPr>
        <p:spPr>
          <a:xfrm>
            <a:off x="3124200" y="3886200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057400" y="44958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Close Loop control system for car with P controller-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1676400"/>
            <a:ext cx="9144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CAR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67400" y="18288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1524000"/>
            <a:ext cx="129540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b="1" dirty="0" smtClean="0"/>
              <a:t>P controller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  <a:endCxn id="12" idx="1"/>
          </p:cNvCxnSpPr>
          <p:nvPr/>
        </p:nvCxnSpPr>
        <p:spPr>
          <a:xfrm>
            <a:off x="4267200" y="1847166"/>
            <a:ext cx="685800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019800" y="2513806"/>
            <a:ext cx="1371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2133600" y="3200400"/>
            <a:ext cx="4572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28800" y="1600200"/>
            <a:ext cx="533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-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5" idx="4"/>
          </p:cNvCxnSpPr>
          <p:nvPr/>
        </p:nvCxnSpPr>
        <p:spPr>
          <a:xfrm rot="16200000" flipV="1">
            <a:off x="1543050" y="260985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6"/>
            <a:endCxn id="17" idx="1"/>
          </p:cNvCxnSpPr>
          <p:nvPr/>
        </p:nvCxnSpPr>
        <p:spPr>
          <a:xfrm>
            <a:off x="2362200" y="1828800"/>
            <a:ext cx="609600" cy="1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2"/>
          </p:cNvCxnSpPr>
          <p:nvPr/>
        </p:nvCxnSpPr>
        <p:spPr>
          <a:xfrm>
            <a:off x="685800" y="1828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9600" y="198120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121920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48400" y="1371600"/>
            <a:ext cx="4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×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4389052" y="1371600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9600" y="1066800"/>
            <a:ext cx="41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4052" y="1143000"/>
            <a:ext cx="41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98252" y="1600200"/>
            <a:ext cx="41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pic>
        <p:nvPicPr>
          <p:cNvPr id="52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343400"/>
            <a:ext cx="1676400" cy="1126331"/>
          </a:xfrm>
          <a:prstGeom prst="rect">
            <a:avLst/>
          </a:prstGeom>
          <a:noFill/>
        </p:spPr>
      </p:pic>
      <p:cxnSp>
        <p:nvCxnSpPr>
          <p:cNvPr id="54" name="Straight Connector 53"/>
          <p:cNvCxnSpPr/>
          <p:nvPr/>
        </p:nvCxnSpPr>
        <p:spPr>
          <a:xfrm>
            <a:off x="609600" y="55626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62000" y="44958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graphics-traffic-lights-696115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429000"/>
            <a:ext cx="457200" cy="830580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59" idx="2"/>
          </p:cNvCxnSpPr>
          <p:nvPr/>
        </p:nvCxnSpPr>
        <p:spPr>
          <a:xfrm rot="5400000">
            <a:off x="2548890" y="4377690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2362200" y="48006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590800" y="44196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267200" y="3429000"/>
            <a:ext cx="16764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limit </a:t>
            </a:r>
            <a:br>
              <a:rPr lang="en-US" dirty="0" smtClean="0"/>
            </a:br>
            <a:r>
              <a:rPr lang="en-US" dirty="0" smtClean="0"/>
              <a:t>40 </a:t>
            </a:r>
            <a:r>
              <a:rPr lang="en-US" dirty="0" err="1" smtClean="0"/>
              <a:t>Kmh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4910296" y="4308316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953000" y="44196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4800" y="57150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Light turns </a:t>
            </a:r>
            <a:r>
              <a:rPr lang="en-US" b="1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,you press the pedal to accelerate the car up to speed limit. </a:t>
            </a:r>
            <a:br>
              <a:rPr lang="en-US" dirty="0" smtClean="0"/>
            </a:br>
            <a:r>
              <a:rPr lang="en-US" dirty="0" smtClean="0"/>
              <a:t>In real life as you drive car to respond the step command ,you are actually unknowingly performing </a:t>
            </a:r>
            <a:r>
              <a:rPr lang="en-US" b="1" dirty="0" smtClean="0">
                <a:solidFill>
                  <a:srgbClr val="00B0F0"/>
                </a:solidFill>
              </a:rPr>
              <a:t>Proportional Control Action.</a:t>
            </a:r>
            <a:endParaRPr lang="en-US" b="1" dirty="0"/>
          </a:p>
        </p:txBody>
      </p:sp>
      <p:pic>
        <p:nvPicPr>
          <p:cNvPr id="77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19200"/>
            <a:ext cx="956930" cy="5143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694 L 0.91666 0.0249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heeraj\Desktop\PID\graphics-car-98255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2057400" cy="81915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609600" y="22098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12954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s-traffic-lights-69611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8600"/>
            <a:ext cx="457200" cy="83058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9" idx="2"/>
          </p:cNvCxnSpPr>
          <p:nvPr/>
        </p:nvCxnSpPr>
        <p:spPr>
          <a:xfrm rot="5400000">
            <a:off x="2548890" y="1177290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400300" y="15621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90800" y="12192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7200" y="228600"/>
            <a:ext cx="16764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limit </a:t>
            </a:r>
            <a:br>
              <a:rPr lang="en-US" dirty="0" smtClean="0"/>
            </a:br>
            <a:r>
              <a:rPr lang="en-US" dirty="0" smtClean="0"/>
              <a:t>40 </a:t>
            </a:r>
            <a:r>
              <a:rPr lang="en-US" dirty="0" err="1" smtClean="0"/>
              <a:t>Kmh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4910296" y="1107916"/>
            <a:ext cx="2362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53000" y="12192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190500" y="29329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8200" y="35806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8200" y="3580606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1029494" y="3313906"/>
            <a:ext cx="533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95400" y="3047206"/>
            <a:ext cx="1447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325217" y="3124200"/>
            <a:ext cx="1442278" cy="459719"/>
          </a:xfrm>
          <a:custGeom>
            <a:avLst/>
            <a:gdLst>
              <a:gd name="connsiteX0" fmla="*/ 0 w 1442278"/>
              <a:gd name="connsiteY0" fmla="*/ 501373 h 501373"/>
              <a:gd name="connsiteX1" fmla="*/ 159026 w 1442278"/>
              <a:gd name="connsiteY1" fmla="*/ 249582 h 501373"/>
              <a:gd name="connsiteX2" fmla="*/ 159026 w 1442278"/>
              <a:gd name="connsiteY2" fmla="*/ 249582 h 501373"/>
              <a:gd name="connsiteX3" fmla="*/ 463826 w 1442278"/>
              <a:gd name="connsiteY3" fmla="*/ 90556 h 501373"/>
              <a:gd name="connsiteX4" fmla="*/ 1285461 w 1442278"/>
              <a:gd name="connsiteY4" fmla="*/ 11043 h 501373"/>
              <a:gd name="connsiteX5" fmla="*/ 1404731 w 1442278"/>
              <a:gd name="connsiteY5" fmla="*/ 24295 h 50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278" h="501373">
                <a:moveTo>
                  <a:pt x="0" y="501373"/>
                </a:moveTo>
                <a:lnTo>
                  <a:pt x="159026" y="249582"/>
                </a:lnTo>
                <a:lnTo>
                  <a:pt x="159026" y="249582"/>
                </a:lnTo>
                <a:cubicBezTo>
                  <a:pt x="209826" y="223078"/>
                  <a:pt x="276087" y="130312"/>
                  <a:pt x="463826" y="90556"/>
                </a:cubicBezTo>
                <a:cubicBezTo>
                  <a:pt x="651565" y="50800"/>
                  <a:pt x="1128644" y="22086"/>
                  <a:pt x="1285461" y="11043"/>
                </a:cubicBezTo>
                <a:cubicBezTo>
                  <a:pt x="1442278" y="0"/>
                  <a:pt x="1423504" y="12147"/>
                  <a:pt x="1404731" y="2429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190500" y="45331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38200" y="51808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190500" y="59809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8200" y="66286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2667000"/>
            <a:ext cx="92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19400" y="35052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95600" y="50292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95600" y="63246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2400" y="441960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5943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5590" y="563880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838200" y="5181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38200" y="5181600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38200" y="6629400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1029494" y="4914106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1029494" y="6361906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1298713" y="4678017"/>
            <a:ext cx="1378226" cy="427383"/>
          </a:xfrm>
          <a:custGeom>
            <a:avLst/>
            <a:gdLst>
              <a:gd name="connsiteX0" fmla="*/ 0 w 1378226"/>
              <a:gd name="connsiteY0" fmla="*/ 0 h 490331"/>
              <a:gd name="connsiteX1" fmla="*/ 238539 w 1378226"/>
              <a:gd name="connsiteY1" fmla="*/ 344557 h 490331"/>
              <a:gd name="connsiteX2" fmla="*/ 834887 w 1378226"/>
              <a:gd name="connsiteY2" fmla="*/ 437322 h 490331"/>
              <a:gd name="connsiteX3" fmla="*/ 1285461 w 1378226"/>
              <a:gd name="connsiteY3" fmla="*/ 463826 h 490331"/>
              <a:gd name="connsiteX4" fmla="*/ 1378226 w 1378226"/>
              <a:gd name="connsiteY4" fmla="*/ 490331 h 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226" h="490331">
                <a:moveTo>
                  <a:pt x="0" y="0"/>
                </a:moveTo>
                <a:cubicBezTo>
                  <a:pt x="49695" y="135835"/>
                  <a:pt x="99391" y="271670"/>
                  <a:pt x="238539" y="344557"/>
                </a:cubicBezTo>
                <a:cubicBezTo>
                  <a:pt x="377687" y="417444"/>
                  <a:pt x="660400" y="417444"/>
                  <a:pt x="834887" y="437322"/>
                </a:cubicBezTo>
                <a:cubicBezTo>
                  <a:pt x="1009374" y="457200"/>
                  <a:pt x="1194905" y="454991"/>
                  <a:pt x="1285461" y="463826"/>
                </a:cubicBezTo>
                <a:cubicBezTo>
                  <a:pt x="1376018" y="472661"/>
                  <a:pt x="1378226" y="490331"/>
                  <a:pt x="1378226" y="49033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1295400" y="6096001"/>
            <a:ext cx="1447800" cy="457200"/>
          </a:xfrm>
          <a:custGeom>
            <a:avLst/>
            <a:gdLst>
              <a:gd name="connsiteX0" fmla="*/ 0 w 1378226"/>
              <a:gd name="connsiteY0" fmla="*/ 0 h 490331"/>
              <a:gd name="connsiteX1" fmla="*/ 238539 w 1378226"/>
              <a:gd name="connsiteY1" fmla="*/ 344557 h 490331"/>
              <a:gd name="connsiteX2" fmla="*/ 834887 w 1378226"/>
              <a:gd name="connsiteY2" fmla="*/ 437322 h 490331"/>
              <a:gd name="connsiteX3" fmla="*/ 1285461 w 1378226"/>
              <a:gd name="connsiteY3" fmla="*/ 463826 h 490331"/>
              <a:gd name="connsiteX4" fmla="*/ 1378226 w 1378226"/>
              <a:gd name="connsiteY4" fmla="*/ 490331 h 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226" h="490331">
                <a:moveTo>
                  <a:pt x="0" y="0"/>
                </a:moveTo>
                <a:cubicBezTo>
                  <a:pt x="49695" y="135835"/>
                  <a:pt x="99391" y="271670"/>
                  <a:pt x="238539" y="344557"/>
                </a:cubicBezTo>
                <a:cubicBezTo>
                  <a:pt x="377687" y="417444"/>
                  <a:pt x="660400" y="417444"/>
                  <a:pt x="834887" y="437322"/>
                </a:cubicBezTo>
                <a:cubicBezTo>
                  <a:pt x="1009374" y="457200"/>
                  <a:pt x="1194905" y="454991"/>
                  <a:pt x="1285461" y="463826"/>
                </a:cubicBezTo>
                <a:cubicBezTo>
                  <a:pt x="1376018" y="472661"/>
                  <a:pt x="1378226" y="490331"/>
                  <a:pt x="1378226" y="49033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657600" y="2590800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rest you are commanding 0 kmh.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light turn green , the ref signal step up to 40 </a:t>
            </a:r>
            <a:r>
              <a:rPr lang="en-US" dirty="0" err="1" smtClean="0"/>
              <a:t>kmh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error becomes 40kmh which is very large error.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Proportionally  the control signal applied and velocity increased towards 40kmh.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Error gradually becomes smaller and smaller.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error becomes zero you atop adjusting the pedal and hold it constant.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At this point we can say that here no steady state error.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752600" y="2667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 </a:t>
            </a:r>
            <a:r>
              <a:rPr lang="en-US" dirty="0" err="1" smtClean="0"/>
              <a:t>kmh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9371E-6 L 0.90416 0.0069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2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5400000" flipH="1" flipV="1">
            <a:off x="302963" y="13327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50663" y="19804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0663" y="1980406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1141957" y="1713706"/>
            <a:ext cx="533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07863" y="1447006"/>
            <a:ext cx="1447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02963" y="29329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50663" y="35806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67494" y="49141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5194" y="55618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463" y="1066800"/>
            <a:ext cx="92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31863" y="19050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08063" y="34290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2594" y="52578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4863" y="2819400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9394" y="48768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2584" y="457200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0663" y="3581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0663" y="3581400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5194" y="5562600"/>
            <a:ext cx="457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1141957" y="3313906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5600" y="1066800"/>
            <a:ext cx="88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 </a:t>
            </a:r>
            <a:r>
              <a:rPr lang="en-US" dirty="0" err="1" smtClean="0"/>
              <a:t>kmh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404730" y="1012687"/>
            <a:ext cx="1139687" cy="974035"/>
          </a:xfrm>
          <a:custGeom>
            <a:avLst/>
            <a:gdLst>
              <a:gd name="connsiteX0" fmla="*/ 0 w 1139687"/>
              <a:gd name="connsiteY0" fmla="*/ 958574 h 974035"/>
              <a:gd name="connsiteX1" fmla="*/ 145774 w 1139687"/>
              <a:gd name="connsiteY1" fmla="*/ 17670 h 974035"/>
              <a:gd name="connsiteX2" fmla="*/ 145774 w 1139687"/>
              <a:gd name="connsiteY2" fmla="*/ 17670 h 974035"/>
              <a:gd name="connsiteX3" fmla="*/ 384313 w 1139687"/>
              <a:gd name="connsiteY3" fmla="*/ 971826 h 974035"/>
              <a:gd name="connsiteX4" fmla="*/ 543340 w 1139687"/>
              <a:gd name="connsiteY4" fmla="*/ 4417 h 974035"/>
              <a:gd name="connsiteX5" fmla="*/ 781879 w 1139687"/>
              <a:gd name="connsiteY5" fmla="*/ 971826 h 974035"/>
              <a:gd name="connsiteX6" fmla="*/ 940905 w 1139687"/>
              <a:gd name="connsiteY6" fmla="*/ 4417 h 974035"/>
              <a:gd name="connsiteX7" fmla="*/ 1139687 w 1139687"/>
              <a:gd name="connsiteY7" fmla="*/ 945322 h 97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9687" h="974035">
                <a:moveTo>
                  <a:pt x="0" y="958574"/>
                </a:moveTo>
                <a:lnTo>
                  <a:pt x="145774" y="17670"/>
                </a:lnTo>
                <a:lnTo>
                  <a:pt x="145774" y="17670"/>
                </a:lnTo>
                <a:cubicBezTo>
                  <a:pt x="185531" y="176696"/>
                  <a:pt x="318052" y="974035"/>
                  <a:pt x="384313" y="971826"/>
                </a:cubicBezTo>
                <a:cubicBezTo>
                  <a:pt x="450574" y="969617"/>
                  <a:pt x="477079" y="4417"/>
                  <a:pt x="543340" y="4417"/>
                </a:cubicBezTo>
                <a:cubicBezTo>
                  <a:pt x="609601" y="4417"/>
                  <a:pt x="715618" y="971826"/>
                  <a:pt x="781879" y="971826"/>
                </a:cubicBezTo>
                <a:cubicBezTo>
                  <a:pt x="848140" y="971826"/>
                  <a:pt x="881270" y="8834"/>
                  <a:pt x="940905" y="4417"/>
                </a:cubicBezTo>
                <a:cubicBezTo>
                  <a:pt x="1000540" y="0"/>
                  <a:pt x="1080052" y="834887"/>
                  <a:pt x="1139687" y="94532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391478" y="3057939"/>
            <a:ext cx="513522" cy="993913"/>
          </a:xfrm>
          <a:custGeom>
            <a:avLst/>
            <a:gdLst>
              <a:gd name="connsiteX0" fmla="*/ 0 w 622852"/>
              <a:gd name="connsiteY0" fmla="*/ 0 h 993913"/>
              <a:gd name="connsiteX1" fmla="*/ 159026 w 622852"/>
              <a:gd name="connsiteY1" fmla="*/ 410818 h 993913"/>
              <a:gd name="connsiteX2" fmla="*/ 159026 w 622852"/>
              <a:gd name="connsiteY2" fmla="*/ 410818 h 993913"/>
              <a:gd name="connsiteX3" fmla="*/ 318052 w 622852"/>
              <a:gd name="connsiteY3" fmla="*/ 834887 h 993913"/>
              <a:gd name="connsiteX4" fmla="*/ 503583 w 622852"/>
              <a:gd name="connsiteY4" fmla="*/ 940904 h 993913"/>
              <a:gd name="connsiteX5" fmla="*/ 622852 w 622852"/>
              <a:gd name="connsiteY5" fmla="*/ 516835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52" h="993913">
                <a:moveTo>
                  <a:pt x="0" y="0"/>
                </a:moveTo>
                <a:lnTo>
                  <a:pt x="159026" y="410818"/>
                </a:lnTo>
                <a:lnTo>
                  <a:pt x="159026" y="410818"/>
                </a:lnTo>
                <a:cubicBezTo>
                  <a:pt x="185530" y="481496"/>
                  <a:pt x="260626" y="746539"/>
                  <a:pt x="318052" y="834887"/>
                </a:cubicBezTo>
                <a:cubicBezTo>
                  <a:pt x="375478" y="923235"/>
                  <a:pt x="452783" y="993913"/>
                  <a:pt x="503583" y="940904"/>
                </a:cubicBezTo>
                <a:cubicBezTo>
                  <a:pt x="554383" y="887895"/>
                  <a:pt x="602974" y="587513"/>
                  <a:pt x="622852" y="51683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921565" y="3203713"/>
            <a:ext cx="66261" cy="384313"/>
          </a:xfrm>
          <a:custGeom>
            <a:avLst/>
            <a:gdLst>
              <a:gd name="connsiteX0" fmla="*/ 0 w 66261"/>
              <a:gd name="connsiteY0" fmla="*/ 384313 h 384313"/>
              <a:gd name="connsiteX1" fmla="*/ 66261 w 66261"/>
              <a:gd name="connsiteY1" fmla="*/ 0 h 384313"/>
              <a:gd name="connsiteX2" fmla="*/ 66261 w 66261"/>
              <a:gd name="connsiteY2" fmla="*/ 0 h 38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61" h="384313">
                <a:moveTo>
                  <a:pt x="0" y="384313"/>
                </a:moveTo>
                <a:lnTo>
                  <a:pt x="66261" y="0"/>
                </a:lnTo>
                <a:lnTo>
                  <a:pt x="66261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rot="5400000" flipH="1" flipV="1">
            <a:off x="779339" y="4935662"/>
            <a:ext cx="1220789" cy="36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391478" y="4139096"/>
            <a:ext cx="728870" cy="2308087"/>
          </a:xfrm>
          <a:custGeom>
            <a:avLst/>
            <a:gdLst>
              <a:gd name="connsiteX0" fmla="*/ 0 w 728870"/>
              <a:gd name="connsiteY0" fmla="*/ 247374 h 2308087"/>
              <a:gd name="connsiteX1" fmla="*/ 318052 w 728870"/>
              <a:gd name="connsiteY1" fmla="*/ 2301461 h 2308087"/>
              <a:gd name="connsiteX2" fmla="*/ 569844 w 728870"/>
              <a:gd name="connsiteY2" fmla="*/ 287130 h 2308087"/>
              <a:gd name="connsiteX3" fmla="*/ 728870 w 728870"/>
              <a:gd name="connsiteY3" fmla="*/ 578678 h 230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870" h="2308087">
                <a:moveTo>
                  <a:pt x="0" y="247374"/>
                </a:moveTo>
                <a:cubicBezTo>
                  <a:pt x="111539" y="1271104"/>
                  <a:pt x="223078" y="2294835"/>
                  <a:pt x="318052" y="2301461"/>
                </a:cubicBezTo>
                <a:cubicBezTo>
                  <a:pt x="413026" y="2308087"/>
                  <a:pt x="501374" y="574261"/>
                  <a:pt x="569844" y="287130"/>
                </a:cubicBezTo>
                <a:cubicBezTo>
                  <a:pt x="638314" y="0"/>
                  <a:pt x="683592" y="289339"/>
                  <a:pt x="728870" y="57867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14800" y="1371600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  error = 40kmh as before</a:t>
            </a:r>
            <a:br>
              <a:rPr lang="en-US" dirty="0" smtClean="0"/>
            </a:br>
            <a:r>
              <a:rPr lang="en-US" dirty="0" smtClean="0"/>
              <a:t>when light turns green , due to high gain to proportional control action is large.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car will go above  ref speed ..</a:t>
            </a:r>
            <a:br>
              <a:rPr lang="en-US" dirty="0" smtClean="0"/>
            </a:br>
            <a:r>
              <a:rPr lang="en-US" dirty="0" smtClean="0"/>
              <a:t>At this point error becomes negative</a:t>
            </a:r>
          </a:p>
          <a:p>
            <a:endParaRPr lang="en-US" dirty="0" smtClean="0"/>
          </a:p>
          <a:p>
            <a:r>
              <a:rPr lang="en-US" dirty="0" smtClean="0"/>
              <a:t>Again you realize to slow down the car and again error becomes positive due to high gain.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Due to high gain …system becomes </a:t>
            </a:r>
            <a:r>
              <a:rPr lang="en-US" dirty="0" smtClean="0">
                <a:solidFill>
                  <a:srgbClr val="FF0000"/>
                </a:solidFill>
              </a:rPr>
              <a:t>Unstable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STOP DRIVING WITH HIGH GAIN..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Let’s  Increase the Gain…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1094</Words>
  <Application>Microsoft Office PowerPoint</Application>
  <PresentationFormat>On-screen Show (4:3)</PresentationFormat>
  <Paragraphs>392</Paragraphs>
  <Slides>33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PID Control</vt:lpstr>
      <vt:lpstr>Slide 2</vt:lpstr>
      <vt:lpstr>T.F of car is depended on car model.</vt:lpstr>
      <vt:lpstr>Now ...if you want the speed of car to be 50 kmh.  How  would you recognize the specific  pedal angle to get this speed…????????  </vt:lpstr>
      <vt:lpstr>In real life no one drives by knowingly putting the gas pedal at specific angle. Instead of it people drive the car by applying a change in the pedal angle. </vt:lpstr>
      <vt:lpstr>Now  command = change in angle over time</vt:lpstr>
      <vt:lpstr>Close Loop control system for car with P controller-</vt:lpstr>
      <vt:lpstr>Slide 8</vt:lpstr>
      <vt:lpstr>Let’s  Increase the Gain…</vt:lpstr>
      <vt:lpstr>Proportional-only control</vt:lpstr>
      <vt:lpstr>Proportional + Derivative</vt:lpstr>
      <vt:lpstr>Proportional + Derivative</vt:lpstr>
      <vt:lpstr>Slide 13</vt:lpstr>
      <vt:lpstr>Slide 14</vt:lpstr>
      <vt:lpstr>Slide 15</vt:lpstr>
      <vt:lpstr>Proportional – gets you to the destination as fast as possible   Derivative – Try to restrain you from  moving too quickly.   Here the balance of two is required to properly stop the at light.</vt:lpstr>
      <vt:lpstr>Slide 17</vt:lpstr>
      <vt:lpstr>Proportional + Integral+ Derivative </vt:lpstr>
      <vt:lpstr> No one drives the car by commanding gas pedal angle, rather they drive by change in the command angle.  In this example I will command the gas pedal angle and try to show you….why this is not a good idea..??    </vt:lpstr>
      <vt:lpstr>Slide 20</vt:lpstr>
      <vt:lpstr>Slide 21</vt:lpstr>
      <vt:lpstr>Slide 22</vt:lpstr>
      <vt:lpstr>So by Controlling pedal position and using PD controller you are not going to achieve steady state error to be zero.  Now the Integral Part is going to solve this problem..</vt:lpstr>
      <vt:lpstr>Slide 24</vt:lpstr>
      <vt:lpstr>Slide 25</vt:lpstr>
      <vt:lpstr>Slide 26</vt:lpstr>
      <vt:lpstr>PID Controller Functions</vt:lpstr>
      <vt:lpstr>Slide 28</vt:lpstr>
      <vt:lpstr>Slide 29</vt:lpstr>
      <vt:lpstr>Controller Effects</vt:lpstr>
      <vt:lpstr>Closed-loop Response</vt:lpstr>
      <vt:lpstr>Proportional + Integral + Derivative control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PID Control</dc:title>
  <dc:creator>Dheeraj</dc:creator>
  <cp:lastModifiedBy>Dheeraj</cp:lastModifiedBy>
  <cp:revision>90</cp:revision>
  <dcterms:created xsi:type="dcterms:W3CDTF">2006-08-16T00:00:00Z</dcterms:created>
  <dcterms:modified xsi:type="dcterms:W3CDTF">2015-03-04T17:09:13Z</dcterms:modified>
</cp:coreProperties>
</file>