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60" r:id="rId5"/>
    <p:sldId id="267" r:id="rId6"/>
    <p:sldId id="266"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09" autoAdjust="0"/>
    <p:restoredTop sz="94660"/>
  </p:normalViewPr>
  <p:slideViewPr>
    <p:cSldViewPr snapToGrid="0">
      <p:cViewPr varScale="1">
        <p:scale>
          <a:sx n="72" d="100"/>
          <a:sy n="72" d="100"/>
        </p:scale>
        <p:origin x="1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A1932-D19C-41CF-A399-33952B5FFD01}"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51877-00F8-4A38-8BEE-C04F4624D251}" type="slidenum">
              <a:rPr lang="en-US" smtClean="0"/>
              <a:t>‹#›</a:t>
            </a:fld>
            <a:endParaRPr lang="en-US"/>
          </a:p>
        </p:txBody>
      </p:sp>
    </p:spTree>
    <p:extLst>
      <p:ext uri="{BB962C8B-B14F-4D97-AF65-F5344CB8AC3E}">
        <p14:creationId xmlns:p14="http://schemas.microsoft.com/office/powerpoint/2010/main" val="11019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p>
          <a:p>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1</a:t>
            </a:fld>
            <a:endParaRPr lang="en-US"/>
          </a:p>
        </p:txBody>
      </p:sp>
    </p:spTree>
    <p:extLst>
      <p:ext uri="{BB962C8B-B14F-4D97-AF65-F5344CB8AC3E}">
        <p14:creationId xmlns:p14="http://schemas.microsoft.com/office/powerpoint/2010/main" val="133020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Bunan</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2</a:t>
            </a:fld>
            <a:endParaRPr lang="en-US"/>
          </a:p>
        </p:txBody>
      </p:sp>
    </p:spTree>
    <p:extLst>
      <p:ext uri="{BB962C8B-B14F-4D97-AF65-F5344CB8AC3E}">
        <p14:creationId xmlns:p14="http://schemas.microsoft.com/office/powerpoint/2010/main" val="336694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Bunan</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3</a:t>
            </a:fld>
            <a:endParaRPr lang="en-US"/>
          </a:p>
        </p:txBody>
      </p:sp>
    </p:spTree>
    <p:extLst>
      <p:ext uri="{BB962C8B-B14F-4D97-AF65-F5344CB8AC3E}">
        <p14:creationId xmlns:p14="http://schemas.microsoft.com/office/powerpoint/2010/main" val="88810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Bunan</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4</a:t>
            </a:fld>
            <a:endParaRPr lang="en-US"/>
          </a:p>
        </p:txBody>
      </p:sp>
    </p:spTree>
    <p:extLst>
      <p:ext uri="{BB962C8B-B14F-4D97-AF65-F5344CB8AC3E}">
        <p14:creationId xmlns:p14="http://schemas.microsoft.com/office/powerpoint/2010/main" val="243479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Mazor</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5</a:t>
            </a:fld>
            <a:endParaRPr lang="en-US"/>
          </a:p>
        </p:txBody>
      </p:sp>
    </p:spTree>
    <p:extLst>
      <p:ext uri="{BB962C8B-B14F-4D97-AF65-F5344CB8AC3E}">
        <p14:creationId xmlns:p14="http://schemas.microsoft.com/office/powerpoint/2010/main" val="424945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Banly</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6</a:t>
            </a:fld>
            <a:endParaRPr lang="en-US"/>
          </a:p>
        </p:txBody>
      </p:sp>
    </p:spTree>
    <p:extLst>
      <p:ext uri="{BB962C8B-B14F-4D97-AF65-F5344CB8AC3E}">
        <p14:creationId xmlns:p14="http://schemas.microsoft.com/office/powerpoint/2010/main" val="248104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Chetra</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7</a:t>
            </a:fld>
            <a:endParaRPr lang="en-US"/>
          </a:p>
        </p:txBody>
      </p:sp>
    </p:spTree>
    <p:extLst>
      <p:ext uri="{BB962C8B-B14F-4D97-AF65-F5344CB8AC3E}">
        <p14:creationId xmlns:p14="http://schemas.microsoft.com/office/powerpoint/2010/main" val="427275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Harry</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8</a:t>
            </a:fld>
            <a:endParaRPr lang="en-US"/>
          </a:p>
        </p:txBody>
      </p:sp>
    </p:spTree>
    <p:extLst>
      <p:ext uri="{BB962C8B-B14F-4D97-AF65-F5344CB8AC3E}">
        <p14:creationId xmlns:p14="http://schemas.microsoft.com/office/powerpoint/2010/main" val="108901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Sathya</a:t>
            </a:r>
            <a:r>
              <a:rPr lang="en-US" dirty="0" smtClean="0"/>
              <a:t>,</a:t>
            </a:r>
            <a:r>
              <a:rPr lang="en-US" baseline="0" dirty="0" smtClean="0"/>
              <a:t> Harry, </a:t>
            </a:r>
            <a:r>
              <a:rPr lang="en-US" baseline="0" dirty="0" err="1" smtClean="0"/>
              <a:t>v.s</a:t>
            </a:r>
            <a:r>
              <a:rPr lang="en-US" baseline="0" dirty="0" smtClean="0"/>
              <a:t> </a:t>
            </a:r>
            <a:r>
              <a:rPr lang="en-US" baseline="0" dirty="0" err="1" smtClean="0"/>
              <a:t>Ravin</a:t>
            </a:r>
            <a:r>
              <a:rPr lang="en-US" baseline="0" dirty="0" smtClean="0"/>
              <a:t>, </a:t>
            </a:r>
            <a:r>
              <a:rPr lang="en-US" baseline="0" dirty="0" err="1" smtClean="0"/>
              <a:t>Bunly</a:t>
            </a:r>
            <a:endParaRPr lang="en-US" dirty="0"/>
          </a:p>
        </p:txBody>
      </p:sp>
      <p:sp>
        <p:nvSpPr>
          <p:cNvPr id="4" name="Slide Number Placeholder 3"/>
          <p:cNvSpPr>
            <a:spLocks noGrp="1"/>
          </p:cNvSpPr>
          <p:nvPr>
            <p:ph type="sldNum" sz="quarter" idx="10"/>
          </p:nvPr>
        </p:nvSpPr>
        <p:spPr/>
        <p:txBody>
          <a:bodyPr/>
          <a:lstStyle/>
          <a:p>
            <a:fld id="{62D51877-00F8-4A38-8BEE-C04F4624D251}" type="slidenum">
              <a:rPr lang="en-US" smtClean="0"/>
              <a:t>9</a:t>
            </a:fld>
            <a:endParaRPr lang="en-US"/>
          </a:p>
        </p:txBody>
      </p:sp>
    </p:spTree>
    <p:extLst>
      <p:ext uri="{BB962C8B-B14F-4D97-AF65-F5344CB8AC3E}">
        <p14:creationId xmlns:p14="http://schemas.microsoft.com/office/powerpoint/2010/main" val="207342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145143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87232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399469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125135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88A0C-F359-4D55-A4A1-397CC395245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42923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88A0C-F359-4D55-A4A1-397CC3952450}"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355739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88A0C-F359-4D55-A4A1-397CC3952450}"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7473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88A0C-F359-4D55-A4A1-397CC3952450}"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79838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88A0C-F359-4D55-A4A1-397CC3952450}"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3269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88A0C-F359-4D55-A4A1-397CC3952450}"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44015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88A0C-F359-4D55-A4A1-397CC3952450}"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4128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88A0C-F359-4D55-A4A1-397CC3952450}"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47152-896E-437A-9C79-5D96C1BFF79D}" type="slidenum">
              <a:rPr lang="en-US" smtClean="0"/>
              <a:t>‹#›</a:t>
            </a:fld>
            <a:endParaRPr lang="en-US"/>
          </a:p>
        </p:txBody>
      </p:sp>
    </p:spTree>
    <p:extLst>
      <p:ext uri="{BB962C8B-B14F-4D97-AF65-F5344CB8AC3E}">
        <p14:creationId xmlns:p14="http://schemas.microsoft.com/office/powerpoint/2010/main" val="41883053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4201"/>
            <a:ext cx="9144000" cy="2260600"/>
          </a:xfrm>
        </p:spPr>
        <p:txBody>
          <a:bodyPr>
            <a:normAutofit/>
          </a:bodyPr>
          <a:lstStyle/>
          <a:p>
            <a:r>
              <a:rPr lang="en-US" dirty="0" smtClean="0"/>
              <a:t>6. Management of Healthcare service</a:t>
            </a:r>
            <a:endParaRPr lang="en-US" dirty="0"/>
          </a:p>
        </p:txBody>
      </p:sp>
      <p:sp>
        <p:nvSpPr>
          <p:cNvPr id="3" name="Subtitle 2"/>
          <p:cNvSpPr>
            <a:spLocks noGrp="1"/>
          </p:cNvSpPr>
          <p:nvPr>
            <p:ph type="subTitle" idx="1"/>
          </p:nvPr>
        </p:nvSpPr>
        <p:spPr>
          <a:xfrm>
            <a:off x="1524000" y="4144431"/>
            <a:ext cx="4876800" cy="2151867"/>
          </a:xfrm>
          <a:noFill/>
          <a:ln>
            <a:noFill/>
          </a:ln>
        </p:spPr>
        <p:style>
          <a:lnRef idx="2">
            <a:schemeClr val="dk1"/>
          </a:lnRef>
          <a:fillRef idx="1">
            <a:schemeClr val="lt1"/>
          </a:fillRef>
          <a:effectRef idx="0">
            <a:schemeClr val="dk1"/>
          </a:effectRef>
          <a:fontRef idx="minor">
            <a:schemeClr val="dk1"/>
          </a:fontRef>
        </p:style>
        <p:txBody>
          <a:bodyPr>
            <a:normAutofit/>
          </a:bodyPr>
          <a:lstStyle/>
          <a:p>
            <a:pPr marL="342900" indent="-342900">
              <a:buFont typeface="Wingdings" panose="05000000000000000000" pitchFamily="2" charset="2"/>
              <a:buChar char="v"/>
            </a:pPr>
            <a:r>
              <a:rPr lang="en-US" dirty="0" smtClean="0"/>
              <a:t>Sous </a:t>
            </a:r>
            <a:r>
              <a:rPr lang="en-US" dirty="0" err="1" smtClean="0"/>
              <a:t>Monysathya</a:t>
            </a:r>
            <a:endParaRPr lang="en-US" dirty="0" smtClean="0"/>
          </a:p>
          <a:p>
            <a:pPr marL="342900" indent="-342900">
              <a:buFont typeface="Wingdings" panose="05000000000000000000" pitchFamily="2" charset="2"/>
              <a:buChar char="v"/>
            </a:pPr>
            <a:r>
              <a:rPr lang="en-US" dirty="0" err="1" smtClean="0"/>
              <a:t>Sauchhinsun</a:t>
            </a:r>
            <a:r>
              <a:rPr lang="en-US" dirty="0" smtClean="0"/>
              <a:t> Harry</a:t>
            </a:r>
          </a:p>
          <a:p>
            <a:pPr marL="342900" indent="-342900">
              <a:buFont typeface="Wingdings" panose="05000000000000000000" pitchFamily="2" charset="2"/>
              <a:buChar char="v"/>
            </a:pPr>
            <a:r>
              <a:rPr lang="en-US" dirty="0" err="1" smtClean="0"/>
              <a:t>Khorn</a:t>
            </a:r>
            <a:r>
              <a:rPr lang="en-US" dirty="0" smtClean="0"/>
              <a:t> </a:t>
            </a:r>
            <a:r>
              <a:rPr lang="en-US" dirty="0" err="1" smtClean="0"/>
              <a:t>Chamra</a:t>
            </a:r>
            <a:endParaRPr lang="en-US" dirty="0" smtClean="0"/>
          </a:p>
          <a:p>
            <a:pPr marL="342900" indent="-342900">
              <a:buFont typeface="Wingdings" panose="05000000000000000000" pitchFamily="2" charset="2"/>
              <a:buChar char="v"/>
            </a:pPr>
            <a:r>
              <a:rPr lang="en-US" dirty="0" smtClean="0"/>
              <a:t>Tan </a:t>
            </a:r>
            <a:r>
              <a:rPr lang="en-US" dirty="0" err="1" smtClean="0"/>
              <a:t>Bunan</a:t>
            </a:r>
            <a:endParaRPr lang="en-US" dirty="0" smtClean="0"/>
          </a:p>
        </p:txBody>
      </p:sp>
      <p:sp>
        <p:nvSpPr>
          <p:cNvPr id="4" name="Subtitle 2"/>
          <p:cNvSpPr txBox="1">
            <a:spLocks/>
          </p:cNvSpPr>
          <p:nvPr/>
        </p:nvSpPr>
        <p:spPr>
          <a:xfrm>
            <a:off x="6400800" y="4144430"/>
            <a:ext cx="4732421" cy="215186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v"/>
            </a:pPr>
            <a:r>
              <a:rPr lang="en-US" dirty="0" smtClean="0"/>
              <a:t>Tong </a:t>
            </a:r>
            <a:r>
              <a:rPr lang="en-US" dirty="0" err="1" smtClean="0"/>
              <a:t>Banly</a:t>
            </a:r>
            <a:endParaRPr lang="en-US" dirty="0" smtClean="0"/>
          </a:p>
          <a:p>
            <a:pPr marL="342900" indent="-342900">
              <a:buFont typeface="Wingdings" panose="05000000000000000000" pitchFamily="2" charset="2"/>
              <a:buChar char="v"/>
            </a:pPr>
            <a:r>
              <a:rPr lang="en-US" dirty="0" err="1" smtClean="0"/>
              <a:t>Por</a:t>
            </a:r>
            <a:r>
              <a:rPr lang="en-US" dirty="0" smtClean="0"/>
              <a:t> </a:t>
            </a:r>
            <a:r>
              <a:rPr lang="en-US" dirty="0" err="1" smtClean="0"/>
              <a:t>Chetra</a:t>
            </a:r>
            <a:endParaRPr lang="en-US" dirty="0" smtClean="0"/>
          </a:p>
          <a:p>
            <a:pPr marL="342900" indent="-342900">
              <a:buFont typeface="Wingdings" panose="05000000000000000000" pitchFamily="2" charset="2"/>
              <a:buChar char="v"/>
            </a:pPr>
            <a:r>
              <a:rPr lang="en-US" dirty="0" err="1" smtClean="0"/>
              <a:t>Kimthun</a:t>
            </a:r>
            <a:r>
              <a:rPr lang="en-US" dirty="0" smtClean="0"/>
              <a:t> </a:t>
            </a:r>
            <a:r>
              <a:rPr lang="en-US" dirty="0" err="1" smtClean="0"/>
              <a:t>Bunly</a:t>
            </a:r>
            <a:endParaRPr lang="en-US" dirty="0" smtClean="0"/>
          </a:p>
          <a:p>
            <a:pPr marL="342900" indent="-342900">
              <a:buFont typeface="Wingdings" panose="05000000000000000000" pitchFamily="2" charset="2"/>
              <a:buChar char="v"/>
            </a:pPr>
            <a:r>
              <a:rPr lang="en-US" dirty="0" smtClean="0"/>
              <a:t>Kea </a:t>
            </a:r>
            <a:r>
              <a:rPr lang="en-US" dirty="0" err="1" smtClean="0"/>
              <a:t>Revin</a:t>
            </a:r>
            <a:endParaRPr lang="en-US" dirty="0" smtClean="0"/>
          </a:p>
        </p:txBody>
      </p:sp>
      <p:sp>
        <p:nvSpPr>
          <p:cNvPr id="5" name="Title 1"/>
          <p:cNvSpPr txBox="1">
            <a:spLocks/>
          </p:cNvSpPr>
          <p:nvPr/>
        </p:nvSpPr>
        <p:spPr>
          <a:xfrm>
            <a:off x="1524000" y="3075201"/>
            <a:ext cx="9144000" cy="577678"/>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Lecturer: </a:t>
            </a:r>
            <a:r>
              <a:rPr lang="en-US" dirty="0" err="1" smtClean="0"/>
              <a:t>Chim</a:t>
            </a:r>
            <a:r>
              <a:rPr lang="en-US" dirty="0" smtClean="0"/>
              <a:t> </a:t>
            </a:r>
            <a:r>
              <a:rPr lang="en-US" dirty="0" err="1" smtClean="0"/>
              <a:t>Bunthoeurn</a:t>
            </a:r>
            <a:endParaRPr lang="en-US" dirty="0" smtClean="0"/>
          </a:p>
        </p:txBody>
      </p:sp>
    </p:spTree>
    <p:extLst>
      <p:ext uri="{BB962C8B-B14F-4D97-AF65-F5344CB8AC3E}">
        <p14:creationId xmlns:p14="http://schemas.microsoft.com/office/powerpoint/2010/main" val="1589991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767013"/>
            <a:ext cx="10515600" cy="132556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782263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Technology</a:t>
            </a:r>
            <a:endParaRPr lang="en-US" dirty="0"/>
          </a:p>
          <a:p>
            <a:pPr marL="514350" indent="-514350">
              <a:buFont typeface="+mj-lt"/>
              <a:buAutoNum type="arabicPeriod"/>
            </a:pPr>
            <a:r>
              <a:rPr lang="en-US" dirty="0"/>
              <a:t>Problem </a:t>
            </a:r>
            <a:r>
              <a:rPr lang="en-US" dirty="0" smtClean="0"/>
              <a:t>Description &amp; Vision</a:t>
            </a:r>
            <a:endParaRPr lang="en-US" dirty="0" smtClean="0"/>
          </a:p>
          <a:p>
            <a:pPr marL="514350" indent="-514350">
              <a:buFont typeface="+mj-lt"/>
              <a:buAutoNum type="arabicPeriod"/>
            </a:pPr>
            <a:r>
              <a:rPr lang="en-US" dirty="0" smtClean="0"/>
              <a:t>Database </a:t>
            </a:r>
            <a:r>
              <a:rPr lang="en-US" dirty="0" smtClean="0"/>
              <a:t>Design</a:t>
            </a:r>
          </a:p>
          <a:p>
            <a:pPr marL="514350" indent="-514350">
              <a:buFont typeface="+mj-lt"/>
              <a:buAutoNum type="arabicPeriod"/>
            </a:pPr>
            <a:r>
              <a:rPr lang="en-US" dirty="0" smtClean="0"/>
              <a:t>Form Design</a:t>
            </a:r>
          </a:p>
          <a:p>
            <a:pPr marL="514350" indent="-514350">
              <a:buFont typeface="+mj-lt"/>
              <a:buAutoNum type="arabicPeriod"/>
            </a:pPr>
            <a:r>
              <a:rPr lang="en-US" dirty="0" smtClean="0"/>
              <a:t>Java Application Development</a:t>
            </a:r>
          </a:p>
          <a:p>
            <a:pPr marL="514350" indent="-514350">
              <a:buFont typeface="+mj-lt"/>
              <a:buAutoNum type="arabicPeriod"/>
            </a:pPr>
            <a:r>
              <a:rPr lang="en-US" dirty="0" smtClean="0"/>
              <a:t>Demo Software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41103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smtClean="0"/>
              <a:t>Introduction</a:t>
            </a:r>
            <a:endParaRPr lang="en-US" dirty="0"/>
          </a:p>
        </p:txBody>
      </p:sp>
      <p:sp>
        <p:nvSpPr>
          <p:cNvPr id="3" name="Content Placeholder 2"/>
          <p:cNvSpPr>
            <a:spLocks noGrp="1"/>
          </p:cNvSpPr>
          <p:nvPr>
            <p:ph idx="1"/>
          </p:nvPr>
        </p:nvSpPr>
        <p:spPr>
          <a:xfrm>
            <a:off x="838200" y="3056021"/>
            <a:ext cx="10515600" cy="3120942"/>
          </a:xfrm>
        </p:spPr>
        <p:txBody>
          <a:bodyPr>
            <a:normAutofit/>
          </a:bodyPr>
          <a:lstStyle/>
          <a:p>
            <a:pPr marL="0" indent="0" algn="ctr">
              <a:buNone/>
            </a:pPr>
            <a:r>
              <a:rPr lang="en-US" sz="2000" dirty="0" smtClean="0"/>
              <a:t>Planning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887" y="4005260"/>
            <a:ext cx="9590227" cy="896112"/>
          </a:xfrm>
          <a:prstGeom prst="rect">
            <a:avLst/>
          </a:prstGeom>
        </p:spPr>
      </p:pic>
    </p:spTree>
    <p:extLst>
      <p:ext uri="{BB962C8B-B14F-4D97-AF65-F5344CB8AC3E}">
        <p14:creationId xmlns:p14="http://schemas.microsoft.com/office/powerpoint/2010/main" val="1833372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smtClean="0"/>
              <a:t>. </a:t>
            </a:r>
            <a:r>
              <a:rPr lang="en-US" dirty="0" smtClean="0"/>
              <a:t>Technology</a:t>
            </a:r>
            <a:endParaRPr lang="en-US" dirty="0"/>
          </a:p>
        </p:txBody>
      </p:sp>
      <p:sp>
        <p:nvSpPr>
          <p:cNvPr id="3" name="Content Placeholder 2"/>
          <p:cNvSpPr>
            <a:spLocks noGrp="1"/>
          </p:cNvSpPr>
          <p:nvPr>
            <p:ph idx="1"/>
          </p:nvPr>
        </p:nvSpPr>
        <p:spPr/>
        <p:txBody>
          <a:bodyPr/>
          <a:lstStyle/>
          <a:p>
            <a:r>
              <a:rPr lang="en-US" dirty="0"/>
              <a:t>P</a:t>
            </a:r>
            <a:r>
              <a:rPr lang="en-US" dirty="0" smtClean="0"/>
              <a:t>rogramming Language: Java</a:t>
            </a:r>
          </a:p>
          <a:p>
            <a:r>
              <a:rPr lang="en-US" dirty="0" smtClean="0"/>
              <a:t>Integrate Development Environment : NetBeans IDE 8.2</a:t>
            </a:r>
          </a:p>
          <a:p>
            <a:r>
              <a:rPr lang="en-US" dirty="0" smtClean="0"/>
              <a:t>Database: SQL Server</a:t>
            </a:r>
          </a:p>
          <a:p>
            <a:r>
              <a:rPr lang="en-US" dirty="0" smtClean="0"/>
              <a:t>Other: GitHub</a:t>
            </a:r>
          </a:p>
        </p:txBody>
      </p:sp>
    </p:spTree>
    <p:extLst>
      <p:ext uri="{BB962C8B-B14F-4D97-AF65-F5344CB8AC3E}">
        <p14:creationId xmlns:p14="http://schemas.microsoft.com/office/powerpoint/2010/main" val="237298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917"/>
          </a:xfrm>
        </p:spPr>
        <p:txBody>
          <a:bodyPr>
            <a:normAutofit/>
          </a:bodyPr>
          <a:lstStyle/>
          <a:p>
            <a:r>
              <a:rPr lang="en-US" dirty="0"/>
              <a:t>3</a:t>
            </a:r>
            <a:r>
              <a:rPr lang="en-US" dirty="0" smtClean="0"/>
              <a:t>. </a:t>
            </a:r>
            <a:r>
              <a:rPr lang="en-US" dirty="0" smtClean="0"/>
              <a:t>Problem </a:t>
            </a:r>
            <a:r>
              <a:rPr lang="en-US" dirty="0" smtClean="0"/>
              <a:t>Description &amp; </a:t>
            </a:r>
            <a:r>
              <a:rPr lang="en-US" dirty="0" smtClean="0"/>
              <a:t>Vision</a:t>
            </a:r>
            <a:endParaRPr lang="en-US" dirty="0"/>
          </a:p>
        </p:txBody>
      </p:sp>
      <p:sp>
        <p:nvSpPr>
          <p:cNvPr id="3" name="Content Placeholder 2"/>
          <p:cNvSpPr>
            <a:spLocks noGrp="1"/>
          </p:cNvSpPr>
          <p:nvPr>
            <p:ph idx="1"/>
          </p:nvPr>
        </p:nvSpPr>
        <p:spPr>
          <a:xfrm>
            <a:off x="838200" y="1540042"/>
            <a:ext cx="10515600" cy="4927019"/>
          </a:xfrm>
        </p:spPr>
        <p:txBody>
          <a:bodyPr>
            <a:normAutofit fontScale="85000" lnSpcReduction="20000"/>
          </a:bodyPr>
          <a:lstStyle/>
          <a:p>
            <a:pPr algn="just">
              <a:buFont typeface="Wingdings" panose="05000000000000000000" pitchFamily="2" charset="2"/>
              <a:buChar char="Ø"/>
            </a:pPr>
            <a:r>
              <a:rPr lang="en-US" dirty="0"/>
              <a:t> </a:t>
            </a:r>
            <a:r>
              <a:rPr lang="en-US" dirty="0" smtClean="0"/>
              <a:t>Problem</a:t>
            </a:r>
            <a:endParaRPr lang="en-US" dirty="0" smtClean="0">
              <a:latin typeface="+mj-lt"/>
            </a:endParaRPr>
          </a:p>
          <a:p>
            <a:pPr algn="just"/>
            <a:r>
              <a:rPr lang="en-US" sz="2400" dirty="0" smtClean="0">
                <a:latin typeface="+mj-lt"/>
              </a:rPr>
              <a:t>Decision </a:t>
            </a:r>
            <a:r>
              <a:rPr lang="en-US" sz="2400" dirty="0">
                <a:latin typeface="+mj-lt"/>
              </a:rPr>
              <a:t>support systems are all about helping managers making a decision that is heavily supported by the data collected, past experiences, etc. Often, decision support systems are based on more than one database. This allows for integration of more data, and it results in a better decision-making process. Integrating different databases, however, is not an easy task. For example, although very critical, there are cases where the databases at clinics and insurance companies are not integrated. This lack of integration has a twofold effect: </a:t>
            </a:r>
            <a:endParaRPr lang="en-US" sz="2400" dirty="0" smtClean="0">
              <a:latin typeface="+mj-lt"/>
            </a:endParaRPr>
          </a:p>
          <a:p>
            <a:pPr marL="0" indent="0" algn="just">
              <a:buNone/>
            </a:pPr>
            <a:endParaRPr lang="en-US" sz="2400" dirty="0" smtClean="0">
              <a:latin typeface="+mj-lt"/>
            </a:endParaRPr>
          </a:p>
          <a:p>
            <a:pPr marL="971550" lvl="1" indent="-514350" algn="just">
              <a:buFont typeface="+mj-lt"/>
              <a:buAutoNum type="alphaLcParenR"/>
            </a:pPr>
            <a:r>
              <a:rPr lang="en-US" dirty="0" smtClean="0">
                <a:latin typeface="+mj-lt"/>
              </a:rPr>
              <a:t>insurance </a:t>
            </a:r>
            <a:r>
              <a:rPr lang="en-US" dirty="0">
                <a:latin typeface="+mj-lt"/>
              </a:rPr>
              <a:t>companies find it difficult to design or negotiate health care programs; </a:t>
            </a:r>
            <a:r>
              <a:rPr lang="en-US" dirty="0" smtClean="0">
                <a:latin typeface="+mj-lt"/>
              </a:rPr>
              <a:t>and</a:t>
            </a:r>
          </a:p>
          <a:p>
            <a:pPr marL="971550" lvl="1" indent="-514350" algn="just">
              <a:buFont typeface="+mj-lt"/>
              <a:buAutoNum type="alphaLcParenR"/>
            </a:pPr>
            <a:r>
              <a:rPr lang="en-US" dirty="0" smtClean="0">
                <a:latin typeface="+mj-lt"/>
              </a:rPr>
              <a:t>practitioners </a:t>
            </a:r>
            <a:r>
              <a:rPr lang="en-US" dirty="0">
                <a:latin typeface="+mj-lt"/>
              </a:rPr>
              <a:t>are unable to take advantage of or participate in designing insurance programs. </a:t>
            </a:r>
            <a:endParaRPr lang="en-US" dirty="0" smtClean="0">
              <a:latin typeface="+mj-lt"/>
            </a:endParaRPr>
          </a:p>
          <a:p>
            <a:pPr algn="just">
              <a:buFont typeface="Wingdings" panose="05000000000000000000" pitchFamily="2" charset="2"/>
              <a:buChar char="Ø"/>
            </a:pPr>
            <a:r>
              <a:rPr lang="en-US" dirty="0" smtClean="0">
                <a:latin typeface="+mj-lt"/>
              </a:rPr>
              <a:t> </a:t>
            </a:r>
            <a:r>
              <a:rPr lang="en-US" dirty="0" smtClean="0"/>
              <a:t>Vision</a:t>
            </a:r>
            <a:endParaRPr lang="en-US" dirty="0"/>
          </a:p>
          <a:p>
            <a:pPr algn="just"/>
            <a:r>
              <a:rPr lang="en-US" dirty="0" smtClean="0">
                <a:latin typeface="+mj-lt"/>
              </a:rPr>
              <a:t>The </a:t>
            </a:r>
            <a:r>
              <a:rPr lang="en-US" dirty="0">
                <a:latin typeface="+mj-lt"/>
              </a:rPr>
              <a:t>aim of this project is to design a decision support system that will integrate the data stored in different insurance companies and health care providers. </a:t>
            </a:r>
            <a:endParaRPr lang="en-US" dirty="0" smtClean="0">
              <a:latin typeface="+mj-lt"/>
            </a:endParaRPr>
          </a:p>
          <a:p>
            <a:pPr algn="just"/>
            <a:r>
              <a:rPr lang="en-US" dirty="0" smtClean="0">
                <a:latin typeface="+mj-lt"/>
              </a:rPr>
              <a:t>The </a:t>
            </a:r>
            <a:r>
              <a:rPr lang="en-US" dirty="0">
                <a:latin typeface="+mj-lt"/>
              </a:rPr>
              <a:t>objective is to provide supporting information to the participants to make the right decision about insurance programs. </a:t>
            </a:r>
          </a:p>
        </p:txBody>
      </p:sp>
    </p:spTree>
    <p:extLst>
      <p:ext uri="{BB962C8B-B14F-4D97-AF65-F5344CB8AC3E}">
        <p14:creationId xmlns:p14="http://schemas.microsoft.com/office/powerpoint/2010/main" val="2577102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77960" y="976157"/>
            <a:ext cx="1696952" cy="63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Doctor</a:t>
            </a:r>
            <a:endParaRPr lang="en-US" sz="1400" dirty="0"/>
          </a:p>
        </p:txBody>
      </p:sp>
      <p:sp>
        <p:nvSpPr>
          <p:cNvPr id="6" name="Rectangle 5"/>
          <p:cNvSpPr/>
          <p:nvPr/>
        </p:nvSpPr>
        <p:spPr>
          <a:xfrm>
            <a:off x="3169261" y="2616642"/>
            <a:ext cx="1696952" cy="63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Patient</a:t>
            </a:r>
            <a:endParaRPr lang="en-US" sz="1400" dirty="0"/>
          </a:p>
        </p:txBody>
      </p:sp>
      <p:sp>
        <p:nvSpPr>
          <p:cNvPr id="7" name="Rectangle 6"/>
          <p:cNvSpPr/>
          <p:nvPr/>
        </p:nvSpPr>
        <p:spPr>
          <a:xfrm>
            <a:off x="9661348" y="2623359"/>
            <a:ext cx="1696952" cy="63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HealthCare Provider</a:t>
            </a:r>
            <a:endParaRPr lang="en-US" sz="1400" dirty="0"/>
          </a:p>
        </p:txBody>
      </p:sp>
      <p:sp>
        <p:nvSpPr>
          <p:cNvPr id="8" name="Rectangle 7"/>
          <p:cNvSpPr/>
          <p:nvPr/>
        </p:nvSpPr>
        <p:spPr>
          <a:xfrm>
            <a:off x="7459569" y="3931066"/>
            <a:ext cx="1696952" cy="63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Insurance Company</a:t>
            </a:r>
            <a:endParaRPr lang="en-US" sz="1400" dirty="0"/>
          </a:p>
        </p:txBody>
      </p:sp>
      <p:sp>
        <p:nvSpPr>
          <p:cNvPr id="9" name="Rectangle 8"/>
          <p:cNvSpPr/>
          <p:nvPr/>
        </p:nvSpPr>
        <p:spPr>
          <a:xfrm>
            <a:off x="1229975" y="959163"/>
            <a:ext cx="1696952" cy="63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Disease</a:t>
            </a:r>
            <a:endParaRPr lang="en-US" sz="1400" dirty="0"/>
          </a:p>
        </p:txBody>
      </p:sp>
      <p:sp>
        <p:nvSpPr>
          <p:cNvPr id="10" name="Flowchart: Decision 9"/>
          <p:cNvSpPr/>
          <p:nvPr/>
        </p:nvSpPr>
        <p:spPr>
          <a:xfrm>
            <a:off x="3544372" y="904236"/>
            <a:ext cx="1318675" cy="7800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Is cured by</a:t>
            </a:r>
            <a:endParaRPr lang="en-US" sz="1400" dirty="0"/>
          </a:p>
        </p:txBody>
      </p:sp>
      <p:sp>
        <p:nvSpPr>
          <p:cNvPr id="11" name="Flowchart: Decision 10"/>
          <p:cNvSpPr/>
          <p:nvPr/>
        </p:nvSpPr>
        <p:spPr>
          <a:xfrm>
            <a:off x="1338695" y="2555945"/>
            <a:ext cx="1318675" cy="7800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has</a:t>
            </a:r>
            <a:endParaRPr lang="en-US" sz="1400" dirty="0"/>
          </a:p>
        </p:txBody>
      </p:sp>
      <p:sp>
        <p:nvSpPr>
          <p:cNvPr id="12" name="Flowchart: Decision 11"/>
          <p:cNvSpPr/>
          <p:nvPr/>
        </p:nvSpPr>
        <p:spPr>
          <a:xfrm>
            <a:off x="8045400" y="887817"/>
            <a:ext cx="1318675" cy="7800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Work for</a:t>
            </a:r>
            <a:endParaRPr lang="en-US" sz="1400" dirty="0"/>
          </a:p>
        </p:txBody>
      </p:sp>
      <p:sp>
        <p:nvSpPr>
          <p:cNvPr id="13" name="Flowchart: Decision 12"/>
          <p:cNvSpPr/>
          <p:nvPr/>
        </p:nvSpPr>
        <p:spPr>
          <a:xfrm>
            <a:off x="9719747" y="3842237"/>
            <a:ext cx="1562498" cy="7800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Cooperate</a:t>
            </a:r>
            <a:endParaRPr lang="en-US" sz="1100" dirty="0"/>
          </a:p>
        </p:txBody>
      </p:sp>
      <p:sp>
        <p:nvSpPr>
          <p:cNvPr id="14" name="Flowchart: Decision 13"/>
          <p:cNvSpPr/>
          <p:nvPr/>
        </p:nvSpPr>
        <p:spPr>
          <a:xfrm>
            <a:off x="6615575" y="2539228"/>
            <a:ext cx="1318675" cy="7800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Visit</a:t>
            </a:r>
            <a:endParaRPr lang="en-US" sz="1400" dirty="0"/>
          </a:p>
        </p:txBody>
      </p:sp>
      <p:sp>
        <p:nvSpPr>
          <p:cNvPr id="15" name="Flowchart: Decision 14"/>
          <p:cNvSpPr/>
          <p:nvPr/>
        </p:nvSpPr>
        <p:spPr>
          <a:xfrm>
            <a:off x="7658764" y="5321129"/>
            <a:ext cx="1318675" cy="7800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Has</a:t>
            </a:r>
            <a:endParaRPr lang="en-US" sz="1400" dirty="0"/>
          </a:p>
        </p:txBody>
      </p:sp>
      <p:cxnSp>
        <p:nvCxnSpPr>
          <p:cNvPr id="23" name="Elbow Connector 22"/>
          <p:cNvCxnSpPr>
            <a:stCxn id="15" idx="1"/>
            <a:endCxn id="5" idx="3"/>
          </p:cNvCxnSpPr>
          <p:nvPr/>
        </p:nvCxnSpPr>
        <p:spPr>
          <a:xfrm rot="10800000">
            <a:off x="6411474" y="5711029"/>
            <a:ext cx="1247291" cy="1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1"/>
            <a:endCxn id="9" idx="1"/>
          </p:cNvCxnSpPr>
          <p:nvPr/>
        </p:nvCxnSpPr>
        <p:spPr>
          <a:xfrm rot="10800000">
            <a:off x="1229975" y="1277843"/>
            <a:ext cx="108720" cy="1668128"/>
          </a:xfrm>
          <a:prstGeom prst="bentConnector3">
            <a:avLst>
              <a:gd name="adj1" fmla="val 310265"/>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2" idx="3"/>
            <a:endCxn id="7" idx="0"/>
          </p:cNvCxnSpPr>
          <p:nvPr/>
        </p:nvCxnSpPr>
        <p:spPr>
          <a:xfrm>
            <a:off x="9364075" y="1277843"/>
            <a:ext cx="1145749" cy="134551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6" idx="2"/>
            <a:endCxn id="48" idx="1"/>
          </p:cNvCxnSpPr>
          <p:nvPr/>
        </p:nvCxnSpPr>
        <p:spPr>
          <a:xfrm rot="5400000">
            <a:off x="1448400" y="3138770"/>
            <a:ext cx="2454106" cy="2684568"/>
          </a:xfrm>
          <a:prstGeom prst="bentConnector4">
            <a:avLst>
              <a:gd name="adj1" fmla="val 41341"/>
              <a:gd name="adj2" fmla="val 108515"/>
            </a:avLst>
          </a:prstGeom>
        </p:spPr>
        <p:style>
          <a:lnRef idx="1">
            <a:schemeClr val="accent1"/>
          </a:lnRef>
          <a:fillRef idx="0">
            <a:schemeClr val="accent1"/>
          </a:fillRef>
          <a:effectRef idx="0">
            <a:schemeClr val="accent1"/>
          </a:effectRef>
          <a:fontRef idx="minor">
            <a:schemeClr val="tx1"/>
          </a:fontRef>
        </p:style>
      </p:cxnSp>
      <p:sp>
        <p:nvSpPr>
          <p:cNvPr id="48" name="Flowchart: Decision 47"/>
          <p:cNvSpPr/>
          <p:nvPr/>
        </p:nvSpPr>
        <p:spPr>
          <a:xfrm>
            <a:off x="1333169" y="5283101"/>
            <a:ext cx="2120135" cy="850012"/>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Transaction</a:t>
            </a:r>
            <a:endParaRPr lang="en-US" sz="1400" dirty="0"/>
          </a:p>
        </p:txBody>
      </p:sp>
      <p:cxnSp>
        <p:nvCxnSpPr>
          <p:cNvPr id="53" name="Elbow Connector 52"/>
          <p:cNvCxnSpPr>
            <a:stCxn id="5" idx="1"/>
            <a:endCxn id="48" idx="3"/>
          </p:cNvCxnSpPr>
          <p:nvPr/>
        </p:nvCxnSpPr>
        <p:spPr>
          <a:xfrm rot="10800000">
            <a:off x="3453305" y="5708108"/>
            <a:ext cx="1261217" cy="292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4" idx="2"/>
            <a:endCxn id="14" idx="0"/>
          </p:cNvCxnSpPr>
          <p:nvPr/>
        </p:nvCxnSpPr>
        <p:spPr>
          <a:xfrm rot="16200000" flipH="1">
            <a:off x="6387818" y="1652133"/>
            <a:ext cx="925712" cy="84847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3" name="Flowchart: Decision 142"/>
          <p:cNvSpPr/>
          <p:nvPr/>
        </p:nvSpPr>
        <p:spPr>
          <a:xfrm>
            <a:off x="4938046" y="3859033"/>
            <a:ext cx="1748896" cy="7800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Premium</a:t>
            </a:r>
            <a:endParaRPr lang="en-US" sz="1400" dirty="0"/>
          </a:p>
        </p:txBody>
      </p:sp>
      <p:cxnSp>
        <p:nvCxnSpPr>
          <p:cNvPr id="151" name="Elbow Connector 150"/>
          <p:cNvCxnSpPr>
            <a:stCxn id="143" idx="2"/>
            <a:endCxn id="48" idx="0"/>
          </p:cNvCxnSpPr>
          <p:nvPr/>
        </p:nvCxnSpPr>
        <p:spPr>
          <a:xfrm rot="5400000">
            <a:off x="3780858" y="3251464"/>
            <a:ext cx="644017" cy="341925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8749" y="1217218"/>
            <a:ext cx="338554" cy="307777"/>
          </a:xfrm>
          <a:prstGeom prst="rect">
            <a:avLst/>
          </a:prstGeom>
          <a:noFill/>
        </p:spPr>
        <p:txBody>
          <a:bodyPr wrap="none" rtlCol="0">
            <a:spAutoFit/>
          </a:bodyPr>
          <a:lstStyle/>
          <a:p>
            <a:r>
              <a:rPr lang="en-US" sz="1400" dirty="0" smtClean="0"/>
              <a:t>M</a:t>
            </a:r>
            <a:endParaRPr lang="en-US" sz="1400" dirty="0"/>
          </a:p>
        </p:txBody>
      </p:sp>
      <p:sp>
        <p:nvSpPr>
          <p:cNvPr id="18" name="TextBox 17"/>
          <p:cNvSpPr txBox="1"/>
          <p:nvPr/>
        </p:nvSpPr>
        <p:spPr>
          <a:xfrm>
            <a:off x="2930659" y="978260"/>
            <a:ext cx="276038" cy="307777"/>
          </a:xfrm>
          <a:prstGeom prst="rect">
            <a:avLst/>
          </a:prstGeom>
          <a:noFill/>
        </p:spPr>
        <p:txBody>
          <a:bodyPr wrap="none" rtlCol="0">
            <a:spAutoFit/>
          </a:bodyPr>
          <a:lstStyle/>
          <a:p>
            <a:r>
              <a:rPr lang="en-US" sz="1400" dirty="0" smtClean="0"/>
              <a:t>1</a:t>
            </a:r>
            <a:endParaRPr lang="en-US" sz="1400" dirty="0"/>
          </a:p>
        </p:txBody>
      </p:sp>
      <p:sp>
        <p:nvSpPr>
          <p:cNvPr id="40" name="TextBox 39"/>
          <p:cNvSpPr txBox="1"/>
          <p:nvPr/>
        </p:nvSpPr>
        <p:spPr>
          <a:xfrm>
            <a:off x="4888477" y="2965238"/>
            <a:ext cx="338554" cy="307777"/>
          </a:xfrm>
          <a:prstGeom prst="rect">
            <a:avLst/>
          </a:prstGeom>
          <a:noFill/>
        </p:spPr>
        <p:txBody>
          <a:bodyPr wrap="none" rtlCol="0">
            <a:spAutoFit/>
          </a:bodyPr>
          <a:lstStyle/>
          <a:p>
            <a:r>
              <a:rPr lang="en-US" sz="1400" dirty="0" smtClean="0"/>
              <a:t>M</a:t>
            </a:r>
            <a:endParaRPr lang="en-US" sz="1400" dirty="0"/>
          </a:p>
        </p:txBody>
      </p:sp>
      <p:sp>
        <p:nvSpPr>
          <p:cNvPr id="42" name="TextBox 41"/>
          <p:cNvSpPr txBox="1"/>
          <p:nvPr/>
        </p:nvSpPr>
        <p:spPr>
          <a:xfrm>
            <a:off x="4918623" y="2634261"/>
            <a:ext cx="276038" cy="307777"/>
          </a:xfrm>
          <a:prstGeom prst="rect">
            <a:avLst/>
          </a:prstGeom>
          <a:noFill/>
        </p:spPr>
        <p:txBody>
          <a:bodyPr wrap="none" rtlCol="0">
            <a:spAutoFit/>
          </a:bodyPr>
          <a:lstStyle/>
          <a:p>
            <a:r>
              <a:rPr lang="en-US" sz="1400" dirty="0" smtClean="0"/>
              <a:t>1</a:t>
            </a:r>
            <a:endParaRPr lang="en-US" sz="1400" dirty="0"/>
          </a:p>
        </p:txBody>
      </p:sp>
      <p:sp>
        <p:nvSpPr>
          <p:cNvPr id="43" name="TextBox 42"/>
          <p:cNvSpPr txBox="1"/>
          <p:nvPr/>
        </p:nvSpPr>
        <p:spPr>
          <a:xfrm>
            <a:off x="6152891" y="1722606"/>
            <a:ext cx="276038" cy="307777"/>
          </a:xfrm>
          <a:prstGeom prst="rect">
            <a:avLst/>
          </a:prstGeom>
          <a:noFill/>
        </p:spPr>
        <p:txBody>
          <a:bodyPr wrap="none" rtlCol="0">
            <a:spAutoFit/>
          </a:bodyPr>
          <a:lstStyle/>
          <a:p>
            <a:r>
              <a:rPr lang="en-US" sz="1400" dirty="0" smtClean="0"/>
              <a:t>1</a:t>
            </a:r>
            <a:endParaRPr lang="en-US" sz="1400" dirty="0"/>
          </a:p>
        </p:txBody>
      </p:sp>
      <p:sp>
        <p:nvSpPr>
          <p:cNvPr id="44" name="TextBox 43"/>
          <p:cNvSpPr txBox="1"/>
          <p:nvPr/>
        </p:nvSpPr>
        <p:spPr>
          <a:xfrm>
            <a:off x="9349037" y="2915205"/>
            <a:ext cx="276038" cy="307777"/>
          </a:xfrm>
          <a:prstGeom prst="rect">
            <a:avLst/>
          </a:prstGeom>
          <a:noFill/>
        </p:spPr>
        <p:txBody>
          <a:bodyPr wrap="none" rtlCol="0">
            <a:spAutoFit/>
          </a:bodyPr>
          <a:lstStyle/>
          <a:p>
            <a:r>
              <a:rPr lang="en-US" sz="1400" dirty="0" smtClean="0"/>
              <a:t>1</a:t>
            </a:r>
            <a:endParaRPr lang="en-US" sz="1400" dirty="0"/>
          </a:p>
        </p:txBody>
      </p:sp>
      <p:sp>
        <p:nvSpPr>
          <p:cNvPr id="46" name="TextBox 45"/>
          <p:cNvSpPr txBox="1"/>
          <p:nvPr/>
        </p:nvSpPr>
        <p:spPr>
          <a:xfrm>
            <a:off x="9317779" y="2662857"/>
            <a:ext cx="338554" cy="307777"/>
          </a:xfrm>
          <a:prstGeom prst="rect">
            <a:avLst/>
          </a:prstGeom>
          <a:noFill/>
        </p:spPr>
        <p:txBody>
          <a:bodyPr wrap="none" rtlCol="0">
            <a:spAutoFit/>
          </a:bodyPr>
          <a:lstStyle/>
          <a:p>
            <a:r>
              <a:rPr lang="en-US" sz="1400" dirty="0" smtClean="0"/>
              <a:t>M</a:t>
            </a:r>
            <a:endParaRPr lang="en-US" sz="1400" dirty="0"/>
          </a:p>
        </p:txBody>
      </p:sp>
      <p:sp>
        <p:nvSpPr>
          <p:cNvPr id="49" name="TextBox 48"/>
          <p:cNvSpPr txBox="1"/>
          <p:nvPr/>
        </p:nvSpPr>
        <p:spPr>
          <a:xfrm>
            <a:off x="6424643" y="1744414"/>
            <a:ext cx="276038" cy="307777"/>
          </a:xfrm>
          <a:prstGeom prst="rect">
            <a:avLst/>
          </a:prstGeom>
          <a:noFill/>
        </p:spPr>
        <p:txBody>
          <a:bodyPr wrap="none" rtlCol="0">
            <a:spAutoFit/>
          </a:bodyPr>
          <a:lstStyle/>
          <a:p>
            <a:r>
              <a:rPr lang="en-US" sz="1400" dirty="0" smtClean="0"/>
              <a:t>1</a:t>
            </a:r>
            <a:endParaRPr lang="en-US" sz="1400" dirty="0"/>
          </a:p>
        </p:txBody>
      </p:sp>
      <p:sp>
        <p:nvSpPr>
          <p:cNvPr id="50" name="TextBox 49"/>
          <p:cNvSpPr txBox="1"/>
          <p:nvPr/>
        </p:nvSpPr>
        <p:spPr>
          <a:xfrm>
            <a:off x="5246762" y="962364"/>
            <a:ext cx="338554" cy="307777"/>
          </a:xfrm>
          <a:prstGeom prst="rect">
            <a:avLst/>
          </a:prstGeom>
          <a:noFill/>
        </p:spPr>
        <p:txBody>
          <a:bodyPr wrap="none" rtlCol="0">
            <a:spAutoFit/>
          </a:bodyPr>
          <a:lstStyle/>
          <a:p>
            <a:r>
              <a:rPr lang="en-US" sz="1400" dirty="0" smtClean="0"/>
              <a:t>M</a:t>
            </a:r>
            <a:endParaRPr lang="en-US" sz="1400" dirty="0"/>
          </a:p>
        </p:txBody>
      </p:sp>
      <p:sp>
        <p:nvSpPr>
          <p:cNvPr id="51" name="TextBox 50"/>
          <p:cNvSpPr txBox="1"/>
          <p:nvPr/>
        </p:nvSpPr>
        <p:spPr>
          <a:xfrm>
            <a:off x="5289194" y="1317089"/>
            <a:ext cx="276038" cy="307777"/>
          </a:xfrm>
          <a:prstGeom prst="rect">
            <a:avLst/>
          </a:prstGeom>
          <a:noFill/>
        </p:spPr>
        <p:txBody>
          <a:bodyPr wrap="none" rtlCol="0">
            <a:spAutoFit/>
          </a:bodyPr>
          <a:lstStyle/>
          <a:p>
            <a:r>
              <a:rPr lang="en-US" sz="1400" dirty="0" smtClean="0"/>
              <a:t>1</a:t>
            </a:r>
            <a:endParaRPr lang="en-US" sz="1400" dirty="0"/>
          </a:p>
        </p:txBody>
      </p:sp>
      <p:sp>
        <p:nvSpPr>
          <p:cNvPr id="52" name="TextBox 51"/>
          <p:cNvSpPr txBox="1"/>
          <p:nvPr/>
        </p:nvSpPr>
        <p:spPr>
          <a:xfrm>
            <a:off x="7280416" y="2296399"/>
            <a:ext cx="338554" cy="307777"/>
          </a:xfrm>
          <a:prstGeom prst="rect">
            <a:avLst/>
          </a:prstGeom>
          <a:noFill/>
        </p:spPr>
        <p:txBody>
          <a:bodyPr wrap="none" rtlCol="0">
            <a:spAutoFit/>
          </a:bodyPr>
          <a:lstStyle/>
          <a:p>
            <a:r>
              <a:rPr lang="en-US" sz="1400" dirty="0" smtClean="0"/>
              <a:t>M</a:t>
            </a:r>
            <a:endParaRPr lang="en-US" sz="1400" dirty="0"/>
          </a:p>
        </p:txBody>
      </p:sp>
      <p:sp>
        <p:nvSpPr>
          <p:cNvPr id="54" name="TextBox 53"/>
          <p:cNvSpPr txBox="1"/>
          <p:nvPr/>
        </p:nvSpPr>
        <p:spPr>
          <a:xfrm>
            <a:off x="6989622" y="2277599"/>
            <a:ext cx="276038" cy="307777"/>
          </a:xfrm>
          <a:prstGeom prst="rect">
            <a:avLst/>
          </a:prstGeom>
          <a:noFill/>
        </p:spPr>
        <p:txBody>
          <a:bodyPr wrap="none" rtlCol="0">
            <a:spAutoFit/>
          </a:bodyPr>
          <a:lstStyle/>
          <a:p>
            <a:r>
              <a:rPr lang="en-US" sz="1400" dirty="0" smtClean="0"/>
              <a:t>1</a:t>
            </a:r>
            <a:endParaRPr lang="en-US" sz="1400" dirty="0"/>
          </a:p>
        </p:txBody>
      </p:sp>
      <p:sp>
        <p:nvSpPr>
          <p:cNvPr id="55" name="TextBox 54"/>
          <p:cNvSpPr txBox="1"/>
          <p:nvPr/>
        </p:nvSpPr>
        <p:spPr>
          <a:xfrm>
            <a:off x="994615" y="2620259"/>
            <a:ext cx="338554" cy="307777"/>
          </a:xfrm>
          <a:prstGeom prst="rect">
            <a:avLst/>
          </a:prstGeom>
          <a:noFill/>
        </p:spPr>
        <p:txBody>
          <a:bodyPr wrap="none" rtlCol="0">
            <a:spAutoFit/>
          </a:bodyPr>
          <a:lstStyle/>
          <a:p>
            <a:r>
              <a:rPr lang="en-US" sz="1400" dirty="0" smtClean="0"/>
              <a:t>M</a:t>
            </a:r>
            <a:endParaRPr lang="en-US" sz="1400" dirty="0"/>
          </a:p>
        </p:txBody>
      </p:sp>
      <p:sp>
        <p:nvSpPr>
          <p:cNvPr id="56" name="TextBox 55"/>
          <p:cNvSpPr txBox="1"/>
          <p:nvPr/>
        </p:nvSpPr>
        <p:spPr>
          <a:xfrm>
            <a:off x="2907291" y="2616067"/>
            <a:ext cx="276038" cy="307777"/>
          </a:xfrm>
          <a:prstGeom prst="rect">
            <a:avLst/>
          </a:prstGeom>
          <a:noFill/>
        </p:spPr>
        <p:txBody>
          <a:bodyPr wrap="none" rtlCol="0">
            <a:spAutoFit/>
          </a:bodyPr>
          <a:lstStyle/>
          <a:p>
            <a:r>
              <a:rPr lang="en-US" sz="1400" dirty="0" smtClean="0"/>
              <a:t>1</a:t>
            </a:r>
            <a:endParaRPr lang="en-US" sz="1400" dirty="0"/>
          </a:p>
        </p:txBody>
      </p:sp>
      <p:sp>
        <p:nvSpPr>
          <p:cNvPr id="57" name="TextBox 56"/>
          <p:cNvSpPr txBox="1"/>
          <p:nvPr/>
        </p:nvSpPr>
        <p:spPr>
          <a:xfrm>
            <a:off x="2863946" y="2942888"/>
            <a:ext cx="338554" cy="307777"/>
          </a:xfrm>
          <a:prstGeom prst="rect">
            <a:avLst/>
          </a:prstGeom>
          <a:noFill/>
        </p:spPr>
        <p:txBody>
          <a:bodyPr wrap="none" rtlCol="0">
            <a:spAutoFit/>
          </a:bodyPr>
          <a:lstStyle/>
          <a:p>
            <a:r>
              <a:rPr lang="en-US" sz="1400" dirty="0" smtClean="0"/>
              <a:t>M</a:t>
            </a:r>
            <a:endParaRPr lang="en-US" sz="1400" dirty="0"/>
          </a:p>
        </p:txBody>
      </p:sp>
      <p:sp>
        <p:nvSpPr>
          <p:cNvPr id="58" name="TextBox 57"/>
          <p:cNvSpPr txBox="1"/>
          <p:nvPr/>
        </p:nvSpPr>
        <p:spPr>
          <a:xfrm>
            <a:off x="1006114" y="2983434"/>
            <a:ext cx="276038" cy="307777"/>
          </a:xfrm>
          <a:prstGeom prst="rect">
            <a:avLst/>
          </a:prstGeom>
          <a:noFill/>
        </p:spPr>
        <p:txBody>
          <a:bodyPr wrap="none" rtlCol="0">
            <a:spAutoFit/>
          </a:bodyPr>
          <a:lstStyle/>
          <a:p>
            <a:r>
              <a:rPr lang="en-US" sz="1400" dirty="0" smtClean="0"/>
              <a:t>1</a:t>
            </a:r>
            <a:endParaRPr lang="en-US" sz="1400" dirty="0"/>
          </a:p>
        </p:txBody>
      </p:sp>
      <p:sp>
        <p:nvSpPr>
          <p:cNvPr id="59" name="TextBox 58"/>
          <p:cNvSpPr txBox="1"/>
          <p:nvPr/>
        </p:nvSpPr>
        <p:spPr>
          <a:xfrm>
            <a:off x="6947281" y="4287691"/>
            <a:ext cx="276038" cy="307777"/>
          </a:xfrm>
          <a:prstGeom prst="rect">
            <a:avLst/>
          </a:prstGeom>
          <a:noFill/>
        </p:spPr>
        <p:txBody>
          <a:bodyPr wrap="none" rtlCol="0">
            <a:spAutoFit/>
          </a:bodyPr>
          <a:lstStyle/>
          <a:p>
            <a:r>
              <a:rPr lang="en-US" sz="1400" dirty="0"/>
              <a:t>1</a:t>
            </a:r>
          </a:p>
        </p:txBody>
      </p:sp>
      <p:sp>
        <p:nvSpPr>
          <p:cNvPr id="60" name="TextBox 59"/>
          <p:cNvSpPr txBox="1"/>
          <p:nvPr/>
        </p:nvSpPr>
        <p:spPr>
          <a:xfrm>
            <a:off x="6979947" y="3889273"/>
            <a:ext cx="276038" cy="307777"/>
          </a:xfrm>
          <a:prstGeom prst="rect">
            <a:avLst/>
          </a:prstGeom>
          <a:noFill/>
        </p:spPr>
        <p:txBody>
          <a:bodyPr wrap="none" rtlCol="0">
            <a:spAutoFit/>
          </a:bodyPr>
          <a:lstStyle/>
          <a:p>
            <a:r>
              <a:rPr lang="en-US" sz="1400" dirty="0" smtClean="0"/>
              <a:t>1</a:t>
            </a:r>
            <a:endParaRPr lang="en-US" sz="1400" dirty="0"/>
          </a:p>
        </p:txBody>
      </p:sp>
      <p:sp>
        <p:nvSpPr>
          <p:cNvPr id="61" name="TextBox 60"/>
          <p:cNvSpPr txBox="1"/>
          <p:nvPr/>
        </p:nvSpPr>
        <p:spPr>
          <a:xfrm>
            <a:off x="4002702" y="3222982"/>
            <a:ext cx="338554" cy="307777"/>
          </a:xfrm>
          <a:prstGeom prst="rect">
            <a:avLst/>
          </a:prstGeom>
          <a:noFill/>
        </p:spPr>
        <p:txBody>
          <a:bodyPr wrap="none" rtlCol="0">
            <a:spAutoFit/>
          </a:bodyPr>
          <a:lstStyle/>
          <a:p>
            <a:r>
              <a:rPr lang="en-US" sz="1400" dirty="0" smtClean="0"/>
              <a:t>M</a:t>
            </a:r>
            <a:endParaRPr lang="en-US" sz="1400" dirty="0"/>
          </a:p>
        </p:txBody>
      </p:sp>
      <p:sp>
        <p:nvSpPr>
          <p:cNvPr id="62" name="TextBox 61"/>
          <p:cNvSpPr txBox="1"/>
          <p:nvPr/>
        </p:nvSpPr>
        <p:spPr>
          <a:xfrm>
            <a:off x="3683906" y="3217793"/>
            <a:ext cx="276038" cy="307777"/>
          </a:xfrm>
          <a:prstGeom prst="rect">
            <a:avLst/>
          </a:prstGeom>
          <a:noFill/>
        </p:spPr>
        <p:txBody>
          <a:bodyPr wrap="none" rtlCol="0">
            <a:spAutoFit/>
          </a:bodyPr>
          <a:lstStyle/>
          <a:p>
            <a:r>
              <a:rPr lang="en-US" sz="1400" dirty="0" smtClean="0"/>
              <a:t>1</a:t>
            </a:r>
            <a:endParaRPr lang="en-US" sz="1400" dirty="0"/>
          </a:p>
        </p:txBody>
      </p:sp>
      <p:sp>
        <p:nvSpPr>
          <p:cNvPr id="63" name="TextBox 62"/>
          <p:cNvSpPr txBox="1"/>
          <p:nvPr/>
        </p:nvSpPr>
        <p:spPr>
          <a:xfrm>
            <a:off x="6574636" y="5788439"/>
            <a:ext cx="276038" cy="307777"/>
          </a:xfrm>
          <a:prstGeom prst="rect">
            <a:avLst/>
          </a:prstGeom>
          <a:noFill/>
        </p:spPr>
        <p:txBody>
          <a:bodyPr wrap="none" rtlCol="0">
            <a:spAutoFit/>
          </a:bodyPr>
          <a:lstStyle/>
          <a:p>
            <a:r>
              <a:rPr lang="en-US" sz="1400" dirty="0"/>
              <a:t>1</a:t>
            </a:r>
          </a:p>
        </p:txBody>
      </p:sp>
      <p:sp>
        <p:nvSpPr>
          <p:cNvPr id="64" name="TextBox 63"/>
          <p:cNvSpPr txBox="1"/>
          <p:nvPr/>
        </p:nvSpPr>
        <p:spPr>
          <a:xfrm>
            <a:off x="6512120" y="5394620"/>
            <a:ext cx="338554" cy="307777"/>
          </a:xfrm>
          <a:prstGeom prst="rect">
            <a:avLst/>
          </a:prstGeom>
          <a:noFill/>
        </p:spPr>
        <p:txBody>
          <a:bodyPr wrap="none" rtlCol="0">
            <a:spAutoFit/>
          </a:bodyPr>
          <a:lstStyle/>
          <a:p>
            <a:r>
              <a:rPr lang="en-US" sz="1400" dirty="0"/>
              <a:t>M</a:t>
            </a:r>
          </a:p>
        </p:txBody>
      </p:sp>
      <p:sp>
        <p:nvSpPr>
          <p:cNvPr id="65" name="TextBox 64"/>
          <p:cNvSpPr txBox="1"/>
          <p:nvPr/>
        </p:nvSpPr>
        <p:spPr>
          <a:xfrm>
            <a:off x="5826989" y="4648476"/>
            <a:ext cx="276038" cy="307777"/>
          </a:xfrm>
          <a:prstGeom prst="rect">
            <a:avLst/>
          </a:prstGeom>
          <a:noFill/>
        </p:spPr>
        <p:txBody>
          <a:bodyPr wrap="none" rtlCol="0">
            <a:spAutoFit/>
          </a:bodyPr>
          <a:lstStyle/>
          <a:p>
            <a:r>
              <a:rPr lang="en-US" sz="1400" dirty="0"/>
              <a:t>1</a:t>
            </a:r>
          </a:p>
        </p:txBody>
      </p:sp>
      <p:sp>
        <p:nvSpPr>
          <p:cNvPr id="66" name="TextBox 65"/>
          <p:cNvSpPr txBox="1"/>
          <p:nvPr/>
        </p:nvSpPr>
        <p:spPr>
          <a:xfrm>
            <a:off x="5483641" y="4642096"/>
            <a:ext cx="338554" cy="307777"/>
          </a:xfrm>
          <a:prstGeom prst="rect">
            <a:avLst/>
          </a:prstGeom>
          <a:noFill/>
        </p:spPr>
        <p:txBody>
          <a:bodyPr wrap="none" rtlCol="0">
            <a:spAutoFit/>
          </a:bodyPr>
          <a:lstStyle/>
          <a:p>
            <a:r>
              <a:rPr lang="en-US" sz="1400" dirty="0"/>
              <a:t>M</a:t>
            </a:r>
          </a:p>
        </p:txBody>
      </p:sp>
      <p:sp>
        <p:nvSpPr>
          <p:cNvPr id="67" name="TextBox 66"/>
          <p:cNvSpPr txBox="1"/>
          <p:nvPr/>
        </p:nvSpPr>
        <p:spPr>
          <a:xfrm>
            <a:off x="1050572" y="5726833"/>
            <a:ext cx="338554" cy="307777"/>
          </a:xfrm>
          <a:prstGeom prst="rect">
            <a:avLst/>
          </a:prstGeom>
          <a:noFill/>
        </p:spPr>
        <p:txBody>
          <a:bodyPr wrap="none" rtlCol="0">
            <a:spAutoFit/>
          </a:bodyPr>
          <a:lstStyle/>
          <a:p>
            <a:r>
              <a:rPr lang="en-US" sz="1400" dirty="0" smtClean="0"/>
              <a:t>M</a:t>
            </a:r>
            <a:endParaRPr lang="en-US" sz="1400" dirty="0"/>
          </a:p>
        </p:txBody>
      </p:sp>
      <p:sp>
        <p:nvSpPr>
          <p:cNvPr id="68" name="TextBox 67"/>
          <p:cNvSpPr txBox="1"/>
          <p:nvPr/>
        </p:nvSpPr>
        <p:spPr>
          <a:xfrm>
            <a:off x="2369666" y="5029162"/>
            <a:ext cx="276038" cy="307777"/>
          </a:xfrm>
          <a:prstGeom prst="rect">
            <a:avLst/>
          </a:prstGeom>
          <a:noFill/>
        </p:spPr>
        <p:txBody>
          <a:bodyPr wrap="none" rtlCol="0">
            <a:spAutoFit/>
          </a:bodyPr>
          <a:lstStyle/>
          <a:p>
            <a:r>
              <a:rPr lang="en-US" sz="1400" dirty="0" smtClean="0"/>
              <a:t>1</a:t>
            </a:r>
            <a:endParaRPr lang="en-US" sz="1400" dirty="0"/>
          </a:p>
        </p:txBody>
      </p:sp>
      <p:sp>
        <p:nvSpPr>
          <p:cNvPr id="69" name="TextBox 68"/>
          <p:cNvSpPr txBox="1"/>
          <p:nvPr/>
        </p:nvSpPr>
        <p:spPr>
          <a:xfrm>
            <a:off x="2139662" y="5029161"/>
            <a:ext cx="276038" cy="307777"/>
          </a:xfrm>
          <a:prstGeom prst="rect">
            <a:avLst/>
          </a:prstGeom>
          <a:noFill/>
        </p:spPr>
        <p:txBody>
          <a:bodyPr wrap="none" rtlCol="0">
            <a:spAutoFit/>
          </a:bodyPr>
          <a:lstStyle/>
          <a:p>
            <a:r>
              <a:rPr lang="en-US" sz="1400" dirty="0" smtClean="0"/>
              <a:t>1</a:t>
            </a:r>
            <a:endParaRPr lang="en-US" sz="1400" dirty="0"/>
          </a:p>
        </p:txBody>
      </p:sp>
      <p:sp>
        <p:nvSpPr>
          <p:cNvPr id="70" name="TextBox 69"/>
          <p:cNvSpPr txBox="1"/>
          <p:nvPr/>
        </p:nvSpPr>
        <p:spPr>
          <a:xfrm>
            <a:off x="1120819" y="5339264"/>
            <a:ext cx="276038" cy="307777"/>
          </a:xfrm>
          <a:prstGeom prst="rect">
            <a:avLst/>
          </a:prstGeom>
          <a:noFill/>
        </p:spPr>
        <p:txBody>
          <a:bodyPr wrap="none" rtlCol="0">
            <a:spAutoFit/>
          </a:bodyPr>
          <a:lstStyle/>
          <a:p>
            <a:r>
              <a:rPr lang="en-US" sz="1400" dirty="0" smtClean="0"/>
              <a:t>1</a:t>
            </a:r>
            <a:endParaRPr lang="en-US" sz="1400" dirty="0"/>
          </a:p>
        </p:txBody>
      </p:sp>
      <p:sp>
        <p:nvSpPr>
          <p:cNvPr id="71" name="TextBox 70"/>
          <p:cNvSpPr txBox="1"/>
          <p:nvPr/>
        </p:nvSpPr>
        <p:spPr>
          <a:xfrm>
            <a:off x="9219218" y="4268059"/>
            <a:ext cx="276038" cy="307777"/>
          </a:xfrm>
          <a:prstGeom prst="rect">
            <a:avLst/>
          </a:prstGeom>
          <a:noFill/>
        </p:spPr>
        <p:txBody>
          <a:bodyPr wrap="none" rtlCol="0">
            <a:spAutoFit/>
          </a:bodyPr>
          <a:lstStyle/>
          <a:p>
            <a:r>
              <a:rPr lang="en-US" sz="1400" dirty="0"/>
              <a:t>1</a:t>
            </a:r>
          </a:p>
        </p:txBody>
      </p:sp>
      <p:sp>
        <p:nvSpPr>
          <p:cNvPr id="72" name="TextBox 71"/>
          <p:cNvSpPr txBox="1"/>
          <p:nvPr/>
        </p:nvSpPr>
        <p:spPr>
          <a:xfrm>
            <a:off x="9179760" y="3934605"/>
            <a:ext cx="338554" cy="307777"/>
          </a:xfrm>
          <a:prstGeom prst="rect">
            <a:avLst/>
          </a:prstGeom>
          <a:noFill/>
        </p:spPr>
        <p:txBody>
          <a:bodyPr wrap="none" rtlCol="0">
            <a:spAutoFit/>
          </a:bodyPr>
          <a:lstStyle/>
          <a:p>
            <a:r>
              <a:rPr lang="en-US" sz="1400" dirty="0"/>
              <a:t>M</a:t>
            </a:r>
          </a:p>
        </p:txBody>
      </p:sp>
      <p:cxnSp>
        <p:nvCxnSpPr>
          <p:cNvPr id="29" name="Straight Connector 28"/>
          <p:cNvCxnSpPr>
            <a:stCxn id="7" idx="2"/>
            <a:endCxn id="13" idx="0"/>
          </p:cNvCxnSpPr>
          <p:nvPr/>
        </p:nvCxnSpPr>
        <p:spPr>
          <a:xfrm flipH="1">
            <a:off x="10500996" y="3260718"/>
            <a:ext cx="8828" cy="581519"/>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0509824" y="3273015"/>
            <a:ext cx="338554" cy="307777"/>
          </a:xfrm>
          <a:prstGeom prst="rect">
            <a:avLst/>
          </a:prstGeom>
          <a:noFill/>
        </p:spPr>
        <p:txBody>
          <a:bodyPr wrap="none" rtlCol="0">
            <a:spAutoFit/>
          </a:bodyPr>
          <a:lstStyle/>
          <a:p>
            <a:r>
              <a:rPr lang="en-US" sz="1400" dirty="0" smtClean="0"/>
              <a:t>M</a:t>
            </a:r>
            <a:endParaRPr lang="en-US" sz="1400" dirty="0"/>
          </a:p>
        </p:txBody>
      </p:sp>
      <p:grpSp>
        <p:nvGrpSpPr>
          <p:cNvPr id="20" name="Group 19"/>
          <p:cNvGrpSpPr/>
          <p:nvPr/>
        </p:nvGrpSpPr>
        <p:grpSpPr>
          <a:xfrm>
            <a:off x="4660773" y="5371276"/>
            <a:ext cx="1849086" cy="740034"/>
            <a:chOff x="2913149" y="5760823"/>
            <a:chExt cx="2183840" cy="974441"/>
          </a:xfrm>
        </p:grpSpPr>
        <p:sp>
          <p:nvSpPr>
            <p:cNvPr id="5" name="Rectangle 4"/>
            <p:cNvSpPr/>
            <p:nvPr/>
          </p:nvSpPr>
          <p:spPr>
            <a:xfrm>
              <a:off x="2976627" y="5788570"/>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Healthcare Plan</a:t>
              </a:r>
              <a:endParaRPr lang="en-US" sz="1400" dirty="0"/>
            </a:p>
          </p:txBody>
        </p:sp>
        <p:sp>
          <p:nvSpPr>
            <p:cNvPr id="30" name="Frame 29"/>
            <p:cNvSpPr/>
            <p:nvPr/>
          </p:nvSpPr>
          <p:spPr>
            <a:xfrm>
              <a:off x="2913149" y="5760823"/>
              <a:ext cx="2183840" cy="9744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74" name="TextBox 73"/>
          <p:cNvSpPr txBox="1"/>
          <p:nvPr/>
        </p:nvSpPr>
        <p:spPr>
          <a:xfrm>
            <a:off x="10202956" y="3273015"/>
            <a:ext cx="276038" cy="307777"/>
          </a:xfrm>
          <a:prstGeom prst="rect">
            <a:avLst/>
          </a:prstGeom>
          <a:noFill/>
        </p:spPr>
        <p:txBody>
          <a:bodyPr wrap="none" rtlCol="0">
            <a:spAutoFit/>
          </a:bodyPr>
          <a:lstStyle/>
          <a:p>
            <a:r>
              <a:rPr lang="en-US" sz="1400" dirty="0" smtClean="0"/>
              <a:t>1</a:t>
            </a:r>
            <a:endParaRPr lang="en-US" sz="1400" dirty="0"/>
          </a:p>
        </p:txBody>
      </p:sp>
      <p:sp>
        <p:nvSpPr>
          <p:cNvPr id="76" name="TextBox 75"/>
          <p:cNvSpPr txBox="1"/>
          <p:nvPr/>
        </p:nvSpPr>
        <p:spPr>
          <a:xfrm>
            <a:off x="7290823" y="1300314"/>
            <a:ext cx="338554" cy="307777"/>
          </a:xfrm>
          <a:prstGeom prst="rect">
            <a:avLst/>
          </a:prstGeom>
          <a:noFill/>
        </p:spPr>
        <p:txBody>
          <a:bodyPr wrap="none" rtlCol="0">
            <a:spAutoFit/>
          </a:bodyPr>
          <a:lstStyle/>
          <a:p>
            <a:r>
              <a:rPr lang="en-US" sz="1400" dirty="0" smtClean="0"/>
              <a:t>M</a:t>
            </a:r>
            <a:endParaRPr lang="en-US" sz="1400" dirty="0"/>
          </a:p>
        </p:txBody>
      </p:sp>
      <p:sp>
        <p:nvSpPr>
          <p:cNvPr id="77" name="TextBox 76"/>
          <p:cNvSpPr txBox="1"/>
          <p:nvPr/>
        </p:nvSpPr>
        <p:spPr>
          <a:xfrm>
            <a:off x="7302735" y="996040"/>
            <a:ext cx="276038" cy="307777"/>
          </a:xfrm>
          <a:prstGeom prst="rect">
            <a:avLst/>
          </a:prstGeom>
          <a:noFill/>
        </p:spPr>
        <p:txBody>
          <a:bodyPr wrap="none" rtlCol="0">
            <a:spAutoFit/>
          </a:bodyPr>
          <a:lstStyle/>
          <a:p>
            <a:r>
              <a:rPr lang="en-US" sz="1400" dirty="0" smtClean="0"/>
              <a:t>1</a:t>
            </a:r>
            <a:endParaRPr lang="en-US" sz="1400" dirty="0"/>
          </a:p>
        </p:txBody>
      </p:sp>
      <p:sp>
        <p:nvSpPr>
          <p:cNvPr id="78" name="TextBox 77"/>
          <p:cNvSpPr txBox="1"/>
          <p:nvPr/>
        </p:nvSpPr>
        <p:spPr>
          <a:xfrm>
            <a:off x="10478994" y="2330924"/>
            <a:ext cx="276038" cy="307777"/>
          </a:xfrm>
          <a:prstGeom prst="rect">
            <a:avLst/>
          </a:prstGeom>
          <a:noFill/>
        </p:spPr>
        <p:txBody>
          <a:bodyPr wrap="none" rtlCol="0">
            <a:spAutoFit/>
          </a:bodyPr>
          <a:lstStyle/>
          <a:p>
            <a:r>
              <a:rPr lang="en-US" sz="1400" dirty="0" smtClean="0"/>
              <a:t>1</a:t>
            </a:r>
            <a:endParaRPr lang="en-US" sz="1400" dirty="0"/>
          </a:p>
        </p:txBody>
      </p:sp>
      <p:sp>
        <p:nvSpPr>
          <p:cNvPr id="79" name="TextBox 78"/>
          <p:cNvSpPr txBox="1"/>
          <p:nvPr/>
        </p:nvSpPr>
        <p:spPr>
          <a:xfrm>
            <a:off x="10202956" y="2355080"/>
            <a:ext cx="276038" cy="307777"/>
          </a:xfrm>
          <a:prstGeom prst="rect">
            <a:avLst/>
          </a:prstGeom>
          <a:noFill/>
        </p:spPr>
        <p:txBody>
          <a:bodyPr wrap="none" rtlCol="0">
            <a:spAutoFit/>
          </a:bodyPr>
          <a:lstStyle/>
          <a:p>
            <a:r>
              <a:rPr lang="en-US" sz="1400" dirty="0" smtClean="0"/>
              <a:t>1</a:t>
            </a:r>
            <a:endParaRPr lang="en-US" sz="1400" dirty="0"/>
          </a:p>
        </p:txBody>
      </p:sp>
      <p:sp>
        <p:nvSpPr>
          <p:cNvPr id="22" name="Title 21"/>
          <p:cNvSpPr>
            <a:spLocks noGrp="1"/>
          </p:cNvSpPr>
          <p:nvPr>
            <p:ph type="title"/>
          </p:nvPr>
        </p:nvSpPr>
        <p:spPr>
          <a:xfrm>
            <a:off x="530952" y="48126"/>
            <a:ext cx="10515600" cy="559365"/>
          </a:xfrm>
        </p:spPr>
        <p:txBody>
          <a:bodyPr>
            <a:normAutofit fontScale="90000"/>
          </a:bodyPr>
          <a:lstStyle/>
          <a:p>
            <a:pPr algn="ctr"/>
            <a:r>
              <a:rPr lang="en-US" dirty="0" smtClean="0"/>
              <a:t>4. Database </a:t>
            </a:r>
            <a:r>
              <a:rPr lang="en-US" dirty="0" smtClean="0"/>
              <a:t>Design</a:t>
            </a:r>
            <a:endParaRPr lang="en-US" dirty="0"/>
          </a:p>
        </p:txBody>
      </p:sp>
      <p:sp>
        <p:nvSpPr>
          <p:cNvPr id="80" name="TextBox 79"/>
          <p:cNvSpPr txBox="1"/>
          <p:nvPr/>
        </p:nvSpPr>
        <p:spPr>
          <a:xfrm>
            <a:off x="8341674" y="4561245"/>
            <a:ext cx="304557" cy="338554"/>
          </a:xfrm>
          <a:prstGeom prst="rect">
            <a:avLst/>
          </a:prstGeom>
          <a:noFill/>
        </p:spPr>
        <p:txBody>
          <a:bodyPr wrap="square" rtlCol="0">
            <a:spAutoFit/>
          </a:bodyPr>
          <a:lstStyle/>
          <a:p>
            <a:r>
              <a:rPr lang="en-US" sz="1600" dirty="0"/>
              <a:t>1</a:t>
            </a:r>
          </a:p>
        </p:txBody>
      </p:sp>
      <p:sp>
        <p:nvSpPr>
          <p:cNvPr id="81" name="TextBox 80"/>
          <p:cNvSpPr txBox="1"/>
          <p:nvPr/>
        </p:nvSpPr>
        <p:spPr>
          <a:xfrm>
            <a:off x="7990730" y="4561245"/>
            <a:ext cx="288862" cy="338554"/>
          </a:xfrm>
          <a:prstGeom prst="rect">
            <a:avLst/>
          </a:prstGeom>
          <a:noFill/>
        </p:spPr>
        <p:txBody>
          <a:bodyPr wrap="none" rtlCol="0">
            <a:spAutoFit/>
          </a:bodyPr>
          <a:lstStyle/>
          <a:p>
            <a:r>
              <a:rPr lang="en-US" sz="1600" dirty="0" smtClean="0"/>
              <a:t>1</a:t>
            </a:r>
            <a:endParaRPr lang="en-US" sz="1600" dirty="0"/>
          </a:p>
        </p:txBody>
      </p:sp>
      <p:cxnSp>
        <p:nvCxnSpPr>
          <p:cNvPr id="85" name="Straight Connector 84"/>
          <p:cNvCxnSpPr>
            <a:stCxn id="8" idx="2"/>
            <a:endCxn id="15" idx="0"/>
          </p:cNvCxnSpPr>
          <p:nvPr/>
        </p:nvCxnSpPr>
        <p:spPr>
          <a:xfrm>
            <a:off x="8308045" y="4568425"/>
            <a:ext cx="10057" cy="752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2" idx="1"/>
            <a:endCxn id="4" idx="3"/>
          </p:cNvCxnSpPr>
          <p:nvPr/>
        </p:nvCxnSpPr>
        <p:spPr>
          <a:xfrm flipH="1">
            <a:off x="7274912" y="1277843"/>
            <a:ext cx="770488" cy="16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 idx="3"/>
            <a:endCxn id="4" idx="1"/>
          </p:cNvCxnSpPr>
          <p:nvPr/>
        </p:nvCxnSpPr>
        <p:spPr>
          <a:xfrm>
            <a:off x="4863047" y="1294262"/>
            <a:ext cx="714913" cy="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 idx="1"/>
            <a:endCxn id="9" idx="3"/>
          </p:cNvCxnSpPr>
          <p:nvPr/>
        </p:nvCxnSpPr>
        <p:spPr>
          <a:xfrm flipH="1" flipV="1">
            <a:off x="2926927" y="1277843"/>
            <a:ext cx="617445" cy="16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8" idx="3"/>
            <a:endCxn id="13" idx="1"/>
          </p:cNvCxnSpPr>
          <p:nvPr/>
        </p:nvCxnSpPr>
        <p:spPr>
          <a:xfrm flipV="1">
            <a:off x="9156521" y="4232263"/>
            <a:ext cx="563226" cy="17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8" idx="1"/>
            <a:endCxn id="143" idx="3"/>
          </p:cNvCxnSpPr>
          <p:nvPr/>
        </p:nvCxnSpPr>
        <p:spPr>
          <a:xfrm flipH="1" flipV="1">
            <a:off x="6686942" y="4249059"/>
            <a:ext cx="772627" cy="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4" idx="3"/>
            <a:endCxn id="7" idx="1"/>
          </p:cNvCxnSpPr>
          <p:nvPr/>
        </p:nvCxnSpPr>
        <p:spPr>
          <a:xfrm>
            <a:off x="7934250" y="2929254"/>
            <a:ext cx="1727098" cy="1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1" idx="3"/>
            <a:endCxn id="6" idx="1"/>
          </p:cNvCxnSpPr>
          <p:nvPr/>
        </p:nvCxnSpPr>
        <p:spPr>
          <a:xfrm flipV="1">
            <a:off x="2657370" y="2935322"/>
            <a:ext cx="511891" cy="10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6" idx="3"/>
            <a:endCxn id="14" idx="1"/>
          </p:cNvCxnSpPr>
          <p:nvPr/>
        </p:nvCxnSpPr>
        <p:spPr>
          <a:xfrm flipV="1">
            <a:off x="4866213" y="2929254"/>
            <a:ext cx="1749362" cy="60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11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Form Design</a:t>
            </a:r>
            <a:endParaRPr lang="en-US" dirty="0"/>
          </a:p>
        </p:txBody>
      </p:sp>
      <p:sp>
        <p:nvSpPr>
          <p:cNvPr id="3" name="Content Placeholder 2"/>
          <p:cNvSpPr>
            <a:spLocks noGrp="1"/>
          </p:cNvSpPr>
          <p:nvPr>
            <p:ph idx="1"/>
          </p:nvPr>
        </p:nvSpPr>
        <p:spPr/>
        <p:txBody>
          <a:bodyPr/>
          <a:lstStyle/>
          <a:p>
            <a:pPr marL="571500" indent="-571500">
              <a:buFont typeface="+mj-lt"/>
              <a:buAutoNum type="alphaLcParenR"/>
            </a:pPr>
            <a:r>
              <a:rPr lang="en-US" dirty="0" smtClean="0"/>
              <a:t>Login and Register</a:t>
            </a:r>
          </a:p>
          <a:p>
            <a:pPr marL="571500" indent="-571500">
              <a:buFont typeface="+mj-lt"/>
              <a:buAutoNum type="alphaLcParenR"/>
            </a:pPr>
            <a:r>
              <a:rPr lang="en-US" dirty="0" smtClean="0"/>
              <a:t>Data Entry</a:t>
            </a:r>
          </a:p>
          <a:p>
            <a:pPr marL="571500" indent="-571500">
              <a:buFont typeface="+mj-lt"/>
              <a:buAutoNum type="alphaLcParenR"/>
            </a:pPr>
            <a:r>
              <a:rPr lang="en-US" dirty="0" smtClean="0"/>
              <a:t>Healthcare Provider</a:t>
            </a:r>
          </a:p>
          <a:p>
            <a:pPr marL="571500" indent="-571500">
              <a:buFont typeface="+mj-lt"/>
              <a:buAutoNum type="alphaLcParenR"/>
            </a:pPr>
            <a:r>
              <a:rPr lang="en-US" dirty="0" smtClean="0"/>
              <a:t>Search ( Disease )</a:t>
            </a:r>
          </a:p>
          <a:p>
            <a:pPr marL="571500" indent="-571500">
              <a:buFont typeface="+mj-lt"/>
              <a:buAutoNum type="alphaLcParenR"/>
            </a:pPr>
            <a:r>
              <a:rPr lang="en-US" dirty="0" smtClean="0"/>
              <a:t>Doctor</a:t>
            </a:r>
          </a:p>
          <a:p>
            <a:pPr marL="571500" indent="-571500">
              <a:buFont typeface="+mj-lt"/>
              <a:buAutoNum type="alphaLcParenR"/>
            </a:pPr>
            <a:r>
              <a:rPr lang="en-US" dirty="0" smtClean="0"/>
              <a:t>Patient</a:t>
            </a:r>
          </a:p>
          <a:p>
            <a:endParaRPr lang="en-US" dirty="0"/>
          </a:p>
        </p:txBody>
      </p:sp>
    </p:spTree>
    <p:extLst>
      <p:ext uri="{BB962C8B-B14F-4D97-AF65-F5344CB8AC3E}">
        <p14:creationId xmlns:p14="http://schemas.microsoft.com/office/powerpoint/2010/main" val="3795049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Java Application Development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0727" y="2069433"/>
            <a:ext cx="8590547" cy="3393766"/>
          </a:xfrm>
        </p:spPr>
      </p:pic>
    </p:spTree>
    <p:extLst>
      <p:ext uri="{BB962C8B-B14F-4D97-AF65-F5344CB8AC3E}">
        <p14:creationId xmlns:p14="http://schemas.microsoft.com/office/powerpoint/2010/main" val="3590439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767013"/>
            <a:ext cx="10515600" cy="1325562"/>
          </a:xfrm>
        </p:spPr>
        <p:txBody>
          <a:bodyPr/>
          <a:lstStyle/>
          <a:p>
            <a:pPr algn="ctr"/>
            <a:r>
              <a:rPr lang="en-US" dirty="0" smtClean="0"/>
              <a:t>7. Demo Software</a:t>
            </a:r>
            <a:endParaRPr lang="en-US" dirty="0"/>
          </a:p>
        </p:txBody>
      </p:sp>
    </p:spTree>
    <p:extLst>
      <p:ext uri="{BB962C8B-B14F-4D97-AF65-F5344CB8AC3E}">
        <p14:creationId xmlns:p14="http://schemas.microsoft.com/office/powerpoint/2010/main" val="989374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364</Words>
  <Application>Microsoft Office PowerPoint</Application>
  <PresentationFormat>Widescreen</PresentationFormat>
  <Paragraphs>117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6. Management of Healthcare service</vt:lpstr>
      <vt:lpstr>Content</vt:lpstr>
      <vt:lpstr>1. Introduction</vt:lpstr>
      <vt:lpstr>2. Technology</vt:lpstr>
      <vt:lpstr>3. Problem Description &amp; Vision</vt:lpstr>
      <vt:lpstr>4. Database Design</vt:lpstr>
      <vt:lpstr>5. Form Design</vt:lpstr>
      <vt:lpstr>6. Java Application Development</vt:lpstr>
      <vt:lpstr>7. Demo Software</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service</dc:title>
  <dc:creator>Mizter Lee</dc:creator>
  <cp:lastModifiedBy>Mizter Lee</cp:lastModifiedBy>
  <cp:revision>28</cp:revision>
  <dcterms:created xsi:type="dcterms:W3CDTF">2018-04-21T07:54:22Z</dcterms:created>
  <dcterms:modified xsi:type="dcterms:W3CDTF">2018-04-24T12:32:38Z</dcterms:modified>
</cp:coreProperties>
</file>