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m Kas" initials="DK" lastIdx="2" clrIdx="0">
    <p:extLst>
      <p:ext uri="{19B8F6BF-5375-455C-9EA6-DF929625EA0E}">
        <p15:presenceInfo xmlns:p15="http://schemas.microsoft.com/office/powerpoint/2012/main" userId="0d7977b53cb547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3DDB-84D9-1924-CFDE-08C523AF5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A64253-D8E2-7033-93AC-7607CD476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BA638A-1423-0D46-A793-B524F6E439D2}"/>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5" name="Footer Placeholder 4">
            <a:extLst>
              <a:ext uri="{FF2B5EF4-FFF2-40B4-BE49-F238E27FC236}">
                <a16:creationId xmlns:a16="http://schemas.microsoft.com/office/drawing/2014/main" id="{E857E838-6AFC-AAF5-3F79-222AE2342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4FA26-847B-2CE2-C4DC-1D29CF9907B1}"/>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84583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0E1E-AC3E-C401-B927-20E2ED53FF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BD3245-A354-AB18-3B75-3F7874E23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3CB43-D710-9A33-EE19-E4208636D010}"/>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5" name="Footer Placeholder 4">
            <a:extLst>
              <a:ext uri="{FF2B5EF4-FFF2-40B4-BE49-F238E27FC236}">
                <a16:creationId xmlns:a16="http://schemas.microsoft.com/office/drawing/2014/main" id="{FC7D2B50-07CA-4ECD-FC04-6D7A706FD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F9A78-F2FC-44E5-61DD-9EF092F05664}"/>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348426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92E27-961E-9179-3CFF-A8CCAFFEF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07778-9AE5-39F5-7299-64EE6AF966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072B2-4B19-1F0F-6899-C29EC62981C5}"/>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5" name="Footer Placeholder 4">
            <a:extLst>
              <a:ext uri="{FF2B5EF4-FFF2-40B4-BE49-F238E27FC236}">
                <a16:creationId xmlns:a16="http://schemas.microsoft.com/office/drawing/2014/main" id="{5C139D6A-1555-A759-1767-F56A62F34D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B2351-0DA7-3E4E-E253-566A517029D1}"/>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2617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32F5-144C-375C-DA6E-22FFE4FCF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08ACD-DBE8-ADAE-0957-5A29F56C60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2A07-01B6-56EE-EC7D-619EA55DCC81}"/>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5" name="Footer Placeholder 4">
            <a:extLst>
              <a:ext uri="{FF2B5EF4-FFF2-40B4-BE49-F238E27FC236}">
                <a16:creationId xmlns:a16="http://schemas.microsoft.com/office/drawing/2014/main" id="{CBD84CF5-783B-8339-CB90-C6F878D5B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D9ECF-A534-BBC0-E9DC-22C343A5FDE2}"/>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43210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9C83-736E-1087-D9F5-C0AB3CA881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7621F-3FE6-20D3-C724-53C3CB3CA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D4EC79-C5B5-E4F5-4480-90FAD62FB375}"/>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5" name="Footer Placeholder 4">
            <a:extLst>
              <a:ext uri="{FF2B5EF4-FFF2-40B4-BE49-F238E27FC236}">
                <a16:creationId xmlns:a16="http://schemas.microsoft.com/office/drawing/2014/main" id="{F42129F0-CB63-129B-4EF8-70005CFD37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9C511-10B4-D380-EEB5-15747093B18E}"/>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1411494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3235-ABEB-E986-586F-3B06D4F90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99275B-CCD8-E99B-8AD6-0AA090025C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9E8163-35A6-2927-4496-32B64372E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63A30-EDA0-0477-9EA6-416E3E53FBE4}"/>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6" name="Footer Placeholder 5">
            <a:extLst>
              <a:ext uri="{FF2B5EF4-FFF2-40B4-BE49-F238E27FC236}">
                <a16:creationId xmlns:a16="http://schemas.microsoft.com/office/drawing/2014/main" id="{0D3A68AE-2B00-9F2E-DD44-E42C05292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A5A2F-8727-08C3-8AC3-20C9DF85790C}"/>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21174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5543-86E7-6394-5910-427B26AAEC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B4D70-E3EE-CC74-B2EF-618925CFD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DEE0B2-E1FD-4078-B794-2BC9999B8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15D5F8-4035-D682-117F-C6797D5A70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44557A-FE98-8CD9-220B-BB58DAA73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0B53-6C41-F9C6-4131-CCAA00F9D0F1}"/>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8" name="Footer Placeholder 7">
            <a:extLst>
              <a:ext uri="{FF2B5EF4-FFF2-40B4-BE49-F238E27FC236}">
                <a16:creationId xmlns:a16="http://schemas.microsoft.com/office/drawing/2014/main" id="{D7CD1243-0B52-F27D-361F-547F9C4FAF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4CB65-C5E3-0C48-CBDC-300412DF2D49}"/>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485849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7EC4-CA18-B175-0E49-069AF44EC0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CFF48E-3C9E-8AE0-CEBE-325B4DBA662E}"/>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4" name="Footer Placeholder 3">
            <a:extLst>
              <a:ext uri="{FF2B5EF4-FFF2-40B4-BE49-F238E27FC236}">
                <a16:creationId xmlns:a16="http://schemas.microsoft.com/office/drawing/2014/main" id="{6D374213-80E5-063D-FE60-9532E9D54F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80E5EF-589C-0CD5-6012-73A09A3CF3DC}"/>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1436304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26425-32C4-D511-CFDB-C22EA6B37F7D}"/>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3" name="Footer Placeholder 2">
            <a:extLst>
              <a:ext uri="{FF2B5EF4-FFF2-40B4-BE49-F238E27FC236}">
                <a16:creationId xmlns:a16="http://schemas.microsoft.com/office/drawing/2014/main" id="{36876F4A-64CF-F40C-8861-86984BE80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91D5EA-B5AC-FA8D-977D-8C62A44B7AAD}"/>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1570426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A85-C270-392B-1BE5-040D8B178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83605E-E231-26AB-0EE2-89CF4740D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BDC22-6199-1EE2-2983-1CEC23AFA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861D1-8673-07A1-6EE3-C6B1C876698F}"/>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6" name="Footer Placeholder 5">
            <a:extLst>
              <a:ext uri="{FF2B5EF4-FFF2-40B4-BE49-F238E27FC236}">
                <a16:creationId xmlns:a16="http://schemas.microsoft.com/office/drawing/2014/main" id="{BB8EB728-BFB2-E2B5-2AF0-120AE46F3A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228F3-A228-2720-F1AC-2925335D7EBA}"/>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392510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20B8-080E-859D-3EA4-FC57322A7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CC765-A0E4-9793-1C7E-2A94E3F94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E51352-957A-85FA-7AE5-AD43D8D1E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F6418-48EE-A8E0-8D38-3B83D3EB8C56}"/>
              </a:ext>
            </a:extLst>
          </p:cNvPr>
          <p:cNvSpPr>
            <a:spLocks noGrp="1"/>
          </p:cNvSpPr>
          <p:nvPr>
            <p:ph type="dt" sz="half" idx="10"/>
          </p:nvPr>
        </p:nvSpPr>
        <p:spPr/>
        <p:txBody>
          <a:bodyPr/>
          <a:lstStyle/>
          <a:p>
            <a:fld id="{D25D9587-7BB7-4C96-9723-E6AEDA80CC0E}" type="datetimeFigureOut">
              <a:rPr lang="en-US" smtClean="0"/>
              <a:t>6/6/2025</a:t>
            </a:fld>
            <a:endParaRPr lang="en-US"/>
          </a:p>
        </p:txBody>
      </p:sp>
      <p:sp>
        <p:nvSpPr>
          <p:cNvPr id="6" name="Footer Placeholder 5">
            <a:extLst>
              <a:ext uri="{FF2B5EF4-FFF2-40B4-BE49-F238E27FC236}">
                <a16:creationId xmlns:a16="http://schemas.microsoft.com/office/drawing/2014/main" id="{1ACBB94A-F1BF-8C63-4784-A1423693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969D0-1F70-5484-BFA1-C121545F4E8F}"/>
              </a:ext>
            </a:extLst>
          </p:cNvPr>
          <p:cNvSpPr>
            <a:spLocks noGrp="1"/>
          </p:cNvSpPr>
          <p:nvPr>
            <p:ph type="sldNum" sz="quarter" idx="12"/>
          </p:nvPr>
        </p:nvSpPr>
        <p:spPr/>
        <p:txBody>
          <a:bodyPr/>
          <a:lstStyle/>
          <a:p>
            <a:fld id="{0052DB96-1081-4775-A443-C548E65C81E2}" type="slidenum">
              <a:rPr lang="en-US" smtClean="0"/>
              <a:t>‹#›</a:t>
            </a:fld>
            <a:endParaRPr lang="en-US"/>
          </a:p>
        </p:txBody>
      </p:sp>
    </p:spTree>
    <p:extLst>
      <p:ext uri="{BB962C8B-B14F-4D97-AF65-F5344CB8AC3E}">
        <p14:creationId xmlns:p14="http://schemas.microsoft.com/office/powerpoint/2010/main" val="2549875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80592-A4C6-BC9B-4877-566FCC038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7D42B-2B74-04FB-3687-91405B75E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71F26-6E30-6C96-5250-1A704CE450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D9587-7BB7-4C96-9723-E6AEDA80CC0E}" type="datetimeFigureOut">
              <a:rPr lang="en-US" smtClean="0"/>
              <a:t>6/6/2025</a:t>
            </a:fld>
            <a:endParaRPr lang="en-US"/>
          </a:p>
        </p:txBody>
      </p:sp>
      <p:sp>
        <p:nvSpPr>
          <p:cNvPr id="5" name="Footer Placeholder 4">
            <a:extLst>
              <a:ext uri="{FF2B5EF4-FFF2-40B4-BE49-F238E27FC236}">
                <a16:creationId xmlns:a16="http://schemas.microsoft.com/office/drawing/2014/main" id="{3C013B17-486D-FFDD-7D71-DFB8B99D0F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92736-8C4B-DC98-F59D-88ACE4F34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52DB96-1081-4775-A443-C548E65C81E2}" type="slidenum">
              <a:rPr lang="en-US" smtClean="0"/>
              <a:t>‹#›</a:t>
            </a:fld>
            <a:endParaRPr lang="en-US"/>
          </a:p>
        </p:txBody>
      </p:sp>
    </p:spTree>
    <p:extLst>
      <p:ext uri="{BB962C8B-B14F-4D97-AF65-F5344CB8AC3E}">
        <p14:creationId xmlns:p14="http://schemas.microsoft.com/office/powerpoint/2010/main" val="2057239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174B-64CA-B686-BB79-3183A44EA672}"/>
              </a:ext>
            </a:extLst>
          </p:cNvPr>
          <p:cNvSpPr>
            <a:spLocks noGrp="1"/>
          </p:cNvSpPr>
          <p:nvPr>
            <p:ph type="ctrTitle"/>
          </p:nvPr>
        </p:nvSpPr>
        <p:spPr>
          <a:xfrm>
            <a:off x="1524000" y="534572"/>
            <a:ext cx="9144000" cy="2975391"/>
          </a:xfrm>
        </p:spPr>
        <p:txBody>
          <a:bodyPr>
            <a:normAutofit/>
          </a:bodyPr>
          <a:lstStyle/>
          <a:p>
            <a:br>
              <a:rPr lang="el-GR" b="1" dirty="0"/>
            </a:br>
            <a:r>
              <a:rPr lang="el-GR" b="1" dirty="0"/>
              <a:t>Πέτρα, ψαλίδι, χαρτί</a:t>
            </a:r>
            <a:br>
              <a:rPr lang="el-GR" b="1" dirty="0"/>
            </a:br>
            <a:endParaRPr lang="en-US" b="1" dirty="0"/>
          </a:p>
        </p:txBody>
      </p:sp>
      <p:sp>
        <p:nvSpPr>
          <p:cNvPr id="3" name="Subtitle 2">
            <a:extLst>
              <a:ext uri="{FF2B5EF4-FFF2-40B4-BE49-F238E27FC236}">
                <a16:creationId xmlns:a16="http://schemas.microsoft.com/office/drawing/2014/main" id="{0760B31A-7986-B817-16C2-7D1BD99F376B}"/>
              </a:ext>
            </a:extLst>
          </p:cNvPr>
          <p:cNvSpPr>
            <a:spLocks noGrp="1"/>
          </p:cNvSpPr>
          <p:nvPr>
            <p:ph type="subTitle" idx="1"/>
          </p:nvPr>
        </p:nvSpPr>
        <p:spPr>
          <a:xfrm>
            <a:off x="240145" y="2853892"/>
            <a:ext cx="11730182" cy="3297526"/>
          </a:xfrm>
        </p:spPr>
        <p:txBody>
          <a:bodyPr>
            <a:normAutofit fontScale="92500" lnSpcReduction="20000"/>
          </a:bodyPr>
          <a:lstStyle/>
          <a:p>
            <a:r>
              <a:rPr lang="el-GR" sz="4000" b="1" dirty="0"/>
              <a:t>Ένας σύντομος κώδικας για ένα πασίγνωστο παιχνίδι</a:t>
            </a:r>
          </a:p>
          <a:p>
            <a:endParaRPr lang="el-GR" dirty="0"/>
          </a:p>
          <a:p>
            <a:pPr algn="r"/>
            <a:endParaRPr lang="el-GR" dirty="0"/>
          </a:p>
          <a:p>
            <a:pPr algn="r"/>
            <a:endParaRPr lang="el-GR" dirty="0"/>
          </a:p>
          <a:p>
            <a:pPr algn="r"/>
            <a:endParaRPr lang="el-GR" dirty="0"/>
          </a:p>
          <a:p>
            <a:pPr algn="r"/>
            <a:r>
              <a:rPr lang="en-US" b="1" dirty="0">
                <a:solidFill>
                  <a:srgbClr val="C00000"/>
                </a:solidFill>
              </a:rPr>
              <a:t>Programming Expertise </a:t>
            </a:r>
            <a:r>
              <a:rPr lang="en-US" dirty="0"/>
              <a:t>- </a:t>
            </a:r>
            <a:r>
              <a:rPr lang="el-GR" dirty="0"/>
              <a:t>Γεώργιος Μακρής</a:t>
            </a:r>
          </a:p>
          <a:p>
            <a:pPr algn="r"/>
            <a:r>
              <a:rPr lang="en-US" b="1" dirty="0">
                <a:solidFill>
                  <a:srgbClr val="0000FF"/>
                </a:solidFill>
              </a:rPr>
              <a:t>General Planning </a:t>
            </a:r>
            <a:r>
              <a:rPr lang="en-US" dirty="0"/>
              <a:t>- </a:t>
            </a:r>
            <a:r>
              <a:rPr lang="el-GR" dirty="0"/>
              <a:t>Κασιόλας Δημήτριος</a:t>
            </a:r>
          </a:p>
          <a:p>
            <a:pPr algn="r"/>
            <a:r>
              <a:rPr lang="en-US" b="1" dirty="0">
                <a:solidFill>
                  <a:srgbClr val="00B050"/>
                </a:solidFill>
              </a:rPr>
              <a:t>Morale Boost</a:t>
            </a:r>
            <a:r>
              <a:rPr lang="en-US" dirty="0">
                <a:solidFill>
                  <a:srgbClr val="00B050"/>
                </a:solidFill>
              </a:rPr>
              <a:t> </a:t>
            </a:r>
            <a:r>
              <a:rPr lang="en-US" dirty="0"/>
              <a:t>- </a:t>
            </a:r>
            <a:r>
              <a:rPr lang="el-GR" dirty="0"/>
              <a:t>Κιοσελάκης Ελευθέριος</a:t>
            </a:r>
          </a:p>
          <a:p>
            <a:pPr algn="r"/>
            <a:endParaRPr lang="el-GR" dirty="0"/>
          </a:p>
        </p:txBody>
      </p:sp>
    </p:spTree>
    <p:extLst>
      <p:ext uri="{BB962C8B-B14F-4D97-AF65-F5344CB8AC3E}">
        <p14:creationId xmlns:p14="http://schemas.microsoft.com/office/powerpoint/2010/main" val="264236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DB5F-3F18-DAE3-EA2A-98F50E36138C}"/>
              </a:ext>
            </a:extLst>
          </p:cNvPr>
          <p:cNvSpPr>
            <a:spLocks noGrp="1"/>
          </p:cNvSpPr>
          <p:nvPr>
            <p:ph type="title"/>
          </p:nvPr>
        </p:nvSpPr>
        <p:spPr>
          <a:xfrm>
            <a:off x="219363" y="152689"/>
            <a:ext cx="10515600" cy="1325563"/>
          </a:xfrm>
        </p:spPr>
        <p:txBody>
          <a:bodyPr/>
          <a:lstStyle/>
          <a:p>
            <a:r>
              <a:rPr lang="el-GR" b="1" dirty="0"/>
              <a:t>ΥΛΟΙΠΟΙΗΣΗ</a:t>
            </a:r>
            <a:endParaRPr lang="en-US" b="1" dirty="0"/>
          </a:p>
        </p:txBody>
      </p:sp>
      <p:sp>
        <p:nvSpPr>
          <p:cNvPr id="3" name="Content Placeholder 2">
            <a:extLst>
              <a:ext uri="{FF2B5EF4-FFF2-40B4-BE49-F238E27FC236}">
                <a16:creationId xmlns:a16="http://schemas.microsoft.com/office/drawing/2014/main" id="{5752E82B-E1A1-D7EF-D2F0-894D30383780}"/>
              </a:ext>
            </a:extLst>
          </p:cNvPr>
          <p:cNvSpPr>
            <a:spLocks noGrp="1"/>
          </p:cNvSpPr>
          <p:nvPr>
            <p:ph idx="1"/>
          </p:nvPr>
        </p:nvSpPr>
        <p:spPr>
          <a:xfrm>
            <a:off x="838200" y="1253331"/>
            <a:ext cx="10261209" cy="5020860"/>
          </a:xfrm>
        </p:spPr>
        <p:txBody>
          <a:bodyPr>
            <a:normAutofit/>
          </a:bodyPr>
          <a:lstStyle/>
          <a:p>
            <a:pPr marL="0" indent="0">
              <a:buNone/>
            </a:pPr>
            <a:r>
              <a:rPr lang="el-GR" dirty="0"/>
              <a:t>Δυστυχώς στον προγραμματισμό, δεν υπάρχουν «βασικά» κομμάτια ενός κώδικα, παρόλο που τον χωρίζουμε σε κομμάτια, ειδικά στον αντικειμενοστραφή προγραμματισμό, δημιουργείται ένα σύνολο στο οποίο δεν υπάρχουν διακρίσεις σε σημαντικό και όχι. </a:t>
            </a:r>
          </a:p>
          <a:p>
            <a:pPr marL="0" indent="0">
              <a:buNone/>
            </a:pPr>
            <a:r>
              <a:rPr lang="el-GR" dirty="0"/>
              <a:t>Παρόλα αυτά, ένα από τα πιο σημαντικά κομμάτια σε κάθε πρόγραμμα, όπως και αυτό, είναι η ορθότητα των δεδομένων που θα εισάγει ο χρήστης. Γι’αυτό περιλαμβάνονται μερικές παραπάνω </a:t>
            </a:r>
            <a:r>
              <a:rPr lang="en-US" dirty="0"/>
              <a:t>if</a:t>
            </a:r>
            <a:r>
              <a:rPr lang="el-GR" dirty="0"/>
              <a:t> για να μπορεί να τρέξει χωρίς κανένα πρόβλημα το πρόγραμμα.</a:t>
            </a:r>
          </a:p>
          <a:p>
            <a:pPr marL="0" indent="0">
              <a:buNone/>
            </a:pPr>
            <a:r>
              <a:rPr lang="el-GR" dirty="0"/>
              <a:t>Βέβαια και για την διευκόληνση του χρήστη, υπάρχουν εμφανίσεις μηνυμάτων για να σιγουρευτεί πως τα δεδομένα που εισάγει είναι σωστά.</a:t>
            </a:r>
          </a:p>
        </p:txBody>
      </p:sp>
    </p:spTree>
    <p:extLst>
      <p:ext uri="{BB962C8B-B14F-4D97-AF65-F5344CB8AC3E}">
        <p14:creationId xmlns:p14="http://schemas.microsoft.com/office/powerpoint/2010/main" val="63543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8006-13B8-A661-BFA7-98FCAAF9101A}"/>
              </a:ext>
            </a:extLst>
          </p:cNvPr>
          <p:cNvSpPr>
            <a:spLocks noGrp="1"/>
          </p:cNvSpPr>
          <p:nvPr>
            <p:ph type="title"/>
          </p:nvPr>
        </p:nvSpPr>
        <p:spPr>
          <a:xfrm>
            <a:off x="388034" y="252583"/>
            <a:ext cx="10515600" cy="1325563"/>
          </a:xfrm>
        </p:spPr>
        <p:txBody>
          <a:bodyPr/>
          <a:lstStyle/>
          <a:p>
            <a:r>
              <a:rPr lang="el-GR" b="1" dirty="0"/>
              <a:t>Συμπέρασμα &amp; μελλοντικές παραλλαγές</a:t>
            </a:r>
            <a:endParaRPr lang="en-US" b="1" dirty="0"/>
          </a:p>
        </p:txBody>
      </p:sp>
      <p:sp>
        <p:nvSpPr>
          <p:cNvPr id="3" name="Content Placeholder 2">
            <a:extLst>
              <a:ext uri="{FF2B5EF4-FFF2-40B4-BE49-F238E27FC236}">
                <a16:creationId xmlns:a16="http://schemas.microsoft.com/office/drawing/2014/main" id="{9C0B7EFE-C9B2-9CCE-FFDC-207B871C07E1}"/>
              </a:ext>
            </a:extLst>
          </p:cNvPr>
          <p:cNvSpPr>
            <a:spLocks noGrp="1"/>
          </p:cNvSpPr>
          <p:nvPr>
            <p:ph idx="1"/>
          </p:nvPr>
        </p:nvSpPr>
        <p:spPr>
          <a:xfrm>
            <a:off x="838200" y="1511587"/>
            <a:ext cx="10515600" cy="5093829"/>
          </a:xfrm>
        </p:spPr>
        <p:txBody>
          <a:bodyPr/>
          <a:lstStyle/>
          <a:p>
            <a:pPr marL="0" indent="0">
              <a:buNone/>
            </a:pPr>
            <a:r>
              <a:rPr lang="el-GR" dirty="0"/>
              <a:t>Με την δημιουργεία του παιχνιδιού αυτού στο περιβάλλον της </a:t>
            </a:r>
            <a:r>
              <a:rPr lang="en-US" dirty="0"/>
              <a:t>C++</a:t>
            </a:r>
            <a:r>
              <a:rPr lang="el-GR" dirty="0"/>
              <a:t> η ομάδα μας συνηδειτοποίησε πως για σωστή κατανόηση και υλοποίηση μιας γλώσσας προγραμματισμού, σημαντικό είναι ο προγραμματιστής να πειραματίζεται και μόνος του, πέρα από την εργασία που του έχει δωθεί.</a:t>
            </a:r>
          </a:p>
          <a:p>
            <a:pPr marL="0" indent="0">
              <a:buNone/>
            </a:pPr>
            <a:r>
              <a:rPr lang="el-GR" dirty="0"/>
              <a:t>Λόγω του ελάχιστου αυτού πειραματισμού από την ομάδα μας, η εργασία αυτή μας δυσκόλεψε περισσότερο από ότι θα έπρεπε αλλά ταυτόχρονα βοήθησε και πάρα πολύ.</a:t>
            </a:r>
          </a:p>
          <a:p>
            <a:pPr marL="0" indent="0">
              <a:buNone/>
            </a:pPr>
            <a:r>
              <a:rPr lang="el-GR" dirty="0"/>
              <a:t>Στο μέλλον θα θέλαμε να προσθέσουμε μόνο το γραφικό κομμάτι, αντί για εντολές εμφάνισης κειμένου. Πέρα από αυτό, πιστεύουμε πως το παιχνίδι δεν χρειάζεται τροποποιήσεις, διότι είναι αυτό με το οποίο πολλοί από εμάς μεγάλωσαν και γνωρίζουν με την απλή αυτή μορφή.</a:t>
            </a:r>
            <a:endParaRPr lang="en-US" dirty="0"/>
          </a:p>
        </p:txBody>
      </p:sp>
    </p:spTree>
    <p:extLst>
      <p:ext uri="{BB962C8B-B14F-4D97-AF65-F5344CB8AC3E}">
        <p14:creationId xmlns:p14="http://schemas.microsoft.com/office/powerpoint/2010/main" val="94480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9D74-C0F1-1F41-BF03-A7CEB51A81AE}"/>
              </a:ext>
            </a:extLst>
          </p:cNvPr>
          <p:cNvSpPr>
            <a:spLocks noGrp="1"/>
          </p:cNvSpPr>
          <p:nvPr>
            <p:ph type="title"/>
          </p:nvPr>
        </p:nvSpPr>
        <p:spPr>
          <a:xfrm>
            <a:off x="838200" y="2378652"/>
            <a:ext cx="10515600" cy="1325563"/>
          </a:xfrm>
        </p:spPr>
        <p:txBody>
          <a:bodyPr/>
          <a:lstStyle/>
          <a:p>
            <a:pPr algn="ctr"/>
            <a:r>
              <a:rPr lang="el-GR" b="1" dirty="0"/>
              <a:t>ΕΥΧΑΡΙΣΤΟΥΜΕ ΓΙΑ ΤΗΝ ΠΡΟΣΟΧΗ ΣΑΣ!</a:t>
            </a:r>
            <a:endParaRPr lang="en-US" b="1" dirty="0"/>
          </a:p>
        </p:txBody>
      </p:sp>
    </p:spTree>
    <p:extLst>
      <p:ext uri="{BB962C8B-B14F-4D97-AF65-F5344CB8AC3E}">
        <p14:creationId xmlns:p14="http://schemas.microsoft.com/office/powerpoint/2010/main" val="347002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4C41-9E3A-6212-4031-5AFAA13C08B3}"/>
              </a:ext>
            </a:extLst>
          </p:cNvPr>
          <p:cNvSpPr>
            <a:spLocks noGrp="1"/>
          </p:cNvSpPr>
          <p:nvPr>
            <p:ph type="title"/>
          </p:nvPr>
        </p:nvSpPr>
        <p:spPr>
          <a:xfrm>
            <a:off x="175491" y="101600"/>
            <a:ext cx="6301509" cy="798657"/>
          </a:xfrm>
        </p:spPr>
        <p:txBody>
          <a:bodyPr/>
          <a:lstStyle/>
          <a:p>
            <a:r>
              <a:rPr lang="el-GR" b="1" dirty="0"/>
              <a:t>Εισαγωγή</a:t>
            </a:r>
            <a:endParaRPr lang="en-US" b="1" dirty="0"/>
          </a:p>
        </p:txBody>
      </p:sp>
      <p:sp>
        <p:nvSpPr>
          <p:cNvPr id="3" name="Content Placeholder 2">
            <a:extLst>
              <a:ext uri="{FF2B5EF4-FFF2-40B4-BE49-F238E27FC236}">
                <a16:creationId xmlns:a16="http://schemas.microsoft.com/office/drawing/2014/main" id="{CEE3D50F-6AAA-8712-9D25-66B980D2D44E}"/>
              </a:ext>
            </a:extLst>
          </p:cNvPr>
          <p:cNvSpPr>
            <a:spLocks noGrp="1"/>
          </p:cNvSpPr>
          <p:nvPr>
            <p:ph idx="1"/>
          </p:nvPr>
        </p:nvSpPr>
        <p:spPr>
          <a:xfrm>
            <a:off x="588818" y="966642"/>
            <a:ext cx="10515600" cy="5655831"/>
          </a:xfrm>
        </p:spPr>
        <p:txBody>
          <a:bodyPr>
            <a:normAutofit/>
          </a:bodyPr>
          <a:lstStyle/>
          <a:p>
            <a:r>
              <a:rPr lang="el-GR" dirty="0"/>
              <a:t>Τι αφορά το </a:t>
            </a:r>
            <a:r>
              <a:rPr lang="en-US" dirty="0"/>
              <a:t>project</a:t>
            </a:r>
          </a:p>
          <a:p>
            <a:r>
              <a:rPr lang="el-GR" dirty="0"/>
              <a:t>Πώς καταλήξαμε σε αυτό το αντικείμενο</a:t>
            </a:r>
          </a:p>
          <a:p>
            <a:r>
              <a:rPr lang="el-GR" dirty="0"/>
              <a:t>Ποιοί είναι οι βασικοί στόχοι και οι δυνατότητες του </a:t>
            </a:r>
            <a:r>
              <a:rPr lang="en-US" dirty="0"/>
              <a:t>project</a:t>
            </a:r>
          </a:p>
          <a:p>
            <a:r>
              <a:rPr lang="el-GR" dirty="0"/>
              <a:t>Πώς λειτουργεί ο κώδικας (</a:t>
            </a:r>
            <a:r>
              <a:rPr lang="el-GR" sz="2000" dirty="0"/>
              <a:t>συμπεριλαμβάνοντας ένα διάγραμμα ροής</a:t>
            </a:r>
            <a:r>
              <a:rPr lang="el-GR" dirty="0"/>
              <a:t>)</a:t>
            </a:r>
          </a:p>
          <a:p>
            <a:r>
              <a:rPr lang="el-GR" dirty="0"/>
              <a:t>Σε ποιό περιβάλλον διατυπώθηκε ο κώδικας και τι βοηθήματα υπήρχαν</a:t>
            </a:r>
          </a:p>
          <a:p>
            <a:r>
              <a:rPr lang="el-GR" dirty="0"/>
              <a:t>Πώς υλοποιήθηκε το βασικό ζητούμενο του παιχνιδιού</a:t>
            </a:r>
          </a:p>
          <a:p>
            <a:r>
              <a:rPr lang="el-GR" dirty="0"/>
              <a:t>Αποτελέσματα κώδικα</a:t>
            </a:r>
          </a:p>
          <a:p>
            <a:r>
              <a:rPr lang="el-GR" dirty="0"/>
              <a:t>Σύγκριση με κώδικα δημιουργημένο απο εργαλείο τεχνητής νοημοσύνης</a:t>
            </a:r>
          </a:p>
          <a:p>
            <a:r>
              <a:rPr lang="el-GR" dirty="0"/>
              <a:t>Συμπέρασμα εργασίας</a:t>
            </a:r>
          </a:p>
          <a:p>
            <a:endParaRPr lang="el-GR" dirty="0"/>
          </a:p>
        </p:txBody>
      </p:sp>
    </p:spTree>
    <p:extLst>
      <p:ext uri="{BB962C8B-B14F-4D97-AF65-F5344CB8AC3E}">
        <p14:creationId xmlns:p14="http://schemas.microsoft.com/office/powerpoint/2010/main" val="43799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A9FF-4230-5737-EC74-EF17F2B2D4A5}"/>
              </a:ext>
            </a:extLst>
          </p:cNvPr>
          <p:cNvSpPr>
            <a:spLocks noGrp="1"/>
          </p:cNvSpPr>
          <p:nvPr>
            <p:ph type="title"/>
          </p:nvPr>
        </p:nvSpPr>
        <p:spPr>
          <a:xfrm>
            <a:off x="191654" y="134216"/>
            <a:ext cx="10515600" cy="1325563"/>
          </a:xfrm>
        </p:spPr>
        <p:txBody>
          <a:bodyPr>
            <a:normAutofit/>
          </a:bodyPr>
          <a:lstStyle/>
          <a:p>
            <a:r>
              <a:rPr lang="el-GR" sz="3600" b="1" dirty="0"/>
              <a:t>Πέτρα,Ψαλίδι, Χαρτί</a:t>
            </a:r>
            <a:endParaRPr lang="en-US" sz="3600" b="1" dirty="0"/>
          </a:p>
        </p:txBody>
      </p:sp>
      <p:sp>
        <p:nvSpPr>
          <p:cNvPr id="3" name="Content Placeholder 2">
            <a:extLst>
              <a:ext uri="{FF2B5EF4-FFF2-40B4-BE49-F238E27FC236}">
                <a16:creationId xmlns:a16="http://schemas.microsoft.com/office/drawing/2014/main" id="{5786DF1E-2A6A-B2F9-94AE-8B98A8539E4E}"/>
              </a:ext>
            </a:extLst>
          </p:cNvPr>
          <p:cNvSpPr>
            <a:spLocks noGrp="1"/>
          </p:cNvSpPr>
          <p:nvPr>
            <p:ph idx="1"/>
          </p:nvPr>
        </p:nvSpPr>
        <p:spPr>
          <a:xfrm>
            <a:off x="838200" y="1253330"/>
            <a:ext cx="10515600" cy="5267543"/>
          </a:xfrm>
        </p:spPr>
        <p:txBody>
          <a:bodyPr>
            <a:normAutofit lnSpcReduction="10000"/>
          </a:bodyPr>
          <a:lstStyle/>
          <a:p>
            <a:pPr marL="0" indent="0">
              <a:buNone/>
            </a:pPr>
            <a:r>
              <a:rPr lang="el-GR" dirty="0"/>
              <a:t>Το </a:t>
            </a:r>
            <a:r>
              <a:rPr lang="en-US" dirty="0"/>
              <a:t>project </a:t>
            </a:r>
            <a:r>
              <a:rPr lang="el-GR" dirty="0"/>
              <a:t>αυτό αφορά τη δομή και εκτέλεση ενός κώδικα για το γνωστό σε όλους μας παιχνίδι πέτρα, ψαλίδι, χαρτί στο περιβάλλον της </a:t>
            </a:r>
            <a:r>
              <a:rPr lang="en-US" dirty="0"/>
              <a:t>C++. </a:t>
            </a:r>
            <a:r>
              <a:rPr lang="el-GR" dirty="0"/>
              <a:t>Ο κώδικας παραμένει σχετικά απλός από την αρχή μέχρι το τέλος, χωρίς κανένα πρόσθετο χαρακτηριστικό από το βασικό παιχνίδι, πέρα από την επιλογή να παίξεις ενάντια σε έναν υπολογιστή.</a:t>
            </a:r>
          </a:p>
          <a:p>
            <a:pPr marL="0" indent="0">
              <a:buNone/>
            </a:pPr>
            <a:r>
              <a:rPr lang="el-GR" dirty="0"/>
              <a:t>Το αρχικό όραμα της ομάδας ήταν κώδικας για σκάκι, με όλους τους κανόνες του παιχνιδιού. Δυστυχώς όμως, μετά από μερικές συνελέυσεις της ομάδας, καταλήξαμε πως ο χρόνος που μας είχε μείνει μέχρι την παράδοση δεν ήταν αρκετός για την υλοποίηση ενός τέτοιου κώδικα με τις γνώσεις που ήδη είχαμε. </a:t>
            </a:r>
            <a:endParaRPr lang="en-US" dirty="0"/>
          </a:p>
          <a:p>
            <a:pPr marL="0" indent="0">
              <a:buNone/>
            </a:pPr>
            <a:endParaRPr lang="el-GR" dirty="0"/>
          </a:p>
          <a:p>
            <a:pPr marL="0" indent="0">
              <a:buNone/>
            </a:pPr>
            <a:r>
              <a:rPr lang="el-GR" dirty="0"/>
              <a:t>Λόγω των παραπάνω και της απλής λειτουργίας του παιχνιδιού καταλήξαμε πως το Πέτρα, Ψαλίδι, Χαρτί ήταν πίο εύκολο να υλοποιηθεί από την ομάδα μας.</a:t>
            </a:r>
            <a:endParaRPr lang="en-US" dirty="0"/>
          </a:p>
        </p:txBody>
      </p:sp>
    </p:spTree>
    <p:extLst>
      <p:ext uri="{BB962C8B-B14F-4D97-AF65-F5344CB8AC3E}">
        <p14:creationId xmlns:p14="http://schemas.microsoft.com/office/powerpoint/2010/main" val="280408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970E-63F2-6E70-A6CD-F415D9B04C7C}"/>
              </a:ext>
            </a:extLst>
          </p:cNvPr>
          <p:cNvSpPr>
            <a:spLocks noGrp="1"/>
          </p:cNvSpPr>
          <p:nvPr>
            <p:ph type="title"/>
          </p:nvPr>
        </p:nvSpPr>
        <p:spPr>
          <a:xfrm>
            <a:off x="376382" y="106507"/>
            <a:ext cx="10515600" cy="1325563"/>
          </a:xfrm>
        </p:spPr>
        <p:txBody>
          <a:bodyPr/>
          <a:lstStyle/>
          <a:p>
            <a:r>
              <a:rPr lang="el-GR" b="1" dirty="0"/>
              <a:t>Στόχοι</a:t>
            </a:r>
            <a:endParaRPr lang="en-US" b="1" dirty="0"/>
          </a:p>
        </p:txBody>
      </p:sp>
      <p:sp>
        <p:nvSpPr>
          <p:cNvPr id="3" name="Content Placeholder 2">
            <a:extLst>
              <a:ext uri="{FF2B5EF4-FFF2-40B4-BE49-F238E27FC236}">
                <a16:creationId xmlns:a16="http://schemas.microsoft.com/office/drawing/2014/main" id="{DA195DF9-97A1-D917-FC6E-22634E1EA213}"/>
              </a:ext>
            </a:extLst>
          </p:cNvPr>
          <p:cNvSpPr>
            <a:spLocks noGrp="1"/>
          </p:cNvSpPr>
          <p:nvPr>
            <p:ph idx="1"/>
          </p:nvPr>
        </p:nvSpPr>
        <p:spPr>
          <a:xfrm>
            <a:off x="838200" y="1253331"/>
            <a:ext cx="10515600" cy="4351338"/>
          </a:xfrm>
        </p:spPr>
        <p:txBody>
          <a:bodyPr/>
          <a:lstStyle/>
          <a:p>
            <a:pPr marL="0" indent="0">
              <a:buNone/>
            </a:pPr>
            <a:r>
              <a:rPr lang="el-GR" dirty="0"/>
              <a:t>Η συγκεκριμένη εργασία δεν έχει κάποιο συγκεκριμένο στόχο, πέρα από το να θυμίσει την παιδική ηλικία όλων μας, με ένα παιχνίδι που όλοι σε κάποια φάση της ζωής τους έχουν παίξει.</a:t>
            </a:r>
          </a:p>
          <a:p>
            <a:pPr marL="0" indent="0">
              <a:buNone/>
            </a:pPr>
            <a:r>
              <a:rPr lang="el-GR" dirty="0"/>
              <a:t>Πέρα από αυτό όμως, βοήθησε πάρα πολύ στο να αναπτύξουν τα μέλη της ομάδας μας τις ικανότητες τους στην όχι μόνο στην υλοποίηση, αλλά και στην κατανόηση κώδικα, λόγω των ελάχιστων γνώσεων από την κακή διεξαγωγή μαθημάτων προηγούμενων εξαμήνων.</a:t>
            </a:r>
          </a:p>
          <a:p>
            <a:pPr marL="0" indent="0">
              <a:buNone/>
            </a:pPr>
            <a:endParaRPr lang="en-US" dirty="0"/>
          </a:p>
        </p:txBody>
      </p:sp>
    </p:spTree>
    <p:extLst>
      <p:ext uri="{BB962C8B-B14F-4D97-AF65-F5344CB8AC3E}">
        <p14:creationId xmlns:p14="http://schemas.microsoft.com/office/powerpoint/2010/main" val="2357950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3131-867E-EED0-596E-44B0A11B6CBF}"/>
              </a:ext>
            </a:extLst>
          </p:cNvPr>
          <p:cNvSpPr>
            <a:spLocks noGrp="1"/>
          </p:cNvSpPr>
          <p:nvPr>
            <p:ph type="title"/>
          </p:nvPr>
        </p:nvSpPr>
        <p:spPr>
          <a:xfrm>
            <a:off x="265546" y="18255"/>
            <a:ext cx="10515600" cy="1325563"/>
          </a:xfrm>
        </p:spPr>
        <p:txBody>
          <a:bodyPr/>
          <a:lstStyle/>
          <a:p>
            <a:r>
              <a:rPr lang="el-GR" b="1" dirty="0"/>
              <a:t>Πως λειτουργεί ο κώδικας</a:t>
            </a:r>
            <a:endParaRPr lang="en-US" b="1" dirty="0"/>
          </a:p>
        </p:txBody>
      </p:sp>
      <p:sp>
        <p:nvSpPr>
          <p:cNvPr id="3" name="Content Placeholder 2">
            <a:extLst>
              <a:ext uri="{FF2B5EF4-FFF2-40B4-BE49-F238E27FC236}">
                <a16:creationId xmlns:a16="http://schemas.microsoft.com/office/drawing/2014/main" id="{2200A810-F2DE-2ADF-C86C-9752386A2D36}"/>
              </a:ext>
            </a:extLst>
          </p:cNvPr>
          <p:cNvSpPr>
            <a:spLocks noGrp="1"/>
          </p:cNvSpPr>
          <p:nvPr>
            <p:ph idx="1"/>
          </p:nvPr>
        </p:nvSpPr>
        <p:spPr>
          <a:xfrm>
            <a:off x="773545" y="1253330"/>
            <a:ext cx="10515600" cy="5341433"/>
          </a:xfrm>
        </p:spPr>
        <p:txBody>
          <a:bodyPr/>
          <a:lstStyle/>
          <a:p>
            <a:pPr marL="0" indent="0">
              <a:buNone/>
            </a:pPr>
            <a:r>
              <a:rPr lang="el-GR" dirty="0"/>
              <a:t>Ο κώδικας είναι πάρα πολύ εύκολος στην κατανόηση, από την μεριά και του χρήστη αλλά και του προγραμματιστή. Διατυπώθηκε στο </a:t>
            </a:r>
            <a:r>
              <a:rPr lang="en-US" dirty="0"/>
              <a:t>Visual Studio Code (</a:t>
            </a:r>
            <a:r>
              <a:rPr lang="el-GR" sz="1800" dirty="0"/>
              <a:t>μαζί με την βοήθεια </a:t>
            </a:r>
            <a:r>
              <a:rPr lang="en-US" sz="1800" dirty="0"/>
              <a:t>built-in </a:t>
            </a:r>
            <a:r>
              <a:rPr lang="el-GR" sz="1800" dirty="0"/>
              <a:t>επεκτάσεων του προγράμματος</a:t>
            </a:r>
            <a:r>
              <a:rPr lang="el-GR" dirty="0"/>
              <a:t>) σε γλώσσα </a:t>
            </a:r>
            <a:r>
              <a:rPr lang="en-US" dirty="0"/>
              <a:t>C++.</a:t>
            </a:r>
          </a:p>
          <a:p>
            <a:pPr marL="0" indent="0">
              <a:buNone/>
            </a:pPr>
            <a:endParaRPr lang="en-US" dirty="0"/>
          </a:p>
          <a:p>
            <a:pPr marL="0" indent="0">
              <a:buNone/>
            </a:pPr>
            <a:r>
              <a:rPr lang="el-GR" dirty="0"/>
              <a:t>Όταν ο χρήστης τρέξει το πρόγραμμα, μετά από μερικά δευτερόλεπτα, θα ζητηθεί το όνομα του </a:t>
            </a:r>
            <a:r>
              <a:rPr lang="en-US" dirty="0"/>
              <a:t>Player 1</a:t>
            </a:r>
            <a:r>
              <a:rPr lang="el-GR" dirty="0"/>
              <a:t>. Έπειτα αφού πληκτρολογήσει, το πρόγραμμα ζητάει εάν υπάρχει δεύτερος παίκτης ή εάν ο </a:t>
            </a:r>
            <a:r>
              <a:rPr lang="en-US" dirty="0"/>
              <a:t>Player 1 </a:t>
            </a:r>
            <a:r>
              <a:rPr lang="el-GR" dirty="0"/>
              <a:t>θα είναι ενάντια του υπολογιστή, όπου μετά από την επιλογή του χρήστη, θα ζητηθεί ο αριθμός γύρων που θέλει να παίξει (</a:t>
            </a:r>
            <a:r>
              <a:rPr lang="el-GR" sz="1600" dirty="0"/>
              <a:t>1,3,5</a:t>
            </a:r>
            <a:r>
              <a:rPr lang="el-GR" dirty="0"/>
              <a:t>). Με βάση τις προηγούμενες επιλογές, ξεκινάει το παιχνίδι περιμένοντας από τον </a:t>
            </a:r>
            <a:r>
              <a:rPr lang="en-US" dirty="0"/>
              <a:t>Player 1 </a:t>
            </a:r>
            <a:r>
              <a:rPr lang="el-GR" dirty="0"/>
              <a:t>την πρώτη του κίνηση, όπου μετά από την επιλογή του και του</a:t>
            </a:r>
            <a:r>
              <a:rPr lang="en-US" dirty="0"/>
              <a:t> Player 2 / </a:t>
            </a:r>
            <a:r>
              <a:rPr lang="el-GR" dirty="0"/>
              <a:t>Υπολογιστή (</a:t>
            </a:r>
            <a:r>
              <a:rPr lang="el-GR" sz="1600" dirty="0"/>
              <a:t>ανάλογα τους γύρους</a:t>
            </a:r>
            <a:r>
              <a:rPr lang="el-GR" dirty="0"/>
              <a:t>) εμφανίζεται στην οθόνη ένα μήνυμα με το όνομα του νικητή.</a:t>
            </a:r>
            <a:endParaRPr lang="en-US" dirty="0"/>
          </a:p>
        </p:txBody>
      </p:sp>
    </p:spTree>
    <p:extLst>
      <p:ext uri="{BB962C8B-B14F-4D97-AF65-F5344CB8AC3E}">
        <p14:creationId xmlns:p14="http://schemas.microsoft.com/office/powerpoint/2010/main" val="416364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2025-05-18 23-03-43">
            <a:hlinkClick r:id="" action="ppaction://media"/>
            <a:extLst>
              <a:ext uri="{FF2B5EF4-FFF2-40B4-BE49-F238E27FC236}">
                <a16:creationId xmlns:a16="http://schemas.microsoft.com/office/drawing/2014/main" id="{BDED984B-A175-7EF1-E11C-F652CE90D21F}"/>
              </a:ext>
            </a:extLst>
          </p:cNvPr>
          <p:cNvPicPr>
            <a:picLocks noGrp="1" noChangeAspect="1"/>
          </p:cNvPicPr>
          <p:nvPr>
            <p:ph idx="1"/>
            <a:videoFile r:link="rId1"/>
            <p:extLst>
              <p:ext uri="{DAA4B4D4-6D71-4841-9C94-3DE7FCFB9230}">
                <p14:media xmlns:p14="http://schemas.microsoft.com/office/powerpoint/2010/main" r:embed="rId2">
                  <p14:trim st="3256" end="2139.9583"/>
                </p14:media>
              </p:ext>
            </p:extLst>
          </p:nvPr>
        </p:nvPicPr>
        <p:blipFill>
          <a:blip r:embed="rId4"/>
          <a:stretch>
            <a:fillRect/>
          </a:stretch>
        </p:blipFill>
        <p:spPr>
          <a:xfrm>
            <a:off x="-1402671" y="0"/>
            <a:ext cx="13594671"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3630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16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522E-118F-D401-D808-08432855B5D1}"/>
              </a:ext>
            </a:extLst>
          </p:cNvPr>
          <p:cNvSpPr>
            <a:spLocks noGrp="1"/>
          </p:cNvSpPr>
          <p:nvPr>
            <p:ph type="title"/>
          </p:nvPr>
        </p:nvSpPr>
        <p:spPr>
          <a:xfrm>
            <a:off x="73891" y="0"/>
            <a:ext cx="10485582" cy="956108"/>
          </a:xfrm>
        </p:spPr>
        <p:txBody>
          <a:bodyPr/>
          <a:lstStyle/>
          <a:p>
            <a:r>
              <a:rPr lang="el-GR" b="1" dirty="0"/>
              <a:t>ΔΙΑΓΡΑΜΜΑ ΡΟΗΣ</a:t>
            </a:r>
            <a:endParaRPr lang="en-US" b="1" dirty="0"/>
          </a:p>
        </p:txBody>
      </p:sp>
      <p:pic>
        <p:nvPicPr>
          <p:cNvPr id="6" name="Picture 5">
            <a:extLst>
              <a:ext uri="{FF2B5EF4-FFF2-40B4-BE49-F238E27FC236}">
                <a16:creationId xmlns:a16="http://schemas.microsoft.com/office/drawing/2014/main" id="{9E2210C6-4E16-752F-161E-472411F95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049" y="207818"/>
            <a:ext cx="6125242" cy="6442364"/>
          </a:xfrm>
          <a:prstGeom prst="rect">
            <a:avLst/>
          </a:prstGeom>
        </p:spPr>
      </p:pic>
    </p:spTree>
    <p:extLst>
      <p:ext uri="{BB962C8B-B14F-4D97-AF65-F5344CB8AC3E}">
        <p14:creationId xmlns:p14="http://schemas.microsoft.com/office/powerpoint/2010/main" val="102281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7B62-0B62-5628-04DD-87FF6C3E1D75}"/>
              </a:ext>
            </a:extLst>
          </p:cNvPr>
          <p:cNvSpPr>
            <a:spLocks noGrp="1"/>
          </p:cNvSpPr>
          <p:nvPr>
            <p:ph type="title"/>
          </p:nvPr>
        </p:nvSpPr>
        <p:spPr>
          <a:xfrm>
            <a:off x="237836" y="134216"/>
            <a:ext cx="10515600" cy="1325563"/>
          </a:xfrm>
        </p:spPr>
        <p:txBody>
          <a:bodyPr/>
          <a:lstStyle/>
          <a:p>
            <a:r>
              <a:rPr lang="el-GR" b="1" dirty="0"/>
              <a:t>ΔΗΜΙΟΥΡΓΙΑ ΤΟΥ ΚΩΔΙΚΑ</a:t>
            </a:r>
            <a:endParaRPr lang="en-US" b="1" dirty="0"/>
          </a:p>
        </p:txBody>
      </p:sp>
      <p:sp>
        <p:nvSpPr>
          <p:cNvPr id="3" name="Content Placeholder 2">
            <a:extLst>
              <a:ext uri="{FF2B5EF4-FFF2-40B4-BE49-F238E27FC236}">
                <a16:creationId xmlns:a16="http://schemas.microsoft.com/office/drawing/2014/main" id="{A1C1E863-55FE-6A01-1A83-5482C1FCDF82}"/>
              </a:ext>
            </a:extLst>
          </p:cNvPr>
          <p:cNvSpPr>
            <a:spLocks noGrp="1"/>
          </p:cNvSpPr>
          <p:nvPr>
            <p:ph idx="1"/>
          </p:nvPr>
        </p:nvSpPr>
        <p:spPr>
          <a:xfrm>
            <a:off x="838200" y="1391516"/>
            <a:ext cx="10515600" cy="5332268"/>
          </a:xfrm>
        </p:spPr>
        <p:txBody>
          <a:bodyPr>
            <a:normAutofit/>
          </a:bodyPr>
          <a:lstStyle/>
          <a:p>
            <a:pPr marL="0" indent="0">
              <a:buNone/>
            </a:pPr>
            <a:r>
              <a:rPr lang="el-GR" dirty="0"/>
              <a:t>Για την δημιουργία του κώδικα, χρησιμοποιήσαμε μερικά βοηθήματα από το </a:t>
            </a:r>
            <a:r>
              <a:rPr lang="en-US" dirty="0"/>
              <a:t>Youtube</a:t>
            </a:r>
            <a:r>
              <a:rPr lang="el-GR" dirty="0"/>
              <a:t> μαζί με διαφάνειες από μαθήματα τωρινού όσο και προηγούμενων εξαμήνων.</a:t>
            </a:r>
            <a:r>
              <a:rPr lang="en-US" dirty="0"/>
              <a:t> </a:t>
            </a:r>
            <a:endParaRPr lang="el-GR" dirty="0"/>
          </a:p>
          <a:p>
            <a:pPr marL="0" indent="0">
              <a:buNone/>
            </a:pPr>
            <a:r>
              <a:rPr lang="el-GR" dirty="0"/>
              <a:t>Χρησιμοποιήσαμε την λογική από τα βίντεο που παρακολουθήσαμε για να συντάξουμε τον κώδικα.</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Source: https://www.youtube.com/watch?v=-TkoO8Z07hI&amp;t</a:t>
            </a:r>
          </a:p>
        </p:txBody>
      </p:sp>
    </p:spTree>
    <p:extLst>
      <p:ext uri="{BB962C8B-B14F-4D97-AF65-F5344CB8AC3E}">
        <p14:creationId xmlns:p14="http://schemas.microsoft.com/office/powerpoint/2010/main" val="162171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EF1D-8B1E-DA4B-9956-8C2C5DA1318D}"/>
              </a:ext>
            </a:extLst>
          </p:cNvPr>
          <p:cNvSpPr>
            <a:spLocks noGrp="1"/>
          </p:cNvSpPr>
          <p:nvPr>
            <p:ph type="title"/>
          </p:nvPr>
        </p:nvSpPr>
        <p:spPr>
          <a:xfrm>
            <a:off x="200891" y="152689"/>
            <a:ext cx="10515600" cy="1325563"/>
          </a:xfrm>
        </p:spPr>
        <p:txBody>
          <a:bodyPr/>
          <a:lstStyle/>
          <a:p>
            <a:r>
              <a:rPr lang="el-GR" b="1" dirty="0"/>
              <a:t>ΚΩΔΙΚΑΣ ΤΕΧΝΗΤΗΣ ΝΟΗΜΟΣΥΝΗΣ</a:t>
            </a:r>
            <a:endParaRPr lang="en-US" b="1" dirty="0"/>
          </a:p>
        </p:txBody>
      </p:sp>
      <p:pic>
        <p:nvPicPr>
          <p:cNvPr id="5" name="Content Placeholder 4">
            <a:extLst>
              <a:ext uri="{FF2B5EF4-FFF2-40B4-BE49-F238E27FC236}">
                <a16:creationId xmlns:a16="http://schemas.microsoft.com/office/drawing/2014/main" id="{2B9AAED6-484F-10E4-8891-7C5018289297}"/>
              </a:ext>
            </a:extLst>
          </p:cNvPr>
          <p:cNvPicPr>
            <a:picLocks noGrp="1" noChangeAspect="1"/>
          </p:cNvPicPr>
          <p:nvPr>
            <p:ph idx="1"/>
          </p:nvPr>
        </p:nvPicPr>
        <p:blipFill>
          <a:blip r:embed="rId2"/>
          <a:stretch>
            <a:fillRect/>
          </a:stretch>
        </p:blipFill>
        <p:spPr>
          <a:xfrm>
            <a:off x="200891" y="1545382"/>
            <a:ext cx="3683345" cy="5159929"/>
          </a:xfrm>
        </p:spPr>
      </p:pic>
      <p:sp>
        <p:nvSpPr>
          <p:cNvPr id="6" name="TextBox 5">
            <a:extLst>
              <a:ext uri="{FF2B5EF4-FFF2-40B4-BE49-F238E27FC236}">
                <a16:creationId xmlns:a16="http://schemas.microsoft.com/office/drawing/2014/main" id="{7D81D11E-9473-1F6E-8CF6-4794B51F7EEF}"/>
              </a:ext>
            </a:extLst>
          </p:cNvPr>
          <p:cNvSpPr txBox="1"/>
          <p:nvPr/>
        </p:nvSpPr>
        <p:spPr>
          <a:xfrm>
            <a:off x="200891" y="1176050"/>
            <a:ext cx="3177310" cy="369332"/>
          </a:xfrm>
          <a:prstGeom prst="rect">
            <a:avLst/>
          </a:prstGeom>
          <a:noFill/>
        </p:spPr>
        <p:txBody>
          <a:bodyPr wrap="square" rtlCol="0">
            <a:spAutoFit/>
          </a:bodyPr>
          <a:lstStyle/>
          <a:p>
            <a:r>
              <a:rPr lang="en-US" b="1" u="sng" dirty="0"/>
              <a:t>CHAT GPT:</a:t>
            </a:r>
          </a:p>
        </p:txBody>
      </p:sp>
      <p:pic>
        <p:nvPicPr>
          <p:cNvPr id="8" name="Picture 7">
            <a:extLst>
              <a:ext uri="{FF2B5EF4-FFF2-40B4-BE49-F238E27FC236}">
                <a16:creationId xmlns:a16="http://schemas.microsoft.com/office/drawing/2014/main" id="{3BF2AC99-B1DB-2930-15EA-F6960A78FDAB}"/>
              </a:ext>
            </a:extLst>
          </p:cNvPr>
          <p:cNvPicPr>
            <a:picLocks noChangeAspect="1"/>
          </p:cNvPicPr>
          <p:nvPr/>
        </p:nvPicPr>
        <p:blipFill>
          <a:blip r:embed="rId3"/>
          <a:stretch>
            <a:fillRect/>
          </a:stretch>
        </p:blipFill>
        <p:spPr>
          <a:xfrm>
            <a:off x="5095654" y="1545382"/>
            <a:ext cx="2219545" cy="2696728"/>
          </a:xfrm>
          <a:prstGeom prst="rect">
            <a:avLst/>
          </a:prstGeom>
        </p:spPr>
      </p:pic>
      <p:pic>
        <p:nvPicPr>
          <p:cNvPr id="10" name="Picture 9">
            <a:extLst>
              <a:ext uri="{FF2B5EF4-FFF2-40B4-BE49-F238E27FC236}">
                <a16:creationId xmlns:a16="http://schemas.microsoft.com/office/drawing/2014/main" id="{4C02232F-CDF1-DB58-017A-54D0F16848DC}"/>
              </a:ext>
            </a:extLst>
          </p:cNvPr>
          <p:cNvPicPr>
            <a:picLocks noChangeAspect="1"/>
          </p:cNvPicPr>
          <p:nvPr/>
        </p:nvPicPr>
        <p:blipFill>
          <a:blip r:embed="rId4"/>
          <a:stretch>
            <a:fillRect/>
          </a:stretch>
        </p:blipFill>
        <p:spPr>
          <a:xfrm>
            <a:off x="7391473" y="1545382"/>
            <a:ext cx="4023091" cy="2696728"/>
          </a:xfrm>
          <a:prstGeom prst="rect">
            <a:avLst/>
          </a:prstGeom>
        </p:spPr>
      </p:pic>
      <p:pic>
        <p:nvPicPr>
          <p:cNvPr id="12" name="Picture 11">
            <a:extLst>
              <a:ext uri="{FF2B5EF4-FFF2-40B4-BE49-F238E27FC236}">
                <a16:creationId xmlns:a16="http://schemas.microsoft.com/office/drawing/2014/main" id="{68FA6823-1577-8FDE-0489-5319487AC591}"/>
              </a:ext>
            </a:extLst>
          </p:cNvPr>
          <p:cNvPicPr>
            <a:picLocks noChangeAspect="1"/>
          </p:cNvPicPr>
          <p:nvPr/>
        </p:nvPicPr>
        <p:blipFill>
          <a:blip r:embed="rId5"/>
          <a:stretch>
            <a:fillRect/>
          </a:stretch>
        </p:blipFill>
        <p:spPr>
          <a:xfrm>
            <a:off x="5095654" y="4309240"/>
            <a:ext cx="2769500" cy="2397613"/>
          </a:xfrm>
          <a:prstGeom prst="rect">
            <a:avLst/>
          </a:prstGeom>
        </p:spPr>
      </p:pic>
      <p:pic>
        <p:nvPicPr>
          <p:cNvPr id="14" name="Picture 13">
            <a:extLst>
              <a:ext uri="{FF2B5EF4-FFF2-40B4-BE49-F238E27FC236}">
                <a16:creationId xmlns:a16="http://schemas.microsoft.com/office/drawing/2014/main" id="{4FD4E043-E12E-C995-6E5C-6C15A4861BA9}"/>
              </a:ext>
            </a:extLst>
          </p:cNvPr>
          <p:cNvPicPr>
            <a:picLocks noChangeAspect="1"/>
          </p:cNvPicPr>
          <p:nvPr/>
        </p:nvPicPr>
        <p:blipFill>
          <a:blip r:embed="rId6"/>
          <a:stretch>
            <a:fillRect/>
          </a:stretch>
        </p:blipFill>
        <p:spPr>
          <a:xfrm>
            <a:off x="7952510" y="4309240"/>
            <a:ext cx="3462054" cy="2397613"/>
          </a:xfrm>
          <a:prstGeom prst="rect">
            <a:avLst/>
          </a:prstGeom>
        </p:spPr>
      </p:pic>
      <p:sp>
        <p:nvSpPr>
          <p:cNvPr id="15" name="TextBox 14">
            <a:extLst>
              <a:ext uri="{FF2B5EF4-FFF2-40B4-BE49-F238E27FC236}">
                <a16:creationId xmlns:a16="http://schemas.microsoft.com/office/drawing/2014/main" id="{745A7575-9F11-D99C-B926-3B42DA4C7E69}"/>
              </a:ext>
            </a:extLst>
          </p:cNvPr>
          <p:cNvSpPr txBox="1"/>
          <p:nvPr/>
        </p:nvSpPr>
        <p:spPr>
          <a:xfrm>
            <a:off x="5095654" y="1176050"/>
            <a:ext cx="4667182" cy="369332"/>
          </a:xfrm>
          <a:prstGeom prst="rect">
            <a:avLst/>
          </a:prstGeom>
          <a:noFill/>
        </p:spPr>
        <p:txBody>
          <a:bodyPr wrap="square" rtlCol="0">
            <a:spAutoFit/>
          </a:bodyPr>
          <a:lstStyle/>
          <a:p>
            <a:r>
              <a:rPr lang="el-GR" b="1" u="sng"/>
              <a:t>ΕΜΕΙΣ:</a:t>
            </a:r>
            <a:endParaRPr lang="en-US" b="1" u="sng" dirty="0"/>
          </a:p>
        </p:txBody>
      </p:sp>
    </p:spTree>
    <p:extLst>
      <p:ext uri="{BB962C8B-B14F-4D97-AF65-F5344CB8AC3E}">
        <p14:creationId xmlns:p14="http://schemas.microsoft.com/office/powerpoint/2010/main" val="4078233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764</Words>
  <Application>Microsoft Office PowerPoint</Application>
  <PresentationFormat>Widescreen</PresentationFormat>
  <Paragraphs>51</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Πέτρα, ψαλίδι, χαρτί </vt:lpstr>
      <vt:lpstr>Εισαγωγή</vt:lpstr>
      <vt:lpstr>Πέτρα,Ψαλίδι, Χαρτί</vt:lpstr>
      <vt:lpstr>Στόχοι</vt:lpstr>
      <vt:lpstr>Πως λειτουργεί ο κώδικας</vt:lpstr>
      <vt:lpstr>PowerPoint Presentation</vt:lpstr>
      <vt:lpstr>ΔΙΑΓΡΑΜΜΑ ΡΟΗΣ</vt:lpstr>
      <vt:lpstr>ΔΗΜΙΟΥΡΓΙΑ ΤΟΥ ΚΩΔΙΚΑ</vt:lpstr>
      <vt:lpstr>ΚΩΔΙΚΑΣ ΤΕΧΝΗΤΗΣ ΝΟΗΜΟΣΥΝΗΣ</vt:lpstr>
      <vt:lpstr>ΥΛΟΙΠΟΙΗΣΗ</vt:lpstr>
      <vt:lpstr>Συμπέρασμα &amp; μελλοντικές παραλλαγές</vt:lpstr>
      <vt:lpstr>ΕΥΧΑΡΙΣΤΟΥΜΕ ΓΙΑ ΤΗΝ ΠΡΟΣΟΧΗ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Dim Kas</dc:creator>
  <cp:lastModifiedBy>Dim Kas</cp:lastModifiedBy>
  <cp:revision>22</cp:revision>
  <dcterms:created xsi:type="dcterms:W3CDTF">2025-05-18T13:02:26Z</dcterms:created>
  <dcterms:modified xsi:type="dcterms:W3CDTF">2025-06-06T20:32:51Z</dcterms:modified>
</cp:coreProperties>
</file>