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6301408" y="838200"/>
            <a:ext cx="5648087"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dirty="0">
                <a:latin typeface="Times New Roman" panose="02020603050405020304" pitchFamily="18" charset="0"/>
                <a:cs typeface="Times New Roman" panose="02020603050405020304" pitchFamily="18" charset="0"/>
              </a:rPr>
              <a:t>Churn is indeed high in the SME division</a:t>
            </a:r>
            <a:endParaRPr sz="1800" dirty="0">
              <a:latin typeface="Times New Roman" panose="02020603050405020304" pitchFamily="18" charset="0"/>
              <a:cs typeface="Times New Roman" panose="02020603050405020304" pitchFamily="18"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Times New Roman" panose="02020603050405020304" pitchFamily="18" charset="0"/>
                <a:cs typeface="Times New Roman" panose="02020603050405020304" pitchFamily="18" charset="0"/>
              </a:rPr>
              <a:t>9.7% across 14606 customer</a:t>
            </a:r>
          </a:p>
          <a:p>
            <a:pPr marL="550800" marR="0" lvl="2" indent="-114399" algn="l" rtl="0">
              <a:lnSpc>
                <a:spcPct val="90000"/>
              </a:lnSpc>
              <a:spcBef>
                <a:spcPts val="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dirty="0">
                <a:latin typeface="Times New Roman" panose="02020603050405020304" pitchFamily="18" charset="0"/>
                <a:cs typeface="Times New Roman" panose="02020603050405020304" pitchFamily="18" charset="0"/>
              </a:rPr>
              <a:t>Predictive model is able to predict churn but the main driver is not customer price sensitivity</a:t>
            </a:r>
            <a:endParaRPr sz="1800" dirty="0">
              <a:latin typeface="Times New Roman" panose="02020603050405020304" pitchFamily="18" charset="0"/>
              <a:cs typeface="Times New Roman" panose="02020603050405020304" pitchFamily="18"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Times New Roman" panose="02020603050405020304" pitchFamily="18" charset="0"/>
                <a:cs typeface="Times New Roman" panose="02020603050405020304" pitchFamily="18" charset="0"/>
              </a:rPr>
              <a:t>Yearly consumption, forecasted consumption and net margin are the 3 largest drivers</a:t>
            </a:r>
            <a:endParaRPr sz="1800" b="0"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dirty="0">
                <a:latin typeface="Times New Roman" panose="02020603050405020304" pitchFamily="18" charset="0"/>
                <a:cs typeface="Times New Roman" panose="02020603050405020304" pitchFamily="18" charset="0"/>
              </a:rPr>
              <a:t>Discount strategy of 20% is effective but only if targeted appropriately</a:t>
            </a:r>
            <a:endParaRPr sz="1800" dirty="0">
              <a:latin typeface="Times New Roman" panose="02020603050405020304" pitchFamily="18" charset="0"/>
              <a:cs typeface="Times New Roman" panose="02020603050405020304" pitchFamily="18" charset="0"/>
            </a:endParaRPr>
          </a:p>
          <a:p>
            <a:pPr marL="323999" marR="0" lvl="1" indent="-216000" algn="l" rtl="0">
              <a:lnSpc>
                <a:spcPct val="100000"/>
              </a:lnSpc>
              <a:spcBef>
                <a:spcPts val="300"/>
              </a:spcBef>
              <a:spcAft>
                <a:spcPts val="0"/>
              </a:spcAft>
              <a:buClr>
                <a:srgbClr val="28BA73"/>
              </a:buClr>
              <a:buSzPts val="1600"/>
              <a:buFont typeface="Trebuchet MS"/>
              <a:buChar char="•"/>
            </a:pPr>
            <a:r>
              <a:rPr lang="en-US" sz="1800" dirty="0">
                <a:latin typeface="Times New Roman" panose="02020603050405020304" pitchFamily="18" charset="0"/>
                <a:cs typeface="Times New Roman" panose="02020603050405020304" pitchFamily="18" charset="0"/>
              </a:rPr>
              <a:t>Offer discount to only to high -value customers with high churn probability</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0F95B7F2-A5B7-EC47-B709-FB61EAC02C5F}"/>
              </a:ext>
            </a:extLst>
          </p:cNvPr>
          <p:cNvPicPr>
            <a:picLocks noChangeAspect="1"/>
          </p:cNvPicPr>
          <p:nvPr/>
        </p:nvPicPr>
        <p:blipFill>
          <a:blip r:embed="rId3"/>
          <a:stretch>
            <a:fillRect/>
          </a:stretch>
        </p:blipFill>
        <p:spPr>
          <a:xfrm>
            <a:off x="4928653" y="766928"/>
            <a:ext cx="1167347" cy="932663"/>
          </a:xfrm>
          <a:prstGeom prst="rect">
            <a:avLst/>
          </a:prstGeom>
        </p:spPr>
      </p:pic>
      <p:pic>
        <p:nvPicPr>
          <p:cNvPr id="5" name="Picture 4">
            <a:extLst>
              <a:ext uri="{FF2B5EF4-FFF2-40B4-BE49-F238E27FC236}">
                <a16:creationId xmlns:a16="http://schemas.microsoft.com/office/drawing/2014/main" id="{D6076896-74D3-B2DE-B078-138CE8C6B64D}"/>
              </a:ext>
            </a:extLst>
          </p:cNvPr>
          <p:cNvPicPr>
            <a:picLocks noChangeAspect="1"/>
          </p:cNvPicPr>
          <p:nvPr/>
        </p:nvPicPr>
        <p:blipFill>
          <a:blip r:embed="rId4"/>
          <a:stretch>
            <a:fillRect/>
          </a:stretch>
        </p:blipFill>
        <p:spPr>
          <a:xfrm>
            <a:off x="4950929" y="2443370"/>
            <a:ext cx="1247775" cy="1295400"/>
          </a:xfrm>
          <a:prstGeom prst="rect">
            <a:avLst/>
          </a:prstGeom>
        </p:spPr>
      </p:pic>
      <p:pic>
        <p:nvPicPr>
          <p:cNvPr id="7" name="Picture 6">
            <a:extLst>
              <a:ext uri="{FF2B5EF4-FFF2-40B4-BE49-F238E27FC236}">
                <a16:creationId xmlns:a16="http://schemas.microsoft.com/office/drawing/2014/main" id="{D875986A-3A99-F056-FE6F-F7919B967D2D}"/>
              </a:ext>
            </a:extLst>
          </p:cNvPr>
          <p:cNvPicPr>
            <a:picLocks noChangeAspect="1"/>
          </p:cNvPicPr>
          <p:nvPr/>
        </p:nvPicPr>
        <p:blipFill>
          <a:blip r:embed="rId5"/>
          <a:stretch>
            <a:fillRect/>
          </a:stretch>
        </p:blipFill>
        <p:spPr>
          <a:xfrm>
            <a:off x="4905461" y="4352097"/>
            <a:ext cx="1333500" cy="1314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Bhaskar Banerjee</cp:lastModifiedBy>
  <cp:revision>1</cp:revision>
  <dcterms:created xsi:type="dcterms:W3CDTF">2016-11-04T11:46:04Z</dcterms:created>
  <dcterms:modified xsi:type="dcterms:W3CDTF">2024-07-02T15:22:37Z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