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7" r:id="rId10"/>
    <p:sldId id="268" r:id="rId11"/>
    <p:sldId id="269" r:id="rId12"/>
    <p:sldId id="265" r:id="rId13"/>
    <p:sldId id="266" r:id="rId14"/>
  </p:sldIdLst>
  <p:sldSz cx="18288000" cy="10287000"/>
  <p:notesSz cx="6858000" cy="9144000"/>
  <p:embeddedFontLst>
    <p:embeddedFont>
      <p:font typeface="Clear Sans Regular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73146" autoAdjust="0"/>
  </p:normalViewPr>
  <p:slideViewPr>
    <p:cSldViewPr>
      <p:cViewPr varScale="1">
        <p:scale>
          <a:sx n="54" d="100"/>
          <a:sy n="54" d="100"/>
        </p:scale>
        <p:origin x="72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052090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234833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3.jpeg"/><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2114454"/>
            <a:ext cx="5482998" cy="5694572"/>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Analysis of Social Buzz’s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054290E3-6C42-E550-31F5-B91D3F6654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4356" y="1711633"/>
            <a:ext cx="10831437" cy="6735115"/>
          </a:xfrm>
          <a:prstGeom prst="rect">
            <a:avLst/>
          </a:prstGeom>
        </p:spPr>
      </p:pic>
    </p:spTree>
    <p:extLst>
      <p:ext uri="{BB962C8B-B14F-4D97-AF65-F5344CB8AC3E}">
        <p14:creationId xmlns:p14="http://schemas.microsoft.com/office/powerpoint/2010/main" val="2746853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E4B0AE3F-D0C4-2A55-D57F-5479421DF5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8097" y="1231450"/>
            <a:ext cx="12347149" cy="7536713"/>
          </a:xfrm>
          <a:prstGeom prst="rect">
            <a:avLst/>
          </a:prstGeom>
        </p:spPr>
      </p:pic>
    </p:spTree>
    <p:extLst>
      <p:ext uri="{BB962C8B-B14F-4D97-AF65-F5344CB8AC3E}">
        <p14:creationId xmlns:p14="http://schemas.microsoft.com/office/powerpoint/2010/main" val="233041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2" y="2135141"/>
            <a:ext cx="5677468" cy="5784729"/>
            <a:chOff x="-1" y="691990"/>
            <a:chExt cx="7569957" cy="7712975"/>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1" y="7953259"/>
              <a:ext cx="7569956" cy="451706"/>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2" y="1628141"/>
            <a:ext cx="5677467" cy="5566717"/>
            <a:chOff x="0" y="-47625"/>
            <a:chExt cx="7569956" cy="742229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7422293"/>
            </a:xfrm>
            <a:prstGeom prst="rect">
              <a:avLst/>
            </a:prstGeom>
          </p:spPr>
          <p:txBody>
            <a:bodyPr lIns="0" tIns="0" rIns="0" bIns="0" rtlCol="0" anchor="t">
              <a:spAutoFit/>
            </a:bodyPr>
            <a:lstStyle/>
            <a:p>
              <a:pPr>
                <a:lnSpc>
                  <a:spcPts val="2940"/>
                </a:lnSpc>
              </a:pPr>
              <a:r>
                <a:rPr lang="en-US" sz="4000" spc="-21" dirty="0">
                  <a:solidFill>
                    <a:srgbClr val="000000"/>
                  </a:solidFill>
                  <a:latin typeface="Graphik Regular" panose="020B0503030202060203" pitchFamily="34" charset="0"/>
                </a:rPr>
                <a:t>Analysis:</a:t>
              </a:r>
            </a:p>
            <a:p>
              <a:pPr>
                <a:lnSpc>
                  <a:spcPts val="2940"/>
                </a:lnSpc>
              </a:pPr>
              <a:endParaRPr lang="en-US" sz="2800" spc="-21" dirty="0">
                <a:solidFill>
                  <a:srgbClr val="000000"/>
                </a:solidFill>
                <a:latin typeface="Graphik Regular" panose="020B0503030202060203" pitchFamily="34" charset="0"/>
              </a:endParaRPr>
            </a:p>
            <a:p>
              <a:pPr>
                <a:lnSpc>
                  <a:spcPts val="2940"/>
                </a:lnSpc>
              </a:pPr>
              <a:r>
                <a:rPr lang="en-US" sz="2400" spc="-21" dirty="0">
                  <a:solidFill>
                    <a:srgbClr val="000000"/>
                  </a:solidFill>
                  <a:latin typeface="Graphik Regular" panose="020B0503030202060203" pitchFamily="34" charset="0"/>
                </a:rPr>
                <a:t>Animal and Science are the two most popular content which shows that the people are most interested in real life things and facts which is a good thing.</a:t>
              </a:r>
            </a:p>
            <a:p>
              <a:pPr>
                <a:lnSpc>
                  <a:spcPts val="2940"/>
                </a:lnSpc>
              </a:pPr>
              <a:endParaRPr lang="en-US" sz="2800" spc="-21" dirty="0">
                <a:solidFill>
                  <a:srgbClr val="000000"/>
                </a:solidFill>
                <a:latin typeface="Graphik Regular" panose="020B0503030202060203" pitchFamily="34" charset="0"/>
              </a:endParaRPr>
            </a:p>
            <a:p>
              <a:pPr>
                <a:lnSpc>
                  <a:spcPts val="2940"/>
                </a:lnSpc>
              </a:pPr>
              <a:r>
                <a:rPr lang="en-US" sz="4000" spc="-21" dirty="0">
                  <a:solidFill>
                    <a:srgbClr val="000000"/>
                  </a:solidFill>
                  <a:latin typeface="Graphik Regular" panose="020B0503030202060203" pitchFamily="34" charset="0"/>
                </a:rPr>
                <a:t>Insights:</a:t>
              </a:r>
            </a:p>
            <a:p>
              <a:pPr>
                <a:lnSpc>
                  <a:spcPts val="2940"/>
                </a:lnSpc>
              </a:pPr>
              <a:endParaRPr lang="en-US" sz="2800" spc="-21" dirty="0">
                <a:solidFill>
                  <a:srgbClr val="000000"/>
                </a:solidFill>
                <a:latin typeface="Graphik Regular" panose="020B0503030202060203" pitchFamily="34" charset="0"/>
              </a:endParaRPr>
            </a:p>
            <a:p>
              <a:pPr>
                <a:lnSpc>
                  <a:spcPts val="2940"/>
                </a:lnSpc>
              </a:pPr>
              <a:r>
                <a:rPr lang="en-US" sz="2400" spc="-21" dirty="0">
                  <a:solidFill>
                    <a:srgbClr val="000000"/>
                  </a:solidFill>
                  <a:latin typeface="Graphik Regular" panose="020B0503030202060203" pitchFamily="34" charset="0"/>
                </a:rPr>
                <a:t>During the analysis we have found that “Food” is the common theme in top 5 categories with “Healthy eating” at top. You can use this data to promote healthy foods and the brands who are health conscious. This will increase your user interaction.</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715000" y="1909667"/>
            <a:ext cx="11342283" cy="6275832"/>
          </a:xfrm>
          <a:prstGeom prst="rect">
            <a:avLst/>
          </a:prstGeom>
          <a:solidFill>
            <a:schemeClr val="bg1"/>
          </a:solidFill>
        </p:spPr>
        <p:txBody>
          <a:bodyPr anchor="ctr"/>
          <a:lstStyle/>
          <a:p>
            <a:pPr lvl="6" algn="ctr"/>
            <a:r>
              <a:rPr lang="en-US" sz="3200" dirty="0"/>
              <a:t>Social Buzz is a technological unicorn that needs to quickly adapts to it’s global scale. . Social Buzz emphasizes content by keeping all users anonymous, only tracking user reactions on every piece of content.</a:t>
            </a:r>
          </a:p>
          <a:p>
            <a:pPr lvl="6" algn="ctr"/>
            <a:r>
              <a:rPr lang="en-US" sz="3200" dirty="0"/>
              <a:t>Accenture has begun a POC focusing on these points:</a:t>
            </a:r>
          </a:p>
          <a:p>
            <a:pPr marL="3200400" lvl="6" indent="-457200" algn="ctr">
              <a:buFont typeface="Arial" panose="020B0604020202020204" pitchFamily="34" charset="0"/>
              <a:buChar char="•"/>
            </a:pPr>
            <a:r>
              <a:rPr lang="en-US" sz="3200" dirty="0"/>
              <a:t>An audit of their big data practice</a:t>
            </a:r>
          </a:p>
          <a:p>
            <a:pPr marL="3200400" lvl="6" indent="-457200" algn="ctr">
              <a:buFont typeface="Arial" panose="020B0604020202020204" pitchFamily="34" charset="0"/>
              <a:buChar char="•"/>
            </a:pPr>
            <a:r>
              <a:rPr lang="en-US" sz="3200" dirty="0"/>
              <a:t>Recommendations for successful IPO </a:t>
            </a:r>
          </a:p>
          <a:p>
            <a:pPr marL="3200400" lvl="6" indent="-457200" algn="ctr">
              <a:buFont typeface="Arial" panose="020B0604020202020204" pitchFamily="34" charset="0"/>
              <a:buChar char="•"/>
            </a:pPr>
            <a:r>
              <a:rPr lang="en-US" sz="3200" dirty="0"/>
              <a:t>Analysis of Social Buzz’s current top 5 popular categories</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3D5D8A34-99FC-4955-AD63-6B2C92B6AA8B}"/>
              </a:ext>
            </a:extLst>
          </p:cNvPr>
          <p:cNvSpPr txBox="1"/>
          <p:nvPr/>
        </p:nvSpPr>
        <p:spPr>
          <a:xfrm>
            <a:off x="2671331" y="5068143"/>
            <a:ext cx="5786869" cy="4154984"/>
          </a:xfrm>
          <a:prstGeom prst="rect">
            <a:avLst/>
          </a:prstGeom>
          <a:noFill/>
        </p:spPr>
        <p:txBody>
          <a:bodyPr wrap="square" rtlCol="0">
            <a:spAutoFit/>
          </a:bodyPr>
          <a:lstStyle/>
          <a:p>
            <a:pPr algn="ctr"/>
            <a:r>
              <a:rPr lang="en-US" sz="2400" dirty="0">
                <a:solidFill>
                  <a:schemeClr val="bg1"/>
                </a:solidFill>
              </a:rPr>
              <a:t>Due to their rapid growth and digital nature of their core product, the amount of data that they create, collect and must analyze is huge. Every day over 100,000 pieces of content, ranging from text, images, videos and GIFs are posted. All of this data is highly unstructured and requires extremely sophisticated and expensive technology to manage and maintain.</a:t>
            </a:r>
            <a:r>
              <a:rPr lang="en-US" sz="2400" dirty="0"/>
              <a:t> </a:t>
            </a:r>
            <a:r>
              <a:rPr lang="en-US" sz="2400" dirty="0">
                <a:solidFill>
                  <a:schemeClr val="bg1"/>
                </a:solidFill>
              </a:rPr>
              <a:t>They are still a small company and do not have the resources to manage the scale that they are currently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pic>
        <p:nvPicPr>
          <p:cNvPr id="33" name="Picture 32">
            <a:extLst>
              <a:ext uri="{FF2B5EF4-FFF2-40B4-BE49-F238E27FC236}">
                <a16:creationId xmlns:a16="http://schemas.microsoft.com/office/drawing/2014/main" id="{DB8EC0AF-13AF-1EAD-9D8E-C183039F9D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11515" y="990618"/>
            <a:ext cx="2143125" cy="2143125"/>
          </a:xfrm>
          <a:prstGeom prst="rect">
            <a:avLst/>
          </a:prstGeom>
        </p:spPr>
      </p:pic>
      <p:sp>
        <p:nvSpPr>
          <p:cNvPr id="35" name="TextBox 34">
            <a:extLst>
              <a:ext uri="{FF2B5EF4-FFF2-40B4-BE49-F238E27FC236}">
                <a16:creationId xmlns:a16="http://schemas.microsoft.com/office/drawing/2014/main" id="{62720644-24DA-0114-C9A9-FBCEDC2423F6}"/>
              </a:ext>
            </a:extLst>
          </p:cNvPr>
          <p:cNvSpPr txBox="1"/>
          <p:nvPr/>
        </p:nvSpPr>
        <p:spPr>
          <a:xfrm>
            <a:off x="13981008" y="7199840"/>
            <a:ext cx="3370928" cy="830997"/>
          </a:xfrm>
          <a:prstGeom prst="rect">
            <a:avLst/>
          </a:prstGeom>
          <a:noFill/>
        </p:spPr>
        <p:txBody>
          <a:bodyPr wrap="square" rtlCol="0">
            <a:spAutoFit/>
          </a:bodyPr>
          <a:lstStyle/>
          <a:p>
            <a:r>
              <a:rPr lang="en-US" sz="2400" b="1" dirty="0"/>
              <a:t>Andrew Flemming</a:t>
            </a:r>
          </a:p>
          <a:p>
            <a:r>
              <a:rPr lang="en-US" sz="2400" dirty="0"/>
              <a:t>Chief Technical Architect</a:t>
            </a:r>
          </a:p>
        </p:txBody>
      </p:sp>
      <p:sp>
        <p:nvSpPr>
          <p:cNvPr id="36" name="TextBox 35">
            <a:extLst>
              <a:ext uri="{FF2B5EF4-FFF2-40B4-BE49-F238E27FC236}">
                <a16:creationId xmlns:a16="http://schemas.microsoft.com/office/drawing/2014/main" id="{E0621261-A4A0-FF70-EC49-ECA3051A885F}"/>
              </a:ext>
            </a:extLst>
          </p:cNvPr>
          <p:cNvSpPr txBox="1"/>
          <p:nvPr/>
        </p:nvSpPr>
        <p:spPr>
          <a:xfrm>
            <a:off x="14193349" y="4256429"/>
            <a:ext cx="3370928" cy="830997"/>
          </a:xfrm>
          <a:prstGeom prst="rect">
            <a:avLst/>
          </a:prstGeom>
          <a:noFill/>
        </p:spPr>
        <p:txBody>
          <a:bodyPr wrap="square" rtlCol="0">
            <a:spAutoFit/>
          </a:bodyPr>
          <a:lstStyle/>
          <a:p>
            <a:r>
              <a:rPr lang="en-US" sz="2400" b="1" dirty="0"/>
              <a:t>Marcus </a:t>
            </a:r>
            <a:r>
              <a:rPr lang="en-US" sz="2400" b="1" dirty="0" err="1"/>
              <a:t>Rompton</a:t>
            </a:r>
            <a:endParaRPr lang="en-US" sz="2400" b="1" dirty="0"/>
          </a:p>
          <a:p>
            <a:r>
              <a:rPr lang="en-US" sz="2400" dirty="0"/>
              <a:t>Senior Principle</a:t>
            </a:r>
          </a:p>
        </p:txBody>
      </p:sp>
      <p:sp>
        <p:nvSpPr>
          <p:cNvPr id="37" name="TextBox 36">
            <a:extLst>
              <a:ext uri="{FF2B5EF4-FFF2-40B4-BE49-F238E27FC236}">
                <a16:creationId xmlns:a16="http://schemas.microsoft.com/office/drawing/2014/main" id="{43F8F481-0A16-3E2F-A2A2-E5844548F477}"/>
              </a:ext>
            </a:extLst>
          </p:cNvPr>
          <p:cNvSpPr txBox="1"/>
          <p:nvPr/>
        </p:nvSpPr>
        <p:spPr>
          <a:xfrm>
            <a:off x="14210246" y="1281401"/>
            <a:ext cx="3370928" cy="830997"/>
          </a:xfrm>
          <a:prstGeom prst="rect">
            <a:avLst/>
          </a:prstGeom>
          <a:noFill/>
        </p:spPr>
        <p:txBody>
          <a:bodyPr wrap="square" rtlCol="0">
            <a:spAutoFit/>
          </a:bodyPr>
          <a:lstStyle/>
          <a:p>
            <a:r>
              <a:rPr lang="en-US" sz="2400" b="1" dirty="0"/>
              <a:t>Me</a:t>
            </a:r>
          </a:p>
          <a:p>
            <a:r>
              <a:rPr lang="en-US" sz="2400"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TextBox 39">
            <a:extLst>
              <a:ext uri="{FF2B5EF4-FFF2-40B4-BE49-F238E27FC236}">
                <a16:creationId xmlns:a16="http://schemas.microsoft.com/office/drawing/2014/main" id="{8770CF8B-7056-1944-427B-44CD9447CA2C}"/>
              </a:ext>
            </a:extLst>
          </p:cNvPr>
          <p:cNvSpPr txBox="1"/>
          <p:nvPr/>
        </p:nvSpPr>
        <p:spPr>
          <a:xfrm>
            <a:off x="4271417" y="1187692"/>
            <a:ext cx="2738983" cy="461665"/>
          </a:xfrm>
          <a:prstGeom prst="rect">
            <a:avLst/>
          </a:prstGeom>
          <a:noFill/>
        </p:spPr>
        <p:txBody>
          <a:bodyPr wrap="square" rtlCol="0">
            <a:spAutoFit/>
          </a:bodyPr>
          <a:lstStyle/>
          <a:p>
            <a:r>
              <a:rPr lang="en-US" sz="2400" dirty="0">
                <a:solidFill>
                  <a:schemeClr val="bg1"/>
                </a:solidFill>
              </a:rPr>
              <a:t>Data Understanding</a:t>
            </a:r>
          </a:p>
        </p:txBody>
      </p:sp>
      <p:sp>
        <p:nvSpPr>
          <p:cNvPr id="41" name="TextBox 40">
            <a:extLst>
              <a:ext uri="{FF2B5EF4-FFF2-40B4-BE49-F238E27FC236}">
                <a16:creationId xmlns:a16="http://schemas.microsoft.com/office/drawing/2014/main" id="{2A069E63-CD93-2A58-4D6E-785DB7F0B0DB}"/>
              </a:ext>
            </a:extLst>
          </p:cNvPr>
          <p:cNvSpPr txBox="1"/>
          <p:nvPr/>
        </p:nvSpPr>
        <p:spPr>
          <a:xfrm>
            <a:off x="5864639" y="2639979"/>
            <a:ext cx="2738983" cy="461665"/>
          </a:xfrm>
          <a:prstGeom prst="rect">
            <a:avLst/>
          </a:prstGeom>
          <a:noFill/>
        </p:spPr>
        <p:txBody>
          <a:bodyPr wrap="square" rtlCol="0">
            <a:spAutoFit/>
          </a:bodyPr>
          <a:lstStyle/>
          <a:p>
            <a:r>
              <a:rPr lang="en-US" sz="2400" dirty="0">
                <a:solidFill>
                  <a:schemeClr val="bg1"/>
                </a:solidFill>
              </a:rPr>
              <a:t>Data Cleaning</a:t>
            </a:r>
          </a:p>
        </p:txBody>
      </p:sp>
      <p:sp>
        <p:nvSpPr>
          <p:cNvPr id="42" name="TextBox 41">
            <a:extLst>
              <a:ext uri="{FF2B5EF4-FFF2-40B4-BE49-F238E27FC236}">
                <a16:creationId xmlns:a16="http://schemas.microsoft.com/office/drawing/2014/main" id="{08A9656E-D3CA-D852-0461-6790A4CF0990}"/>
              </a:ext>
            </a:extLst>
          </p:cNvPr>
          <p:cNvSpPr txBox="1"/>
          <p:nvPr/>
        </p:nvSpPr>
        <p:spPr>
          <a:xfrm>
            <a:off x="7753609" y="4256264"/>
            <a:ext cx="2738983" cy="461665"/>
          </a:xfrm>
          <a:prstGeom prst="rect">
            <a:avLst/>
          </a:prstGeom>
          <a:noFill/>
        </p:spPr>
        <p:txBody>
          <a:bodyPr wrap="square" rtlCol="0">
            <a:spAutoFit/>
          </a:bodyPr>
          <a:lstStyle/>
          <a:p>
            <a:r>
              <a:rPr lang="en-US" sz="2400" dirty="0">
                <a:solidFill>
                  <a:schemeClr val="bg1"/>
                </a:solidFill>
              </a:rPr>
              <a:t>Data Modelling</a:t>
            </a:r>
          </a:p>
        </p:txBody>
      </p:sp>
      <p:sp>
        <p:nvSpPr>
          <p:cNvPr id="43" name="TextBox 42">
            <a:extLst>
              <a:ext uri="{FF2B5EF4-FFF2-40B4-BE49-F238E27FC236}">
                <a16:creationId xmlns:a16="http://schemas.microsoft.com/office/drawing/2014/main" id="{C5E6914F-D715-8D6C-8E20-E7B3AAACC592}"/>
              </a:ext>
            </a:extLst>
          </p:cNvPr>
          <p:cNvSpPr txBox="1"/>
          <p:nvPr/>
        </p:nvSpPr>
        <p:spPr>
          <a:xfrm>
            <a:off x="9688328" y="5864155"/>
            <a:ext cx="2738983" cy="461665"/>
          </a:xfrm>
          <a:prstGeom prst="rect">
            <a:avLst/>
          </a:prstGeom>
          <a:noFill/>
        </p:spPr>
        <p:txBody>
          <a:bodyPr wrap="square" rtlCol="0">
            <a:spAutoFit/>
          </a:bodyPr>
          <a:lstStyle/>
          <a:p>
            <a:r>
              <a:rPr lang="en-US" sz="2400" dirty="0">
                <a:solidFill>
                  <a:schemeClr val="bg1"/>
                </a:solidFill>
              </a:rPr>
              <a:t>Data Analysis</a:t>
            </a:r>
          </a:p>
        </p:txBody>
      </p:sp>
      <p:sp>
        <p:nvSpPr>
          <p:cNvPr id="44" name="TextBox 43">
            <a:extLst>
              <a:ext uri="{FF2B5EF4-FFF2-40B4-BE49-F238E27FC236}">
                <a16:creationId xmlns:a16="http://schemas.microsoft.com/office/drawing/2014/main" id="{5EC9B5A2-7B75-9E0D-D11E-CC7249F09F74}"/>
              </a:ext>
            </a:extLst>
          </p:cNvPr>
          <p:cNvSpPr txBox="1"/>
          <p:nvPr/>
        </p:nvSpPr>
        <p:spPr>
          <a:xfrm>
            <a:off x="11754537" y="7478090"/>
            <a:ext cx="2738983" cy="461665"/>
          </a:xfrm>
          <a:prstGeom prst="rect">
            <a:avLst/>
          </a:prstGeom>
          <a:noFill/>
        </p:spPr>
        <p:txBody>
          <a:bodyPr wrap="square" rtlCol="0">
            <a:spAutoFit/>
          </a:bodyPr>
          <a:lstStyle/>
          <a:p>
            <a:r>
              <a:rPr lang="en-US" sz="24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2D2734FF-3E22-2C96-38BA-36C94717B4E9}"/>
              </a:ext>
            </a:extLst>
          </p:cNvPr>
          <p:cNvSpPr txBox="1"/>
          <p:nvPr/>
        </p:nvSpPr>
        <p:spPr>
          <a:xfrm>
            <a:off x="1488266" y="4278544"/>
            <a:ext cx="4250003" cy="2031325"/>
          </a:xfrm>
          <a:prstGeom prst="rect">
            <a:avLst/>
          </a:prstGeom>
          <a:noFill/>
        </p:spPr>
        <p:txBody>
          <a:bodyPr wrap="square" rtlCol="0">
            <a:spAutoFit/>
          </a:bodyPr>
          <a:lstStyle/>
          <a:p>
            <a:pPr algn="ctr"/>
            <a:r>
              <a:rPr lang="en-US" sz="5400" b="1" dirty="0">
                <a:solidFill>
                  <a:srgbClr val="A100FF"/>
                </a:solidFill>
              </a:rPr>
              <a:t>16</a:t>
            </a:r>
            <a:r>
              <a:rPr lang="en-US" sz="5400" dirty="0">
                <a:solidFill>
                  <a:srgbClr val="A100FF"/>
                </a:solidFill>
              </a:rPr>
              <a:t> </a:t>
            </a:r>
          </a:p>
          <a:p>
            <a:pPr algn="ctr"/>
            <a:r>
              <a:rPr lang="en-US" sz="3600" dirty="0"/>
              <a:t>Unique</a:t>
            </a:r>
          </a:p>
          <a:p>
            <a:pPr algn="ctr"/>
            <a:r>
              <a:rPr lang="en-US" sz="3600" dirty="0"/>
              <a:t>Categories</a:t>
            </a:r>
          </a:p>
        </p:txBody>
      </p:sp>
      <p:sp>
        <p:nvSpPr>
          <p:cNvPr id="16" name="TextBox 15">
            <a:extLst>
              <a:ext uri="{FF2B5EF4-FFF2-40B4-BE49-F238E27FC236}">
                <a16:creationId xmlns:a16="http://schemas.microsoft.com/office/drawing/2014/main" id="{359590D7-6C61-101B-C4AB-A25FB3CE08B2}"/>
              </a:ext>
            </a:extLst>
          </p:cNvPr>
          <p:cNvSpPr txBox="1"/>
          <p:nvPr/>
        </p:nvSpPr>
        <p:spPr>
          <a:xfrm>
            <a:off x="6639379" y="4266337"/>
            <a:ext cx="4250003" cy="2031325"/>
          </a:xfrm>
          <a:prstGeom prst="rect">
            <a:avLst/>
          </a:prstGeom>
          <a:noFill/>
        </p:spPr>
        <p:txBody>
          <a:bodyPr wrap="square" rtlCol="0">
            <a:spAutoFit/>
          </a:bodyPr>
          <a:lstStyle/>
          <a:p>
            <a:pPr algn="ctr"/>
            <a:r>
              <a:rPr lang="en-US" sz="5400" b="1" dirty="0">
                <a:solidFill>
                  <a:srgbClr val="A100FF"/>
                </a:solidFill>
              </a:rPr>
              <a:t>1897 </a:t>
            </a:r>
          </a:p>
          <a:p>
            <a:pPr algn="ctr"/>
            <a:r>
              <a:rPr lang="en-US" sz="3600" dirty="0"/>
              <a:t>Reactions to “Animal”</a:t>
            </a:r>
          </a:p>
          <a:p>
            <a:pPr algn="ctr"/>
            <a:r>
              <a:rPr lang="en-US" sz="3600" dirty="0"/>
              <a:t>Post</a:t>
            </a:r>
          </a:p>
        </p:txBody>
      </p:sp>
      <p:sp>
        <p:nvSpPr>
          <p:cNvPr id="17" name="TextBox 16">
            <a:extLst>
              <a:ext uri="{FF2B5EF4-FFF2-40B4-BE49-F238E27FC236}">
                <a16:creationId xmlns:a16="http://schemas.microsoft.com/office/drawing/2014/main" id="{2ABEEFA4-209D-3DB2-3C34-97F9E30B47D6}"/>
              </a:ext>
            </a:extLst>
          </p:cNvPr>
          <p:cNvSpPr txBox="1"/>
          <p:nvPr/>
        </p:nvSpPr>
        <p:spPr>
          <a:xfrm>
            <a:off x="12047288" y="4243008"/>
            <a:ext cx="4250003" cy="2031325"/>
          </a:xfrm>
          <a:prstGeom prst="rect">
            <a:avLst/>
          </a:prstGeom>
          <a:noFill/>
        </p:spPr>
        <p:txBody>
          <a:bodyPr wrap="square" rtlCol="0">
            <a:spAutoFit/>
          </a:bodyPr>
          <a:lstStyle/>
          <a:p>
            <a:pPr algn="ctr"/>
            <a:r>
              <a:rPr lang="en-US" sz="5400" b="1" dirty="0">
                <a:solidFill>
                  <a:srgbClr val="A100FF"/>
                </a:solidFill>
              </a:rPr>
              <a:t>May</a:t>
            </a:r>
          </a:p>
          <a:p>
            <a:pPr algn="ctr"/>
            <a:r>
              <a:rPr lang="en-US" sz="3600" dirty="0"/>
              <a:t>Month with</a:t>
            </a:r>
          </a:p>
          <a:p>
            <a:pPr algn="ctr"/>
            <a:r>
              <a:rPr lang="en-US" sz="3600" dirty="0"/>
              <a:t>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9F8762F-0738-13E8-DFBF-5C3D7BA83F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08922" y="1882605"/>
            <a:ext cx="11831701" cy="63159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0EF7613A-7654-F4AD-FD76-694B5C78C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15394" y="1685151"/>
            <a:ext cx="11340202" cy="6639422"/>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338</Words>
  <Application>Microsoft Office PowerPoint</Application>
  <PresentationFormat>Custom</PresentationFormat>
  <Paragraphs>80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Clear Sans Regular Bold</vt:lpstr>
      <vt:lpstr>Calibri</vt:lpstr>
      <vt:lpstr>Graphik Regular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Bhaskar Banerjee</cp:lastModifiedBy>
  <cp:revision>11</cp:revision>
  <dcterms:created xsi:type="dcterms:W3CDTF">2006-08-16T00:00:00Z</dcterms:created>
  <dcterms:modified xsi:type="dcterms:W3CDTF">2024-03-23T06:25:53Z</dcterms:modified>
  <dc:identifier>DAEhDyfaYKE</dc:identifier>
</cp:coreProperties>
</file>