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81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153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02998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802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166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510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065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401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513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69365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83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8/6/2020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0276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8/6/2020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3990446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77" r:id="rId6"/>
    <p:sldLayoutId id="2147483672" r:id="rId7"/>
    <p:sldLayoutId id="2147483673" r:id="rId8"/>
    <p:sldLayoutId id="2147483674" r:id="rId9"/>
    <p:sldLayoutId id="2147483675" r:id="rId10"/>
    <p:sldLayoutId id="2147483676" r:id="rId11"/>
    <p:sldLayoutId id="214748367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FFBCE3-A1FD-4F4F-821F-781F0EDECBBC}"/>
              </a:ext>
            </a:extLst>
          </p:cNvPr>
          <p:cNvPicPr>
            <a:picLocks noChangeAspect="1"/>
          </p:cNvPicPr>
          <p:nvPr/>
        </p:nvPicPr>
        <p:blipFill rotWithShape="1">
          <a:blip r:embed="rId2"/>
          <a:srcRect t="14161" b="342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52D98A-FE6F-4719-B773-A07C224CD902}"/>
              </a:ext>
            </a:extLst>
          </p:cNvPr>
          <p:cNvSpPr>
            <a:spLocks noGrp="1"/>
          </p:cNvSpPr>
          <p:nvPr>
            <p:ph type="ctrTitle"/>
          </p:nvPr>
        </p:nvSpPr>
        <p:spPr>
          <a:xfrm>
            <a:off x="477980" y="1122362"/>
            <a:ext cx="11462229" cy="2802219"/>
          </a:xfrm>
        </p:spPr>
        <p:txBody>
          <a:bodyPr anchor="b">
            <a:normAutofit/>
          </a:bodyPr>
          <a:lstStyle/>
          <a:p>
            <a:pPr marL="0" marR="0">
              <a:spcBef>
                <a:spcPts val="0"/>
              </a:spcBef>
              <a:spcAft>
                <a:spcPts val="0"/>
              </a:spcAft>
            </a:pPr>
            <a:r>
              <a:rPr lang="en-US" dirty="0">
                <a:solidFill>
                  <a:srgbClr val="000000"/>
                </a:solidFill>
                <a:latin typeface="Britannic Bold" panose="020B0903060703020204" pitchFamily="34" charset="0"/>
                <a:ea typeface="Malgun Gothic" panose="020B0503020000020004" pitchFamily="34" charset="-127"/>
                <a:cs typeface="Century Gothic" panose="020B0502020202020204" pitchFamily="34" charset="0"/>
              </a:rPr>
              <a:t>IDEAL SPOTS FOR FITNESS ACTIVITIES</a:t>
            </a:r>
            <a:br>
              <a:rPr lang="en-US" sz="1800" dirty="0">
                <a:solidFill>
                  <a:srgbClr val="000000"/>
                </a:solidFill>
                <a:effectLst/>
                <a:latin typeface="Century Gothic" panose="020B0502020202020204" pitchFamily="34" charset="0"/>
                <a:ea typeface="Malgun Gothic" panose="020B0503020000020004" pitchFamily="34" charset="-127"/>
                <a:cs typeface="Century Gothic" panose="020B0502020202020204" pitchFamily="34" charset="0"/>
              </a:rPr>
            </a:br>
            <a:br>
              <a:rPr lang="en-US" sz="1800" dirty="0">
                <a:effectLst/>
                <a:latin typeface="Calibri" panose="020F0502020204030204" pitchFamily="34" charset="0"/>
                <a:ea typeface="Malgun Gothic" panose="020B0503020000020004" pitchFamily="34" charset="-127"/>
                <a:cs typeface="Times New Roman" panose="02020603050405020304" pitchFamily="18" charset="0"/>
              </a:rPr>
            </a:br>
            <a:endParaRPr lang="en-US" sz="3200" dirty="0"/>
          </a:p>
        </p:txBody>
      </p:sp>
      <p:sp>
        <p:nvSpPr>
          <p:cNvPr id="3" name="Subtitle 2">
            <a:extLst>
              <a:ext uri="{FF2B5EF4-FFF2-40B4-BE49-F238E27FC236}">
                <a16:creationId xmlns:a16="http://schemas.microsoft.com/office/drawing/2014/main" id="{84A22276-9BD7-4146-AB47-7D27F124D534}"/>
              </a:ext>
            </a:extLst>
          </p:cNvPr>
          <p:cNvSpPr>
            <a:spLocks noGrp="1"/>
          </p:cNvSpPr>
          <p:nvPr>
            <p:ph type="subTitle" idx="1"/>
          </p:nvPr>
        </p:nvSpPr>
        <p:spPr>
          <a:xfrm>
            <a:off x="8168641" y="5493352"/>
            <a:ext cx="4023359" cy="1208141"/>
          </a:xfrm>
        </p:spPr>
        <p:txBody>
          <a:bodyPr>
            <a:normAutofit/>
          </a:bodyPr>
          <a:lstStyle/>
          <a:p>
            <a:r>
              <a:rPr lang="en-US" dirty="0">
                <a:solidFill>
                  <a:schemeClr val="bg1"/>
                </a:solidFill>
                <a:latin typeface="Britannic Bold" panose="020B0903060703020204" pitchFamily="34" charset="0"/>
              </a:rPr>
              <a:t>By </a:t>
            </a:r>
            <a:r>
              <a:rPr lang="en-US" dirty="0" err="1">
                <a:solidFill>
                  <a:schemeClr val="bg1"/>
                </a:solidFill>
                <a:latin typeface="Britannic Bold" panose="020B0903060703020204" pitchFamily="34" charset="0"/>
              </a:rPr>
              <a:t>Bano</a:t>
            </a:r>
            <a:r>
              <a:rPr lang="en-US" dirty="0">
                <a:solidFill>
                  <a:schemeClr val="bg1"/>
                </a:solidFill>
                <a:latin typeface="Britannic Bold" panose="020B0903060703020204" pitchFamily="34" charset="0"/>
              </a:rPr>
              <a:t> </a:t>
            </a:r>
            <a:r>
              <a:rPr lang="en-US" dirty="0" err="1">
                <a:solidFill>
                  <a:schemeClr val="bg1"/>
                </a:solidFill>
                <a:latin typeface="Britannic Bold" panose="020B0903060703020204" pitchFamily="34" charset="0"/>
              </a:rPr>
              <a:t>aqeel</a:t>
            </a:r>
            <a:endParaRPr lang="en-US" dirty="0">
              <a:solidFill>
                <a:schemeClr val="bg1"/>
              </a:solidFill>
              <a:latin typeface="Britannic Bold" panose="020B0903060703020204" pitchFamily="34" charset="0"/>
            </a:endParaRPr>
          </a:p>
        </p:txBody>
      </p:sp>
    </p:spTree>
    <p:extLst>
      <p:ext uri="{BB962C8B-B14F-4D97-AF65-F5344CB8AC3E}">
        <p14:creationId xmlns:p14="http://schemas.microsoft.com/office/powerpoint/2010/main" val="24921512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9CF6-5057-4685-8E2A-44DE18757FAF}"/>
              </a:ext>
            </a:extLst>
          </p:cNvPr>
          <p:cNvSpPr>
            <a:spLocks noGrp="1"/>
          </p:cNvSpPr>
          <p:nvPr>
            <p:ph type="title"/>
          </p:nvPr>
        </p:nvSpPr>
        <p:spPr/>
        <p:txBody>
          <a:bodyPr/>
          <a:lstStyle/>
          <a:p>
            <a:r>
              <a:rPr lang="en-US" dirty="0">
                <a:latin typeface="Britannic Bold" panose="020B0903060703020204" pitchFamily="34" charset="0"/>
              </a:rPr>
              <a:t>INTRODUCTION</a:t>
            </a:r>
          </a:p>
        </p:txBody>
      </p:sp>
      <p:sp>
        <p:nvSpPr>
          <p:cNvPr id="3" name="Content Placeholder 2">
            <a:extLst>
              <a:ext uri="{FF2B5EF4-FFF2-40B4-BE49-F238E27FC236}">
                <a16:creationId xmlns:a16="http://schemas.microsoft.com/office/drawing/2014/main" id="{A6EC6AA0-8067-452A-8FDC-02CE249CDAFB}"/>
              </a:ext>
            </a:extLst>
          </p:cNvPr>
          <p:cNvSpPr>
            <a:spLocks noGrp="1"/>
          </p:cNvSpPr>
          <p:nvPr>
            <p:ph idx="1"/>
          </p:nvPr>
        </p:nvSpPr>
        <p:spPr/>
        <p:txBody>
          <a:bodyPr/>
          <a:lstStyle/>
          <a:p>
            <a:pPr marL="0" marR="0">
              <a:spcBef>
                <a:spcPts val="0"/>
              </a:spcBef>
              <a:spcAft>
                <a:spcPts val="920"/>
              </a:spcAft>
            </a:pPr>
            <a:r>
              <a:rPr lang="en-US" sz="1800" dirty="0">
                <a:solidFill>
                  <a:srgbClr val="000000"/>
                </a:solidFill>
                <a:effectLst/>
                <a:ea typeface="Malgun Gothic" panose="020B0503020000020004" pitchFamily="34" charset="-127"/>
                <a:cs typeface="Century Gothic" panose="020B0502020202020204" pitchFamily="34" charset="0"/>
              </a:rPr>
              <a:t>Companies such as Camp Gladiator setup outdoor meetup locations across the city in areas that would be convenient for people looking to workout. They focus on areas with higher density populations of people that are more likely to be active, around office parks, schools, suburban areas, and more.</a:t>
            </a:r>
          </a:p>
          <a:p>
            <a:pPr marL="0" marR="0">
              <a:spcBef>
                <a:spcPts val="0"/>
              </a:spcBef>
              <a:spcAft>
                <a:spcPts val="0"/>
              </a:spcAft>
            </a:pPr>
            <a:r>
              <a:rPr lang="en-US" sz="1800" dirty="0">
                <a:solidFill>
                  <a:srgbClr val="000000"/>
                </a:solidFill>
                <a:effectLst/>
                <a:ea typeface="Malgun Gothic" panose="020B0503020000020004" pitchFamily="34" charset="-127"/>
                <a:cs typeface="Wingdings 2" panose="05020102010507070707" pitchFamily="18" charset="2"/>
              </a:rPr>
              <a:t>My </a:t>
            </a:r>
            <a:r>
              <a:rPr lang="en-US" sz="1800" dirty="0">
                <a:solidFill>
                  <a:srgbClr val="000000"/>
                </a:solidFill>
                <a:effectLst/>
                <a:ea typeface="Malgun Gothic" panose="020B0503020000020004" pitchFamily="34" charset="-127"/>
                <a:cs typeface="Century Gothic" panose="020B0502020202020204" pitchFamily="34" charset="0"/>
              </a:rPr>
              <a:t>program will help companies like Camp Gladiator identify the best locations to setup a new outdoor location. It will recommend “</a:t>
            </a:r>
            <a:r>
              <a:rPr lang="en-US" sz="1800" b="1" dirty="0">
                <a:solidFill>
                  <a:srgbClr val="000000"/>
                </a:solidFill>
                <a:effectLst/>
                <a:ea typeface="Malgun Gothic" panose="020B0503020000020004" pitchFamily="34" charset="-127"/>
                <a:cs typeface="Century Gothic" panose="020B0502020202020204" pitchFamily="34" charset="0"/>
              </a:rPr>
              <a:t>Ideal spots</a:t>
            </a:r>
            <a:r>
              <a:rPr lang="en-US" sz="1800" dirty="0">
                <a:solidFill>
                  <a:srgbClr val="000000"/>
                </a:solidFill>
                <a:effectLst/>
                <a:ea typeface="Malgun Gothic" panose="020B0503020000020004" pitchFamily="34" charset="-127"/>
                <a:cs typeface="Century Gothic" panose="020B0502020202020204" pitchFamily="34" charset="0"/>
              </a:rPr>
              <a:t>" by identifying areas that have trending venues related to health (healthy restaurants, active wear shopping, </a:t>
            </a:r>
            <a:r>
              <a:rPr lang="en-US" sz="1800" dirty="0" err="1">
                <a:solidFill>
                  <a:srgbClr val="000000"/>
                </a:solidFill>
                <a:effectLst/>
                <a:ea typeface="Malgun Gothic" panose="020B0503020000020004" pitchFamily="34" charset="-127"/>
                <a:cs typeface="Century Gothic" panose="020B0502020202020204" pitchFamily="34" charset="0"/>
              </a:rPr>
              <a:t>etc</a:t>
            </a:r>
            <a:r>
              <a:rPr lang="en-US" sz="1800" dirty="0">
                <a:solidFill>
                  <a:srgbClr val="000000"/>
                </a:solidFill>
                <a:effectLst/>
                <a:ea typeface="Malgun Gothic" panose="020B0503020000020004" pitchFamily="34" charset="-127"/>
                <a:cs typeface="Century Gothic" panose="020B0502020202020204" pitchFamily="34" charset="0"/>
              </a:rPr>
              <a:t>) and no gyms within close proximity.</a:t>
            </a:r>
          </a:p>
          <a:p>
            <a:endParaRPr lang="en-US" dirty="0"/>
          </a:p>
        </p:txBody>
      </p:sp>
    </p:spTree>
    <p:extLst>
      <p:ext uri="{BB962C8B-B14F-4D97-AF65-F5344CB8AC3E}">
        <p14:creationId xmlns:p14="http://schemas.microsoft.com/office/powerpoint/2010/main" val="49154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1F7F-B3BB-4765-A654-883267A2673B}"/>
              </a:ext>
            </a:extLst>
          </p:cNvPr>
          <p:cNvSpPr>
            <a:spLocks noGrp="1"/>
          </p:cNvSpPr>
          <p:nvPr>
            <p:ph type="title"/>
          </p:nvPr>
        </p:nvSpPr>
        <p:spPr/>
        <p:txBody>
          <a:bodyPr/>
          <a:lstStyle/>
          <a:p>
            <a:r>
              <a:rPr lang="en-US" dirty="0">
                <a:latin typeface="Britannic Bold" panose="020B0903060703020204" pitchFamily="34" charset="0"/>
              </a:rPr>
              <a:t>DATA</a:t>
            </a:r>
          </a:p>
        </p:txBody>
      </p:sp>
      <p:sp>
        <p:nvSpPr>
          <p:cNvPr id="3" name="Content Placeholder 2">
            <a:extLst>
              <a:ext uri="{FF2B5EF4-FFF2-40B4-BE49-F238E27FC236}">
                <a16:creationId xmlns:a16="http://schemas.microsoft.com/office/drawing/2014/main" id="{81FE9F63-CD22-4B56-ACDA-E4D43BDB7652}"/>
              </a:ext>
            </a:extLst>
          </p:cNvPr>
          <p:cNvSpPr>
            <a:spLocks noGrp="1"/>
          </p:cNvSpPr>
          <p:nvPr>
            <p:ph idx="1"/>
          </p:nvPr>
        </p:nvSpPr>
        <p:spPr/>
        <p:txBody>
          <a:bodyPr/>
          <a:lstStyle/>
          <a:p>
            <a:pPr marL="0" marR="0">
              <a:spcBef>
                <a:spcPts val="0"/>
              </a:spcBef>
              <a:spcAft>
                <a:spcPts val="0"/>
              </a:spcAft>
            </a:pPr>
            <a:r>
              <a:rPr lang="en-US" sz="1800" dirty="0">
                <a:solidFill>
                  <a:srgbClr val="000000"/>
                </a:solidFill>
                <a:effectLst/>
                <a:ea typeface="Malgun Gothic" panose="020B0503020000020004" pitchFamily="34" charset="-127"/>
                <a:cs typeface="Century Gothic" panose="020B0502020202020204" pitchFamily="34" charset="0"/>
              </a:rPr>
              <a:t>T</a:t>
            </a:r>
            <a:r>
              <a:rPr lang="en-US" sz="1800" dirty="0">
                <a:solidFill>
                  <a:srgbClr val="000000"/>
                </a:solidFill>
                <a:effectLst/>
                <a:latin typeface="Century Gothic" panose="020B0502020202020204" pitchFamily="34" charset="0"/>
                <a:ea typeface="Malgun Gothic" panose="020B0503020000020004" pitchFamily="34" charset="-127"/>
                <a:cs typeface="Century Gothic" panose="020B0502020202020204" pitchFamily="34" charset="0"/>
              </a:rPr>
              <a:t>o develop the program, I will use location and venue data from the Foursquare API for Toronto, Canada. These are the specific endpoints that will be used:</a:t>
            </a:r>
          </a:p>
          <a:p>
            <a:pPr marL="0" marR="0">
              <a:spcBef>
                <a:spcPts val="0"/>
              </a:spcBef>
              <a:spcAft>
                <a:spcPts val="0"/>
              </a:spcAft>
            </a:pPr>
            <a:r>
              <a:rPr lang="en-US" sz="1800" dirty="0">
                <a:solidFill>
                  <a:srgbClr val="000000"/>
                </a:solidFill>
                <a:ea typeface="Malgun Gothic" panose="020B0503020000020004" pitchFamily="34" charset="-127"/>
                <a:cs typeface="Century Gothic" panose="020B0502020202020204" pitchFamily="34" charset="0"/>
              </a:rPr>
              <a:t>T</a:t>
            </a:r>
            <a:r>
              <a:rPr lang="en-US" sz="1800" dirty="0">
                <a:solidFill>
                  <a:srgbClr val="000000"/>
                </a:solidFill>
                <a:effectLst/>
                <a:latin typeface="Century Gothic" panose="020B0502020202020204" pitchFamily="34" charset="0"/>
                <a:ea typeface="Malgun Gothic" panose="020B0503020000020004" pitchFamily="34" charset="-127"/>
                <a:cs typeface="Century Gothic" panose="020B0502020202020204" pitchFamily="34" charset="0"/>
              </a:rPr>
              <a:t>rending: get trending venues</a:t>
            </a:r>
          </a:p>
          <a:p>
            <a:pPr marL="0" marR="0">
              <a:spcBef>
                <a:spcPts val="0"/>
              </a:spcBef>
              <a:spcAft>
                <a:spcPts val="855"/>
              </a:spcAft>
            </a:pPr>
            <a:r>
              <a:rPr lang="en-US" sz="1800" dirty="0">
                <a:solidFill>
                  <a:srgbClr val="000000"/>
                </a:solidFill>
                <a:latin typeface="Century Gothic" panose="020B0502020202020204" pitchFamily="34" charset="0"/>
                <a:ea typeface="Malgun Gothic" panose="020B0503020000020004" pitchFamily="34" charset="-127"/>
                <a:cs typeface="Century Gothic" panose="020B0502020202020204" pitchFamily="34" charset="0"/>
              </a:rPr>
              <a:t>C</a:t>
            </a:r>
            <a:r>
              <a:rPr lang="en-US" sz="1800" dirty="0">
                <a:solidFill>
                  <a:srgbClr val="000000"/>
                </a:solidFill>
                <a:effectLst/>
                <a:latin typeface="Century Gothic" panose="020B0502020202020204" pitchFamily="34" charset="0"/>
                <a:ea typeface="Malgun Gothic" panose="020B0503020000020004" pitchFamily="34" charset="-127"/>
                <a:cs typeface="Century Gothic" panose="020B0502020202020204" pitchFamily="34" charset="0"/>
              </a:rPr>
              <a:t>ategories: get venue categories</a:t>
            </a:r>
          </a:p>
          <a:p>
            <a:pPr marL="0" marR="0">
              <a:spcBef>
                <a:spcPts val="0"/>
              </a:spcBef>
              <a:spcAft>
                <a:spcPts val="0"/>
              </a:spcAft>
            </a:pPr>
            <a:r>
              <a:rPr lang="en-US" sz="1800" dirty="0">
                <a:solidFill>
                  <a:srgbClr val="000000"/>
                </a:solidFill>
                <a:effectLst/>
                <a:latin typeface="Century Gothic" panose="020B0502020202020204" pitchFamily="34" charset="0"/>
                <a:ea typeface="Malgun Gothic" panose="020B0503020000020004" pitchFamily="34" charset="-127"/>
                <a:cs typeface="Century Gothic" panose="020B0502020202020204" pitchFamily="34" charset="0"/>
              </a:rPr>
              <a:t>Explore: get venue recommendations</a:t>
            </a:r>
          </a:p>
          <a:p>
            <a:pPr marL="0" marR="0">
              <a:spcBef>
                <a:spcPts val="0"/>
              </a:spcBef>
              <a:spcAft>
                <a:spcPts val="0"/>
              </a:spcAft>
            </a:pPr>
            <a:r>
              <a:rPr lang="en-US" sz="1800" dirty="0">
                <a:solidFill>
                  <a:srgbClr val="000000"/>
                </a:solidFill>
                <a:effectLst/>
                <a:latin typeface="Century Gothic" panose="020B0502020202020204" pitchFamily="34" charset="0"/>
                <a:ea typeface="Malgun Gothic" panose="020B0503020000020004" pitchFamily="34" charset="-127"/>
                <a:cs typeface="Century Gothic" panose="020B0502020202020204" pitchFamily="34" charset="0"/>
              </a:rPr>
              <a:t> will also use two other data sources to identify neighborhoods in Toronto:</a:t>
            </a:r>
          </a:p>
          <a:p>
            <a:pPr marL="0" marR="0">
              <a:spcBef>
                <a:spcPts val="0"/>
              </a:spcBef>
              <a:spcAft>
                <a:spcPts val="855"/>
              </a:spcAft>
            </a:pPr>
            <a:r>
              <a:rPr lang="en-US" sz="1800" dirty="0">
                <a:solidFill>
                  <a:srgbClr val="000000"/>
                </a:solidFill>
                <a:effectLst/>
                <a:latin typeface="Century Gothic" panose="020B0502020202020204" pitchFamily="34" charset="0"/>
                <a:ea typeface="Malgun Gothic" panose="020B0503020000020004" pitchFamily="34" charset="-127"/>
                <a:cs typeface="Century Gothic" panose="020B0502020202020204" pitchFamily="34" charset="0"/>
              </a:rPr>
              <a:t>Neighborhood names : </a:t>
            </a:r>
            <a:r>
              <a:rPr lang="en-US" sz="1800" u="sng" dirty="0">
                <a:solidFill>
                  <a:srgbClr val="000000"/>
                </a:solidFill>
                <a:effectLst/>
                <a:latin typeface="Century Gothic" panose="020B0502020202020204" pitchFamily="34" charset="0"/>
                <a:ea typeface="Malgun Gothic" panose="020B0503020000020004" pitchFamily="34" charset="-127"/>
                <a:cs typeface="Century Gothic" panose="020B0502020202020204" pitchFamily="34" charset="0"/>
              </a:rPr>
              <a:t>https://en.wikipedia.org/wiki/List_of_postal_codes_of_Canada:_M</a:t>
            </a:r>
          </a:p>
          <a:p>
            <a:pPr marL="0" marR="0">
              <a:spcBef>
                <a:spcPts val="0"/>
              </a:spcBef>
              <a:spcAft>
                <a:spcPts val="0"/>
              </a:spcAft>
            </a:pPr>
            <a:r>
              <a:rPr lang="en-US" sz="1800" dirty="0">
                <a:solidFill>
                  <a:srgbClr val="000000"/>
                </a:solidFill>
                <a:effectLst/>
                <a:latin typeface="Century Gothic" panose="020B0502020202020204" pitchFamily="34" charset="0"/>
                <a:ea typeface="Malgun Gothic" panose="020B0503020000020004" pitchFamily="34" charset="-127"/>
                <a:cs typeface="Century Gothic" panose="020B0502020202020204" pitchFamily="34" charset="0"/>
              </a:rPr>
              <a:t>Neighborhood locations: </a:t>
            </a:r>
            <a:r>
              <a:rPr lang="en-US" sz="1800" u="sng" dirty="0">
                <a:solidFill>
                  <a:srgbClr val="000000"/>
                </a:solidFill>
                <a:effectLst/>
                <a:latin typeface="Century Gothic" panose="020B0502020202020204" pitchFamily="34" charset="0"/>
                <a:ea typeface="Malgun Gothic" panose="020B0503020000020004" pitchFamily="34" charset="-127"/>
                <a:cs typeface="Century Gothic" panose="020B0502020202020204" pitchFamily="34" charset="0"/>
              </a:rPr>
              <a:t>https://cocl.us/Geospatial_data</a:t>
            </a:r>
          </a:p>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a:t>
            </a:r>
          </a:p>
          <a:p>
            <a:endParaRPr lang="en-US" dirty="0"/>
          </a:p>
        </p:txBody>
      </p:sp>
    </p:spTree>
    <p:extLst>
      <p:ext uri="{BB962C8B-B14F-4D97-AF65-F5344CB8AC3E}">
        <p14:creationId xmlns:p14="http://schemas.microsoft.com/office/powerpoint/2010/main" val="252662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D063-BD08-40A2-84AA-6ACC8EDCC1CE}"/>
              </a:ext>
            </a:extLst>
          </p:cNvPr>
          <p:cNvSpPr>
            <a:spLocks noGrp="1"/>
          </p:cNvSpPr>
          <p:nvPr>
            <p:ph type="title"/>
          </p:nvPr>
        </p:nvSpPr>
        <p:spPr/>
        <p:txBody>
          <a:bodyPr/>
          <a:lstStyle/>
          <a:p>
            <a:r>
              <a:rPr lang="en-US" dirty="0">
                <a:latin typeface="Britannic Bold" panose="020B0903060703020204" pitchFamily="34" charset="0"/>
              </a:rPr>
              <a:t>API ENDPOINTS</a:t>
            </a:r>
          </a:p>
        </p:txBody>
      </p:sp>
      <p:pic>
        <p:nvPicPr>
          <p:cNvPr id="6" name="Content Placeholder 5">
            <a:extLst>
              <a:ext uri="{FF2B5EF4-FFF2-40B4-BE49-F238E27FC236}">
                <a16:creationId xmlns:a16="http://schemas.microsoft.com/office/drawing/2014/main" id="{B07B9D9A-9141-4163-A15D-C08499A18B9D}"/>
              </a:ext>
            </a:extLst>
          </p:cNvPr>
          <p:cNvPicPr>
            <a:picLocks noGrp="1"/>
          </p:cNvPicPr>
          <p:nvPr>
            <p:ph idx="1"/>
          </p:nvPr>
        </p:nvPicPr>
        <p:blipFill>
          <a:blip r:embed="rId2"/>
          <a:stretch>
            <a:fillRect/>
          </a:stretch>
        </p:blipFill>
        <p:spPr>
          <a:xfrm>
            <a:off x="2847073" y="2011363"/>
            <a:ext cx="6497853" cy="4160837"/>
          </a:xfrm>
          <a:prstGeom prst="rect">
            <a:avLst/>
          </a:prstGeom>
        </p:spPr>
      </p:pic>
    </p:spTree>
    <p:extLst>
      <p:ext uri="{BB962C8B-B14F-4D97-AF65-F5344CB8AC3E}">
        <p14:creationId xmlns:p14="http://schemas.microsoft.com/office/powerpoint/2010/main" val="406933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BDA2-D3D0-4BF1-997B-3F25F8CF4C0F}"/>
              </a:ext>
            </a:extLst>
          </p:cNvPr>
          <p:cNvSpPr>
            <a:spLocks noGrp="1"/>
          </p:cNvSpPr>
          <p:nvPr>
            <p:ph type="title"/>
          </p:nvPr>
        </p:nvSpPr>
        <p:spPr/>
        <p:txBody>
          <a:bodyPr/>
          <a:lstStyle/>
          <a:p>
            <a:r>
              <a:rPr lang="en-US" dirty="0">
                <a:latin typeface="Britannic Bold" panose="020B0903060703020204" pitchFamily="34" charset="0"/>
              </a:rPr>
              <a:t>METHODOLOGY</a:t>
            </a:r>
          </a:p>
        </p:txBody>
      </p:sp>
      <p:sp>
        <p:nvSpPr>
          <p:cNvPr id="3" name="Content Placeholder 2">
            <a:extLst>
              <a:ext uri="{FF2B5EF4-FFF2-40B4-BE49-F238E27FC236}">
                <a16:creationId xmlns:a16="http://schemas.microsoft.com/office/drawing/2014/main" id="{79F8D758-3D08-4499-BD27-2C1CACBC6ED4}"/>
              </a:ext>
            </a:extLst>
          </p:cNvPr>
          <p:cNvSpPr>
            <a:spLocks noGrp="1"/>
          </p:cNvSpPr>
          <p:nvPr>
            <p:ph idx="1"/>
          </p:nvPr>
        </p:nvSpPr>
        <p:spPr/>
        <p:txBody>
          <a:bodyPr/>
          <a:lstStyle/>
          <a:p>
            <a:pPr marL="0" marR="0" indent="0">
              <a:spcBef>
                <a:spcPts val="0"/>
              </a:spcBef>
              <a:spcAft>
                <a:spcPts val="0"/>
              </a:spcAft>
              <a:buNone/>
            </a:pPr>
            <a:r>
              <a:rPr lang="en-US" sz="1800" dirty="0">
                <a:solidFill>
                  <a:srgbClr val="000000"/>
                </a:solidFill>
                <a:effectLst/>
                <a:latin typeface="Segoe UI" panose="020B0502040204020203" pitchFamily="34" charset="0"/>
                <a:ea typeface="Malgun Gothic" panose="020B0503020000020004" pitchFamily="34" charset="-127"/>
              </a:rPr>
              <a:t>The process to analyze this data will be as follows: </a:t>
            </a:r>
          </a:p>
          <a:p>
            <a:pPr marL="0" marR="0" indent="0">
              <a:spcBef>
                <a:spcPts val="0"/>
              </a:spcBef>
              <a:spcAft>
                <a:spcPts val="0"/>
              </a:spcAft>
              <a:buNone/>
            </a:pPr>
            <a:endParaRPr lang="en-US" sz="1800" dirty="0">
              <a:solidFill>
                <a:srgbClr val="000000"/>
              </a:solidFill>
              <a:effectLst/>
              <a:latin typeface="Segoe UI" panose="020B0502040204020203" pitchFamily="34" charset="0"/>
              <a:ea typeface="Malgun Gothic" panose="020B0503020000020004" pitchFamily="34" charset="-127"/>
            </a:endParaRPr>
          </a:p>
          <a:p>
            <a:pPr marL="0" marR="0">
              <a:spcBef>
                <a:spcPts val="0"/>
              </a:spcBef>
              <a:spcAft>
                <a:spcPts val="0"/>
              </a:spcAft>
            </a:pPr>
            <a:r>
              <a:rPr lang="en-US" sz="1800" dirty="0">
                <a:solidFill>
                  <a:srgbClr val="000000"/>
                </a:solidFill>
                <a:effectLst/>
                <a:ea typeface="Malgun Gothic" panose="020B0503020000020004" pitchFamily="34" charset="-127"/>
              </a:rPr>
              <a:t>(https://en.wikipedia.org/wiki/List_of_postal_codes_of_Canada:_M) </a:t>
            </a:r>
          </a:p>
          <a:p>
            <a:pPr marL="0" marR="0" indent="0">
              <a:spcBef>
                <a:spcPts val="0"/>
              </a:spcBef>
              <a:spcAft>
                <a:spcPts val="0"/>
              </a:spcAft>
              <a:buNone/>
            </a:pPr>
            <a:r>
              <a:rPr lang="en-US" sz="1800" dirty="0">
                <a:solidFill>
                  <a:srgbClr val="000000"/>
                </a:solidFill>
                <a:effectLst/>
                <a:ea typeface="Malgun Gothic" panose="020B0503020000020004" pitchFamily="34" charset="-127"/>
              </a:rPr>
              <a:t>• Identify latitude and longitude of each neighborhood (https://cocl.us/Geospatial_data) </a:t>
            </a:r>
          </a:p>
          <a:p>
            <a:pPr marL="0" marR="0" indent="0">
              <a:spcBef>
                <a:spcPts val="0"/>
              </a:spcBef>
              <a:spcAft>
                <a:spcPts val="0"/>
              </a:spcAft>
              <a:buNone/>
            </a:pPr>
            <a:r>
              <a:rPr lang="en-US" sz="1800" dirty="0">
                <a:solidFill>
                  <a:srgbClr val="000000"/>
                </a:solidFill>
                <a:effectLst/>
                <a:ea typeface="Malgun Gothic" panose="020B0503020000020004" pitchFamily="34" charset="-127"/>
              </a:rPr>
              <a:t>• Lookup top 5 trending venues for each neighborhood (Foursquare API - Trending) </a:t>
            </a:r>
          </a:p>
          <a:p>
            <a:pPr marL="0" marR="0" indent="0">
              <a:spcBef>
                <a:spcPts val="0"/>
              </a:spcBef>
              <a:spcAft>
                <a:spcPts val="0"/>
              </a:spcAft>
              <a:buNone/>
            </a:pPr>
            <a:r>
              <a:rPr lang="en-US" sz="1800" dirty="0">
                <a:solidFill>
                  <a:srgbClr val="000000"/>
                </a:solidFill>
                <a:effectLst/>
                <a:ea typeface="Malgun Gothic" panose="020B0503020000020004" pitchFamily="34" charset="-127"/>
              </a:rPr>
              <a:t>• Filter neighborhoods that have a health venue in top 5 trending venues (Foursquare API - Categories) </a:t>
            </a:r>
          </a:p>
          <a:p>
            <a:pPr marL="0" marR="0" indent="0">
              <a:spcBef>
                <a:spcPts val="0"/>
              </a:spcBef>
              <a:spcAft>
                <a:spcPts val="0"/>
              </a:spcAft>
              <a:buNone/>
            </a:pPr>
            <a:r>
              <a:rPr lang="en-US" sz="1800" dirty="0">
                <a:solidFill>
                  <a:srgbClr val="000000"/>
                </a:solidFill>
                <a:effectLst/>
                <a:ea typeface="Malgun Gothic" panose="020B0503020000020004" pitchFamily="34" charset="-127"/>
              </a:rPr>
              <a:t>• Verify if a gym is within 5 miles of the filtered list of neighborhoods (Foursquare API - Explore) </a:t>
            </a:r>
          </a:p>
          <a:p>
            <a:pPr marL="0" marR="0" indent="0">
              <a:spcBef>
                <a:spcPts val="0"/>
              </a:spcBef>
              <a:spcAft>
                <a:spcPts val="0"/>
              </a:spcAft>
              <a:buNone/>
            </a:pPr>
            <a:r>
              <a:rPr lang="en-US" sz="1800" dirty="0">
                <a:solidFill>
                  <a:srgbClr val="000000"/>
                </a:solidFill>
                <a:effectLst/>
                <a:ea typeface="Malgun Gothic" panose="020B0503020000020004" pitchFamily="34" charset="-127"/>
              </a:rPr>
              <a:t>• Present final list of “</a:t>
            </a:r>
            <a:r>
              <a:rPr lang="en-US" sz="1800" dirty="0">
                <a:solidFill>
                  <a:srgbClr val="000000"/>
                </a:solidFill>
                <a:ea typeface="Malgun Gothic" panose="020B0503020000020004" pitchFamily="34" charset="-127"/>
              </a:rPr>
              <a:t>Ideal</a:t>
            </a:r>
            <a:r>
              <a:rPr lang="en-US" sz="1800" dirty="0">
                <a:solidFill>
                  <a:srgbClr val="000000"/>
                </a:solidFill>
                <a:effectLst/>
                <a:ea typeface="Malgun Gothic" panose="020B0503020000020004" pitchFamily="34" charset="-127"/>
              </a:rPr>
              <a:t> spots" </a:t>
            </a:r>
          </a:p>
          <a:p>
            <a:pPr marL="0" marR="0" indent="0">
              <a:spcBef>
                <a:spcPts val="0"/>
              </a:spcBef>
              <a:spcAft>
                <a:spcPts val="0"/>
              </a:spcAft>
              <a:buNone/>
            </a:pPr>
            <a:endParaRPr lang="en-US" sz="1800" dirty="0">
              <a:solidFill>
                <a:srgbClr val="000000"/>
              </a:solidFill>
              <a:effectLst/>
              <a:latin typeface="Segoe UI" panose="020B0502040204020203" pitchFamily="34" charset="0"/>
              <a:ea typeface="Malgun Gothic" panose="020B0503020000020004" pitchFamily="34" charset="-127"/>
            </a:endParaRPr>
          </a:p>
          <a:p>
            <a:endParaRPr lang="en-US" dirty="0"/>
          </a:p>
        </p:txBody>
      </p:sp>
    </p:spTree>
    <p:extLst>
      <p:ext uri="{BB962C8B-B14F-4D97-AF65-F5344CB8AC3E}">
        <p14:creationId xmlns:p14="http://schemas.microsoft.com/office/powerpoint/2010/main" val="418029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B6EC-4CA2-4895-B016-0CD46CC63909}"/>
              </a:ext>
            </a:extLst>
          </p:cNvPr>
          <p:cNvSpPr>
            <a:spLocks noGrp="1"/>
          </p:cNvSpPr>
          <p:nvPr>
            <p:ph type="title"/>
          </p:nvPr>
        </p:nvSpPr>
        <p:spPr/>
        <p:txBody>
          <a:bodyPr/>
          <a:lstStyle/>
          <a:p>
            <a:r>
              <a:rPr lang="en-US" dirty="0">
                <a:latin typeface="Britannic Bold" panose="020B0903060703020204" pitchFamily="34" charset="0"/>
              </a:rPr>
              <a:t>RESULT</a:t>
            </a:r>
          </a:p>
        </p:txBody>
      </p:sp>
      <p:sp>
        <p:nvSpPr>
          <p:cNvPr id="3" name="Content Placeholder 2">
            <a:extLst>
              <a:ext uri="{FF2B5EF4-FFF2-40B4-BE49-F238E27FC236}">
                <a16:creationId xmlns:a16="http://schemas.microsoft.com/office/drawing/2014/main" id="{98CB78AC-D3FF-408F-9F70-42C564D10CEA}"/>
              </a:ext>
            </a:extLst>
          </p:cNvPr>
          <p:cNvSpPr>
            <a:spLocks noGrp="1"/>
          </p:cNvSpPr>
          <p:nvPr>
            <p:ph idx="1"/>
          </p:nvPr>
        </p:nvSpPr>
        <p:spPr/>
        <p:txBody>
          <a:bodyPr/>
          <a:lstStyle/>
          <a:p>
            <a:pPr marL="0" marR="0" indent="0">
              <a:spcBef>
                <a:spcPts val="0"/>
              </a:spcBef>
              <a:spcAft>
                <a:spcPts val="0"/>
              </a:spcAft>
              <a:buNone/>
            </a:pPr>
            <a:r>
              <a:rPr lang="en-US" sz="1800" dirty="0">
                <a:solidFill>
                  <a:srgbClr val="000000"/>
                </a:solidFill>
                <a:effectLst/>
                <a:latin typeface="Segoe UI" panose="020B0502040204020203" pitchFamily="34" charset="0"/>
                <a:ea typeface="Malgun Gothic" panose="020B0503020000020004" pitchFamily="34" charset="-127"/>
              </a:rPr>
              <a:t>The results of the program identified four neighborhoods as recommended spots for a new outdoor fitness location in Toronto: </a:t>
            </a:r>
          </a:p>
          <a:p>
            <a:pPr marL="0" marR="0" lvl="0" indent="0">
              <a:spcBef>
                <a:spcPts val="0"/>
              </a:spcBef>
              <a:spcAft>
                <a:spcPts val="310"/>
              </a:spcAft>
              <a:buNone/>
            </a:pPr>
            <a:r>
              <a:rPr lang="en-US" sz="1800" dirty="0">
                <a:solidFill>
                  <a:srgbClr val="000000"/>
                </a:solidFill>
                <a:effectLst/>
                <a:latin typeface="Segoe UI" panose="020B0502040204020203" pitchFamily="34" charset="0"/>
                <a:ea typeface="Malgun Gothic" panose="020B0503020000020004" pitchFamily="34" charset="-127"/>
              </a:rPr>
              <a:t>• Berczy Park </a:t>
            </a:r>
          </a:p>
          <a:p>
            <a:pPr marL="0" marR="0" lvl="0" indent="0">
              <a:spcBef>
                <a:spcPts val="0"/>
              </a:spcBef>
              <a:spcAft>
                <a:spcPts val="310"/>
              </a:spcAft>
              <a:buNone/>
            </a:pPr>
            <a:r>
              <a:rPr lang="en-US" sz="1800" dirty="0">
                <a:solidFill>
                  <a:srgbClr val="000000"/>
                </a:solidFill>
                <a:effectLst/>
                <a:latin typeface="Segoe UI" panose="020B0502040204020203" pitchFamily="34" charset="0"/>
                <a:ea typeface="Malgun Gothic" panose="020B0503020000020004" pitchFamily="34" charset="-127"/>
              </a:rPr>
              <a:t>• The Beaches </a:t>
            </a:r>
          </a:p>
          <a:p>
            <a:pPr marL="0" marR="0" lvl="0" indent="0">
              <a:spcBef>
                <a:spcPts val="0"/>
              </a:spcBef>
              <a:spcAft>
                <a:spcPts val="310"/>
              </a:spcAft>
              <a:buNone/>
            </a:pPr>
            <a:r>
              <a:rPr lang="en-US" sz="1800" dirty="0">
                <a:solidFill>
                  <a:srgbClr val="000000"/>
                </a:solidFill>
                <a:effectLst/>
                <a:latin typeface="Segoe UI" panose="020B0502040204020203" pitchFamily="34" charset="0"/>
                <a:ea typeface="Malgun Gothic" panose="020B0503020000020004" pitchFamily="34" charset="-127"/>
              </a:rPr>
              <a:t>• Central Bay Street </a:t>
            </a:r>
          </a:p>
          <a:p>
            <a:pPr marL="0" marR="0" lvl="0" indent="0">
              <a:spcBef>
                <a:spcPts val="0"/>
              </a:spcBef>
              <a:spcAft>
                <a:spcPts val="0"/>
              </a:spcAft>
              <a:buNone/>
            </a:pPr>
            <a:r>
              <a:rPr lang="en-US" sz="1800" dirty="0">
                <a:solidFill>
                  <a:srgbClr val="000000"/>
                </a:solidFill>
                <a:effectLst/>
                <a:latin typeface="Segoe UI" panose="020B0502040204020203" pitchFamily="34" charset="0"/>
                <a:ea typeface="Malgun Gothic" panose="020B0503020000020004" pitchFamily="34" charset="-127"/>
              </a:rPr>
              <a:t>• Kensington Market/Chinatown/Grange Park </a:t>
            </a:r>
          </a:p>
          <a:p>
            <a:pPr marL="0" marR="0" indent="0">
              <a:spcBef>
                <a:spcPts val="0"/>
              </a:spcBef>
              <a:spcAft>
                <a:spcPts val="0"/>
              </a:spcAft>
              <a:buNone/>
            </a:pPr>
            <a:r>
              <a:rPr lang="en-US" sz="1800" dirty="0">
                <a:solidFill>
                  <a:srgbClr val="000000"/>
                </a:solidFill>
                <a:effectLst/>
                <a:latin typeface="Segoe UI" panose="020B0502040204020203" pitchFamily="34" charset="0"/>
                <a:ea typeface="Malgun Gothic" panose="020B0503020000020004" pitchFamily="34" charset="-127"/>
              </a:rPr>
              <a:t> </a:t>
            </a:r>
          </a:p>
          <a:p>
            <a:endParaRPr lang="en-US" dirty="0"/>
          </a:p>
        </p:txBody>
      </p:sp>
    </p:spTree>
    <p:extLst>
      <p:ext uri="{BB962C8B-B14F-4D97-AF65-F5344CB8AC3E}">
        <p14:creationId xmlns:p14="http://schemas.microsoft.com/office/powerpoint/2010/main" val="323993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9707-D4BB-44C8-9D58-9B8C232F171D}"/>
              </a:ext>
            </a:extLst>
          </p:cNvPr>
          <p:cNvSpPr>
            <a:spLocks noGrp="1"/>
          </p:cNvSpPr>
          <p:nvPr>
            <p:ph type="title"/>
          </p:nvPr>
        </p:nvSpPr>
        <p:spPr/>
        <p:txBody>
          <a:bodyPr/>
          <a:lstStyle/>
          <a:p>
            <a:r>
              <a:rPr lang="en-US" dirty="0">
                <a:latin typeface="Britannic Bold" panose="020B0903060703020204" pitchFamily="34" charset="0"/>
              </a:rPr>
              <a:t>RESULT</a:t>
            </a:r>
          </a:p>
        </p:txBody>
      </p:sp>
      <p:sp>
        <p:nvSpPr>
          <p:cNvPr id="3" name="Content Placeholder 2">
            <a:extLst>
              <a:ext uri="{FF2B5EF4-FFF2-40B4-BE49-F238E27FC236}">
                <a16:creationId xmlns:a16="http://schemas.microsoft.com/office/drawing/2014/main" id="{D91409C9-261C-4701-A2DF-0970EB20747F}"/>
              </a:ext>
            </a:extLst>
          </p:cNvPr>
          <p:cNvSpPr>
            <a:spLocks noGrp="1"/>
          </p:cNvSpPr>
          <p:nvPr>
            <p:ph idx="1"/>
          </p:nvPr>
        </p:nvSpPr>
        <p:spPr/>
        <p:txBody>
          <a:bodyPr/>
          <a:lstStyle/>
          <a:p>
            <a:pPr marL="0" marR="0" indent="0">
              <a:spcBef>
                <a:spcPts val="0"/>
              </a:spcBef>
              <a:spcAft>
                <a:spcPts val="0"/>
              </a:spcAft>
              <a:buNone/>
            </a:pPr>
            <a:r>
              <a:rPr lang="en-US" sz="1800" dirty="0">
                <a:solidFill>
                  <a:srgbClr val="000000"/>
                </a:solidFill>
                <a:effectLst/>
                <a:ea typeface="Malgun Gothic" panose="020B0503020000020004" pitchFamily="34" charset="-127"/>
              </a:rPr>
              <a:t>See below for the list of locations and top venues. </a:t>
            </a:r>
          </a:p>
          <a:p>
            <a:pPr marL="0" marR="0" indent="0">
              <a:spcBef>
                <a:spcPts val="0"/>
              </a:spcBef>
              <a:spcAft>
                <a:spcPts val="0"/>
              </a:spcAft>
              <a:buNone/>
            </a:pPr>
            <a:r>
              <a:rPr lang="en-US" sz="1800" dirty="0">
                <a:solidFill>
                  <a:srgbClr val="000000"/>
                </a:solidFill>
                <a:effectLst/>
                <a:ea typeface="Malgun Gothic" panose="020B0503020000020004" pitchFamily="34" charset="-127"/>
              </a:rPr>
              <a:t>Each neighborhood has a farmer’s market, health food store, salad place, or vegetarian/vegan restaurant in the top 5 venues. Berczy Park or Kensington </a:t>
            </a:r>
          </a:p>
          <a:p>
            <a:endParaRPr lang="en-US" dirty="0"/>
          </a:p>
        </p:txBody>
      </p:sp>
      <p:pic>
        <p:nvPicPr>
          <p:cNvPr id="4" name="Content Placeholder 5">
            <a:extLst>
              <a:ext uri="{FF2B5EF4-FFF2-40B4-BE49-F238E27FC236}">
                <a16:creationId xmlns:a16="http://schemas.microsoft.com/office/drawing/2014/main" id="{0FB6717F-8825-4E27-91DD-8F65965F9B5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001078" y="3028122"/>
            <a:ext cx="6535375" cy="3829878"/>
          </a:xfrm>
          <a:prstGeom prst="rect">
            <a:avLst/>
          </a:prstGeom>
          <a:noFill/>
          <a:ln>
            <a:noFill/>
          </a:ln>
        </p:spPr>
      </p:pic>
    </p:spTree>
    <p:extLst>
      <p:ext uri="{BB962C8B-B14F-4D97-AF65-F5344CB8AC3E}">
        <p14:creationId xmlns:p14="http://schemas.microsoft.com/office/powerpoint/2010/main" val="423694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4D6A-2E8E-410C-AD51-5C9CF4F7A2D7}"/>
              </a:ext>
            </a:extLst>
          </p:cNvPr>
          <p:cNvSpPr>
            <a:spLocks noGrp="1"/>
          </p:cNvSpPr>
          <p:nvPr>
            <p:ph type="title"/>
          </p:nvPr>
        </p:nvSpPr>
        <p:spPr/>
        <p:txBody>
          <a:bodyPr/>
          <a:lstStyle/>
          <a:p>
            <a:r>
              <a:rPr lang="en-US" dirty="0">
                <a:latin typeface="Britannic Bold" panose="020B0903060703020204" pitchFamily="34" charset="0"/>
              </a:rPr>
              <a:t>CONCLUSION</a:t>
            </a:r>
          </a:p>
        </p:txBody>
      </p:sp>
      <p:sp>
        <p:nvSpPr>
          <p:cNvPr id="8" name="Content Placeholder 7">
            <a:extLst>
              <a:ext uri="{FF2B5EF4-FFF2-40B4-BE49-F238E27FC236}">
                <a16:creationId xmlns:a16="http://schemas.microsoft.com/office/drawing/2014/main" id="{1ACCD290-7BCB-4F11-A13E-11F5B346409E}"/>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The fitness hot spot program is a useful tool for growing fitness companies to tap into trending locations of an active city. Using recommendations based on high traffic locations will help ensure that new workout spots have the best chance at success. This program can be easily adapted for other cities and company types to focus on a target demographic.</a:t>
            </a:r>
          </a:p>
          <a:p>
            <a:endParaRPr lang="en-US" dirty="0"/>
          </a:p>
        </p:txBody>
      </p:sp>
    </p:spTree>
    <p:extLst>
      <p:ext uri="{BB962C8B-B14F-4D97-AF65-F5344CB8AC3E}">
        <p14:creationId xmlns:p14="http://schemas.microsoft.com/office/powerpoint/2010/main" val="3747368769"/>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43141"/>
      </a:dk2>
      <a:lt2>
        <a:srgbClr val="E2E8E3"/>
      </a:lt2>
      <a:accent1>
        <a:srgbClr val="C34DB1"/>
      </a:accent1>
      <a:accent2>
        <a:srgbClr val="923BB1"/>
      </a:accent2>
      <a:accent3>
        <a:srgbClr val="734DC3"/>
      </a:accent3>
      <a:accent4>
        <a:srgbClr val="4954B7"/>
      </a:accent4>
      <a:accent5>
        <a:srgbClr val="4D89C3"/>
      </a:accent5>
      <a:accent6>
        <a:srgbClr val="3BA9B1"/>
      </a:accent6>
      <a:hlink>
        <a:srgbClr val="319541"/>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14</TotalTime>
  <Words>485</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Britannic Bold</vt:lpstr>
      <vt:lpstr>Calibri</vt:lpstr>
      <vt:lpstr>Century Gothic</vt:lpstr>
      <vt:lpstr>Elephant</vt:lpstr>
      <vt:lpstr>Segoe UI</vt:lpstr>
      <vt:lpstr>BrushVTI</vt:lpstr>
      <vt:lpstr>IDEAL SPOTS FOR FITNESS ACTIVITIES  </vt:lpstr>
      <vt:lpstr>INTRODUCTION</vt:lpstr>
      <vt:lpstr>DATA</vt:lpstr>
      <vt:lpstr>API ENDPOINTS</vt:lpstr>
      <vt:lpstr>METHODOLOGY</vt:lpstr>
      <vt:lpstr>RESULT</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IDEAL SPOTS FOR FITNESS ACTIVITIES</dc:title>
  <dc:creator>Adeel</dc:creator>
  <cp:lastModifiedBy>Adeel</cp:lastModifiedBy>
  <cp:revision>2</cp:revision>
  <dcterms:created xsi:type="dcterms:W3CDTF">2020-08-06T07:04:31Z</dcterms:created>
  <dcterms:modified xsi:type="dcterms:W3CDTF">2020-08-06T07:19:24Z</dcterms:modified>
</cp:coreProperties>
</file>