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4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F7F2705-A1C3-488F-8E39-6B84B8E200F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95DCFB7-0AF7-45E5-B603-C91BDAC64BF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E4CC4E4-38C4-45CC-B291-D297DDB2C602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erif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Classification of SD-OCT Volumes using Local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
</a:t>
            </a:r>
            <a:r>
              <a:rPr b="0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Binary Patterns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Advanced Image Processing Project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M.Tech : Sem-II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106600" y="3999240"/>
            <a:ext cx="3457440" cy="9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Parth Shah(16IS15F)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Tejeshwara(16CS23F)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d9d9d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Bhaskar Gautam(16CS04F)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0" y="88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Gives Distorted Flattening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Shape 117" descr=""/>
          <p:cNvPicPr/>
          <p:nvPr/>
        </p:nvPicPr>
        <p:blipFill>
          <a:blip r:embed="rId1"/>
          <a:stretch/>
        </p:blipFill>
        <p:spPr>
          <a:xfrm>
            <a:off x="4781160" y="725760"/>
            <a:ext cx="4359240" cy="4327920"/>
          </a:xfrm>
          <a:prstGeom prst="rect">
            <a:avLst/>
          </a:prstGeom>
          <a:ln>
            <a:noFill/>
          </a:ln>
        </p:spPr>
      </p:pic>
      <p:pic>
        <p:nvPicPr>
          <p:cNvPr id="137" name="Shape 118" descr=""/>
          <p:cNvPicPr/>
          <p:nvPr/>
        </p:nvPicPr>
        <p:blipFill>
          <a:blip r:embed="rId2"/>
          <a:stretch/>
        </p:blipFill>
        <p:spPr>
          <a:xfrm>
            <a:off x="61560" y="725760"/>
            <a:ext cx="4645440" cy="43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903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With P.R.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Shape 124" descr=""/>
          <p:cNvPicPr/>
          <p:nvPr/>
        </p:nvPicPr>
        <p:blipFill>
          <a:blip r:embed="rId1"/>
          <a:stretch/>
        </p:blipFill>
        <p:spPr>
          <a:xfrm>
            <a:off x="615240" y="675720"/>
            <a:ext cx="8134200" cy="42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552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Gives smooth Curve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Shape 130" descr=""/>
          <p:cNvPicPr/>
          <p:nvPr/>
        </p:nvPicPr>
        <p:blipFill>
          <a:blip r:embed="rId1"/>
          <a:stretch/>
        </p:blipFill>
        <p:spPr>
          <a:xfrm>
            <a:off x="152280" y="725040"/>
            <a:ext cx="4428000" cy="4265640"/>
          </a:xfrm>
          <a:prstGeom prst="rect">
            <a:avLst/>
          </a:prstGeom>
          <a:ln>
            <a:noFill/>
          </a:ln>
        </p:spPr>
      </p:pic>
      <p:pic>
        <p:nvPicPr>
          <p:cNvPr id="142" name="Shape 131" descr=""/>
          <p:cNvPicPr/>
          <p:nvPr/>
        </p:nvPicPr>
        <p:blipFill>
          <a:blip r:embed="rId2"/>
          <a:stretch/>
        </p:blipFill>
        <p:spPr>
          <a:xfrm>
            <a:off x="4563000" y="725040"/>
            <a:ext cx="4428000" cy="426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Local Binary Pattern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LBP is used for Texture Recognition where features are not specifically defined and texture is the only feature of the object.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In LBP, a windwos of (P,R) is taken where P is number of boundary pixels and R is radius.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The central pixel is compared with boundary pixel and assigned value 1 if greater than central pixel otherwise 0.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On taking sequence of all these pixels gives decimal number in range [0,255]. Thus whole image will contain such pixel values and Histogram of that image is taken as feature vector and fed to any classifier.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2" descr=""/>
          <p:cNvPicPr/>
          <p:nvPr/>
        </p:nvPicPr>
        <p:blipFill>
          <a:blip r:embed="rId1"/>
          <a:stretch/>
        </p:blipFill>
        <p:spPr>
          <a:xfrm>
            <a:off x="1143000" y="0"/>
            <a:ext cx="685764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Uniform LBP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Here instead of giving values in range [0,255], lables are given based on patterns.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Uniform Pattern: A sequence is called uniform pattern if there are at most two transitions from 1 to 0 and/or vice-versa when sequence is considered circular chain.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Each uniform pattern are given unique labels and single label to nonuniform one.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E.g.  For sequence-&gt;  00011000 is uniform and  10000000 is also uniform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But 1000100 is not uniform.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Thus there can be atmost 59 labels.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5948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LBP of previous Images: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Shape 154" descr=""/>
          <p:cNvPicPr/>
          <p:nvPr/>
        </p:nvPicPr>
        <p:blipFill>
          <a:blip r:embed="rId1"/>
          <a:stretch/>
        </p:blipFill>
        <p:spPr>
          <a:xfrm>
            <a:off x="4501080" y="123120"/>
            <a:ext cx="3772800" cy="482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Classification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Here we have used K-nearest neighbour classifier which will take Histogram of images obtained by using LBP and will map to Labels which will indicate if a particular frame in DCM Volume contains DME/cysts or not.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Model is trained with data of 31 patient and already known data of 32 patient is taken here as test case for this model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Accuracy of this model: 80%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➔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Specificity: 100%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 rot="21599400">
            <a:off x="213840" y="1620360"/>
            <a:ext cx="8520120" cy="190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Thank you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Overview: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Shape 67" descr=""/>
          <p:cNvPicPr/>
          <p:nvPr/>
        </p:nvPicPr>
        <p:blipFill>
          <a:blip r:embed="rId1"/>
          <a:stretch/>
        </p:blipFill>
        <p:spPr>
          <a:xfrm>
            <a:off x="2061720" y="169560"/>
            <a:ext cx="6405840" cy="480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Pre-Processing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This part consists of two things: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Non Local Means - For denoising of image.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Flattening - For straightening of  retinal surface.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Aligning - For cropping required region.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03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Non  Local Means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Shape 79" descr=""/>
          <p:cNvPicPr/>
          <p:nvPr/>
        </p:nvPicPr>
        <p:blipFill>
          <a:blip r:embed="rId1"/>
          <a:stretch/>
        </p:blipFill>
        <p:spPr>
          <a:xfrm>
            <a:off x="157320" y="982080"/>
            <a:ext cx="8829360" cy="400140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676800" y="538920"/>
            <a:ext cx="2842200" cy="44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Noisy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5180400" y="524520"/>
            <a:ext cx="264528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Denoised Image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Flattening and Aligning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It consists of following steps: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First, do Image Binarization using Otsu’s Method.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Then, do Morphological Close operation to fill holes.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Then find central line of the retinal surface which may not be smooth.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Do Polynomial Regression to smoothen the central line.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With respect to this central line, change position of pixels in each columns to straighten the curve/retinal surface.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-US" sz="1800" spc="-1" strike="noStrike">
                <a:solidFill>
                  <a:srgbClr val="cacaca"/>
                </a:solidFill>
                <a:uFill>
                  <a:solidFill>
                    <a:srgbClr val="ffffff"/>
                  </a:solidFill>
                </a:uFill>
                <a:latin typeface="Average"/>
                <a:ea typeface="Average"/>
              </a:rPr>
              <a:t>Crop that region from whole image.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Otsu’s Binarization and Central line Finding: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Shape 93" descr=""/>
          <p:cNvPicPr/>
          <p:nvPr/>
        </p:nvPicPr>
        <p:blipFill>
          <a:blip r:embed="rId1"/>
          <a:stretch/>
        </p:blipFill>
        <p:spPr>
          <a:xfrm>
            <a:off x="304920" y="1219320"/>
            <a:ext cx="8570160" cy="36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776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Polynomial Regression: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Shape 99" descr=""/>
          <p:cNvPicPr/>
          <p:nvPr/>
        </p:nvPicPr>
        <p:blipFill>
          <a:blip r:embed="rId1"/>
          <a:stretch/>
        </p:blipFill>
        <p:spPr>
          <a:xfrm>
            <a:off x="416520" y="938520"/>
            <a:ext cx="8310600" cy="388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-1260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Flattening and Aligning curve: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Shape 105" descr=""/>
          <p:cNvPicPr/>
          <p:nvPr/>
        </p:nvPicPr>
        <p:blipFill>
          <a:blip r:embed="rId1"/>
          <a:stretch/>
        </p:blipFill>
        <p:spPr>
          <a:xfrm>
            <a:off x="152280" y="986400"/>
            <a:ext cx="8828280" cy="400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355176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Oswald"/>
                <a:ea typeface="Oswald"/>
              </a:rPr>
              <a:t>Without Polynomial Regression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Shape 111" descr=""/>
          <p:cNvPicPr/>
          <p:nvPr/>
        </p:nvPicPr>
        <p:blipFill>
          <a:blip r:embed="rId1"/>
          <a:stretch/>
        </p:blipFill>
        <p:spPr>
          <a:xfrm>
            <a:off x="3292920" y="562320"/>
            <a:ext cx="5783040" cy="424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LibreOffice/5.2.6.2$Linux_X86_64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2017-04-11T12:50:52Z</dcterms:modified>
  <cp:revision>1</cp:revision>
  <dc:subject/>
  <dc:title/>
</cp:coreProperties>
</file>