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305" r:id="rId3"/>
    <p:sldId id="258" r:id="rId4"/>
    <p:sldId id="271" r:id="rId5"/>
    <p:sldId id="282" r:id="rId6"/>
    <p:sldId id="281" r:id="rId7"/>
    <p:sldId id="283" r:id="rId8"/>
    <p:sldId id="260" r:id="rId9"/>
    <p:sldId id="304" r:id="rId10"/>
    <p:sldId id="286" r:id="rId11"/>
    <p:sldId id="287" r:id="rId12"/>
    <p:sldId id="289" r:id="rId13"/>
    <p:sldId id="290" r:id="rId14"/>
    <p:sldId id="285" r:id="rId15"/>
    <p:sldId id="292" r:id="rId16"/>
    <p:sldId id="293" r:id="rId17"/>
    <p:sldId id="294" r:id="rId18"/>
    <p:sldId id="295" r:id="rId19"/>
    <p:sldId id="296" r:id="rId20"/>
    <p:sldId id="297" r:id="rId21"/>
    <p:sldId id="298" r:id="rId22"/>
    <p:sldId id="299" r:id="rId23"/>
    <p:sldId id="300" r:id="rId24"/>
    <p:sldId id="301" r:id="rId25"/>
    <p:sldId id="306" r:id="rId26"/>
    <p:sldId id="307" r:id="rId27"/>
    <p:sldId id="308" r:id="rId28"/>
    <p:sldId id="309" r:id="rId29"/>
    <p:sldId id="279" r:id="rId30"/>
    <p:sldId id="284" r:id="rId31"/>
    <p:sldId id="263" r:id="rId32"/>
    <p:sldId id="303" r:id="rId33"/>
    <p:sldId id="26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5A67D89-59F2-4E47-A0A2-FC989E448339}">
          <p14:sldIdLst>
            <p14:sldId id="256"/>
            <p14:sldId id="305"/>
            <p14:sldId id="258"/>
            <p14:sldId id="271"/>
            <p14:sldId id="282"/>
            <p14:sldId id="281"/>
            <p14:sldId id="283"/>
            <p14:sldId id="260"/>
            <p14:sldId id="304"/>
            <p14:sldId id="286"/>
            <p14:sldId id="287"/>
            <p14:sldId id="289"/>
            <p14:sldId id="290"/>
            <p14:sldId id="285"/>
            <p14:sldId id="292"/>
            <p14:sldId id="293"/>
            <p14:sldId id="294"/>
            <p14:sldId id="295"/>
            <p14:sldId id="296"/>
            <p14:sldId id="297"/>
            <p14:sldId id="298"/>
            <p14:sldId id="299"/>
            <p14:sldId id="300"/>
            <p14:sldId id="301"/>
            <p14:sldId id="306"/>
            <p14:sldId id="307"/>
            <p14:sldId id="308"/>
            <p14:sldId id="309"/>
            <p14:sldId id="279"/>
            <p14:sldId id="284"/>
            <p14:sldId id="263"/>
            <p14:sldId id="30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1">
              <a:rPr lang="en-US" smtClean="0"/>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1">
              <a:rPr lang="en-US" smtClean="0"/>
              <a:t>10/24/2024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1">
              <a:rPr lang="en-US" smtClean="0"/>
              <a:t>10/24/2024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1">
              <a:rPr lang="en-US" smtClean="0"/>
              <a:t>10/24/2024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1">
              <a:rPr lang="en-US" smtClean="0"/>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1">
              <a:rPr lang="en-US" smtClean="0"/>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1">
              <a:rPr lang="en-US" smtClean="0"/>
              <a:t>10/24/2024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013460"/>
          </a:xfrm>
        </p:spPr>
        <p:txBody>
          <a:bodyPr>
            <a:normAutofit fontScale="90000"/>
          </a:bodyPr>
          <a:lstStyle/>
          <a:p>
            <a:pPr algn="ctr"/>
            <a:br>
              <a:rPr lang="en-US" b="1" dirty="0"/>
            </a:br>
            <a:br>
              <a:rPr lang="en-US" b="1" dirty="0"/>
            </a:br>
            <a:br>
              <a:rPr lang="en-US" b="1" dirty="0"/>
            </a:br>
            <a:br>
              <a:rPr lang="en-US" b="1" dirty="0"/>
            </a:br>
            <a:br>
              <a:rPr lang="en-US" b="1" dirty="0"/>
            </a:br>
            <a:r>
              <a:rPr lang="en-US" b="1" dirty="0"/>
              <a:t>SCET-MITWPU</a:t>
            </a:r>
            <a:br>
              <a:rPr lang="en-US" b="1" dirty="0"/>
            </a:br>
            <a:r>
              <a:rPr lang="en-US" sz="3110" b="1" dirty="0"/>
              <a:t>Depression Detection in humans using Machine Learning</a:t>
            </a:r>
            <a:br>
              <a:rPr lang="en-US" sz="3110" b="1" dirty="0"/>
            </a:br>
            <a:r>
              <a:rPr lang="en-US" sz="3110" i="1" dirty="0"/>
              <a:t>Machine Learning and Web development</a:t>
            </a:r>
            <a:br>
              <a:rPr lang="en-US" sz="3110" b="1" dirty="0"/>
            </a:br>
            <a:endParaRPr lang="en-US" sz="3110" b="1" dirty="0"/>
          </a:p>
        </p:txBody>
      </p:sp>
      <p:sp>
        <p:nvSpPr>
          <p:cNvPr id="5" name="Content Placeholder 4"/>
          <p:cNvSpPr>
            <a:spLocks noGrp="1"/>
          </p:cNvSpPr>
          <p:nvPr>
            <p:ph sz="half" idx="1"/>
          </p:nvPr>
        </p:nvSpPr>
        <p:spPr>
          <a:xfrm>
            <a:off x="259976" y="3594847"/>
            <a:ext cx="5674659" cy="2537012"/>
          </a:xfrm>
        </p:spPr>
        <p:txBody>
          <a:bodyPr>
            <a:normAutofit/>
          </a:bodyPr>
          <a:lstStyle/>
          <a:p>
            <a:pPr>
              <a:buFont typeface="Wingdings" panose="05000000000000000000" pitchFamily="2" charset="2"/>
              <a:buChar char="§"/>
            </a:pPr>
            <a:r>
              <a:rPr lang="en-US" sz="1800" b="1" dirty="0"/>
              <a:t>Name of BTech Capstone Project Guide </a:t>
            </a:r>
            <a:r>
              <a:rPr lang="en-US" sz="1800" dirty="0"/>
              <a:t>: Mrs. Laxmi Bhagwat</a:t>
            </a:r>
          </a:p>
          <a:p>
            <a:pPr>
              <a:buFont typeface="Wingdings" panose="05000000000000000000" pitchFamily="2" charset="2"/>
              <a:buChar char="§"/>
            </a:pPr>
            <a:r>
              <a:rPr lang="en-US" sz="1800" b="1" dirty="0"/>
              <a:t>Is the project inhouse/industry sponsored </a:t>
            </a:r>
            <a:r>
              <a:rPr lang="en-US" sz="1800" dirty="0"/>
              <a:t>:</a:t>
            </a:r>
            <a:r>
              <a:rPr lang="en-US" sz="1800" b="1" dirty="0"/>
              <a:t> </a:t>
            </a:r>
            <a:r>
              <a:rPr lang="en-US" sz="1800" dirty="0"/>
              <a:t>In House</a:t>
            </a:r>
          </a:p>
          <a:p>
            <a:pPr>
              <a:buFont typeface="Wingdings" panose="05000000000000000000" pitchFamily="2" charset="2"/>
              <a:buChar char="§"/>
            </a:pPr>
            <a:r>
              <a:rPr lang="en-US" sz="1800" b="1" dirty="0"/>
              <a:t>Number of Time Students met the Project Guide </a:t>
            </a:r>
            <a:r>
              <a:rPr lang="en-US" sz="1800" dirty="0"/>
              <a:t>:3</a:t>
            </a:r>
          </a:p>
          <a:p>
            <a:pPr>
              <a:buFont typeface="Wingdings" panose="05000000000000000000" pitchFamily="2" charset="2"/>
              <a:buChar char="§"/>
            </a:pPr>
            <a:r>
              <a:rPr lang="en-US" sz="1800" b="1" dirty="0"/>
              <a:t>Are the slides approved by Project Guide YES/NO:</a:t>
            </a:r>
            <a:r>
              <a:rPr lang="en-US" sz="1800" dirty="0"/>
              <a:t>YES</a:t>
            </a:r>
          </a:p>
          <a:p>
            <a:pPr>
              <a:buFont typeface="Wingdings" panose="05000000000000000000" pitchFamily="2" charset="2"/>
              <a:buChar char="§"/>
            </a:pPr>
            <a:endParaRPr lang="en-US" sz="1800" dirty="0"/>
          </a:p>
          <a:p>
            <a:endParaRPr lang="en-US" sz="1800" dirty="0"/>
          </a:p>
          <a:p>
            <a:endParaRPr lang="en-US" dirty="0"/>
          </a:p>
          <a:p>
            <a:endParaRPr lang="en-US" dirty="0"/>
          </a:p>
        </p:txBody>
      </p:sp>
      <p:pic>
        <p:nvPicPr>
          <p:cNvPr id="100" name="Content Placeholder 99"/>
          <p:cNvPicPr>
            <a:picLocks noGrp="1"/>
          </p:cNvPicPr>
          <p:nvPr>
            <p:ph sz="half" idx="2"/>
          </p:nvPr>
        </p:nvPicPr>
        <p:blipFill>
          <a:blip r:embed="rId2"/>
          <a:stretch>
            <a:fillRect/>
          </a:stretch>
        </p:blipFill>
        <p:spPr>
          <a:xfrm>
            <a:off x="2417445" y="201295"/>
            <a:ext cx="7536180" cy="1073785"/>
          </a:xfrm>
          <a:prstGeom prst="rect">
            <a:avLst/>
          </a:prstGeom>
          <a:noFill/>
          <a:ln w="9525">
            <a:noFill/>
          </a:ln>
        </p:spPr>
      </p:pic>
      <p:sp>
        <p:nvSpPr>
          <p:cNvPr id="6" name="Date Placeholder 5"/>
          <p:cNvSpPr>
            <a:spLocks noGrp="1"/>
          </p:cNvSpPr>
          <p:nvPr>
            <p:ph type="dt" sz="half" idx="10"/>
          </p:nvPr>
        </p:nvSpPr>
        <p:spPr/>
        <p:txBody>
          <a:bodyPr/>
          <a:lstStyle/>
          <a:p>
            <a:fld id="{63A1C593-65D0-4073-BCC9-577B9352EA97}" type="datetime1">
              <a:rPr lang="en-US" smtClean="0"/>
              <a:t>10/24/2024</a:t>
            </a:fld>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1</a:t>
            </a:fld>
            <a:endParaRPr lang="en-US" dirty="0"/>
          </a:p>
        </p:txBody>
      </p:sp>
      <p:graphicFrame>
        <p:nvGraphicFramePr>
          <p:cNvPr id="3" name="Table 7">
            <a:extLst>
              <a:ext uri="{FF2B5EF4-FFF2-40B4-BE49-F238E27FC236}">
                <a16:creationId xmlns:a16="http://schemas.microsoft.com/office/drawing/2014/main" id="{444C05E4-2BCC-451A-9C2A-3F120D508194}"/>
              </a:ext>
            </a:extLst>
          </p:cNvPr>
          <p:cNvGraphicFramePr>
            <a:graphicFrameLocks noGrp="1"/>
          </p:cNvGraphicFramePr>
          <p:nvPr>
            <p:extLst>
              <p:ext uri="{D42A27DB-BD31-4B8C-83A1-F6EECF244321}">
                <p14:modId xmlns:p14="http://schemas.microsoft.com/office/powerpoint/2010/main" val="4118477911"/>
              </p:ext>
            </p:extLst>
          </p:nvPr>
        </p:nvGraphicFramePr>
        <p:xfrm>
          <a:off x="5934635" y="3336178"/>
          <a:ext cx="6158755" cy="3090675"/>
        </p:xfrm>
        <a:graphic>
          <a:graphicData uri="http://schemas.openxmlformats.org/drawingml/2006/table">
            <a:tbl>
              <a:tblPr firstRow="1" bandRow="1">
                <a:tableStyleId>{5C22544A-7EE6-4342-B048-85BDC9FD1C3A}</a:tableStyleId>
              </a:tblPr>
              <a:tblGrid>
                <a:gridCol w="878541">
                  <a:extLst>
                    <a:ext uri="{9D8B030D-6E8A-4147-A177-3AD203B41FA5}">
                      <a16:colId xmlns:a16="http://schemas.microsoft.com/office/drawing/2014/main" val="1837488656"/>
                    </a:ext>
                  </a:extLst>
                </a:gridCol>
                <a:gridCol w="1891553">
                  <a:extLst>
                    <a:ext uri="{9D8B030D-6E8A-4147-A177-3AD203B41FA5}">
                      <a16:colId xmlns:a16="http://schemas.microsoft.com/office/drawing/2014/main" val="867806097"/>
                    </a:ext>
                  </a:extLst>
                </a:gridCol>
                <a:gridCol w="925159">
                  <a:extLst>
                    <a:ext uri="{9D8B030D-6E8A-4147-A177-3AD203B41FA5}">
                      <a16:colId xmlns:a16="http://schemas.microsoft.com/office/drawing/2014/main" val="3087708737"/>
                    </a:ext>
                  </a:extLst>
                </a:gridCol>
                <a:gridCol w="1629783">
                  <a:extLst>
                    <a:ext uri="{9D8B030D-6E8A-4147-A177-3AD203B41FA5}">
                      <a16:colId xmlns:a16="http://schemas.microsoft.com/office/drawing/2014/main" val="1268877606"/>
                    </a:ext>
                  </a:extLst>
                </a:gridCol>
                <a:gridCol w="833719">
                  <a:extLst>
                    <a:ext uri="{9D8B030D-6E8A-4147-A177-3AD203B41FA5}">
                      <a16:colId xmlns:a16="http://schemas.microsoft.com/office/drawing/2014/main" val="1952885419"/>
                    </a:ext>
                  </a:extLst>
                </a:gridCol>
              </a:tblGrid>
              <a:tr h="569577">
                <a:tc>
                  <a:txBody>
                    <a:bodyPr/>
                    <a:lstStyle/>
                    <a:p>
                      <a:r>
                        <a:rPr lang="en-IN" dirty="0"/>
                        <a:t>SR NO.</a:t>
                      </a:r>
                    </a:p>
                  </a:txBody>
                  <a:tcPr/>
                </a:tc>
                <a:tc>
                  <a:txBody>
                    <a:bodyPr/>
                    <a:lstStyle/>
                    <a:p>
                      <a:r>
                        <a:rPr lang="en-IN" dirty="0"/>
                        <a:t>NAME</a:t>
                      </a:r>
                    </a:p>
                  </a:txBody>
                  <a:tcPr/>
                </a:tc>
                <a:tc>
                  <a:txBody>
                    <a:bodyPr/>
                    <a:lstStyle/>
                    <a:p>
                      <a:r>
                        <a:rPr lang="en-IN" dirty="0"/>
                        <a:t>ROLL NO.</a:t>
                      </a:r>
                    </a:p>
                  </a:txBody>
                  <a:tcPr/>
                </a:tc>
                <a:tc>
                  <a:txBody>
                    <a:bodyPr/>
                    <a:lstStyle/>
                    <a:p>
                      <a:r>
                        <a:rPr lang="en-IN" dirty="0"/>
                        <a:t>PRN</a:t>
                      </a:r>
                    </a:p>
                  </a:txBody>
                  <a:tcPr/>
                </a:tc>
                <a:tc>
                  <a:txBody>
                    <a:bodyPr/>
                    <a:lstStyle/>
                    <a:p>
                      <a:r>
                        <a:rPr lang="en-IN" dirty="0"/>
                        <a:t>PANEL</a:t>
                      </a:r>
                    </a:p>
                  </a:txBody>
                  <a:tcPr/>
                </a:tc>
                <a:extLst>
                  <a:ext uri="{0D108BD9-81ED-4DB2-BD59-A6C34878D82A}">
                    <a16:rowId xmlns:a16="http://schemas.microsoft.com/office/drawing/2014/main" val="1013245603"/>
                  </a:ext>
                </a:extLst>
              </a:tr>
              <a:tr h="553360">
                <a:tc>
                  <a:txBody>
                    <a:bodyPr/>
                    <a:lstStyle/>
                    <a:p>
                      <a:r>
                        <a:rPr lang="en-IN" dirty="0"/>
                        <a:t>1.</a:t>
                      </a:r>
                    </a:p>
                  </a:txBody>
                  <a:tcPr/>
                </a:tc>
                <a:tc>
                  <a:txBody>
                    <a:bodyPr/>
                    <a:lstStyle/>
                    <a:p>
                      <a:r>
                        <a:rPr lang="en-IN" dirty="0"/>
                        <a:t>Aryan Bansal</a:t>
                      </a:r>
                    </a:p>
                  </a:txBody>
                  <a:tcPr/>
                </a:tc>
                <a:tc>
                  <a:txBody>
                    <a:bodyPr/>
                    <a:lstStyle/>
                    <a:p>
                      <a:r>
                        <a:rPr lang="en-US" dirty="0"/>
                        <a:t>2</a:t>
                      </a:r>
                      <a:r>
                        <a:rPr lang="en-IN" dirty="0"/>
                        <a:t>5</a:t>
                      </a:r>
                    </a:p>
                  </a:txBody>
                  <a:tcPr/>
                </a:tc>
                <a:tc>
                  <a:txBody>
                    <a:bodyPr/>
                    <a:lstStyle/>
                    <a:p>
                      <a:r>
                        <a:rPr lang="en-IN" dirty="0"/>
                        <a:t>1032211329</a:t>
                      </a:r>
                    </a:p>
                  </a:txBody>
                  <a:tcPr/>
                </a:tc>
                <a:tc>
                  <a:txBody>
                    <a:bodyPr/>
                    <a:lstStyle/>
                    <a:p>
                      <a:r>
                        <a:rPr lang="en-IN" dirty="0"/>
                        <a:t>B</a:t>
                      </a:r>
                    </a:p>
                  </a:txBody>
                  <a:tcPr/>
                </a:tc>
                <a:extLst>
                  <a:ext uri="{0D108BD9-81ED-4DB2-BD59-A6C34878D82A}">
                    <a16:rowId xmlns:a16="http://schemas.microsoft.com/office/drawing/2014/main" val="2925493111"/>
                  </a:ext>
                </a:extLst>
              </a:tr>
              <a:tr h="553360">
                <a:tc>
                  <a:txBody>
                    <a:bodyPr/>
                    <a:lstStyle/>
                    <a:p>
                      <a:r>
                        <a:rPr lang="en-IN" dirty="0"/>
                        <a:t>2.</a:t>
                      </a:r>
                    </a:p>
                  </a:txBody>
                  <a:tcPr/>
                </a:tc>
                <a:tc>
                  <a:txBody>
                    <a:bodyPr/>
                    <a:lstStyle/>
                    <a:p>
                      <a:r>
                        <a:rPr lang="en-US" dirty="0"/>
                        <a:t>A</a:t>
                      </a:r>
                      <a:r>
                        <a:rPr lang="en-IN" dirty="0"/>
                        <a:t>erth saraogi</a:t>
                      </a:r>
                    </a:p>
                  </a:txBody>
                  <a:tcPr/>
                </a:tc>
                <a:tc>
                  <a:txBody>
                    <a:bodyPr/>
                    <a:lstStyle/>
                    <a:p>
                      <a:r>
                        <a:rPr lang="en-US" dirty="0"/>
                        <a:t>2</a:t>
                      </a:r>
                      <a:r>
                        <a:rPr lang="en-IN" dirty="0"/>
                        <a:t>1</a:t>
                      </a:r>
                    </a:p>
                  </a:txBody>
                  <a:tcPr/>
                </a:tc>
                <a:tc>
                  <a:txBody>
                    <a:bodyPr/>
                    <a:lstStyle/>
                    <a:p>
                      <a:r>
                        <a:rPr lang="en-IN" dirty="0"/>
                        <a:t>1032211208 </a:t>
                      </a:r>
                    </a:p>
                  </a:txBody>
                  <a:tcPr/>
                </a:tc>
                <a:tc>
                  <a:txBody>
                    <a:bodyPr/>
                    <a:lstStyle/>
                    <a:p>
                      <a:r>
                        <a:rPr lang="en-IN" dirty="0"/>
                        <a:t>B</a:t>
                      </a:r>
                    </a:p>
                  </a:txBody>
                  <a:tcPr/>
                </a:tc>
                <a:extLst>
                  <a:ext uri="{0D108BD9-81ED-4DB2-BD59-A6C34878D82A}">
                    <a16:rowId xmlns:a16="http://schemas.microsoft.com/office/drawing/2014/main" val="1357464808"/>
                  </a:ext>
                </a:extLst>
              </a:tr>
              <a:tr h="553360">
                <a:tc>
                  <a:txBody>
                    <a:bodyPr/>
                    <a:lstStyle/>
                    <a:p>
                      <a:r>
                        <a:rPr lang="en-IN" dirty="0"/>
                        <a:t>3.</a:t>
                      </a:r>
                    </a:p>
                  </a:txBody>
                  <a:tcPr/>
                </a:tc>
                <a:tc>
                  <a:txBody>
                    <a:bodyPr/>
                    <a:lstStyle/>
                    <a:p>
                      <a:r>
                        <a:rPr lang="en-US" dirty="0"/>
                        <a:t>A</a:t>
                      </a:r>
                      <a:r>
                        <a:rPr lang="en-IN" dirty="0"/>
                        <a:t>kshit Singh</a:t>
                      </a:r>
                    </a:p>
                  </a:txBody>
                  <a:tcPr/>
                </a:tc>
                <a:tc>
                  <a:txBody>
                    <a:bodyPr/>
                    <a:lstStyle/>
                    <a:p>
                      <a:r>
                        <a:rPr lang="en-US" dirty="0"/>
                        <a:t>3</a:t>
                      </a:r>
                      <a:r>
                        <a:rPr lang="en-IN" dirty="0"/>
                        <a:t>0</a:t>
                      </a:r>
                    </a:p>
                  </a:txBody>
                  <a:tcPr/>
                </a:tc>
                <a:tc>
                  <a:txBody>
                    <a:bodyPr/>
                    <a:lstStyle/>
                    <a:p>
                      <a:r>
                        <a:rPr lang="en-IN" dirty="0"/>
                        <a:t>1032211401</a:t>
                      </a:r>
                    </a:p>
                  </a:txBody>
                  <a:tcPr/>
                </a:tc>
                <a:tc>
                  <a:txBody>
                    <a:bodyPr/>
                    <a:lstStyle/>
                    <a:p>
                      <a:r>
                        <a:rPr lang="en-IN" dirty="0"/>
                        <a:t>B</a:t>
                      </a:r>
                    </a:p>
                  </a:txBody>
                  <a:tcPr/>
                </a:tc>
                <a:extLst>
                  <a:ext uri="{0D108BD9-81ED-4DB2-BD59-A6C34878D82A}">
                    <a16:rowId xmlns:a16="http://schemas.microsoft.com/office/drawing/2014/main" val="1702406675"/>
                  </a:ext>
                </a:extLst>
              </a:tr>
              <a:tr h="790515">
                <a:tc>
                  <a:txBody>
                    <a:bodyPr/>
                    <a:lstStyle/>
                    <a:p>
                      <a:r>
                        <a:rPr lang="en-IN" dirty="0"/>
                        <a:t>4.</a:t>
                      </a:r>
                    </a:p>
                  </a:txBody>
                  <a:tcPr/>
                </a:tc>
                <a:tc>
                  <a:txBody>
                    <a:bodyPr/>
                    <a:lstStyle/>
                    <a:p>
                      <a:r>
                        <a:rPr lang="en-US" dirty="0"/>
                        <a:t>Sai V</a:t>
                      </a:r>
                      <a:r>
                        <a:rPr lang="en-IN" dirty="0"/>
                        <a:t>enktesh Dubey</a:t>
                      </a:r>
                    </a:p>
                  </a:txBody>
                  <a:tcPr/>
                </a:tc>
                <a:tc>
                  <a:txBody>
                    <a:bodyPr/>
                    <a:lstStyle/>
                    <a:p>
                      <a:r>
                        <a:rPr lang="en-US" dirty="0"/>
                        <a:t>3</a:t>
                      </a:r>
                      <a:r>
                        <a:rPr lang="en-IN" dirty="0"/>
                        <a:t>3</a:t>
                      </a:r>
                    </a:p>
                  </a:txBody>
                  <a:tcPr/>
                </a:tc>
                <a:tc>
                  <a:txBody>
                    <a:bodyPr/>
                    <a:lstStyle/>
                    <a:p>
                      <a:r>
                        <a:rPr lang="en-IN" dirty="0"/>
                        <a:t>1032211476 </a:t>
                      </a:r>
                    </a:p>
                  </a:txBody>
                  <a:tcPr/>
                </a:tc>
                <a:tc>
                  <a:txBody>
                    <a:bodyPr/>
                    <a:lstStyle/>
                    <a:p>
                      <a:r>
                        <a:rPr lang="en-US" dirty="0"/>
                        <a:t>B</a:t>
                      </a:r>
                      <a:endParaRPr lang="en-IN" dirty="0"/>
                    </a:p>
                  </a:txBody>
                  <a:tcPr/>
                </a:tc>
                <a:extLst>
                  <a:ext uri="{0D108BD9-81ED-4DB2-BD59-A6C34878D82A}">
                    <a16:rowId xmlns:a16="http://schemas.microsoft.com/office/drawing/2014/main" val="3410109112"/>
                  </a:ext>
                </a:extLst>
              </a:tr>
            </a:tbl>
          </a:graphicData>
        </a:graphic>
      </p:graphicFrame>
      <p:sp>
        <p:nvSpPr>
          <p:cNvPr id="9" name="TextBox 8">
            <a:extLst>
              <a:ext uri="{FF2B5EF4-FFF2-40B4-BE49-F238E27FC236}">
                <a16:creationId xmlns:a16="http://schemas.microsoft.com/office/drawing/2014/main" id="{8CE204B9-7D77-4140-984B-18E2E32BDC3F}"/>
              </a:ext>
            </a:extLst>
          </p:cNvPr>
          <p:cNvSpPr txBox="1"/>
          <p:nvPr/>
        </p:nvSpPr>
        <p:spPr>
          <a:xfrm>
            <a:off x="5934635" y="2927021"/>
            <a:ext cx="2743200" cy="369332"/>
          </a:xfrm>
          <a:prstGeom prst="rect">
            <a:avLst/>
          </a:prstGeom>
          <a:noFill/>
        </p:spPr>
        <p:txBody>
          <a:bodyPr wrap="square" rtlCol="0">
            <a:spAutoFit/>
          </a:bodyPr>
          <a:lstStyle/>
          <a:p>
            <a:r>
              <a:rPr lang="en-US" dirty="0"/>
              <a:t>Team member Details: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934"/>
          </a:xfrm>
        </p:spPr>
        <p:txBody>
          <a:bodyPr>
            <a:normAutofit/>
          </a:bodyPr>
          <a:lstStyle/>
          <a:p>
            <a:r>
              <a:rPr lang="en-US" sz="3600" dirty="0"/>
              <a:t> </a:t>
            </a:r>
            <a:r>
              <a:rPr lang="en-US" sz="3600" b="1" u="sng" dirty="0">
                <a:latin typeface="Times New Roman" panose="02020603050405020304" pitchFamily="18" charset="0"/>
                <a:cs typeface="Times New Roman" panose="02020603050405020304" pitchFamily="18" charset="0"/>
              </a:rPr>
              <a:t>System Design [ Entire system] - Team Approach</a:t>
            </a:r>
            <a:endParaRPr lang="en-US" sz="3600" b="1" dirty="0"/>
          </a:p>
        </p:txBody>
      </p:sp>
      <p:sp>
        <p:nvSpPr>
          <p:cNvPr id="3" name="Content Placeholder 2"/>
          <p:cNvSpPr>
            <a:spLocks noGrp="1"/>
          </p:cNvSpPr>
          <p:nvPr>
            <p:ph idx="1"/>
          </p:nvPr>
        </p:nvSpPr>
        <p:spPr>
          <a:xfrm>
            <a:off x="445770" y="1192307"/>
            <a:ext cx="10908030" cy="498497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2. Use-case Diagram</a:t>
            </a:r>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10</a:t>
            </a:fld>
            <a:endParaRPr lang="en-US" dirty="0"/>
          </a:p>
        </p:txBody>
      </p:sp>
      <p:pic>
        <p:nvPicPr>
          <p:cNvPr id="8" name="Picture 7">
            <a:extLst>
              <a:ext uri="{FF2B5EF4-FFF2-40B4-BE49-F238E27FC236}">
                <a16:creationId xmlns:a16="http://schemas.microsoft.com/office/drawing/2014/main" id="{BCF31E02-E82E-45BE-8F29-0BA938D35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071" y="1192307"/>
            <a:ext cx="4666129" cy="5623999"/>
          </a:xfrm>
          <a:prstGeom prst="rect">
            <a:avLst/>
          </a:prstGeom>
        </p:spPr>
      </p:pic>
    </p:spTree>
    <p:extLst>
      <p:ext uri="{BB962C8B-B14F-4D97-AF65-F5344CB8AC3E}">
        <p14:creationId xmlns:p14="http://schemas.microsoft.com/office/powerpoint/2010/main" val="3792935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934"/>
          </a:xfrm>
        </p:spPr>
        <p:txBody>
          <a:bodyPr>
            <a:normAutofit/>
          </a:bodyPr>
          <a:lstStyle/>
          <a:p>
            <a:r>
              <a:rPr lang="en-US" sz="3600" dirty="0"/>
              <a:t> </a:t>
            </a:r>
            <a:r>
              <a:rPr lang="en-US" sz="3600" b="1" u="sng" dirty="0">
                <a:latin typeface="Times New Roman" panose="02020603050405020304" pitchFamily="18" charset="0"/>
                <a:cs typeface="Times New Roman" panose="02020603050405020304" pitchFamily="18" charset="0"/>
              </a:rPr>
              <a:t>System Design [ Entire system] - Team Approach</a:t>
            </a:r>
            <a:endParaRPr lang="en-US" sz="3600" b="1" dirty="0"/>
          </a:p>
        </p:txBody>
      </p:sp>
      <p:sp>
        <p:nvSpPr>
          <p:cNvPr id="3" name="Content Placeholder 2"/>
          <p:cNvSpPr>
            <a:spLocks noGrp="1"/>
          </p:cNvSpPr>
          <p:nvPr>
            <p:ph idx="1"/>
          </p:nvPr>
        </p:nvSpPr>
        <p:spPr>
          <a:xfrm>
            <a:off x="445770" y="1192307"/>
            <a:ext cx="10908030" cy="4984974"/>
          </a:xfrm>
        </p:spPr>
        <p:txBody>
          <a:bodyPr>
            <a:normAutofit/>
          </a:bodyPr>
          <a:lstStyle/>
          <a:p>
            <a:pPr marL="0" indent="0">
              <a:buNone/>
            </a:pPr>
            <a:r>
              <a:rPr lang="en-US" dirty="0"/>
              <a:t>3. Sequence diagram</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11</a:t>
            </a:fld>
            <a:endParaRPr lang="en-US" dirty="0"/>
          </a:p>
        </p:txBody>
      </p:sp>
      <p:pic>
        <p:nvPicPr>
          <p:cNvPr id="8" name="Picture 7">
            <a:extLst>
              <a:ext uri="{FF2B5EF4-FFF2-40B4-BE49-F238E27FC236}">
                <a16:creationId xmlns:a16="http://schemas.microsoft.com/office/drawing/2014/main" id="{948D465C-9EA2-4294-931B-DC0EABAB7C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98" y="1736502"/>
            <a:ext cx="11944795" cy="4984973"/>
          </a:xfrm>
          <a:prstGeom prst="rect">
            <a:avLst/>
          </a:prstGeom>
        </p:spPr>
      </p:pic>
    </p:spTree>
    <p:extLst>
      <p:ext uri="{BB962C8B-B14F-4D97-AF65-F5344CB8AC3E}">
        <p14:creationId xmlns:p14="http://schemas.microsoft.com/office/powerpoint/2010/main" val="3180024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934"/>
          </a:xfrm>
        </p:spPr>
        <p:txBody>
          <a:bodyPr>
            <a:normAutofit/>
          </a:bodyPr>
          <a:lstStyle/>
          <a:p>
            <a:r>
              <a:rPr lang="en-US" sz="3600" dirty="0"/>
              <a:t> </a:t>
            </a:r>
            <a:r>
              <a:rPr lang="en-US" sz="3600" b="1" u="sng" dirty="0">
                <a:latin typeface="Times New Roman" panose="02020603050405020304" pitchFamily="18" charset="0"/>
                <a:cs typeface="Times New Roman" panose="02020603050405020304" pitchFamily="18" charset="0"/>
              </a:rPr>
              <a:t>System Design [ Entire system] - Team Approach</a:t>
            </a:r>
            <a:endParaRPr lang="en-US" sz="3600" b="1" dirty="0"/>
          </a:p>
        </p:txBody>
      </p:sp>
      <p:sp>
        <p:nvSpPr>
          <p:cNvPr id="3" name="Content Placeholder 2"/>
          <p:cNvSpPr>
            <a:spLocks noGrp="1"/>
          </p:cNvSpPr>
          <p:nvPr>
            <p:ph idx="1"/>
          </p:nvPr>
        </p:nvSpPr>
        <p:spPr>
          <a:xfrm>
            <a:off x="445770" y="1192307"/>
            <a:ext cx="10908030" cy="4984974"/>
          </a:xfrm>
        </p:spPr>
        <p:txBody>
          <a:bodyPr>
            <a:normAutofit/>
          </a:bodyPr>
          <a:lstStyle/>
          <a:p>
            <a:pPr marL="0" indent="0">
              <a:buNone/>
            </a:pPr>
            <a:r>
              <a:rPr lang="en-US" dirty="0"/>
              <a:t>3. Class diagram</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12</a:t>
            </a:fld>
            <a:endParaRPr lang="en-US" dirty="0"/>
          </a:p>
        </p:txBody>
      </p:sp>
      <p:pic>
        <p:nvPicPr>
          <p:cNvPr id="10" name="Picture 9">
            <a:extLst>
              <a:ext uri="{FF2B5EF4-FFF2-40B4-BE49-F238E27FC236}">
                <a16:creationId xmlns:a16="http://schemas.microsoft.com/office/drawing/2014/main" id="{433DAC6E-504A-41CA-8474-82CDECC9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494" y="1524189"/>
            <a:ext cx="10641105" cy="5197285"/>
          </a:xfrm>
          <a:prstGeom prst="rect">
            <a:avLst/>
          </a:prstGeom>
        </p:spPr>
      </p:pic>
    </p:spTree>
    <p:extLst>
      <p:ext uri="{BB962C8B-B14F-4D97-AF65-F5344CB8AC3E}">
        <p14:creationId xmlns:p14="http://schemas.microsoft.com/office/powerpoint/2010/main" val="1504378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934"/>
          </a:xfrm>
        </p:spPr>
        <p:txBody>
          <a:bodyPr>
            <a:normAutofit/>
          </a:bodyPr>
          <a:lstStyle/>
          <a:p>
            <a:r>
              <a:rPr lang="en-US" sz="3600" dirty="0"/>
              <a:t> </a:t>
            </a:r>
            <a:r>
              <a:rPr lang="en-US" sz="3600" b="1" u="sng" dirty="0">
                <a:latin typeface="Times New Roman" panose="02020603050405020304" pitchFamily="18" charset="0"/>
                <a:cs typeface="Times New Roman" panose="02020603050405020304" pitchFamily="18" charset="0"/>
              </a:rPr>
              <a:t>System Design [ Entire system] - Team Approach</a:t>
            </a:r>
            <a:endParaRPr lang="en-US" sz="3600" b="1" dirty="0"/>
          </a:p>
        </p:txBody>
      </p:sp>
      <p:sp>
        <p:nvSpPr>
          <p:cNvPr id="3" name="Content Placeholder 2"/>
          <p:cNvSpPr>
            <a:spLocks noGrp="1"/>
          </p:cNvSpPr>
          <p:nvPr>
            <p:ph idx="1"/>
          </p:nvPr>
        </p:nvSpPr>
        <p:spPr>
          <a:xfrm>
            <a:off x="445770" y="1192307"/>
            <a:ext cx="10908030" cy="4984974"/>
          </a:xfrm>
        </p:spPr>
        <p:txBody>
          <a:bodyPr>
            <a:normAutofit/>
          </a:bodyPr>
          <a:lstStyle/>
          <a:p>
            <a:pPr marL="0" indent="0">
              <a:buNone/>
            </a:pPr>
            <a:r>
              <a:rPr lang="en-US" dirty="0"/>
              <a:t>3. Activity diagram</a:t>
            </a:r>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13</a:t>
            </a:fld>
            <a:endParaRPr lang="en-US" dirty="0"/>
          </a:p>
        </p:txBody>
      </p:sp>
      <p:pic>
        <p:nvPicPr>
          <p:cNvPr id="7" name="Picture 6">
            <a:extLst>
              <a:ext uri="{FF2B5EF4-FFF2-40B4-BE49-F238E27FC236}">
                <a16:creationId xmlns:a16="http://schemas.microsoft.com/office/drawing/2014/main" id="{B1DE734E-20B8-40D4-80F1-F468057B7E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595718"/>
            <a:ext cx="10515599" cy="4897156"/>
          </a:xfrm>
          <a:prstGeom prst="rect">
            <a:avLst/>
          </a:prstGeom>
        </p:spPr>
      </p:pic>
    </p:spTree>
    <p:extLst>
      <p:ext uri="{BB962C8B-B14F-4D97-AF65-F5344CB8AC3E}">
        <p14:creationId xmlns:p14="http://schemas.microsoft.com/office/powerpoint/2010/main" val="376640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    System Modules</a:t>
            </a:r>
          </a:p>
        </p:txBody>
      </p:sp>
      <p:sp>
        <p:nvSpPr>
          <p:cNvPr id="3" name="Content Placeholder 2"/>
          <p:cNvSpPr>
            <a:spLocks noGrp="1"/>
          </p:cNvSpPr>
          <p:nvPr>
            <p:ph idx="1"/>
          </p:nvPr>
        </p:nvSpPr>
        <p:spPr>
          <a:xfrm>
            <a:off x="445770" y="1559859"/>
            <a:ext cx="10908030" cy="4715435"/>
          </a:xfrm>
        </p:spPr>
        <p:txBody>
          <a:bodyPr>
            <a:normAutofit fontScale="92500" lnSpcReduction="20000"/>
          </a:bodyPr>
          <a:lstStyle/>
          <a:p>
            <a:pPr marL="0" indent="0" algn="just">
              <a:buNone/>
            </a:pPr>
            <a:r>
              <a:rPr lang="en-US" dirty="0"/>
              <a:t>1. Quiz Module [Module-1]:</a:t>
            </a:r>
          </a:p>
          <a:p>
            <a:pPr marL="0" indent="0" algn="just">
              <a:buNone/>
            </a:pPr>
            <a:r>
              <a:rPr lang="en-US" dirty="0"/>
              <a:t>   - A diagnostic quiz using a Naive Bayes classifier to assess depression types (anxiety, PTSD, bipolar disorder) based on user responses. It provides treatment recommendations and resources.</a:t>
            </a:r>
          </a:p>
          <a:p>
            <a:pPr marL="0" indent="0" algn="just">
              <a:buNone/>
            </a:pPr>
            <a:endParaRPr lang="en-US" dirty="0"/>
          </a:p>
          <a:p>
            <a:pPr marL="0" indent="0" algn="just">
              <a:buNone/>
            </a:pPr>
            <a:r>
              <a:rPr lang="en-US" dirty="0"/>
              <a:t>2. Facial Expression Analysis Module [Module-2]:</a:t>
            </a:r>
          </a:p>
          <a:p>
            <a:pPr marL="0" indent="0" algn="just">
              <a:buNone/>
            </a:pPr>
            <a:r>
              <a:rPr lang="en-US" dirty="0"/>
              <a:t>   - Uses a CNN to analyze users' facial expressions from a one-minute video, detecting emotional states to refine the diagnosis.</a:t>
            </a:r>
          </a:p>
          <a:p>
            <a:pPr marL="0" indent="0" algn="just">
              <a:buNone/>
            </a:pPr>
            <a:endParaRPr lang="en-US" dirty="0"/>
          </a:p>
          <a:p>
            <a:pPr marL="0" indent="0" algn="just">
              <a:buNone/>
            </a:pPr>
            <a:r>
              <a:rPr lang="en-US" dirty="0"/>
              <a:t>3. Recommendation Module [Module-3]:</a:t>
            </a:r>
          </a:p>
          <a:p>
            <a:pPr marL="0" indent="0" algn="just">
              <a:buNone/>
            </a:pPr>
            <a:r>
              <a:rPr lang="en-US" dirty="0"/>
              <a:t>   - Combines quiz and facial analysis results to suggest nearby clinics and psychiatrists, along with tailored treatment options, displayed on an interactive map.</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14</a:t>
            </a:fld>
            <a:endParaRPr lang="en-US" dirty="0"/>
          </a:p>
        </p:txBody>
      </p:sp>
    </p:spTree>
    <p:extLst>
      <p:ext uri="{BB962C8B-B14F-4D97-AF65-F5344CB8AC3E}">
        <p14:creationId xmlns:p14="http://schemas.microsoft.com/office/powerpoint/2010/main" val="3056739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b="1" u="sng" dirty="0">
                <a:sym typeface="+mn-ea"/>
              </a:rPr>
              <a:t>System Design – Quiz  Module</a:t>
            </a:r>
            <a:endParaRPr lang="en-US" sz="3200" b="1" u="sng"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1. Use-case diagram</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15</a:t>
            </a:fld>
            <a:endParaRPr lang="en-US" dirty="0"/>
          </a:p>
        </p:txBody>
      </p:sp>
      <p:pic>
        <p:nvPicPr>
          <p:cNvPr id="7" name="Picture 6">
            <a:extLst>
              <a:ext uri="{FF2B5EF4-FFF2-40B4-BE49-F238E27FC236}">
                <a16:creationId xmlns:a16="http://schemas.microsoft.com/office/drawing/2014/main" id="{AA1A9A01-DCFA-4DD6-8AEA-83F6A15C9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1341" y="1111624"/>
            <a:ext cx="5082988" cy="5746376"/>
          </a:xfrm>
          <a:prstGeom prst="rect">
            <a:avLst/>
          </a:prstGeom>
        </p:spPr>
      </p:pic>
    </p:spTree>
    <p:extLst>
      <p:ext uri="{BB962C8B-B14F-4D97-AF65-F5344CB8AC3E}">
        <p14:creationId xmlns:p14="http://schemas.microsoft.com/office/powerpoint/2010/main" val="3149939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dirty="0">
                <a:sym typeface="+mn-ea"/>
              </a:rPr>
              <a:t>System Design – Quiz  Module</a:t>
            </a:r>
            <a:endParaRPr lang="en-US" sz="3200"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2. Class diagram</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16</a:t>
            </a:fld>
            <a:endParaRPr lang="en-US" dirty="0"/>
          </a:p>
        </p:txBody>
      </p:sp>
      <p:pic>
        <p:nvPicPr>
          <p:cNvPr id="8" name="Picture 7">
            <a:extLst>
              <a:ext uri="{FF2B5EF4-FFF2-40B4-BE49-F238E27FC236}">
                <a16:creationId xmlns:a16="http://schemas.microsoft.com/office/drawing/2014/main" id="{1B64169F-484A-41C1-B83A-CC4C5BA98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2729" y="1088369"/>
            <a:ext cx="4993342" cy="5633105"/>
          </a:xfrm>
          <a:prstGeom prst="rect">
            <a:avLst/>
          </a:prstGeom>
        </p:spPr>
      </p:pic>
    </p:spTree>
    <p:extLst>
      <p:ext uri="{BB962C8B-B14F-4D97-AF65-F5344CB8AC3E}">
        <p14:creationId xmlns:p14="http://schemas.microsoft.com/office/powerpoint/2010/main" val="1186224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dirty="0">
                <a:sym typeface="+mn-ea"/>
              </a:rPr>
              <a:t>System Design – Quiz  Module</a:t>
            </a:r>
            <a:endParaRPr lang="en-US" sz="3200"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3. Activity diagram</a:t>
            </a:r>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17</a:t>
            </a:fld>
            <a:endParaRPr lang="en-US" dirty="0"/>
          </a:p>
        </p:txBody>
      </p:sp>
      <p:pic>
        <p:nvPicPr>
          <p:cNvPr id="7" name="Picture 6">
            <a:extLst>
              <a:ext uri="{FF2B5EF4-FFF2-40B4-BE49-F238E27FC236}">
                <a16:creationId xmlns:a16="http://schemas.microsoft.com/office/drawing/2014/main" id="{27712F9B-DA88-4913-B1D3-0971C0929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0847"/>
            <a:ext cx="12192000" cy="3810000"/>
          </a:xfrm>
          <a:prstGeom prst="rect">
            <a:avLst/>
          </a:prstGeom>
        </p:spPr>
      </p:pic>
    </p:spTree>
    <p:extLst>
      <p:ext uri="{BB962C8B-B14F-4D97-AF65-F5344CB8AC3E}">
        <p14:creationId xmlns:p14="http://schemas.microsoft.com/office/powerpoint/2010/main" val="1436314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b="1" u="sng" dirty="0">
                <a:sym typeface="+mn-ea"/>
              </a:rPr>
              <a:t>System Design – Facial expression Module</a:t>
            </a:r>
            <a:endParaRPr lang="en-US" sz="3200" b="1" u="sng"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1. Use-case diagram</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18</a:t>
            </a:fld>
            <a:endParaRPr lang="en-US" dirty="0"/>
          </a:p>
        </p:txBody>
      </p:sp>
      <p:pic>
        <p:nvPicPr>
          <p:cNvPr id="1026" name="Picture 2" descr="https://yuml.me/9e111250.jpg">
            <a:extLst>
              <a:ext uri="{FF2B5EF4-FFF2-40B4-BE49-F238E27FC236}">
                <a16:creationId xmlns:a16="http://schemas.microsoft.com/office/drawing/2014/main" id="{FCB44141-A790-4F2F-9CB9-44A37D5FA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623" y="1665008"/>
            <a:ext cx="9108141" cy="4691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591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dirty="0">
                <a:sym typeface="+mn-ea"/>
              </a:rPr>
              <a:t>System Design – Facial expression Module</a:t>
            </a:r>
            <a:endParaRPr lang="en-US" sz="3200"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2. Class diagram</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19</a:t>
            </a:fld>
            <a:endParaRPr lang="en-US" dirty="0"/>
          </a:p>
        </p:txBody>
      </p:sp>
      <p:pic>
        <p:nvPicPr>
          <p:cNvPr id="7" name="Picture 6">
            <a:extLst>
              <a:ext uri="{FF2B5EF4-FFF2-40B4-BE49-F238E27FC236}">
                <a16:creationId xmlns:a16="http://schemas.microsoft.com/office/drawing/2014/main" id="{312E69AF-3FF8-4B3B-A958-F65F7033A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166" y="1617226"/>
            <a:ext cx="8077200" cy="5063908"/>
          </a:xfrm>
          <a:prstGeom prst="rect">
            <a:avLst/>
          </a:prstGeom>
        </p:spPr>
      </p:pic>
    </p:spTree>
    <p:extLst>
      <p:ext uri="{BB962C8B-B14F-4D97-AF65-F5344CB8AC3E}">
        <p14:creationId xmlns:p14="http://schemas.microsoft.com/office/powerpoint/2010/main" val="83615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47C3-082D-429A-B02F-D2AB09F3CC41}"/>
              </a:ext>
            </a:extLst>
          </p:cNvPr>
          <p:cNvSpPr>
            <a:spLocks noGrp="1"/>
          </p:cNvSpPr>
          <p:nvPr>
            <p:ph type="title"/>
          </p:nvPr>
        </p:nvSpPr>
        <p:spPr/>
        <p:txBody>
          <a:bodyPr/>
          <a:lstStyle/>
          <a:p>
            <a:r>
              <a:rPr lang="en-US" b="1" dirty="0"/>
              <a:t>Literature Survey</a:t>
            </a:r>
            <a:endParaRPr lang="en-IN" b="1" dirty="0"/>
          </a:p>
        </p:txBody>
      </p:sp>
      <p:sp>
        <p:nvSpPr>
          <p:cNvPr id="3" name="Content Placeholder 2">
            <a:extLst>
              <a:ext uri="{FF2B5EF4-FFF2-40B4-BE49-F238E27FC236}">
                <a16:creationId xmlns:a16="http://schemas.microsoft.com/office/drawing/2014/main" id="{F0A0B49B-F0F4-4758-832C-48FB6BA1DB75}"/>
              </a:ext>
            </a:extLst>
          </p:cNvPr>
          <p:cNvSpPr>
            <a:spLocks noGrp="1"/>
          </p:cNvSpPr>
          <p:nvPr>
            <p:ph idx="1"/>
          </p:nvPr>
        </p:nvSpPr>
        <p:spPr>
          <a:xfrm>
            <a:off x="838200" y="1488141"/>
            <a:ext cx="10515600" cy="4688822"/>
          </a:xfrm>
        </p:spPr>
        <p:txBody>
          <a:bodyPr>
            <a:normAutofit fontScale="92500" lnSpcReduction="10000"/>
          </a:bodyPr>
          <a:lstStyle/>
          <a:p>
            <a:pPr marL="0" indent="0">
              <a:buNone/>
            </a:pPr>
            <a:r>
              <a:rPr lang="en-US" dirty="0"/>
              <a:t>The literature review for the "Depression Detection System using Python" outlines several key studies focused on </a:t>
            </a:r>
            <a:r>
              <a:rPr lang="en-US" b="1" dirty="0"/>
              <a:t>depression detection using machine learning and artificial intelligence</a:t>
            </a:r>
            <a:r>
              <a:rPr lang="en-US" dirty="0"/>
              <a:t>. Various methodologies, such as </a:t>
            </a:r>
            <a:r>
              <a:rPr lang="en-US" b="1" dirty="0"/>
              <a:t>deep learning, neural networks, and natural language processing (NLP), </a:t>
            </a:r>
            <a:r>
              <a:rPr lang="en-US" dirty="0"/>
              <a:t>are highlighted for identifying depression through </a:t>
            </a:r>
            <a:r>
              <a:rPr lang="en-US" b="1" dirty="0"/>
              <a:t>both linguistic and physiological data, such as facial expressions</a:t>
            </a:r>
            <a:r>
              <a:rPr lang="en-US" dirty="0"/>
              <a:t>. Research gaps include </a:t>
            </a:r>
            <a:r>
              <a:rPr lang="en-US" b="1" dirty="0"/>
              <a:t>class imbalance, limited integration of real-time data, and emotion detection accuracy in diverse conditions</a:t>
            </a:r>
            <a:r>
              <a:rPr lang="en-US" dirty="0"/>
              <a:t>. Future studies </a:t>
            </a:r>
            <a:r>
              <a:rPr lang="en-US" b="1" dirty="0"/>
              <a:t>emphasize improving fairness, accuracy, and real-time detection through advanced models</a:t>
            </a:r>
            <a:r>
              <a:rPr lang="en-US" dirty="0"/>
              <a:t>. This project aims to bridge these gaps by integrating a diagnostic quiz using a Naive Bayes classifier and real-time facial expression analysis through a Convolutional Neural Network (CNN), combining psychological and physiological data for enhanced diagnosis​</a:t>
            </a:r>
            <a:endParaRPr lang="en-IN" dirty="0"/>
          </a:p>
        </p:txBody>
      </p:sp>
      <p:sp>
        <p:nvSpPr>
          <p:cNvPr id="4" name="Date Placeholder 3">
            <a:extLst>
              <a:ext uri="{FF2B5EF4-FFF2-40B4-BE49-F238E27FC236}">
                <a16:creationId xmlns:a16="http://schemas.microsoft.com/office/drawing/2014/main" id="{8DACA43F-586E-4B72-A6BC-B23E09B96C19}"/>
              </a:ext>
            </a:extLst>
          </p:cNvPr>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a:extLst>
              <a:ext uri="{FF2B5EF4-FFF2-40B4-BE49-F238E27FC236}">
                <a16:creationId xmlns:a16="http://schemas.microsoft.com/office/drawing/2014/main" id="{4DF004A0-278B-44A7-8207-A2998635734D}"/>
              </a:ext>
            </a:extLst>
          </p:cNvPr>
          <p:cNvSpPr>
            <a:spLocks noGrp="1"/>
          </p:cNvSpPr>
          <p:nvPr>
            <p:ph type="sldNum" sz="quarter" idx="12"/>
          </p:nvPr>
        </p:nvSpPr>
        <p:spPr/>
        <p:txBody>
          <a:bodyPr/>
          <a:lstStyle/>
          <a:p>
            <a:fld id="{9B618960-8005-486C-9A75-10CB2AAC16F9}" type="slidenum">
              <a:rPr lang="en-US" smtClean="0"/>
              <a:t>2</a:t>
            </a:fld>
            <a:endParaRPr lang="en-US" dirty="0"/>
          </a:p>
        </p:txBody>
      </p:sp>
    </p:spTree>
    <p:extLst>
      <p:ext uri="{BB962C8B-B14F-4D97-AF65-F5344CB8AC3E}">
        <p14:creationId xmlns:p14="http://schemas.microsoft.com/office/powerpoint/2010/main" val="4075936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dirty="0">
                <a:sym typeface="+mn-ea"/>
              </a:rPr>
              <a:t>System Design – Facial expression Module</a:t>
            </a:r>
            <a:endParaRPr lang="en-US" sz="3200"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3. Activity diagram</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20</a:t>
            </a:fld>
            <a:endParaRPr lang="en-US" dirty="0"/>
          </a:p>
        </p:txBody>
      </p:sp>
      <p:pic>
        <p:nvPicPr>
          <p:cNvPr id="7" name="Picture 6">
            <a:extLst>
              <a:ext uri="{FF2B5EF4-FFF2-40B4-BE49-F238E27FC236}">
                <a16:creationId xmlns:a16="http://schemas.microsoft.com/office/drawing/2014/main" id="{883E3F25-CA8D-4449-B435-78950E0B4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555" y="1111624"/>
            <a:ext cx="5633986" cy="5746375"/>
          </a:xfrm>
          <a:prstGeom prst="rect">
            <a:avLst/>
          </a:prstGeom>
        </p:spPr>
      </p:pic>
    </p:spTree>
    <p:extLst>
      <p:ext uri="{BB962C8B-B14F-4D97-AF65-F5344CB8AC3E}">
        <p14:creationId xmlns:p14="http://schemas.microsoft.com/office/powerpoint/2010/main" val="4063062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b="1" u="sng" dirty="0">
                <a:sym typeface="+mn-ea"/>
              </a:rPr>
              <a:t>System Design – Recommendation Module</a:t>
            </a:r>
            <a:endParaRPr lang="en-US" sz="3200" b="1" u="sng"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1. Use-case diagram</a:t>
            </a:r>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21</a:t>
            </a:fld>
            <a:endParaRPr lang="en-US" dirty="0"/>
          </a:p>
        </p:txBody>
      </p:sp>
      <p:pic>
        <p:nvPicPr>
          <p:cNvPr id="8" name="Picture 7">
            <a:extLst>
              <a:ext uri="{FF2B5EF4-FFF2-40B4-BE49-F238E27FC236}">
                <a16:creationId xmlns:a16="http://schemas.microsoft.com/office/drawing/2014/main" id="{1019AB4D-9363-47A9-B774-026C00DB7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09" y="1681162"/>
            <a:ext cx="10248900" cy="4857750"/>
          </a:xfrm>
          <a:prstGeom prst="rect">
            <a:avLst/>
          </a:prstGeom>
        </p:spPr>
      </p:pic>
    </p:spTree>
    <p:extLst>
      <p:ext uri="{BB962C8B-B14F-4D97-AF65-F5344CB8AC3E}">
        <p14:creationId xmlns:p14="http://schemas.microsoft.com/office/powerpoint/2010/main" val="1893720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dirty="0">
                <a:sym typeface="+mn-ea"/>
              </a:rPr>
              <a:t>System Design – Recommendation Module</a:t>
            </a:r>
            <a:endParaRPr lang="en-US" sz="3200"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2. Class diagram</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22</a:t>
            </a:fld>
            <a:endParaRPr lang="en-US" dirty="0"/>
          </a:p>
        </p:txBody>
      </p:sp>
      <p:pic>
        <p:nvPicPr>
          <p:cNvPr id="7" name="Picture 6">
            <a:extLst>
              <a:ext uri="{FF2B5EF4-FFF2-40B4-BE49-F238E27FC236}">
                <a16:creationId xmlns:a16="http://schemas.microsoft.com/office/drawing/2014/main" id="{34E54C91-CE24-41FA-8EF6-EBB8CF54E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141" y="1577788"/>
            <a:ext cx="9018494" cy="5280212"/>
          </a:xfrm>
          <a:prstGeom prst="rect">
            <a:avLst/>
          </a:prstGeom>
        </p:spPr>
      </p:pic>
    </p:spTree>
    <p:extLst>
      <p:ext uri="{BB962C8B-B14F-4D97-AF65-F5344CB8AC3E}">
        <p14:creationId xmlns:p14="http://schemas.microsoft.com/office/powerpoint/2010/main" val="1609252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dirty="0">
                <a:sym typeface="+mn-ea"/>
              </a:rPr>
              <a:t>System Design – Recommendation Module</a:t>
            </a:r>
            <a:endParaRPr lang="en-US" sz="3200" dirty="0"/>
          </a:p>
        </p:txBody>
      </p:sp>
      <p:sp>
        <p:nvSpPr>
          <p:cNvPr id="3" name="Content Placeholder 2"/>
          <p:cNvSpPr>
            <a:spLocks noGrp="1"/>
          </p:cNvSpPr>
          <p:nvPr>
            <p:ph idx="1"/>
          </p:nvPr>
        </p:nvSpPr>
        <p:spPr>
          <a:xfrm>
            <a:off x="445770" y="1111625"/>
            <a:ext cx="10908030" cy="5190564"/>
          </a:xfrm>
        </p:spPr>
        <p:txBody>
          <a:bodyPr>
            <a:normAutofit/>
          </a:bodyPr>
          <a:lstStyle/>
          <a:p>
            <a:pPr marL="0" indent="0">
              <a:buNone/>
            </a:pPr>
            <a:r>
              <a:rPr lang="en-US" dirty="0"/>
              <a:t>3. Activity diagram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23</a:t>
            </a:fld>
            <a:endParaRPr lang="en-US" dirty="0"/>
          </a:p>
        </p:txBody>
      </p:sp>
      <p:pic>
        <p:nvPicPr>
          <p:cNvPr id="8" name="Picture 7">
            <a:extLst>
              <a:ext uri="{FF2B5EF4-FFF2-40B4-BE49-F238E27FC236}">
                <a16:creationId xmlns:a16="http://schemas.microsoft.com/office/drawing/2014/main" id="{A36C8F0B-FF4F-4752-83E6-B6519A8B0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9812"/>
            <a:ext cx="12192000" cy="3406588"/>
          </a:xfrm>
          <a:prstGeom prst="rect">
            <a:avLst/>
          </a:prstGeom>
        </p:spPr>
      </p:pic>
    </p:spTree>
    <p:extLst>
      <p:ext uri="{BB962C8B-B14F-4D97-AF65-F5344CB8AC3E}">
        <p14:creationId xmlns:p14="http://schemas.microsoft.com/office/powerpoint/2010/main" val="612737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499"/>
          </a:xfrm>
        </p:spPr>
        <p:txBody>
          <a:bodyPr>
            <a:noAutofit/>
          </a:bodyPr>
          <a:lstStyle/>
          <a:p>
            <a:pPr algn="ctr"/>
            <a:r>
              <a:rPr lang="en-US" sz="3200" dirty="0"/>
              <a:t>Dependency of Modules</a:t>
            </a:r>
          </a:p>
        </p:txBody>
      </p:sp>
      <p:sp>
        <p:nvSpPr>
          <p:cNvPr id="3" name="Content Placeholder 2"/>
          <p:cNvSpPr>
            <a:spLocks noGrp="1"/>
          </p:cNvSpPr>
          <p:nvPr>
            <p:ph idx="1"/>
          </p:nvPr>
        </p:nvSpPr>
        <p:spPr>
          <a:xfrm>
            <a:off x="445770" y="1111625"/>
            <a:ext cx="10908030" cy="5190564"/>
          </a:xfrm>
        </p:spPr>
        <p:txBody>
          <a:bodyPr>
            <a:normAutofit/>
          </a:bodyPr>
          <a:lstStyle/>
          <a:p>
            <a:pPr algn="just">
              <a:buFont typeface="Wingdings" panose="05000000000000000000" pitchFamily="2" charset="2"/>
              <a:buChar char="q"/>
            </a:pPr>
            <a:r>
              <a:rPr lang="en-US" sz="2600" dirty="0"/>
              <a:t> </a:t>
            </a:r>
            <a:r>
              <a:rPr lang="en-US" sz="2600" b="1" dirty="0"/>
              <a:t>Quiz → Recommendation</a:t>
            </a:r>
            <a:r>
              <a:rPr lang="en-US" sz="2600" dirty="0"/>
              <a:t>: Quiz results provide the foundation for personalized treatment recommendations.</a:t>
            </a:r>
          </a:p>
          <a:p>
            <a:pPr algn="just">
              <a:buFont typeface="Wingdings" panose="05000000000000000000" pitchFamily="2" charset="2"/>
              <a:buChar char="q"/>
            </a:pPr>
            <a:r>
              <a:rPr lang="en-US" sz="2600" dirty="0"/>
              <a:t> </a:t>
            </a:r>
            <a:r>
              <a:rPr lang="en-US" sz="2600" b="1" dirty="0"/>
              <a:t>F</a:t>
            </a:r>
            <a:r>
              <a:rPr lang="en-IN" sz="2600" b="1" dirty="0"/>
              <a:t>acial Expression Analysis → Recommendation</a:t>
            </a:r>
            <a:r>
              <a:rPr lang="en-IN" sz="2600" dirty="0"/>
              <a:t>: Refines diagnosis for more accurate suggestions.</a:t>
            </a:r>
          </a:p>
          <a:p>
            <a:pPr algn="just">
              <a:buFont typeface="Wingdings" panose="05000000000000000000" pitchFamily="2" charset="2"/>
              <a:buChar char="q"/>
            </a:pPr>
            <a:r>
              <a:rPr lang="en-IN" sz="2600" dirty="0"/>
              <a:t> </a:t>
            </a:r>
            <a:r>
              <a:rPr lang="en-US" sz="2600" b="1" dirty="0"/>
              <a:t>Recommendation Module</a:t>
            </a:r>
            <a:r>
              <a:rPr lang="en-US" sz="2600" dirty="0"/>
              <a:t>: Relies on combined inputs from Quiz and Facial Analysis to suggest clinics and treatments</a:t>
            </a:r>
          </a:p>
          <a:p>
            <a:pPr algn="just">
              <a:buFont typeface="Wingdings" panose="05000000000000000000" pitchFamily="2" charset="2"/>
              <a:buChar char="q"/>
            </a:pPr>
            <a:endParaRPr lang="en-US" sz="2600" dirty="0"/>
          </a:p>
          <a:p>
            <a:pPr algn="just">
              <a:buFont typeface="Wingdings" panose="05000000000000000000" pitchFamily="2" charset="2"/>
              <a:buChar char="q"/>
            </a:pPr>
            <a:r>
              <a:rPr lang="en-US" sz="2600" dirty="0"/>
              <a:t>All of them are dependent upon the inputs received from user through quiz inputs and video/image.</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24</a:t>
            </a:fld>
            <a:endParaRPr lang="en-US" dirty="0"/>
          </a:p>
        </p:txBody>
      </p:sp>
    </p:spTree>
    <p:extLst>
      <p:ext uri="{BB962C8B-B14F-4D97-AF65-F5344CB8AC3E}">
        <p14:creationId xmlns:p14="http://schemas.microsoft.com/office/powerpoint/2010/main" val="1688074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17E4-1F0E-4F47-84F0-AA36EC1D7EBF}"/>
              </a:ext>
            </a:extLst>
          </p:cNvPr>
          <p:cNvSpPr>
            <a:spLocks noGrp="1"/>
          </p:cNvSpPr>
          <p:nvPr>
            <p:ph type="title"/>
          </p:nvPr>
        </p:nvSpPr>
        <p:spPr/>
        <p:txBody>
          <a:bodyPr/>
          <a:lstStyle/>
          <a:p>
            <a:r>
              <a:rPr lang="en-US" b="1" dirty="0"/>
              <a:t>Current implementation snapshots</a:t>
            </a:r>
            <a:endParaRPr lang="en-IN" b="1" dirty="0"/>
          </a:p>
        </p:txBody>
      </p:sp>
      <p:pic>
        <p:nvPicPr>
          <p:cNvPr id="7" name="Content Placeholder 6">
            <a:extLst>
              <a:ext uri="{FF2B5EF4-FFF2-40B4-BE49-F238E27FC236}">
                <a16:creationId xmlns:a16="http://schemas.microsoft.com/office/drawing/2014/main" id="{4C399DE7-A7B8-4396-952D-93A3B129E9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588" y="1335741"/>
            <a:ext cx="6185647" cy="4778188"/>
          </a:xfrm>
        </p:spPr>
      </p:pic>
      <p:sp>
        <p:nvSpPr>
          <p:cNvPr id="4" name="Date Placeholder 3">
            <a:extLst>
              <a:ext uri="{FF2B5EF4-FFF2-40B4-BE49-F238E27FC236}">
                <a16:creationId xmlns:a16="http://schemas.microsoft.com/office/drawing/2014/main" id="{9B5FEB79-9DFF-48C6-9D00-F9AFCED95230}"/>
              </a:ext>
            </a:extLst>
          </p:cNvPr>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a:extLst>
              <a:ext uri="{FF2B5EF4-FFF2-40B4-BE49-F238E27FC236}">
                <a16:creationId xmlns:a16="http://schemas.microsoft.com/office/drawing/2014/main" id="{A5744B8A-4886-4885-9BD1-893609BEA3D6}"/>
              </a:ext>
            </a:extLst>
          </p:cNvPr>
          <p:cNvSpPr>
            <a:spLocks noGrp="1"/>
          </p:cNvSpPr>
          <p:nvPr>
            <p:ph type="sldNum" sz="quarter" idx="12"/>
          </p:nvPr>
        </p:nvSpPr>
        <p:spPr/>
        <p:txBody>
          <a:bodyPr/>
          <a:lstStyle/>
          <a:p>
            <a:fld id="{9B618960-8005-486C-9A75-10CB2AAC16F9}" type="slidenum">
              <a:rPr lang="en-US" smtClean="0"/>
              <a:t>25</a:t>
            </a:fld>
            <a:endParaRPr lang="en-US" dirty="0"/>
          </a:p>
        </p:txBody>
      </p:sp>
      <p:pic>
        <p:nvPicPr>
          <p:cNvPr id="9" name="Picture 8">
            <a:extLst>
              <a:ext uri="{FF2B5EF4-FFF2-40B4-BE49-F238E27FC236}">
                <a16:creationId xmlns:a16="http://schemas.microsoft.com/office/drawing/2014/main" id="{EBD48557-3535-44DA-87FA-8830BA449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690689"/>
            <a:ext cx="6248400" cy="4593570"/>
          </a:xfrm>
          <a:prstGeom prst="rect">
            <a:avLst/>
          </a:prstGeom>
        </p:spPr>
      </p:pic>
    </p:spTree>
    <p:extLst>
      <p:ext uri="{BB962C8B-B14F-4D97-AF65-F5344CB8AC3E}">
        <p14:creationId xmlns:p14="http://schemas.microsoft.com/office/powerpoint/2010/main" val="3092991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17E4-1F0E-4F47-84F0-AA36EC1D7EBF}"/>
              </a:ext>
            </a:extLst>
          </p:cNvPr>
          <p:cNvSpPr>
            <a:spLocks noGrp="1"/>
          </p:cNvSpPr>
          <p:nvPr>
            <p:ph type="title"/>
          </p:nvPr>
        </p:nvSpPr>
        <p:spPr/>
        <p:txBody>
          <a:bodyPr/>
          <a:lstStyle/>
          <a:p>
            <a:r>
              <a:rPr lang="en-US" b="1" dirty="0"/>
              <a:t>Current implementation snapshots</a:t>
            </a:r>
            <a:endParaRPr lang="en-IN" b="1" dirty="0"/>
          </a:p>
        </p:txBody>
      </p:sp>
      <p:sp>
        <p:nvSpPr>
          <p:cNvPr id="4" name="Date Placeholder 3">
            <a:extLst>
              <a:ext uri="{FF2B5EF4-FFF2-40B4-BE49-F238E27FC236}">
                <a16:creationId xmlns:a16="http://schemas.microsoft.com/office/drawing/2014/main" id="{9B5FEB79-9DFF-48C6-9D00-F9AFCED95230}"/>
              </a:ext>
            </a:extLst>
          </p:cNvPr>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a:extLst>
              <a:ext uri="{FF2B5EF4-FFF2-40B4-BE49-F238E27FC236}">
                <a16:creationId xmlns:a16="http://schemas.microsoft.com/office/drawing/2014/main" id="{A5744B8A-4886-4885-9BD1-893609BEA3D6}"/>
              </a:ext>
            </a:extLst>
          </p:cNvPr>
          <p:cNvSpPr>
            <a:spLocks noGrp="1"/>
          </p:cNvSpPr>
          <p:nvPr>
            <p:ph type="sldNum" sz="quarter" idx="12"/>
          </p:nvPr>
        </p:nvSpPr>
        <p:spPr/>
        <p:txBody>
          <a:bodyPr/>
          <a:lstStyle/>
          <a:p>
            <a:fld id="{9B618960-8005-486C-9A75-10CB2AAC16F9}" type="slidenum">
              <a:rPr lang="en-US" smtClean="0"/>
              <a:t>26</a:t>
            </a:fld>
            <a:endParaRPr lang="en-US" dirty="0"/>
          </a:p>
        </p:txBody>
      </p:sp>
      <p:pic>
        <p:nvPicPr>
          <p:cNvPr id="10" name="Content Placeholder 9">
            <a:extLst>
              <a:ext uri="{FF2B5EF4-FFF2-40B4-BE49-F238E27FC236}">
                <a16:creationId xmlns:a16="http://schemas.microsoft.com/office/drawing/2014/main" id="{B6764DB8-6623-4CD5-BA23-DD54D45DBD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954" y="1488141"/>
            <a:ext cx="5719482" cy="4742330"/>
          </a:xfrm>
        </p:spPr>
      </p:pic>
      <p:pic>
        <p:nvPicPr>
          <p:cNvPr id="12" name="Picture 11">
            <a:extLst>
              <a:ext uri="{FF2B5EF4-FFF2-40B4-BE49-F238E27FC236}">
                <a16:creationId xmlns:a16="http://schemas.microsoft.com/office/drawing/2014/main" id="{CBB61FC9-35AF-4706-828A-D68B59AF4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976" y="1488141"/>
            <a:ext cx="5620871" cy="4742330"/>
          </a:xfrm>
          <a:prstGeom prst="rect">
            <a:avLst/>
          </a:prstGeom>
        </p:spPr>
      </p:pic>
    </p:spTree>
    <p:extLst>
      <p:ext uri="{BB962C8B-B14F-4D97-AF65-F5344CB8AC3E}">
        <p14:creationId xmlns:p14="http://schemas.microsoft.com/office/powerpoint/2010/main" val="4145450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17E4-1F0E-4F47-84F0-AA36EC1D7EBF}"/>
              </a:ext>
            </a:extLst>
          </p:cNvPr>
          <p:cNvSpPr>
            <a:spLocks noGrp="1"/>
          </p:cNvSpPr>
          <p:nvPr>
            <p:ph type="title"/>
          </p:nvPr>
        </p:nvSpPr>
        <p:spPr/>
        <p:txBody>
          <a:bodyPr/>
          <a:lstStyle/>
          <a:p>
            <a:r>
              <a:rPr lang="en-US" b="1" dirty="0"/>
              <a:t>Current implementation snapshots</a:t>
            </a:r>
            <a:endParaRPr lang="en-IN" b="1" dirty="0"/>
          </a:p>
        </p:txBody>
      </p:sp>
      <p:sp>
        <p:nvSpPr>
          <p:cNvPr id="4" name="Date Placeholder 3">
            <a:extLst>
              <a:ext uri="{FF2B5EF4-FFF2-40B4-BE49-F238E27FC236}">
                <a16:creationId xmlns:a16="http://schemas.microsoft.com/office/drawing/2014/main" id="{9B5FEB79-9DFF-48C6-9D00-F9AFCED95230}"/>
              </a:ext>
            </a:extLst>
          </p:cNvPr>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a:extLst>
              <a:ext uri="{FF2B5EF4-FFF2-40B4-BE49-F238E27FC236}">
                <a16:creationId xmlns:a16="http://schemas.microsoft.com/office/drawing/2014/main" id="{A5744B8A-4886-4885-9BD1-893609BEA3D6}"/>
              </a:ext>
            </a:extLst>
          </p:cNvPr>
          <p:cNvSpPr>
            <a:spLocks noGrp="1"/>
          </p:cNvSpPr>
          <p:nvPr>
            <p:ph type="sldNum" sz="quarter" idx="12"/>
          </p:nvPr>
        </p:nvSpPr>
        <p:spPr/>
        <p:txBody>
          <a:bodyPr/>
          <a:lstStyle/>
          <a:p>
            <a:fld id="{9B618960-8005-486C-9A75-10CB2AAC16F9}" type="slidenum">
              <a:rPr lang="en-US" smtClean="0"/>
              <a:t>27</a:t>
            </a:fld>
            <a:endParaRPr lang="en-US" dirty="0"/>
          </a:p>
        </p:txBody>
      </p:sp>
      <p:pic>
        <p:nvPicPr>
          <p:cNvPr id="8" name="Content Placeholder 7">
            <a:extLst>
              <a:ext uri="{FF2B5EF4-FFF2-40B4-BE49-F238E27FC236}">
                <a16:creationId xmlns:a16="http://schemas.microsoft.com/office/drawing/2014/main" id="{901306BF-1583-4118-AB4D-D7EF013358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730" y="1440143"/>
            <a:ext cx="9952788" cy="4691716"/>
          </a:xfrm>
        </p:spPr>
      </p:pic>
    </p:spTree>
    <p:extLst>
      <p:ext uri="{BB962C8B-B14F-4D97-AF65-F5344CB8AC3E}">
        <p14:creationId xmlns:p14="http://schemas.microsoft.com/office/powerpoint/2010/main" val="2357454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17E4-1F0E-4F47-84F0-AA36EC1D7EBF}"/>
              </a:ext>
            </a:extLst>
          </p:cNvPr>
          <p:cNvSpPr>
            <a:spLocks noGrp="1"/>
          </p:cNvSpPr>
          <p:nvPr>
            <p:ph type="title"/>
          </p:nvPr>
        </p:nvSpPr>
        <p:spPr/>
        <p:txBody>
          <a:bodyPr/>
          <a:lstStyle/>
          <a:p>
            <a:r>
              <a:rPr lang="en-US" b="1" dirty="0"/>
              <a:t>Current implementation snapshots</a:t>
            </a:r>
            <a:endParaRPr lang="en-IN" b="1" dirty="0"/>
          </a:p>
        </p:txBody>
      </p:sp>
      <p:sp>
        <p:nvSpPr>
          <p:cNvPr id="4" name="Date Placeholder 3">
            <a:extLst>
              <a:ext uri="{FF2B5EF4-FFF2-40B4-BE49-F238E27FC236}">
                <a16:creationId xmlns:a16="http://schemas.microsoft.com/office/drawing/2014/main" id="{9B5FEB79-9DFF-48C6-9D00-F9AFCED95230}"/>
              </a:ext>
            </a:extLst>
          </p:cNvPr>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a:extLst>
              <a:ext uri="{FF2B5EF4-FFF2-40B4-BE49-F238E27FC236}">
                <a16:creationId xmlns:a16="http://schemas.microsoft.com/office/drawing/2014/main" id="{A5744B8A-4886-4885-9BD1-893609BEA3D6}"/>
              </a:ext>
            </a:extLst>
          </p:cNvPr>
          <p:cNvSpPr>
            <a:spLocks noGrp="1"/>
          </p:cNvSpPr>
          <p:nvPr>
            <p:ph type="sldNum" sz="quarter" idx="12"/>
          </p:nvPr>
        </p:nvSpPr>
        <p:spPr/>
        <p:txBody>
          <a:bodyPr/>
          <a:lstStyle/>
          <a:p>
            <a:fld id="{9B618960-8005-486C-9A75-10CB2AAC16F9}" type="slidenum">
              <a:rPr lang="en-US" smtClean="0"/>
              <a:t>28</a:t>
            </a:fld>
            <a:endParaRPr lang="en-US" dirty="0"/>
          </a:p>
        </p:txBody>
      </p:sp>
      <p:pic>
        <p:nvPicPr>
          <p:cNvPr id="9" name="Content Placeholder 8">
            <a:extLst>
              <a:ext uri="{FF2B5EF4-FFF2-40B4-BE49-F238E27FC236}">
                <a16:creationId xmlns:a16="http://schemas.microsoft.com/office/drawing/2014/main" id="{483EF36F-8A3E-404D-A90D-72CF85A5C0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999" y="1380564"/>
            <a:ext cx="10954871" cy="4975785"/>
          </a:xfrm>
        </p:spPr>
      </p:pic>
    </p:spTree>
    <p:extLst>
      <p:ext uri="{BB962C8B-B14F-4D97-AF65-F5344CB8AC3E}">
        <p14:creationId xmlns:p14="http://schemas.microsoft.com/office/powerpoint/2010/main" val="3728123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Aspects</a:t>
            </a:r>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q"/>
            </a:pPr>
            <a:r>
              <a:rPr lang="en-US" dirty="0"/>
              <a:t> Future Integrations</a:t>
            </a:r>
          </a:p>
          <a:p>
            <a:pPr algn="just">
              <a:buFont typeface="Wingdings" panose="05000000000000000000" pitchFamily="2" charset="2"/>
              <a:buChar char="Ø"/>
            </a:pPr>
            <a:r>
              <a:rPr lang="en-US" sz="2600" dirty="0"/>
              <a:t> We may use the more advanced models for our tasks or we aim to optimize the current processes but identifying more robust techniques.</a:t>
            </a:r>
          </a:p>
          <a:p>
            <a:pPr marL="0" indent="0" algn="just">
              <a:buNone/>
            </a:pPr>
            <a:endParaRPr lang="en-US" sz="2400" dirty="0"/>
          </a:p>
          <a:p>
            <a:pPr algn="just">
              <a:buFont typeface="Wingdings" panose="05000000000000000000" pitchFamily="2" charset="2"/>
              <a:buChar char="q"/>
            </a:pPr>
            <a:r>
              <a:rPr lang="en-US" dirty="0"/>
              <a:t> Testing Strategies</a:t>
            </a:r>
          </a:p>
          <a:p>
            <a:pPr algn="just">
              <a:buFont typeface="Wingdings" panose="05000000000000000000" pitchFamily="2" charset="2"/>
              <a:buChar char="Ø"/>
            </a:pPr>
            <a:r>
              <a:rPr lang="en-US" dirty="0"/>
              <a:t> </a:t>
            </a:r>
            <a:r>
              <a:rPr lang="en-US" sz="2600" b="1" dirty="0"/>
              <a:t>Unit testing </a:t>
            </a:r>
            <a:r>
              <a:rPr lang="en-US" sz="2600" dirty="0"/>
              <a:t>for Naive Bayes, CNN, and preprocessing tasks.</a:t>
            </a:r>
          </a:p>
          <a:p>
            <a:pPr algn="just">
              <a:buFont typeface="Wingdings" panose="05000000000000000000" pitchFamily="2" charset="2"/>
              <a:buChar char="Ø"/>
            </a:pPr>
            <a:r>
              <a:rPr lang="en-US" sz="2600" dirty="0"/>
              <a:t> </a:t>
            </a:r>
            <a:r>
              <a:rPr lang="en-US" sz="2600" b="1" dirty="0"/>
              <a:t>Integration testing </a:t>
            </a:r>
            <a:r>
              <a:rPr lang="en-US" sz="2600" dirty="0"/>
              <a:t>for smooth frontend-backend interactions and accurate real-time processing.</a:t>
            </a:r>
          </a:p>
          <a:p>
            <a:pPr algn="just">
              <a:buFont typeface="Wingdings" panose="05000000000000000000" pitchFamily="2" charset="2"/>
              <a:buChar char="Ø"/>
            </a:pPr>
            <a:r>
              <a:rPr lang="en-US" sz="2600" dirty="0"/>
              <a:t> </a:t>
            </a:r>
            <a:r>
              <a:rPr lang="en-US" sz="2600" b="1" dirty="0"/>
              <a:t>User and performance testing </a:t>
            </a:r>
            <a:r>
              <a:rPr lang="en-US" sz="2600" dirty="0"/>
              <a:t>for real-time emotion detection, ensuring scalability and low latency.</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29</a:t>
            </a:fld>
            <a:endParaRPr lang="en-US" dirty="0"/>
          </a:p>
        </p:txBody>
      </p:sp>
    </p:spTree>
    <p:extLst>
      <p:ext uri="{BB962C8B-B14F-4D97-AF65-F5344CB8AC3E}">
        <p14:creationId xmlns:p14="http://schemas.microsoft.com/office/powerpoint/2010/main" val="391281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b="1" dirty="0"/>
              <a:t>Research Gaps </a:t>
            </a:r>
          </a:p>
        </p:txBody>
      </p:sp>
      <p:sp>
        <p:nvSpPr>
          <p:cNvPr id="3" name="Content Placeholder 2"/>
          <p:cNvSpPr>
            <a:spLocks noGrp="1"/>
          </p:cNvSpPr>
          <p:nvPr>
            <p:ph idx="1"/>
          </p:nvPr>
        </p:nvSpPr>
        <p:spPr/>
        <p:txBody>
          <a:bodyPr>
            <a:normAutofit/>
          </a:bodyPr>
          <a:lstStyle/>
          <a:p>
            <a:pPr marL="0" indent="0" algn="just">
              <a:buNone/>
            </a:pPr>
            <a:r>
              <a:rPr lang="en-US" sz="2600" dirty="0"/>
              <a:t>Following are some research Gaps observed during literature review: </a:t>
            </a:r>
          </a:p>
          <a:p>
            <a:pPr marL="0" indent="0" algn="just">
              <a:buNone/>
            </a:pPr>
            <a:r>
              <a:rPr lang="en-US" sz="2600" dirty="0"/>
              <a:t>1.</a:t>
            </a:r>
            <a:r>
              <a:rPr lang="en-US" sz="2600" b="1" dirty="0"/>
              <a:t>Lack of Real-Time Data</a:t>
            </a:r>
            <a:r>
              <a:rPr lang="en-US" sz="2600" dirty="0"/>
              <a:t>: Most systems rely on static datasets and lack real-time physiological data, such as facial expressions. </a:t>
            </a:r>
          </a:p>
          <a:p>
            <a:pPr marL="0" indent="0" algn="just">
              <a:buNone/>
            </a:pPr>
            <a:r>
              <a:rPr lang="en-US" sz="2600" dirty="0"/>
              <a:t>2. </a:t>
            </a:r>
            <a:r>
              <a:rPr lang="en-US" sz="2600" b="1" dirty="0"/>
              <a:t>Emotion Recognition Challenges</a:t>
            </a:r>
            <a:r>
              <a:rPr lang="en-US" sz="2600" dirty="0"/>
              <a:t>: Current models struggle with accurately identifying emotions in diverse conditions. </a:t>
            </a:r>
          </a:p>
          <a:p>
            <a:pPr marL="0" indent="0" algn="just">
              <a:buNone/>
            </a:pPr>
            <a:r>
              <a:rPr lang="en-US" sz="2600" dirty="0"/>
              <a:t>3. </a:t>
            </a:r>
            <a:r>
              <a:rPr lang="en-US" sz="2600" b="1" dirty="0"/>
              <a:t>Bias and Fairness</a:t>
            </a:r>
            <a:r>
              <a:rPr lang="en-US" sz="2600" dirty="0"/>
              <a:t>: Many models lack fairness and often exhibit bias, with limited ability to explain results. </a:t>
            </a:r>
          </a:p>
          <a:p>
            <a:pPr marL="0" indent="0" algn="just">
              <a:buNone/>
            </a:pPr>
            <a:r>
              <a:rPr lang="en-US" sz="2600" dirty="0"/>
              <a:t>4.</a:t>
            </a:r>
            <a:r>
              <a:rPr lang="en-US" sz="2600" b="1" dirty="0"/>
              <a:t>Limited Integration</a:t>
            </a:r>
            <a:r>
              <a:rPr lang="en-US" sz="2600" dirty="0"/>
              <a:t>: Few studies effectively combine psychological assessments with physiological indicators like facial expressions for a more comprehensive diagnosis.</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Aspects</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dirty="0"/>
              <a:t>Deployment Strategies</a:t>
            </a:r>
          </a:p>
          <a:p>
            <a:pPr algn="just">
              <a:buFont typeface="Wingdings" panose="05000000000000000000" pitchFamily="2" charset="2"/>
              <a:buChar char="Ø"/>
            </a:pPr>
            <a:r>
              <a:rPr lang="en-US" sz="2600" dirty="0"/>
              <a:t> Start with </a:t>
            </a:r>
            <a:r>
              <a:rPr lang="en-US" sz="2600" b="1" dirty="0"/>
              <a:t>local deployment </a:t>
            </a:r>
            <a:r>
              <a:rPr lang="en-US" sz="2600" dirty="0"/>
              <a:t>for testing.</a:t>
            </a:r>
          </a:p>
          <a:p>
            <a:pPr algn="just">
              <a:buFont typeface="Wingdings" panose="05000000000000000000" pitchFamily="2" charset="2"/>
              <a:buChar char="Ø"/>
            </a:pPr>
            <a:r>
              <a:rPr lang="en-US" sz="2600" b="1" dirty="0"/>
              <a:t>Cloud deployment </a:t>
            </a:r>
            <a:r>
              <a:rPr lang="en-US" sz="2600" dirty="0"/>
              <a:t>on AWS/Heroku with Docker for scalability.</a:t>
            </a:r>
          </a:p>
          <a:p>
            <a:pPr algn="just">
              <a:buFont typeface="Wingdings" panose="05000000000000000000" pitchFamily="2" charset="2"/>
              <a:buChar char="Ø"/>
            </a:pPr>
            <a:r>
              <a:rPr lang="en-US" sz="2600" dirty="0"/>
              <a:t>Ensure data security with encryption, authentication, and role-based access control </a:t>
            </a:r>
            <a:r>
              <a:rPr lang="en-US" sz="2600" b="1" dirty="0"/>
              <a:t>(RBAC).</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30</a:t>
            </a:fld>
            <a:endParaRPr lang="en-US" dirty="0"/>
          </a:p>
        </p:txBody>
      </p:sp>
    </p:spTree>
    <p:extLst>
      <p:ext uri="{BB962C8B-B14F-4D97-AF65-F5344CB8AC3E}">
        <p14:creationId xmlns:p14="http://schemas.microsoft.com/office/powerpoint/2010/main" val="1197600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Publication details</a:t>
            </a:r>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q"/>
            </a:pPr>
            <a:r>
              <a:rPr lang="en-US" dirty="0"/>
              <a:t>Details on Literature Review Paper </a:t>
            </a:r>
          </a:p>
          <a:p>
            <a:pPr marL="0" indent="0" algn="just">
              <a:buNone/>
            </a:pPr>
            <a:r>
              <a:rPr lang="en-US" dirty="0"/>
              <a:t>The review paper titled </a:t>
            </a:r>
            <a:r>
              <a:rPr lang="en-US" b="1" dirty="0"/>
              <a:t>"Depression Detection System using Python"</a:t>
            </a:r>
            <a:r>
              <a:rPr lang="en-US" dirty="0"/>
              <a:t> examines traditional methods like the PHQ-9 questionnaire, which lack real-time capabilities and emotional analysis. It highlights technological gaps in existing models, such as challenges with class imbalance and accuracy in emotion detection. The paper emphasizes the potential of integrating </a:t>
            </a:r>
            <a:r>
              <a:rPr lang="en-US" b="1" dirty="0"/>
              <a:t>Convolutional Neural Networks (CNNs)</a:t>
            </a:r>
            <a:r>
              <a:rPr lang="en-US" dirty="0"/>
              <a:t> for facial expression analysis and </a:t>
            </a:r>
            <a:r>
              <a:rPr lang="en-US" b="1" dirty="0"/>
              <a:t>Naive Bayes</a:t>
            </a:r>
            <a:r>
              <a:rPr lang="en-US" dirty="0"/>
              <a:t> for quiz-based assessments in automated depression detection. Future improvements in data processing and the integration of psychological and physiological data are recommended to enhance detection accuracy. Ultimately, the paper advocates for a combined approach using quizzes and real-time facial analysis for more effective depression detection.</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Publication details</a:t>
            </a:r>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q"/>
            </a:pPr>
            <a:r>
              <a:rPr lang="en-US" dirty="0"/>
              <a:t>Details of Future planning for Implementation Paper</a:t>
            </a:r>
          </a:p>
          <a:p>
            <a:pPr marL="0" indent="0" algn="just">
              <a:buNone/>
            </a:pPr>
            <a:r>
              <a:rPr lang="en-US" dirty="0"/>
              <a:t>The implementation plan for the </a:t>
            </a:r>
            <a:r>
              <a:rPr lang="en-US" b="1" dirty="0"/>
              <a:t>Depression Detection System</a:t>
            </a:r>
            <a:r>
              <a:rPr lang="en-US" dirty="0"/>
              <a:t> includes several key stages. Initially, the focus will be on integrating the </a:t>
            </a:r>
            <a:r>
              <a:rPr lang="en-US" b="1" dirty="0"/>
              <a:t>Naive Bayes classifier</a:t>
            </a:r>
            <a:r>
              <a:rPr lang="en-US" dirty="0"/>
              <a:t> for quiz assessments and the </a:t>
            </a:r>
            <a:r>
              <a:rPr lang="en-US" b="1" dirty="0"/>
              <a:t>Convolutional Neural Network (CNN)</a:t>
            </a:r>
            <a:r>
              <a:rPr lang="en-US" dirty="0"/>
              <a:t> for facial expression analysis using </a:t>
            </a:r>
            <a:r>
              <a:rPr lang="en-US" b="1" dirty="0"/>
              <a:t>FastAPI</a:t>
            </a:r>
            <a:r>
              <a:rPr lang="en-US" dirty="0"/>
              <a:t> for seamless frontend-backend communication. Next, real-time facial analysis will be implemented to provide immediate feedback. The user interface will be developed with </a:t>
            </a:r>
            <a:r>
              <a:rPr lang="en-US" b="1" dirty="0"/>
              <a:t>ReactJS</a:t>
            </a:r>
            <a:r>
              <a:rPr lang="en-US" dirty="0"/>
              <a:t> for a user-friendly experience, while data management will utilize </a:t>
            </a:r>
            <a:r>
              <a:rPr lang="en-US" b="1" dirty="0"/>
              <a:t>MySQL/MongoDB</a:t>
            </a:r>
            <a:r>
              <a:rPr lang="en-US" dirty="0"/>
              <a:t> to ensure secure storage and privacy. Testing will encompass unit, integration, and user testing, followed by deployment on cloud platforms for scalability. Future enhancements may include integrating wearable health device data and expanding diagnostic capabilities.</a:t>
            </a:r>
          </a:p>
          <a:p>
            <a:pPr marL="0" indent="0" algn="just">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32</a:t>
            </a:fld>
            <a:endParaRPr lang="en-US" dirty="0"/>
          </a:p>
        </p:txBody>
      </p:sp>
    </p:spTree>
    <p:extLst>
      <p:ext uri="{BB962C8B-B14F-4D97-AF65-F5344CB8AC3E}">
        <p14:creationId xmlns:p14="http://schemas.microsoft.com/office/powerpoint/2010/main" val="3426757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736106" cy="845110"/>
          </a:xfrm>
        </p:spPr>
        <p:txBody>
          <a:bodyPr/>
          <a:lstStyle/>
          <a:p>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33</a:t>
            </a:fld>
            <a:endParaRPr lang="en-US" dirty="0"/>
          </a:p>
        </p:txBody>
      </p:sp>
      <p:pic>
        <p:nvPicPr>
          <p:cNvPr id="1026" name="Picture 2" descr="How To Write A Thank You Note In Five Easy Steps">
            <a:extLst>
              <a:ext uri="{FF2B5EF4-FFF2-40B4-BE49-F238E27FC236}">
                <a16:creationId xmlns:a16="http://schemas.microsoft.com/office/drawing/2014/main" id="{2BEA078C-9575-4598-BD91-26CB7CDE08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56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Problem Statement</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This project aims to address these gaps by developing a Depression Detection System that integrates a diagnostic quiz with real-time facial expression analysis. The system will use a classifier for quiz-based depression detection and a Convolutional Neural Network (CNN) for real-time emotion recognition. </a:t>
            </a:r>
          </a:p>
          <a:p>
            <a:pPr marL="0" indent="0" algn="just">
              <a:buNone/>
            </a:pPr>
            <a:endParaRPr lang="en-US" sz="3000" b="1" dirty="0"/>
          </a:p>
          <a:p>
            <a:pPr marL="0" indent="0" algn="just">
              <a:buNone/>
            </a:pPr>
            <a:r>
              <a:rPr lang="en-US" sz="3000" b="1" dirty="0"/>
              <a:t>The objectives of Solution are</a:t>
            </a:r>
            <a:r>
              <a:rPr lang="en-US" dirty="0"/>
              <a:t>: </a:t>
            </a:r>
          </a:p>
          <a:p>
            <a:pPr marL="0" indent="0" algn="just">
              <a:buNone/>
            </a:pPr>
            <a:r>
              <a:rPr lang="en-US" dirty="0"/>
              <a:t>1. Incorporate Real-Time Data through facial expression analysis. </a:t>
            </a:r>
          </a:p>
          <a:p>
            <a:pPr marL="0" indent="0" algn="just">
              <a:buNone/>
            </a:pPr>
            <a:r>
              <a:rPr lang="en-US" dirty="0"/>
              <a:t>2. Enhance Emotion Detection Accuracy using CNN models. </a:t>
            </a:r>
          </a:p>
          <a:p>
            <a:pPr marL="0" indent="0" algn="just">
              <a:buNone/>
            </a:pPr>
            <a:r>
              <a:rPr lang="en-US" dirty="0"/>
              <a:t>3. Ensure Fairness and Reliability by providing a more comprehensive diagnostic tool that combines psychological and physiological data</a:t>
            </a:r>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4</a:t>
            </a:fld>
            <a:endParaRPr lang="en-US" dirty="0"/>
          </a:p>
        </p:txBody>
      </p:sp>
    </p:spTree>
    <p:extLst>
      <p:ext uri="{BB962C8B-B14F-4D97-AF65-F5344CB8AC3E}">
        <p14:creationId xmlns:p14="http://schemas.microsoft.com/office/powerpoint/2010/main" val="46177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Requirements Gathering</a:t>
            </a:r>
          </a:p>
        </p:txBody>
      </p:sp>
      <p:sp>
        <p:nvSpPr>
          <p:cNvPr id="3" name="Content Placeholder 2"/>
          <p:cNvSpPr>
            <a:spLocks noGrp="1"/>
          </p:cNvSpPr>
          <p:nvPr>
            <p:ph idx="1"/>
          </p:nvPr>
        </p:nvSpPr>
        <p:spPr>
          <a:xfrm>
            <a:off x="838200" y="1551008"/>
            <a:ext cx="10515600" cy="4625955"/>
          </a:xfrm>
        </p:spPr>
        <p:txBody>
          <a:bodyPr>
            <a:normAutofit/>
          </a:bodyPr>
          <a:lstStyle/>
          <a:p>
            <a:pPr marL="457200" lvl="1" indent="0">
              <a:buNone/>
            </a:pPr>
            <a:endParaRPr lang="en-US" dirty="0"/>
          </a:p>
          <a:p>
            <a:pPr marL="457200" lvl="1" indent="0">
              <a:buNone/>
            </a:pPr>
            <a:endParaRPr lang="en-US" dirty="0"/>
          </a:p>
          <a:p>
            <a:pPr marL="457200" lvl="1"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5</a:t>
            </a:fld>
            <a:endParaRPr lang="en-US" dirty="0"/>
          </a:p>
        </p:txBody>
      </p:sp>
      <p:graphicFrame>
        <p:nvGraphicFramePr>
          <p:cNvPr id="6" name="Table 6">
            <a:extLst>
              <a:ext uri="{FF2B5EF4-FFF2-40B4-BE49-F238E27FC236}">
                <a16:creationId xmlns:a16="http://schemas.microsoft.com/office/drawing/2014/main" id="{C784512F-A300-40F4-A137-D3AF9549D598}"/>
              </a:ext>
            </a:extLst>
          </p:cNvPr>
          <p:cNvGraphicFramePr>
            <a:graphicFrameLocks noGrp="1"/>
          </p:cNvGraphicFramePr>
          <p:nvPr>
            <p:extLst>
              <p:ext uri="{D42A27DB-BD31-4B8C-83A1-F6EECF244321}">
                <p14:modId xmlns:p14="http://schemas.microsoft.com/office/powerpoint/2010/main" val="2984420763"/>
              </p:ext>
            </p:extLst>
          </p:nvPr>
        </p:nvGraphicFramePr>
        <p:xfrm>
          <a:off x="838200" y="1463096"/>
          <a:ext cx="10515600" cy="585216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3771068643"/>
                    </a:ext>
                  </a:extLst>
                </a:gridCol>
                <a:gridCol w="5257800">
                  <a:extLst>
                    <a:ext uri="{9D8B030D-6E8A-4147-A177-3AD203B41FA5}">
                      <a16:colId xmlns:a16="http://schemas.microsoft.com/office/drawing/2014/main" val="1810562862"/>
                    </a:ext>
                  </a:extLst>
                </a:gridCol>
              </a:tblGrid>
              <a:tr h="4175704">
                <a:tc>
                  <a:txBody>
                    <a:bodyPr/>
                    <a:lstStyle/>
                    <a:p>
                      <a:pPr algn="just">
                        <a:buFont typeface="Wingdings" panose="05000000000000000000" pitchFamily="2" charset="2"/>
                        <a:buChar char="q"/>
                      </a:pPr>
                      <a:r>
                        <a:rPr lang="en-US" b="1" dirty="0"/>
                        <a:t>Non-Functional Requirements</a:t>
                      </a:r>
                    </a:p>
                    <a:p>
                      <a:pPr lvl="1" algn="just">
                        <a:buFont typeface="Wingdings" panose="05000000000000000000" pitchFamily="2" charset="2"/>
                        <a:buChar char="Ø"/>
                      </a:pPr>
                      <a:r>
                        <a:rPr lang="en-US" dirty="0"/>
                        <a:t> </a:t>
                      </a:r>
                      <a:r>
                        <a:rPr lang="en-US" u="sng" dirty="0"/>
                        <a:t>Usability</a:t>
                      </a:r>
                      <a:r>
                        <a:rPr lang="en-US" dirty="0"/>
                        <a:t>: Intuitive user interface for all technical expertise levels</a:t>
                      </a:r>
                    </a:p>
                    <a:p>
                      <a:pPr lvl="1" algn="just">
                        <a:buFont typeface="Wingdings" panose="05000000000000000000" pitchFamily="2" charset="2"/>
                        <a:buChar char="Ø"/>
                      </a:pPr>
                      <a:r>
                        <a:rPr lang="en-US" u="sng" dirty="0"/>
                        <a:t>Performance</a:t>
                      </a:r>
                      <a:r>
                        <a:rPr lang="en-US" dirty="0"/>
                        <a:t>: Efficient real-time facial expression analysis.</a:t>
                      </a:r>
                    </a:p>
                    <a:p>
                      <a:pPr lvl="1" algn="just">
                        <a:buFont typeface="Wingdings" panose="05000000000000000000" pitchFamily="2" charset="2"/>
                        <a:buChar char="Ø"/>
                      </a:pPr>
                      <a:r>
                        <a:rPr lang="en-US" u="sng" dirty="0"/>
                        <a:t>Scalability</a:t>
                      </a:r>
                      <a:r>
                        <a:rPr lang="en-US" dirty="0"/>
                        <a:t>: Accommodate a large user base with quick responses.</a:t>
                      </a:r>
                    </a:p>
                    <a:p>
                      <a:pPr lvl="1" algn="just">
                        <a:buFont typeface="Wingdings" panose="05000000000000000000" pitchFamily="2" charset="2"/>
                        <a:buChar char="Ø"/>
                      </a:pPr>
                      <a:r>
                        <a:rPr lang="en-US" u="sng" dirty="0"/>
                        <a:t>Security</a:t>
                      </a:r>
                      <a:r>
                        <a:rPr lang="en-US" dirty="0"/>
                        <a:t>: Secure storage and processing of user data.</a:t>
                      </a:r>
                    </a:p>
                    <a:p>
                      <a:pPr algn="just"/>
                      <a:endParaRPr lang="en-IN" b="1" dirty="0"/>
                    </a:p>
                    <a:p>
                      <a:pPr algn="just">
                        <a:buFont typeface="Wingdings" panose="05000000000000000000" pitchFamily="2" charset="2"/>
                        <a:buChar char="q"/>
                      </a:pPr>
                      <a:r>
                        <a:rPr lang="en-US" b="1" dirty="0"/>
                        <a:t>Functional Requirements</a:t>
                      </a:r>
                    </a:p>
                    <a:p>
                      <a:pPr lvl="1" algn="just">
                        <a:buFont typeface="Wingdings" panose="05000000000000000000" pitchFamily="2" charset="2"/>
                        <a:buChar char="Ø"/>
                      </a:pPr>
                      <a:r>
                        <a:rPr lang="en-US" dirty="0"/>
                        <a:t> </a:t>
                      </a:r>
                      <a:r>
                        <a:rPr lang="en-US" u="sng" dirty="0"/>
                        <a:t>Quiz Module</a:t>
                      </a:r>
                    </a:p>
                    <a:p>
                      <a:pPr lvl="1" algn="just">
                        <a:buFont typeface="Courier New" panose="02070309020205020404" pitchFamily="49" charset="0"/>
                        <a:buChar char="o"/>
                      </a:pPr>
                      <a:r>
                        <a:rPr lang="en-IN" dirty="0"/>
                        <a:t>Diagnostic quiz with multiple-choice questions.</a:t>
                      </a:r>
                    </a:p>
                    <a:p>
                      <a:pPr lvl="1" algn="just">
                        <a:buFont typeface="Courier New" panose="02070309020205020404" pitchFamily="49" charset="0"/>
                        <a:buChar char="o"/>
                      </a:pPr>
                      <a:r>
                        <a:rPr lang="en-IN" dirty="0"/>
                        <a:t>Naive Bayes classifier for depression type assessment.</a:t>
                      </a:r>
                    </a:p>
                    <a:p>
                      <a:pPr lvl="1" algn="just">
                        <a:buFont typeface="Courier New" panose="02070309020205020404" pitchFamily="49" charset="0"/>
                        <a:buChar char="o"/>
                      </a:pPr>
                      <a:r>
                        <a:rPr lang="en-US" dirty="0"/>
                        <a:t>Recommendations for clinics and experts.</a:t>
                      </a:r>
                    </a:p>
                    <a:p>
                      <a:pPr lvl="1" algn="just">
                        <a:buFont typeface="Courier New" panose="02070309020205020404" pitchFamily="49" charset="0"/>
                        <a:buChar char="o"/>
                      </a:pPr>
                      <a:r>
                        <a:rPr lang="en-US" dirty="0"/>
                        <a:t>Interactive map for treatment facility location.</a:t>
                      </a:r>
                    </a:p>
                    <a:p>
                      <a:pPr algn="just"/>
                      <a:endParaRPr lang="en-IN" dirty="0"/>
                    </a:p>
                  </a:txBody>
                  <a:tcPr/>
                </a:tc>
                <a:tc>
                  <a:txBody>
                    <a:bodyPr/>
                    <a:lstStyle/>
                    <a:p>
                      <a:pPr lvl="1" algn="just">
                        <a:buFont typeface="Wingdings" panose="05000000000000000000" pitchFamily="2" charset="2"/>
                        <a:buChar char="Ø"/>
                      </a:pPr>
                      <a:r>
                        <a:rPr lang="en-US" u="sng" dirty="0"/>
                        <a:t>Facial expression analysis Module</a:t>
                      </a:r>
                    </a:p>
                    <a:p>
                      <a:pPr lvl="1" algn="just">
                        <a:buFont typeface="Courier New" panose="02070309020205020404" pitchFamily="49" charset="0"/>
                        <a:buChar char="o"/>
                      </a:pPr>
                      <a:r>
                        <a:rPr lang="en-US" dirty="0"/>
                        <a:t>Users record a one-minute video or photo about themselves.</a:t>
                      </a:r>
                      <a:endParaRPr lang="en-IN" dirty="0"/>
                    </a:p>
                    <a:p>
                      <a:pPr lvl="1" algn="just">
                        <a:buFont typeface="Courier New" panose="02070309020205020404" pitchFamily="49" charset="0"/>
                        <a:buChar char="o"/>
                      </a:pPr>
                      <a:r>
                        <a:rPr lang="en-IN" dirty="0"/>
                        <a:t>CNN analyses facial expressions for emotional evaluation.</a:t>
                      </a:r>
                    </a:p>
                    <a:p>
                      <a:pPr lvl="1" algn="just">
                        <a:buFont typeface="Courier New" panose="02070309020205020404" pitchFamily="49" charset="0"/>
                        <a:buChar char="o"/>
                      </a:pPr>
                      <a:r>
                        <a:rPr lang="en-US" dirty="0"/>
                        <a:t>Real-time data processing for refined diagnosis.</a:t>
                      </a:r>
                    </a:p>
                    <a:p>
                      <a:pPr lvl="1" algn="just">
                        <a:buFont typeface="Wingdings" panose="05000000000000000000" pitchFamily="2" charset="2"/>
                        <a:buChar char="Ø"/>
                      </a:pPr>
                      <a:r>
                        <a:rPr lang="en-US" dirty="0"/>
                        <a:t> </a:t>
                      </a:r>
                      <a:r>
                        <a:rPr lang="en-IN" u="sng" dirty="0"/>
                        <a:t>Frontend-Backend Integration</a:t>
                      </a:r>
                      <a:endParaRPr lang="en-US" u="sng" dirty="0"/>
                    </a:p>
                    <a:p>
                      <a:pPr lvl="1" algn="just">
                        <a:buFont typeface="Courier New" panose="02070309020205020404" pitchFamily="49" charset="0"/>
                        <a:buChar char="o"/>
                      </a:pPr>
                      <a:r>
                        <a:rPr lang="en-US" dirty="0"/>
                        <a:t>Seamless interface with HTML, CSS, JavaScript frontend.</a:t>
                      </a:r>
                      <a:endParaRPr lang="en-IN" dirty="0"/>
                    </a:p>
                    <a:p>
                      <a:pPr lvl="1" algn="just">
                        <a:buFont typeface="Courier New" panose="02070309020205020404" pitchFamily="49" charset="0"/>
                        <a:buChar char="o"/>
                      </a:pPr>
                      <a:r>
                        <a:rPr lang="en-IN" dirty="0"/>
                        <a:t>User data stored in a MongoDB database.</a:t>
                      </a:r>
                    </a:p>
                    <a:p>
                      <a:pPr lvl="1" algn="just">
                        <a:buFont typeface="Courier New" panose="02070309020205020404" pitchFamily="49" charset="0"/>
                        <a:buChar char="o"/>
                      </a:pPr>
                      <a:r>
                        <a:rPr lang="en-US" dirty="0"/>
                        <a:t>Robust handling of quiz and emotion recognition errors.</a:t>
                      </a:r>
                    </a:p>
                    <a:p>
                      <a:pPr lvl="1" algn="just">
                        <a:buFont typeface="Courier New" panose="02070309020205020404" pitchFamily="49" charset="0"/>
                        <a:buNone/>
                      </a:pPr>
                      <a:endParaRPr lang="en-US" b="1" dirty="0"/>
                    </a:p>
                    <a:p>
                      <a:pPr algn="just">
                        <a:buFont typeface="Wingdings" panose="05000000000000000000" pitchFamily="2" charset="2"/>
                        <a:buChar char="q"/>
                      </a:pPr>
                      <a:r>
                        <a:rPr lang="en-US" b="1" dirty="0"/>
                        <a:t>Hardware Requirements</a:t>
                      </a:r>
                    </a:p>
                    <a:p>
                      <a:pPr lvl="1" algn="just">
                        <a:buFont typeface="Wingdings" panose="05000000000000000000" pitchFamily="2" charset="2"/>
                        <a:buChar char="Ø"/>
                      </a:pPr>
                      <a:r>
                        <a:rPr lang="en-US" dirty="0"/>
                        <a:t> High-Performance GPU (e.g., NVIDIA RTX 3090)</a:t>
                      </a:r>
                    </a:p>
                    <a:p>
                      <a:pPr lvl="1" algn="just">
                        <a:buFont typeface="Wingdings" panose="05000000000000000000" pitchFamily="2" charset="2"/>
                        <a:buChar char="Ø"/>
                      </a:pPr>
                      <a:r>
                        <a:rPr lang="en-US" dirty="0"/>
                        <a:t> Microphone and camera for real-time capture.</a:t>
                      </a:r>
                    </a:p>
                    <a:p>
                      <a:pPr lvl="1" algn="just">
                        <a:buFont typeface="Wingdings" panose="05000000000000000000" pitchFamily="2" charset="2"/>
                        <a:buChar char="Ø"/>
                      </a:pPr>
                      <a:r>
                        <a:rPr lang="en-US" dirty="0"/>
                        <a:t> </a:t>
                      </a:r>
                      <a:r>
                        <a:rPr lang="en-IN" dirty="0"/>
                        <a:t>High-capacity SSD storage.</a:t>
                      </a:r>
                      <a:endParaRPr lang="en-US" dirty="0"/>
                    </a:p>
                    <a:p>
                      <a:pPr lvl="1" algn="just">
                        <a:buFont typeface="Courier New" panose="02070309020205020404" pitchFamily="49" charset="0"/>
                        <a:buNone/>
                      </a:pPr>
                      <a:endParaRPr lang="en-US" dirty="0"/>
                    </a:p>
                    <a:p>
                      <a:pPr marL="457200" lvl="1" indent="0" algn="just">
                        <a:buNone/>
                      </a:pPr>
                      <a:endParaRPr lang="en-US" dirty="0"/>
                    </a:p>
                    <a:p>
                      <a:pPr lvl="1" algn="just">
                        <a:buFont typeface="Courier New" panose="02070309020205020404" pitchFamily="49" charset="0"/>
                        <a:buNone/>
                      </a:pPr>
                      <a:endParaRPr lang="en-US" dirty="0"/>
                    </a:p>
                    <a:p>
                      <a:pPr algn="just"/>
                      <a:endParaRPr lang="en-IN" dirty="0"/>
                    </a:p>
                  </a:txBody>
                  <a:tcPr/>
                </a:tc>
                <a:extLst>
                  <a:ext uri="{0D108BD9-81ED-4DB2-BD59-A6C34878D82A}">
                    <a16:rowId xmlns:a16="http://schemas.microsoft.com/office/drawing/2014/main" val="1097005125"/>
                  </a:ext>
                </a:extLst>
              </a:tr>
            </a:tbl>
          </a:graphicData>
        </a:graphic>
      </p:graphicFrame>
    </p:spTree>
    <p:extLst>
      <p:ext uri="{BB962C8B-B14F-4D97-AF65-F5344CB8AC3E}">
        <p14:creationId xmlns:p14="http://schemas.microsoft.com/office/powerpoint/2010/main" val="369232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6496"/>
          </a:xfrm>
        </p:spPr>
        <p:txBody>
          <a:bodyPr/>
          <a:lstStyle/>
          <a:p>
            <a:r>
              <a:rPr lang="en-US" dirty="0"/>
              <a:t> Requirements Gathering</a:t>
            </a:r>
          </a:p>
        </p:txBody>
      </p:sp>
      <p:sp>
        <p:nvSpPr>
          <p:cNvPr id="3" name="Content Placeholder 2"/>
          <p:cNvSpPr>
            <a:spLocks noGrp="1"/>
          </p:cNvSpPr>
          <p:nvPr>
            <p:ph idx="1"/>
          </p:nvPr>
        </p:nvSpPr>
        <p:spPr>
          <a:xfrm>
            <a:off x="838200" y="1183342"/>
            <a:ext cx="10515600" cy="4993622"/>
          </a:xfrm>
        </p:spPr>
        <p:txBody>
          <a:bodyPr>
            <a:noAutofit/>
          </a:bodyPr>
          <a:lstStyle/>
          <a:p>
            <a:pPr marL="457200" lvl="1" indent="0" algn="just">
              <a:buNone/>
            </a:pPr>
            <a:endParaRPr lang="en-US" sz="2200" dirty="0"/>
          </a:p>
          <a:p>
            <a:pPr algn="just">
              <a:buFont typeface="Wingdings" panose="05000000000000000000" pitchFamily="2" charset="2"/>
              <a:buChar char="q"/>
            </a:pPr>
            <a:r>
              <a:rPr lang="en-US" sz="2200" b="1" dirty="0"/>
              <a:t>Software Requirements</a:t>
            </a:r>
          </a:p>
          <a:p>
            <a:pPr lvl="1" algn="just">
              <a:buFont typeface="Wingdings" panose="05000000000000000000" pitchFamily="2" charset="2"/>
              <a:buChar char="Ø"/>
            </a:pPr>
            <a:r>
              <a:rPr lang="en-US" sz="2200" dirty="0"/>
              <a:t> </a:t>
            </a:r>
            <a:r>
              <a:rPr lang="en-US" sz="2200" u="sng" dirty="0"/>
              <a:t>Backend Processing</a:t>
            </a:r>
          </a:p>
          <a:p>
            <a:pPr lvl="1" algn="just">
              <a:buFont typeface="Courier New" panose="02070309020205020404" pitchFamily="49" charset="0"/>
              <a:buChar char="o"/>
            </a:pPr>
            <a:r>
              <a:rPr lang="en-US" sz="2200" dirty="0"/>
              <a:t>Python with FASTAPI</a:t>
            </a:r>
          </a:p>
          <a:p>
            <a:pPr lvl="1" algn="just">
              <a:buFont typeface="Courier New" panose="02070309020205020404" pitchFamily="49" charset="0"/>
              <a:buChar char="o"/>
            </a:pPr>
            <a:r>
              <a:rPr lang="en-US" sz="2200" dirty="0"/>
              <a:t>NodeJS with JavaScript</a:t>
            </a:r>
          </a:p>
          <a:p>
            <a:pPr marL="457200" lvl="1" indent="0" algn="just">
              <a:buNone/>
            </a:pPr>
            <a:endParaRPr lang="en-US" sz="2200" dirty="0"/>
          </a:p>
          <a:p>
            <a:pPr lvl="1" algn="just">
              <a:buFont typeface="Wingdings" panose="05000000000000000000" pitchFamily="2" charset="2"/>
              <a:buChar char="Ø"/>
            </a:pPr>
            <a:r>
              <a:rPr lang="en-US" sz="2200" u="sng" dirty="0"/>
              <a:t>Frontend Development</a:t>
            </a:r>
          </a:p>
          <a:p>
            <a:pPr lvl="1" algn="just">
              <a:buFont typeface="Courier New" panose="02070309020205020404" pitchFamily="49" charset="0"/>
              <a:buChar char="o"/>
            </a:pPr>
            <a:r>
              <a:rPr lang="en-US" sz="2200" dirty="0"/>
              <a:t>HTML,CSS,JS</a:t>
            </a:r>
          </a:p>
          <a:p>
            <a:pPr lvl="1" algn="just">
              <a:buFont typeface="Courier New" panose="02070309020205020404" pitchFamily="49" charset="0"/>
              <a:buChar char="o"/>
            </a:pPr>
            <a:r>
              <a:rPr lang="en-US" sz="2200" dirty="0"/>
              <a:t>Bootstrap &amp; ReactJS</a:t>
            </a:r>
          </a:p>
          <a:p>
            <a:pPr marL="457200" lvl="1" indent="0" algn="just">
              <a:buNone/>
            </a:pPr>
            <a:endParaRPr lang="en-US" sz="2200" dirty="0"/>
          </a:p>
          <a:p>
            <a:pPr lvl="1" algn="just">
              <a:buFont typeface="Wingdings" panose="05000000000000000000" pitchFamily="2" charset="2"/>
              <a:buChar char="Ø"/>
            </a:pPr>
            <a:r>
              <a:rPr lang="en-US" sz="2200" u="sng" dirty="0"/>
              <a:t>Machine Learning Libraries &amp; Algorithms</a:t>
            </a:r>
          </a:p>
          <a:p>
            <a:pPr lvl="1" algn="just">
              <a:buFont typeface="Courier New" panose="02070309020205020404" pitchFamily="49" charset="0"/>
              <a:buChar char="o"/>
            </a:pPr>
            <a:r>
              <a:rPr lang="en-US" sz="2200" dirty="0"/>
              <a:t>Libraries: OpenCV,Keras,Scikit-Learn,Tensorflow</a:t>
            </a:r>
          </a:p>
          <a:p>
            <a:pPr lvl="1" algn="just">
              <a:buFont typeface="Courier New" panose="02070309020205020404" pitchFamily="49" charset="0"/>
              <a:buChar char="o"/>
            </a:pPr>
            <a:r>
              <a:rPr lang="en-US" sz="2200" dirty="0"/>
              <a:t>Algorithms: Naïve Bayes Algorithm, Convolutional Neural Network(CNN)</a:t>
            </a:r>
          </a:p>
          <a:p>
            <a:pPr marL="457200" lvl="1" indent="0" algn="just">
              <a:buNone/>
            </a:pPr>
            <a:endParaRPr lang="en-US" sz="2200" dirty="0"/>
          </a:p>
          <a:p>
            <a:pPr marL="457200" lvl="1" indent="0" algn="just">
              <a:buNone/>
            </a:pPr>
            <a:endParaRPr lang="en-US" sz="2200" dirty="0"/>
          </a:p>
          <a:p>
            <a:pPr marL="0" indent="0" algn="just">
              <a:buNone/>
            </a:pPr>
            <a:endParaRPr lang="en-US" sz="2200"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6</a:t>
            </a:fld>
            <a:endParaRPr lang="en-US" dirty="0"/>
          </a:p>
        </p:txBody>
      </p:sp>
    </p:spTree>
    <p:extLst>
      <p:ext uri="{BB962C8B-B14F-4D97-AF65-F5344CB8AC3E}">
        <p14:creationId xmlns:p14="http://schemas.microsoft.com/office/powerpoint/2010/main" val="1554902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9228"/>
          </a:xfrm>
        </p:spPr>
        <p:txBody>
          <a:bodyPr/>
          <a:lstStyle/>
          <a:p>
            <a:r>
              <a:rPr lang="en-US" dirty="0"/>
              <a:t>Project Timeline Diagram</a:t>
            </a:r>
          </a:p>
        </p:txBody>
      </p:sp>
      <p:pic>
        <p:nvPicPr>
          <p:cNvPr id="6" name="Content Placeholder 5">
            <a:extLst>
              <a:ext uri="{FF2B5EF4-FFF2-40B4-BE49-F238E27FC236}">
                <a16:creationId xmlns:a16="http://schemas.microsoft.com/office/drawing/2014/main" id="{5A9BC531-A376-41EC-B2E8-455F4B981EF2}"/>
              </a:ext>
            </a:extLst>
          </p:cNvPr>
          <p:cNvPicPr>
            <a:picLocks noGrp="1" noChangeAspect="1"/>
          </p:cNvPicPr>
          <p:nvPr>
            <p:ph idx="1"/>
          </p:nvPr>
        </p:nvPicPr>
        <p:blipFill>
          <a:blip r:embed="rId2"/>
          <a:stretch>
            <a:fillRect/>
          </a:stretch>
        </p:blipFill>
        <p:spPr>
          <a:xfrm>
            <a:off x="699246" y="1156446"/>
            <a:ext cx="11008659" cy="5199903"/>
          </a:xfrm>
          <a:prstGeom prst="rect">
            <a:avLst/>
          </a:prstGeom>
        </p:spPr>
      </p:pic>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7</a:t>
            </a:fld>
            <a:endParaRPr lang="en-US" dirty="0"/>
          </a:p>
        </p:txBody>
      </p:sp>
    </p:spTree>
    <p:extLst>
      <p:ext uri="{BB962C8B-B14F-4D97-AF65-F5344CB8AC3E}">
        <p14:creationId xmlns:p14="http://schemas.microsoft.com/office/powerpoint/2010/main" val="418890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934"/>
          </a:xfrm>
        </p:spPr>
        <p:txBody>
          <a:bodyPr>
            <a:normAutofit/>
          </a:bodyPr>
          <a:lstStyle/>
          <a:p>
            <a:r>
              <a:rPr lang="en-US" sz="3600" dirty="0"/>
              <a:t> </a:t>
            </a:r>
            <a:r>
              <a:rPr lang="en-US" sz="3600" b="1" u="sng" dirty="0">
                <a:latin typeface="Times New Roman" panose="02020603050405020304" pitchFamily="18" charset="0"/>
                <a:cs typeface="Times New Roman" panose="02020603050405020304" pitchFamily="18" charset="0"/>
              </a:rPr>
              <a:t>System Design [ Entire system] - Team Approach</a:t>
            </a:r>
            <a:endParaRPr lang="en-US" sz="3600" b="1" dirty="0"/>
          </a:p>
        </p:txBody>
      </p:sp>
      <p:sp>
        <p:nvSpPr>
          <p:cNvPr id="3" name="Content Placeholder 2"/>
          <p:cNvSpPr>
            <a:spLocks noGrp="1"/>
          </p:cNvSpPr>
          <p:nvPr>
            <p:ph idx="1"/>
          </p:nvPr>
        </p:nvSpPr>
        <p:spPr>
          <a:xfrm>
            <a:off x="445770" y="1192307"/>
            <a:ext cx="10908030" cy="498497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UML diagram for depicting System Design-</a:t>
            </a:r>
          </a:p>
          <a:p>
            <a:pPr marL="514350" indent="-514350">
              <a:buAutoNum type="arabicPeriod"/>
            </a:pPr>
            <a:r>
              <a:rPr lang="en-US" dirty="0"/>
              <a:t>System-architecture diagram High-level</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8</a:t>
            </a:fld>
            <a:endParaRPr lang="en-US" dirty="0"/>
          </a:p>
        </p:txBody>
      </p:sp>
      <p:pic>
        <p:nvPicPr>
          <p:cNvPr id="7" name="Picture 6">
            <a:extLst>
              <a:ext uri="{FF2B5EF4-FFF2-40B4-BE49-F238E27FC236}">
                <a16:creationId xmlns:a16="http://schemas.microsoft.com/office/drawing/2014/main" id="{B383B2C4-7DF6-4406-8578-BA6D8E649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77" y="2143278"/>
            <a:ext cx="11277599" cy="42130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934"/>
          </a:xfrm>
        </p:spPr>
        <p:txBody>
          <a:bodyPr>
            <a:normAutofit/>
          </a:bodyPr>
          <a:lstStyle/>
          <a:p>
            <a:r>
              <a:rPr lang="en-US" sz="3600" dirty="0"/>
              <a:t> </a:t>
            </a:r>
            <a:r>
              <a:rPr lang="en-US" sz="3600" b="1" u="sng" dirty="0">
                <a:latin typeface="Times New Roman" panose="02020603050405020304" pitchFamily="18" charset="0"/>
                <a:cs typeface="Times New Roman" panose="02020603050405020304" pitchFamily="18" charset="0"/>
              </a:rPr>
              <a:t>System Design [ Entire system] - Team Approach</a:t>
            </a:r>
            <a:endParaRPr lang="en-US" sz="3600" b="1" dirty="0"/>
          </a:p>
        </p:txBody>
      </p:sp>
      <p:sp>
        <p:nvSpPr>
          <p:cNvPr id="3" name="Content Placeholder 2"/>
          <p:cNvSpPr>
            <a:spLocks noGrp="1"/>
          </p:cNvSpPr>
          <p:nvPr>
            <p:ph idx="1"/>
          </p:nvPr>
        </p:nvSpPr>
        <p:spPr>
          <a:xfrm>
            <a:off x="445770" y="1192307"/>
            <a:ext cx="10908030" cy="498497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UML diagram for depicting System Design-</a:t>
            </a:r>
          </a:p>
          <a:p>
            <a:pPr marL="514350" indent="-514350">
              <a:buAutoNum type="arabicPeriod"/>
            </a:pPr>
            <a:r>
              <a:rPr lang="en-US" dirty="0"/>
              <a:t>System-architecture diagram low-level</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3A1C593-65D0-4073-BCC9-577B9352EA97}"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9</a:t>
            </a:fld>
            <a:endParaRPr lang="en-US" dirty="0"/>
          </a:p>
        </p:txBody>
      </p:sp>
      <p:pic>
        <p:nvPicPr>
          <p:cNvPr id="8" name="Picture 7">
            <a:extLst>
              <a:ext uri="{FF2B5EF4-FFF2-40B4-BE49-F238E27FC236}">
                <a16:creationId xmlns:a16="http://schemas.microsoft.com/office/drawing/2014/main" id="{A0C2442D-6686-48DA-8871-33DC4AE0C901}"/>
              </a:ext>
            </a:extLst>
          </p:cNvPr>
          <p:cNvPicPr>
            <a:picLocks noChangeAspect="1"/>
          </p:cNvPicPr>
          <p:nvPr/>
        </p:nvPicPr>
        <p:blipFill>
          <a:blip r:embed="rId2"/>
          <a:stretch>
            <a:fillRect/>
          </a:stretch>
        </p:blipFill>
        <p:spPr>
          <a:xfrm>
            <a:off x="838200" y="2090796"/>
            <a:ext cx="10636623" cy="4402078"/>
          </a:xfrm>
          <a:prstGeom prst="rect">
            <a:avLst/>
          </a:prstGeom>
        </p:spPr>
      </p:pic>
    </p:spTree>
    <p:extLst>
      <p:ext uri="{BB962C8B-B14F-4D97-AF65-F5344CB8AC3E}">
        <p14:creationId xmlns:p14="http://schemas.microsoft.com/office/powerpoint/2010/main" val="77804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1438</Words>
  <Application>Microsoft Office PowerPoint</Application>
  <PresentationFormat>Widescreen</PresentationFormat>
  <Paragraphs>237</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Courier New</vt:lpstr>
      <vt:lpstr>Times New Roman</vt:lpstr>
      <vt:lpstr>Wingdings</vt:lpstr>
      <vt:lpstr>Office Theme</vt:lpstr>
      <vt:lpstr>     SCET-MITWPU Depression Detection in humans using Machine Learning Machine Learning and Web development </vt:lpstr>
      <vt:lpstr>Literature Survey</vt:lpstr>
      <vt:lpstr>                     Research Gaps </vt:lpstr>
      <vt:lpstr>   Problem Statement</vt:lpstr>
      <vt:lpstr> Requirements Gathering</vt:lpstr>
      <vt:lpstr> Requirements Gathering</vt:lpstr>
      <vt:lpstr>Project Timeline Diagram</vt:lpstr>
      <vt:lpstr> System Design [ Entire system] - Team Approach</vt:lpstr>
      <vt:lpstr> System Design [ Entire system] - Team Approach</vt:lpstr>
      <vt:lpstr> System Design [ Entire system] - Team Approach</vt:lpstr>
      <vt:lpstr> System Design [ Entire system] - Team Approach</vt:lpstr>
      <vt:lpstr> System Design [ Entire system] - Team Approach</vt:lpstr>
      <vt:lpstr> System Design [ Entire system] - Team Approach</vt:lpstr>
      <vt:lpstr>    System Modules</vt:lpstr>
      <vt:lpstr>System Design – Quiz  Module</vt:lpstr>
      <vt:lpstr>System Design – Quiz  Module</vt:lpstr>
      <vt:lpstr>System Design – Quiz  Module</vt:lpstr>
      <vt:lpstr>System Design – Facial expression Module</vt:lpstr>
      <vt:lpstr>System Design – Facial expression Module</vt:lpstr>
      <vt:lpstr>System Design – Facial expression Module</vt:lpstr>
      <vt:lpstr>System Design – Recommendation Module</vt:lpstr>
      <vt:lpstr>System Design – Recommendation Module</vt:lpstr>
      <vt:lpstr>System Design – Recommendation Module</vt:lpstr>
      <vt:lpstr>Dependency of Modules</vt:lpstr>
      <vt:lpstr>Current implementation snapshots</vt:lpstr>
      <vt:lpstr>Current implementation snapshots</vt:lpstr>
      <vt:lpstr>Current implementation snapshots</vt:lpstr>
      <vt:lpstr>Current implementation snapshots</vt:lpstr>
      <vt:lpstr>Future Aspects</vt:lpstr>
      <vt:lpstr>Future Aspects</vt:lpstr>
      <vt:lpstr>Publication details</vt:lpstr>
      <vt:lpstr>Publication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Title of Project Domain of Project</dc:title>
  <dc:creator/>
  <cp:lastModifiedBy>aryan29 bansal</cp:lastModifiedBy>
  <cp:revision>42</cp:revision>
  <dcterms:created xsi:type="dcterms:W3CDTF">2022-09-29T04:27:00Z</dcterms:created>
  <dcterms:modified xsi:type="dcterms:W3CDTF">2024-10-24T06:37:22Z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B32C67B6985A44D6AC081DDD46CD1890_13</vt:lpwstr>
  </property>
  <property fmtid="{D5CDD505-2E9C-101B-9397-08002B2CF9AE}" pid="3" name="KSOProductBuildVer">
    <vt:lpwstr>1033-12.2.0.18165</vt:lpwstr>
  </property>
</Properties>
</file>