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7" autoAdjust="0"/>
    <p:restoredTop sz="95940" autoAdjust="0"/>
  </p:normalViewPr>
  <p:slideViewPr>
    <p:cSldViewPr snapToGrid="0">
      <p:cViewPr varScale="1">
        <p:scale>
          <a:sx n="102" d="100"/>
          <a:sy n="102" d="100"/>
        </p:scale>
        <p:origin x="2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12913-AD91-4702-932A-DC909474E6E0}" type="datetimeFigureOut">
              <a:rPr lang="en-IN" smtClean="0"/>
              <a:t>20-01-2024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A8BA8-9451-482F-A59C-8FB0BD6821D8}" type="slidenum">
              <a:rPr lang="en-IN" smtClean="0"/>
              <a:t>‹#›</a:t>
            </a:fld>
            <a:endParaRPr lang="en-IN"/>
          </a:p>
        </p:txBody>
      </p:sp>
    </p:spTree>
    <p:extLst>
      <p:ext uri="{BB962C8B-B14F-4D97-AF65-F5344CB8AC3E}">
        <p14:creationId xmlns:p14="http://schemas.microsoft.com/office/powerpoint/2010/main" val="34040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1A8BA8-9451-482F-A59C-8FB0BD6821D8}" type="slidenum">
              <a:rPr lang="en-IN" smtClean="0"/>
              <a:t>1</a:t>
            </a:fld>
            <a:endParaRPr lang="en-IN"/>
          </a:p>
        </p:txBody>
      </p:sp>
    </p:spTree>
    <p:extLst>
      <p:ext uri="{BB962C8B-B14F-4D97-AF65-F5344CB8AC3E}">
        <p14:creationId xmlns:p14="http://schemas.microsoft.com/office/powerpoint/2010/main" val="1501673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155721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1003DD-2E44-4F23-A832-D1F00006A607}"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268835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2436033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364640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848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1003DD-2E44-4F23-A832-D1F00006A607}"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17631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1003DD-2E44-4F23-A832-D1F00006A607}" type="datetimeFigureOut">
              <a:rPr lang="en-IN" smtClean="0"/>
              <a:t>20-01-2024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1766248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2000384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180308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155662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003DD-2E44-4F23-A832-D1F00006A607}"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309944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1003DD-2E44-4F23-A832-D1F00006A607}"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386571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1003DD-2E44-4F23-A832-D1F00006A607}"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229484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1003DD-2E44-4F23-A832-D1F00006A607}"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6133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003DD-2E44-4F23-A832-D1F00006A607}"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261304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1003DD-2E44-4F23-A832-D1F00006A607}"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359555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1003DD-2E44-4F23-A832-D1F00006A607}"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DF4235-A1E8-4DD9-8D39-1DF33EB8C23E}" type="slidenum">
              <a:rPr lang="en-IN" smtClean="0"/>
              <a:t>‹#›</a:t>
            </a:fld>
            <a:endParaRPr lang="en-IN"/>
          </a:p>
        </p:txBody>
      </p:sp>
    </p:spTree>
    <p:extLst>
      <p:ext uri="{BB962C8B-B14F-4D97-AF65-F5344CB8AC3E}">
        <p14:creationId xmlns:p14="http://schemas.microsoft.com/office/powerpoint/2010/main" val="36286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1003DD-2E44-4F23-A832-D1F00006A607}" type="datetimeFigureOut">
              <a:rPr lang="en-IN" smtClean="0"/>
              <a:t>20-01-2024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DF4235-A1E8-4DD9-8D39-1DF33EB8C23E}" type="slidenum">
              <a:rPr lang="en-IN" smtClean="0"/>
              <a:t>‹#›</a:t>
            </a:fld>
            <a:endParaRPr lang="en-IN"/>
          </a:p>
        </p:txBody>
      </p:sp>
    </p:spTree>
    <p:extLst>
      <p:ext uri="{BB962C8B-B14F-4D97-AF65-F5344CB8AC3E}">
        <p14:creationId xmlns:p14="http://schemas.microsoft.com/office/powerpoint/2010/main" val="25432734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EA9E-FE5B-DC53-7D63-5FC552B6C9D9}"/>
              </a:ext>
            </a:extLst>
          </p:cNvPr>
          <p:cNvSpPr>
            <a:spLocks noGrp="1"/>
          </p:cNvSpPr>
          <p:nvPr>
            <p:ph type="ctrTitle"/>
          </p:nvPr>
        </p:nvSpPr>
        <p:spPr>
          <a:xfrm>
            <a:off x="7007145" y="1241266"/>
            <a:ext cx="4535926" cy="3153753"/>
          </a:xfrm>
        </p:spPr>
        <p:txBody>
          <a:bodyPr>
            <a:normAutofit/>
          </a:bodyPr>
          <a:lstStyle/>
          <a:p>
            <a:pPr>
              <a:lnSpc>
                <a:spcPct val="90000"/>
              </a:lnSpc>
            </a:pPr>
            <a:r>
              <a:rPr lang="en-IN" b="0" i="0" u="sng">
                <a:solidFill>
                  <a:srgbClr val="EBEBEB"/>
                </a:solidFill>
                <a:effectLst/>
                <a:latin typeface="Söhne"/>
              </a:rPr>
              <a:t>Heart Disease Prediction &amp; Model Comparison</a:t>
            </a:r>
            <a:endParaRPr lang="en-IN" u="sng">
              <a:solidFill>
                <a:srgbClr val="EBEBEB"/>
              </a:solidFill>
            </a:endParaRPr>
          </a:p>
        </p:txBody>
      </p:sp>
      <p:sp>
        <p:nvSpPr>
          <p:cNvPr id="3" name="Subtitle 2">
            <a:extLst>
              <a:ext uri="{FF2B5EF4-FFF2-40B4-BE49-F238E27FC236}">
                <a16:creationId xmlns:a16="http://schemas.microsoft.com/office/drawing/2014/main" id="{11A7668E-0866-0DB1-FAAA-9090DAE49C0C}"/>
              </a:ext>
            </a:extLst>
          </p:cNvPr>
          <p:cNvSpPr>
            <a:spLocks noGrp="1"/>
          </p:cNvSpPr>
          <p:nvPr>
            <p:ph type="subTitle" idx="1"/>
          </p:nvPr>
        </p:nvSpPr>
        <p:spPr>
          <a:xfrm>
            <a:off x="7007145" y="4591665"/>
            <a:ext cx="4535926" cy="1622322"/>
          </a:xfrm>
        </p:spPr>
        <p:txBody>
          <a:bodyPr>
            <a:normAutofit/>
          </a:bodyPr>
          <a:lstStyle/>
          <a:p>
            <a:r>
              <a:rPr lang="en-IN" dirty="0"/>
              <a:t>Name – Abhinav Bansal</a:t>
            </a:r>
          </a:p>
          <a:p>
            <a:r>
              <a:rPr lang="en-IN" dirty="0"/>
              <a:t>Sec – B / roll no. – 02 / 2118072</a:t>
            </a:r>
          </a:p>
        </p:txBody>
      </p:sp>
      <p:grpSp>
        <p:nvGrpSpPr>
          <p:cNvPr id="10" name="Group 9">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1" name="Rectangle 10">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3"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7" name="Graphic 6" descr="Heartbeat">
            <a:extLst>
              <a:ext uri="{FF2B5EF4-FFF2-40B4-BE49-F238E27FC236}">
                <a16:creationId xmlns:a16="http://schemas.microsoft.com/office/drawing/2014/main" id="{EE4D7A9C-372E-5253-8C74-21D592BFA7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225255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F537-6607-7990-AA41-A5F039F17F09}"/>
              </a:ext>
            </a:extLst>
          </p:cNvPr>
          <p:cNvSpPr>
            <a:spLocks noGrp="1"/>
          </p:cNvSpPr>
          <p:nvPr>
            <p:ph type="title"/>
          </p:nvPr>
        </p:nvSpPr>
        <p:spPr/>
        <p:txBody>
          <a:bodyPr/>
          <a:lstStyle/>
          <a:p>
            <a:r>
              <a:rPr lang="en-IN" b="1" i="0" dirty="0">
                <a:effectLst/>
                <a:latin typeface="Söhne"/>
              </a:rPr>
              <a:t>Future Implications</a:t>
            </a:r>
            <a:endParaRPr lang="en-IN" dirty="0"/>
          </a:p>
        </p:txBody>
      </p:sp>
      <p:sp>
        <p:nvSpPr>
          <p:cNvPr id="3" name="Content Placeholder 2">
            <a:extLst>
              <a:ext uri="{FF2B5EF4-FFF2-40B4-BE49-F238E27FC236}">
                <a16:creationId xmlns:a16="http://schemas.microsoft.com/office/drawing/2014/main" id="{586FEB0E-97B6-FA95-F999-783DA0DEBCDE}"/>
              </a:ext>
            </a:extLst>
          </p:cNvPr>
          <p:cNvSpPr>
            <a:spLocks noGrp="1"/>
          </p:cNvSpPr>
          <p:nvPr>
            <p:ph idx="1"/>
          </p:nvPr>
        </p:nvSpPr>
        <p:spPr/>
        <p:txBody>
          <a:bodyPr>
            <a:normAutofit fontScale="92500" lnSpcReduction="20000"/>
          </a:bodyPr>
          <a:lstStyle/>
          <a:p>
            <a:r>
              <a:rPr lang="en-US" dirty="0"/>
              <a:t>We are planning to introduce an efficient disease prediction system to predict the heart disease with better accuracy using Support Vector Machine (SVM). </a:t>
            </a:r>
          </a:p>
          <a:p>
            <a:r>
              <a:rPr lang="en-US" dirty="0"/>
              <a:t>Our project aims to provide a web platform to predict the occurrences of disease based on various symptoms. The user can select various symptoms and can find the diseases with their probabilistic figures. </a:t>
            </a:r>
          </a:p>
          <a:p>
            <a:r>
              <a:rPr lang="en-US" dirty="0"/>
              <a:t>Our project can be improved by implementing medicine suggestion to the patient along with the results. </a:t>
            </a:r>
          </a:p>
          <a:p>
            <a:r>
              <a:rPr lang="en-US" dirty="0"/>
              <a:t>We can implement a feedback from the experienced doctors who can give their views and opinions about certain medicines /practices done by the doctor on the patient.</a:t>
            </a:r>
          </a:p>
          <a:p>
            <a:r>
              <a:rPr lang="en-US" dirty="0"/>
              <a:t>We can implement a live chat option where the patient can chat with a doctor available regarding medication for the respective result for their symptoms.</a:t>
            </a:r>
            <a:endParaRPr lang="en-IN" dirty="0"/>
          </a:p>
          <a:p>
            <a:endParaRPr lang="en-IN" dirty="0"/>
          </a:p>
        </p:txBody>
      </p:sp>
    </p:spTree>
    <p:extLst>
      <p:ext uri="{BB962C8B-B14F-4D97-AF65-F5344CB8AC3E}">
        <p14:creationId xmlns:p14="http://schemas.microsoft.com/office/powerpoint/2010/main" val="426670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0C21B5C-B3CF-CEF8-5204-1FF7C6DB0D3D}"/>
              </a:ext>
            </a:extLst>
          </p:cNvPr>
          <p:cNvSpPr>
            <a:spLocks noGrp="1"/>
          </p:cNvSpPr>
          <p:nvPr>
            <p:ph type="title"/>
          </p:nvPr>
        </p:nvSpPr>
        <p:spPr>
          <a:xfrm>
            <a:off x="2750830" y="673273"/>
            <a:ext cx="6268246" cy="3134032"/>
          </a:xfrm>
        </p:spPr>
        <p:txBody>
          <a:bodyPr vert="horz" lIns="91440" tIns="45720" rIns="91440" bIns="45720" rtlCol="0" anchor="b">
            <a:normAutofit/>
          </a:bodyPr>
          <a:lstStyle/>
          <a:p>
            <a:pPr algn="ctr"/>
            <a:r>
              <a:rPr lang="en-US" sz="8000" b="0" i="0" kern="1200" dirty="0">
                <a:solidFill>
                  <a:srgbClr val="EBEBEB"/>
                </a:solidFill>
                <a:latin typeface="+mj-lt"/>
                <a:ea typeface="+mj-ea"/>
                <a:cs typeface="+mj-cs"/>
              </a:rPr>
              <a:t>THANK YOU</a:t>
            </a:r>
          </a:p>
        </p:txBody>
      </p:sp>
    </p:spTree>
    <p:extLst>
      <p:ext uri="{BB962C8B-B14F-4D97-AF65-F5344CB8AC3E}">
        <p14:creationId xmlns:p14="http://schemas.microsoft.com/office/powerpoint/2010/main" val="40123592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836C-2973-1DF0-213B-33F0E6A961D0}"/>
              </a:ext>
            </a:extLst>
          </p:cNvPr>
          <p:cNvSpPr>
            <a:spLocks noGrp="1"/>
          </p:cNvSpPr>
          <p:nvPr>
            <p:ph type="title"/>
          </p:nvPr>
        </p:nvSpPr>
        <p:spPr/>
        <p:txBody>
          <a:bodyPr/>
          <a:lstStyle/>
          <a:p>
            <a:pPr algn="ctr"/>
            <a:r>
              <a:rPr lang="en-IN" b="1" i="0" dirty="0">
                <a:effectLst/>
                <a:latin typeface="Söhne"/>
              </a:rPr>
              <a:t>What is the need?</a:t>
            </a:r>
            <a:endParaRPr lang="en-IN" dirty="0"/>
          </a:p>
        </p:txBody>
      </p:sp>
      <p:sp>
        <p:nvSpPr>
          <p:cNvPr id="3" name="Content Placeholder 2">
            <a:extLst>
              <a:ext uri="{FF2B5EF4-FFF2-40B4-BE49-F238E27FC236}">
                <a16:creationId xmlns:a16="http://schemas.microsoft.com/office/drawing/2014/main" id="{C4B3EF2E-DA77-D7F5-F25B-42B07661581C}"/>
              </a:ext>
            </a:extLst>
          </p:cNvPr>
          <p:cNvSpPr>
            <a:spLocks noGrp="1"/>
          </p:cNvSpPr>
          <p:nvPr>
            <p:ph idx="1"/>
          </p:nvPr>
        </p:nvSpPr>
        <p:spPr/>
        <p:txBody>
          <a:bodyPr/>
          <a:lstStyle/>
          <a:p>
            <a:r>
              <a:rPr lang="en-US" dirty="0"/>
              <a:t>Many factors that affect a human heart. Problems are occurring at a rapid pace and new heart diseases are rapidly being identified.</a:t>
            </a:r>
          </a:p>
          <a:p>
            <a:r>
              <a:rPr lang="en-US" dirty="0"/>
              <a:t>The diagnosis of the heart diseases is a very important and is itself the most complicated task in the medical field. All the mentioned factors are taken into consideration when analyzing and understanding the patients by the doctor through manual check-ups at regular intervals of time. </a:t>
            </a:r>
          </a:p>
          <a:p>
            <a:r>
              <a:rPr lang="en-IN" dirty="0"/>
              <a:t>So, this model is based on the dataset of various conditions to check if the given data of a person have or don’t have heart disease.</a:t>
            </a:r>
          </a:p>
        </p:txBody>
      </p:sp>
    </p:spTree>
    <p:extLst>
      <p:ext uri="{BB962C8B-B14F-4D97-AF65-F5344CB8AC3E}">
        <p14:creationId xmlns:p14="http://schemas.microsoft.com/office/powerpoint/2010/main" val="332465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1" name="Freeform: Shape 2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2"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521E8CF1-F34B-2872-2579-AB136866AD0C}"/>
              </a:ext>
            </a:extLst>
          </p:cNvPr>
          <p:cNvSpPr>
            <a:spLocks noGrp="1"/>
          </p:cNvSpPr>
          <p:nvPr>
            <p:ph type="title"/>
          </p:nvPr>
        </p:nvSpPr>
        <p:spPr>
          <a:xfrm>
            <a:off x="994087" y="1130603"/>
            <a:ext cx="3342442" cy="4596794"/>
          </a:xfrm>
        </p:spPr>
        <p:txBody>
          <a:bodyPr anchor="ctr">
            <a:normAutofit/>
          </a:bodyPr>
          <a:lstStyle/>
          <a:p>
            <a:r>
              <a:rPr lang="en-US" sz="3200" b="1" i="0">
                <a:solidFill>
                  <a:srgbClr val="EBEBEB"/>
                </a:solidFill>
                <a:effectLst/>
                <a:latin typeface="Söhne"/>
              </a:rPr>
              <a:t>Importance of Heart Disease Prediction</a:t>
            </a:r>
            <a:endParaRPr lang="en-IN" sz="3200">
              <a:solidFill>
                <a:srgbClr val="EBEBEB"/>
              </a:solidFill>
            </a:endParaRPr>
          </a:p>
        </p:txBody>
      </p:sp>
      <p:sp>
        <p:nvSpPr>
          <p:cNvPr id="3" name="Content Placeholder 2">
            <a:extLst>
              <a:ext uri="{FF2B5EF4-FFF2-40B4-BE49-F238E27FC236}">
                <a16:creationId xmlns:a16="http://schemas.microsoft.com/office/drawing/2014/main" id="{E34C6213-3B02-0B98-0A1A-6F422EEF1364}"/>
              </a:ext>
            </a:extLst>
          </p:cNvPr>
          <p:cNvSpPr>
            <a:spLocks noGrp="1"/>
          </p:cNvSpPr>
          <p:nvPr>
            <p:ph idx="1"/>
          </p:nvPr>
        </p:nvSpPr>
        <p:spPr>
          <a:xfrm>
            <a:off x="5290077" y="437513"/>
            <a:ext cx="5502614" cy="5954325"/>
          </a:xfrm>
        </p:spPr>
        <p:txBody>
          <a:bodyPr anchor="ctr">
            <a:normAutofit/>
          </a:bodyPr>
          <a:lstStyle/>
          <a:p>
            <a:pPr>
              <a:lnSpc>
                <a:spcPct val="90000"/>
              </a:lnSpc>
            </a:pPr>
            <a:r>
              <a:rPr lang="en-US" sz="1600"/>
              <a:t>Early Identification: Enables early detection of cardiovascular risks, allowing for timely intervention and prevention. </a:t>
            </a:r>
          </a:p>
          <a:p>
            <a:pPr>
              <a:lnSpc>
                <a:spcPct val="90000"/>
              </a:lnSpc>
            </a:pPr>
            <a:r>
              <a:rPr lang="en-US" sz="1600"/>
              <a:t>Improved Outcomes: Reduces mortality rates, enhances patient outcomes, and improves overall quality of life. </a:t>
            </a:r>
          </a:p>
          <a:p>
            <a:pPr>
              <a:lnSpc>
                <a:spcPct val="90000"/>
              </a:lnSpc>
            </a:pPr>
            <a:r>
              <a:rPr lang="en-US" sz="1600"/>
              <a:t>Cost-Efficiency: Helps allocate healthcare resources efficiently, leading to cost savings for individuals and healthcare systems. </a:t>
            </a:r>
          </a:p>
          <a:p>
            <a:pPr>
              <a:lnSpc>
                <a:spcPct val="90000"/>
              </a:lnSpc>
            </a:pPr>
            <a:r>
              <a:rPr lang="en-US" sz="1600"/>
              <a:t>Public Health Impact: Informs targeted public health initiatives and policies for effective prevention strategies. </a:t>
            </a:r>
          </a:p>
          <a:p>
            <a:pPr>
              <a:lnSpc>
                <a:spcPct val="90000"/>
              </a:lnSpc>
            </a:pPr>
            <a:r>
              <a:rPr lang="en-US" sz="1600"/>
              <a:t>Empowerment: Empowers individuals to proactively manage their cardiovascular health through lifestyle changes and informed decision-making. </a:t>
            </a:r>
          </a:p>
          <a:p>
            <a:pPr>
              <a:lnSpc>
                <a:spcPct val="90000"/>
              </a:lnSpc>
            </a:pPr>
            <a:r>
              <a:rPr lang="en-US" sz="1600"/>
              <a:t>Personalized Medicine: Contributes to the era of personalized medicine, tailoring interventions based on individual risk profiles. </a:t>
            </a:r>
          </a:p>
          <a:p>
            <a:pPr>
              <a:lnSpc>
                <a:spcPct val="90000"/>
              </a:lnSpc>
            </a:pPr>
            <a:r>
              <a:rPr lang="en-US" sz="1600"/>
              <a:t>Research Advancements: Drives ongoing research, fostering a deeper understanding of cardiovascular diseases and potential breakthroughs in treatment.</a:t>
            </a:r>
            <a:endParaRPr lang="en-IN" sz="1600"/>
          </a:p>
        </p:txBody>
      </p:sp>
    </p:spTree>
    <p:extLst>
      <p:ext uri="{BB962C8B-B14F-4D97-AF65-F5344CB8AC3E}">
        <p14:creationId xmlns:p14="http://schemas.microsoft.com/office/powerpoint/2010/main" val="171934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5CD26DAA-B843-8AB1-D1FD-1CF049F9CF70}"/>
              </a:ext>
            </a:extLst>
          </p:cNvPr>
          <p:cNvSpPr>
            <a:spLocks noGrp="1"/>
          </p:cNvSpPr>
          <p:nvPr>
            <p:ph type="title"/>
          </p:nvPr>
        </p:nvSpPr>
        <p:spPr>
          <a:xfrm>
            <a:off x="994087" y="1130603"/>
            <a:ext cx="3342442" cy="4596794"/>
          </a:xfrm>
        </p:spPr>
        <p:txBody>
          <a:bodyPr anchor="ctr">
            <a:normAutofit/>
          </a:bodyPr>
          <a:lstStyle/>
          <a:p>
            <a:pPr algn="ctr"/>
            <a:r>
              <a:rPr lang="en-IN" sz="3200" b="1" i="0" dirty="0">
                <a:solidFill>
                  <a:srgbClr val="EBEBEB"/>
                </a:solidFill>
                <a:effectLst/>
                <a:latin typeface="Söhne"/>
              </a:rPr>
              <a:t>Dataset</a:t>
            </a:r>
            <a:endParaRPr lang="en-IN" sz="3200" dirty="0">
              <a:solidFill>
                <a:srgbClr val="EBEBEB"/>
              </a:solidFill>
            </a:endParaRPr>
          </a:p>
        </p:txBody>
      </p:sp>
      <p:sp>
        <p:nvSpPr>
          <p:cNvPr id="3" name="Content Placeholder 2">
            <a:extLst>
              <a:ext uri="{FF2B5EF4-FFF2-40B4-BE49-F238E27FC236}">
                <a16:creationId xmlns:a16="http://schemas.microsoft.com/office/drawing/2014/main" id="{260E1E88-900C-5C6C-1606-6AF5D90A7D18}"/>
              </a:ext>
            </a:extLst>
          </p:cNvPr>
          <p:cNvSpPr>
            <a:spLocks noGrp="1"/>
          </p:cNvSpPr>
          <p:nvPr>
            <p:ph idx="1"/>
          </p:nvPr>
        </p:nvSpPr>
        <p:spPr>
          <a:xfrm>
            <a:off x="5290077" y="437513"/>
            <a:ext cx="5502614" cy="5954325"/>
          </a:xfrm>
        </p:spPr>
        <p:txBody>
          <a:bodyPr anchor="ctr">
            <a:normAutofit/>
          </a:bodyPr>
          <a:lstStyle/>
          <a:p>
            <a:r>
              <a:rPr lang="en-IN" sz="2000" dirty="0"/>
              <a:t>The dataset used in this project was taken from the official website of Kaggle.</a:t>
            </a:r>
          </a:p>
          <a:p>
            <a:r>
              <a:rPr lang="en-US" sz="2000" dirty="0"/>
              <a:t>IT is a platform for predictive modeling and analytics competitions. Many datasets related to healthcare, including heart disease, can be found on Kaggle. </a:t>
            </a:r>
          </a:p>
          <a:p>
            <a:r>
              <a:rPr lang="en-IN" sz="2000" dirty="0"/>
              <a:t>The dataset contain various conditions required for the detection of heart disease.(such as blood pressure, sugar level etc.).</a:t>
            </a:r>
          </a:p>
          <a:p>
            <a:endParaRPr lang="en-IN" sz="2000" dirty="0"/>
          </a:p>
        </p:txBody>
      </p:sp>
    </p:spTree>
    <p:extLst>
      <p:ext uri="{BB962C8B-B14F-4D97-AF65-F5344CB8AC3E}">
        <p14:creationId xmlns:p14="http://schemas.microsoft.com/office/powerpoint/2010/main" val="91446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9"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31" name="Freeform: Shape 30">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42"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87753B06-4371-A355-24DE-75A1A947127A}"/>
              </a:ext>
            </a:extLst>
          </p:cNvPr>
          <p:cNvSpPr>
            <a:spLocks noGrp="1"/>
          </p:cNvSpPr>
          <p:nvPr>
            <p:ph type="title"/>
          </p:nvPr>
        </p:nvSpPr>
        <p:spPr>
          <a:xfrm>
            <a:off x="639098" y="629265"/>
            <a:ext cx="5132438" cy="1622322"/>
          </a:xfrm>
        </p:spPr>
        <p:txBody>
          <a:bodyPr>
            <a:normAutofit/>
          </a:bodyPr>
          <a:lstStyle/>
          <a:p>
            <a:r>
              <a:rPr lang="en-IN" b="1" i="0">
                <a:solidFill>
                  <a:srgbClr val="EBEBEB"/>
                </a:solidFill>
                <a:effectLst/>
                <a:latin typeface="Söhne"/>
              </a:rPr>
              <a:t>Data Preprocessing</a:t>
            </a:r>
            <a:endParaRPr lang="en-IN">
              <a:solidFill>
                <a:srgbClr val="EBEBEB"/>
              </a:solidFill>
            </a:endParaRPr>
          </a:p>
        </p:txBody>
      </p:sp>
      <p:sp>
        <p:nvSpPr>
          <p:cNvPr id="43" name="Rectangle 4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Content Placeholder 2">
            <a:extLst>
              <a:ext uri="{FF2B5EF4-FFF2-40B4-BE49-F238E27FC236}">
                <a16:creationId xmlns:a16="http://schemas.microsoft.com/office/drawing/2014/main" id="{DD5066A9-595E-9936-3565-0662CFB91115}"/>
              </a:ext>
            </a:extLst>
          </p:cNvPr>
          <p:cNvSpPr>
            <a:spLocks noGrp="1"/>
          </p:cNvSpPr>
          <p:nvPr>
            <p:ph idx="1"/>
          </p:nvPr>
        </p:nvSpPr>
        <p:spPr>
          <a:xfrm>
            <a:off x="639098" y="2418735"/>
            <a:ext cx="5132439" cy="3811742"/>
          </a:xfrm>
        </p:spPr>
        <p:txBody>
          <a:bodyPr anchor="ctr">
            <a:normAutofit/>
          </a:bodyPr>
          <a:lstStyle/>
          <a:p>
            <a:r>
              <a:rPr lang="en-IN">
                <a:solidFill>
                  <a:srgbClr val="FFFFFF"/>
                </a:solidFill>
              </a:rPr>
              <a:t>To prevent any errors and problems in the model, we should always check the condition of our dataset. </a:t>
            </a:r>
          </a:p>
          <a:p>
            <a:r>
              <a:rPr lang="en-IN">
                <a:solidFill>
                  <a:srgbClr val="FFFFFF"/>
                </a:solidFill>
              </a:rPr>
              <a:t>Check if there is any NULL or missing value in the dataset.</a:t>
            </a:r>
          </a:p>
        </p:txBody>
      </p:sp>
      <p:pic>
        <p:nvPicPr>
          <p:cNvPr id="5" name="Picture 4" descr="A screenshot of a computer program&#10;&#10;Description automatically generated">
            <a:extLst>
              <a:ext uri="{FF2B5EF4-FFF2-40B4-BE49-F238E27FC236}">
                <a16:creationId xmlns:a16="http://schemas.microsoft.com/office/drawing/2014/main" id="{27D92DE1-32D5-0EEF-4037-71C114432449}"/>
              </a:ext>
            </a:extLst>
          </p:cNvPr>
          <p:cNvPicPr>
            <a:picLocks noChangeAspect="1"/>
          </p:cNvPicPr>
          <p:nvPr/>
        </p:nvPicPr>
        <p:blipFill>
          <a:blip r:embed="rId2"/>
          <a:stretch>
            <a:fillRect/>
          </a:stretch>
        </p:blipFill>
        <p:spPr>
          <a:xfrm>
            <a:off x="6740875" y="645106"/>
            <a:ext cx="4776628" cy="5585369"/>
          </a:xfrm>
          <a:prstGeom prst="rect">
            <a:avLst/>
          </a:prstGeom>
        </p:spPr>
      </p:pic>
    </p:spTree>
    <p:extLst>
      <p:ext uri="{BB962C8B-B14F-4D97-AF65-F5344CB8AC3E}">
        <p14:creationId xmlns:p14="http://schemas.microsoft.com/office/powerpoint/2010/main" val="15361133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IN"/>
            </a:p>
          </p:txBody>
        </p:sp>
      </p:grpSp>
      <p:sp>
        <p:nvSpPr>
          <p:cNvPr id="2" name="Title 1">
            <a:extLst>
              <a:ext uri="{FF2B5EF4-FFF2-40B4-BE49-F238E27FC236}">
                <a16:creationId xmlns:a16="http://schemas.microsoft.com/office/drawing/2014/main" id="{81938B56-44E9-68EC-05BF-FADE5EAA9DB2}"/>
              </a:ext>
            </a:extLst>
          </p:cNvPr>
          <p:cNvSpPr>
            <a:spLocks noGrp="1"/>
          </p:cNvSpPr>
          <p:nvPr>
            <p:ph type="title"/>
          </p:nvPr>
        </p:nvSpPr>
        <p:spPr>
          <a:xfrm>
            <a:off x="1000372" y="1209957"/>
            <a:ext cx="3034580" cy="4438087"/>
          </a:xfrm>
        </p:spPr>
        <p:txBody>
          <a:bodyPr anchor="ctr">
            <a:normAutofit/>
          </a:bodyPr>
          <a:lstStyle/>
          <a:p>
            <a:pPr algn="r"/>
            <a:r>
              <a:rPr lang="en-IN" sz="3200" b="1" i="0">
                <a:solidFill>
                  <a:schemeClr val="tx1"/>
                </a:solidFill>
                <a:effectLst/>
                <a:latin typeface="Söhne"/>
              </a:rPr>
              <a:t>Machine Learning Model</a:t>
            </a:r>
            <a:endParaRPr lang="en-IN" sz="32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AE5DB6-8B29-9753-C16A-4D1F4432CF8D}"/>
              </a:ext>
            </a:extLst>
          </p:cNvPr>
          <p:cNvSpPr>
            <a:spLocks noGrp="1"/>
          </p:cNvSpPr>
          <p:nvPr>
            <p:ph idx="1"/>
          </p:nvPr>
        </p:nvSpPr>
        <p:spPr>
          <a:xfrm>
            <a:off x="4678424" y="1059025"/>
            <a:ext cx="5302189" cy="4739950"/>
          </a:xfrm>
        </p:spPr>
        <p:txBody>
          <a:bodyPr anchor="ctr">
            <a:normAutofit/>
          </a:bodyPr>
          <a:lstStyle/>
          <a:p>
            <a:r>
              <a:rPr lang="en-IN">
                <a:solidFill>
                  <a:schemeClr val="tx1"/>
                </a:solidFill>
              </a:rPr>
              <a:t>I’ve used three Machine Learning Algorithms for this project and compared their accuracies to check which works the best and worst.</a:t>
            </a:r>
          </a:p>
          <a:p>
            <a:r>
              <a:rPr lang="en-IN">
                <a:solidFill>
                  <a:schemeClr val="tx1"/>
                </a:solidFill>
              </a:rPr>
              <a:t>Algorithms used are: Logistic Regression, Random Forest and Naïve Bayes.</a:t>
            </a:r>
          </a:p>
          <a:p>
            <a:r>
              <a:rPr lang="en-IN">
                <a:solidFill>
                  <a:schemeClr val="tx1"/>
                </a:solidFill>
              </a:rPr>
              <a:t>Firstly, I’ve predicted the values from all of the algorithm and after then compared all of them to check which is the fastest and accurate and which is the slowest and have low accuracy.</a:t>
            </a:r>
          </a:p>
        </p:txBody>
      </p:sp>
    </p:spTree>
    <p:extLst>
      <p:ext uri="{BB962C8B-B14F-4D97-AF65-F5344CB8AC3E}">
        <p14:creationId xmlns:p14="http://schemas.microsoft.com/office/powerpoint/2010/main" val="284401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F8AD45F7-434C-B9F8-8B96-7A0B43117721}"/>
              </a:ext>
            </a:extLst>
          </p:cNvPr>
          <p:cNvSpPr>
            <a:spLocks noGrp="1"/>
          </p:cNvSpPr>
          <p:nvPr>
            <p:ph type="title"/>
          </p:nvPr>
        </p:nvSpPr>
        <p:spPr>
          <a:xfrm>
            <a:off x="836247" y="1085549"/>
            <a:ext cx="3430947" cy="4686903"/>
          </a:xfrm>
        </p:spPr>
        <p:txBody>
          <a:bodyPr anchor="ctr">
            <a:normAutofit/>
          </a:bodyPr>
          <a:lstStyle/>
          <a:p>
            <a:pPr algn="r"/>
            <a:r>
              <a:rPr lang="en-IN" b="1" i="0">
                <a:solidFill>
                  <a:schemeClr val="tx1"/>
                </a:solidFill>
                <a:effectLst/>
                <a:latin typeface="Söhne"/>
              </a:rPr>
              <a:t>Model Training</a:t>
            </a:r>
            <a:endParaRPr lang="en-IN">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03F3C-3974-CF77-8D37-A5A73DD94E16}"/>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Dividing a dataset into training and testing sets is a crucial step in machine learning model development. The purpose is to assess how well the model generalizes to new, unseen data.</a:t>
            </a:r>
          </a:p>
          <a:p>
            <a:r>
              <a:rPr lang="en-US">
                <a:solidFill>
                  <a:schemeClr val="tx1"/>
                </a:solidFill>
              </a:rPr>
              <a:t>The dataset is then divided into two subsets: the training set and the testing set. A common split ratio is 80/20 or 70/30, meaning 80% (or 70%) of the data is used for training, and the remaining 20% (or 30%) is used for testing. The training set is used to train the machine learning model, and the testing set is used to evaluate its performance.</a:t>
            </a:r>
          </a:p>
          <a:p>
            <a:r>
              <a:rPr lang="en-US">
                <a:solidFill>
                  <a:schemeClr val="tx1"/>
                </a:solidFill>
              </a:rPr>
              <a:t>In this project I’ve split the data in to 80/20 ratio, 20% for testing and 80% for training.</a:t>
            </a:r>
            <a:endParaRPr lang="en-IN">
              <a:solidFill>
                <a:schemeClr val="tx1"/>
              </a:solidFill>
            </a:endParaRPr>
          </a:p>
        </p:txBody>
      </p:sp>
    </p:spTree>
    <p:extLst>
      <p:ext uri="{BB962C8B-B14F-4D97-AF65-F5344CB8AC3E}">
        <p14:creationId xmlns:p14="http://schemas.microsoft.com/office/powerpoint/2010/main" val="22851659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B9-529D-FD5A-C2CE-3D9E039A648D}"/>
              </a:ext>
            </a:extLst>
          </p:cNvPr>
          <p:cNvSpPr>
            <a:spLocks noGrp="1"/>
          </p:cNvSpPr>
          <p:nvPr>
            <p:ph type="title"/>
          </p:nvPr>
        </p:nvSpPr>
        <p:spPr/>
        <p:txBody>
          <a:bodyPr/>
          <a:lstStyle/>
          <a:p>
            <a:r>
              <a:rPr lang="en-IN" b="1" i="0" dirty="0">
                <a:effectLst/>
                <a:latin typeface="Söhne"/>
              </a:rPr>
              <a:t>Model Evaluation</a:t>
            </a:r>
            <a:endParaRPr lang="en-IN" dirty="0"/>
          </a:p>
        </p:txBody>
      </p:sp>
      <p:sp>
        <p:nvSpPr>
          <p:cNvPr id="3" name="Content Placeholder 2">
            <a:extLst>
              <a:ext uri="{FF2B5EF4-FFF2-40B4-BE49-F238E27FC236}">
                <a16:creationId xmlns:a16="http://schemas.microsoft.com/office/drawing/2014/main" id="{2E4B89EB-4B23-2429-5CB7-99B84997AC70}"/>
              </a:ext>
            </a:extLst>
          </p:cNvPr>
          <p:cNvSpPr>
            <a:spLocks noGrp="1"/>
          </p:cNvSpPr>
          <p:nvPr>
            <p:ph idx="1"/>
          </p:nvPr>
        </p:nvSpPr>
        <p:spPr/>
        <p:txBody>
          <a:bodyPr/>
          <a:lstStyle/>
          <a:p>
            <a:r>
              <a:rPr lang="en-IN" dirty="0"/>
              <a:t>I have compared the accuracies of the Machine Learning algorithms that I’ve used in this project.</a:t>
            </a:r>
          </a:p>
          <a:p>
            <a:r>
              <a:rPr lang="en-IN" dirty="0"/>
              <a:t>The accuracy of the Random Forest algorithm was the higher than the Logistic Regression and Naïve bayes.</a:t>
            </a:r>
          </a:p>
          <a:p>
            <a:endParaRPr lang="en-IN" dirty="0"/>
          </a:p>
          <a:p>
            <a:endParaRPr lang="en-IN" dirty="0"/>
          </a:p>
        </p:txBody>
      </p:sp>
      <p:pic>
        <p:nvPicPr>
          <p:cNvPr id="7" name="Picture 6">
            <a:extLst>
              <a:ext uri="{FF2B5EF4-FFF2-40B4-BE49-F238E27FC236}">
                <a16:creationId xmlns:a16="http://schemas.microsoft.com/office/drawing/2014/main" id="{B950CC28-FEE3-631A-45F7-005C925CF475}"/>
              </a:ext>
            </a:extLst>
          </p:cNvPr>
          <p:cNvPicPr>
            <a:picLocks noChangeAspect="1"/>
          </p:cNvPicPr>
          <p:nvPr/>
        </p:nvPicPr>
        <p:blipFill>
          <a:blip r:embed="rId2"/>
          <a:stretch>
            <a:fillRect/>
          </a:stretch>
        </p:blipFill>
        <p:spPr>
          <a:xfrm>
            <a:off x="1551695" y="4191579"/>
            <a:ext cx="8032176" cy="975445"/>
          </a:xfrm>
          <a:prstGeom prst="rect">
            <a:avLst/>
          </a:prstGeom>
        </p:spPr>
      </p:pic>
    </p:spTree>
    <p:extLst>
      <p:ext uri="{BB962C8B-B14F-4D97-AF65-F5344CB8AC3E}">
        <p14:creationId xmlns:p14="http://schemas.microsoft.com/office/powerpoint/2010/main" val="219872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4BADA3AA-C59B-D82F-813E-F1071CF32293}"/>
              </a:ext>
            </a:extLst>
          </p:cNvPr>
          <p:cNvSpPr>
            <a:spLocks noGrp="1"/>
          </p:cNvSpPr>
          <p:nvPr>
            <p:ph type="title"/>
          </p:nvPr>
        </p:nvSpPr>
        <p:spPr>
          <a:xfrm>
            <a:off x="836247" y="1085549"/>
            <a:ext cx="3430947" cy="4686903"/>
          </a:xfrm>
        </p:spPr>
        <p:txBody>
          <a:bodyPr anchor="ctr">
            <a:normAutofit/>
          </a:bodyPr>
          <a:lstStyle/>
          <a:p>
            <a:pPr algn="r"/>
            <a:r>
              <a:rPr lang="en-IN" b="1" i="0">
                <a:solidFill>
                  <a:schemeClr val="tx1"/>
                </a:solidFill>
                <a:effectLst/>
                <a:latin typeface="Söhne"/>
              </a:rPr>
              <a:t>Conclusion</a:t>
            </a:r>
            <a:endParaRPr lang="en-IN">
              <a:solidFill>
                <a:schemeClr val="tx1"/>
              </a:solidFill>
            </a:endParaRPr>
          </a:p>
        </p:txBody>
      </p:sp>
      <p:cxnSp>
        <p:nvCxnSpPr>
          <p:cNvPr id="34" name="Straight Connector 3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B8BF32-CD70-8BF6-CF04-72DBED253B6A}"/>
              </a:ext>
            </a:extLst>
          </p:cNvPr>
          <p:cNvSpPr>
            <a:spLocks noGrp="1"/>
          </p:cNvSpPr>
          <p:nvPr>
            <p:ph idx="1"/>
          </p:nvPr>
        </p:nvSpPr>
        <p:spPr>
          <a:xfrm>
            <a:off x="5041399" y="1085549"/>
            <a:ext cx="5579707" cy="4686903"/>
          </a:xfrm>
        </p:spPr>
        <p:txBody>
          <a:bodyPr anchor="ctr">
            <a:normAutofit/>
          </a:bodyPr>
          <a:lstStyle/>
          <a:p>
            <a:pPr marL="0" indent="0">
              <a:lnSpc>
                <a:spcPct val="90000"/>
              </a:lnSpc>
              <a:buNone/>
            </a:pPr>
            <a:r>
              <a:rPr lang="en-US" sz="1700" dirty="0">
                <a:solidFill>
                  <a:schemeClr val="tx1"/>
                </a:solidFill>
              </a:rPr>
              <a:t>The overall objective of our project is to predict accurately with less number of tests and attributes the presence of heart disease. Many more input attributes can be taken but our goal is to predict with less number of attributes and faster efficiency to predict the risk of having heart disease at a particular age span. </a:t>
            </a:r>
          </a:p>
          <a:p>
            <a:pPr marL="0" indent="0">
              <a:lnSpc>
                <a:spcPct val="90000"/>
              </a:lnSpc>
              <a:buNone/>
            </a:pPr>
            <a:r>
              <a:rPr lang="en-US" sz="1700" dirty="0">
                <a:solidFill>
                  <a:schemeClr val="tx1"/>
                </a:solidFill>
              </a:rPr>
              <a:t>It is shown that Random Forest has better accuracy than the other techniques. This is the most effective model to predict patients with heart disease.</a:t>
            </a:r>
          </a:p>
          <a:p>
            <a:pPr marL="0" indent="0">
              <a:lnSpc>
                <a:spcPct val="90000"/>
              </a:lnSpc>
              <a:buNone/>
            </a:pPr>
            <a:r>
              <a:rPr lang="en-US" sz="1700" dirty="0">
                <a:solidFill>
                  <a:schemeClr val="tx1"/>
                </a:solidFill>
              </a:rPr>
              <a:t> This project could answer complex queries, each with its own strength with respect to ease of model interpretation, access to detailed information and accuracy.</a:t>
            </a:r>
            <a:endParaRPr lang="en-IN" sz="1700" dirty="0">
              <a:solidFill>
                <a:schemeClr val="tx1"/>
              </a:solidFill>
            </a:endParaRPr>
          </a:p>
        </p:txBody>
      </p:sp>
    </p:spTree>
    <p:extLst>
      <p:ext uri="{BB962C8B-B14F-4D97-AF65-F5344CB8AC3E}">
        <p14:creationId xmlns:p14="http://schemas.microsoft.com/office/powerpoint/2010/main" val="182455917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513</TotalTime>
  <Words>854</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Söhne</vt:lpstr>
      <vt:lpstr>Wingdings 3</vt:lpstr>
      <vt:lpstr>Ion Boardroom</vt:lpstr>
      <vt:lpstr>Heart Disease Prediction &amp; Model Comparison</vt:lpstr>
      <vt:lpstr>What is the need?</vt:lpstr>
      <vt:lpstr>Importance of Heart Disease Prediction</vt:lpstr>
      <vt:lpstr>Dataset</vt:lpstr>
      <vt:lpstr>Data Preprocessing</vt:lpstr>
      <vt:lpstr>Machine Learning Model</vt:lpstr>
      <vt:lpstr>Model Training</vt:lpstr>
      <vt:lpstr>Model Evaluation</vt:lpstr>
      <vt:lpstr>Conclusion</vt:lpstr>
      <vt:lpstr>Future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&amp; Model Comparison</dc:title>
  <dc:creator>ARYAN PANWAR</dc:creator>
  <cp:lastModifiedBy>ABHINAV BANSAL</cp:lastModifiedBy>
  <cp:revision>7</cp:revision>
  <dcterms:created xsi:type="dcterms:W3CDTF">2024-01-12T15:28:03Z</dcterms:created>
  <dcterms:modified xsi:type="dcterms:W3CDTF">2024-01-20T03:32:29Z</dcterms:modified>
</cp:coreProperties>
</file>