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37299" y="9296399"/>
            <a:ext cx="323479" cy="4572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hyperlink" Target="https://ujuc.github.io/2015/12/16/git-flow-github-flow-gitlab-flow/" TargetMode="External"/><Relationship Id="rId4" Type="http://schemas.openxmlformats.org/officeDocument/2006/relationships/image" Target="../media/image1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내 맘대로 이해한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내 맘대로 이해한</a:t>
            </a:r>
          </a:p>
          <a:p>
            <a:pPr/>
            <a:r>
              <a:t>오픈소스 소프트웨어</a:t>
            </a:r>
          </a:p>
        </p:txBody>
      </p:sp>
      <p:sp>
        <p:nvSpPr>
          <p:cNvPr id="120" name="국립창원대학교 정보통신공학과…"/>
          <p:cNvSpPr txBox="1"/>
          <p:nvPr>
            <p:ph type="subTitle" sz="quarter" idx="1"/>
          </p:nvPr>
        </p:nvSpPr>
        <p:spPr>
          <a:xfrm>
            <a:off x="1270000" y="5583046"/>
            <a:ext cx="10464800" cy="1460501"/>
          </a:xfrm>
          <a:prstGeom prst="rect">
            <a:avLst/>
          </a:prstGeom>
        </p:spPr>
        <p:txBody>
          <a:bodyPr/>
          <a:lstStyle/>
          <a:p>
            <a:pPr defTabSz="560831">
              <a:defRPr sz="3455"/>
            </a:pPr>
            <a:r>
              <a:t>국립창원대학교 정보통신공학과 </a:t>
            </a:r>
          </a:p>
          <a:p>
            <a:pPr defTabSz="560831">
              <a:defRPr sz="3455"/>
            </a:pPr>
            <a:r>
              <a:t>정보시각화연구실 허서영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"/>
          <p:cNvSpPr/>
          <p:nvPr/>
        </p:nvSpPr>
        <p:spPr>
          <a:xfrm>
            <a:off x="7471113" y="1941631"/>
            <a:ext cx="4365230" cy="22985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55" name="직사각형"/>
          <p:cNvSpPr/>
          <p:nvPr/>
        </p:nvSpPr>
        <p:spPr>
          <a:xfrm>
            <a:off x="1477779" y="1912142"/>
            <a:ext cx="4365229" cy="6742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158" name="저장소"/>
          <p:cNvGrpSpPr/>
          <p:nvPr/>
        </p:nvGrpSpPr>
        <p:grpSpPr>
          <a:xfrm>
            <a:off x="2082713" y="2986890"/>
            <a:ext cx="3155361" cy="793967"/>
            <a:chOff x="0" y="0"/>
            <a:chExt cx="3155359" cy="793965"/>
          </a:xfrm>
        </p:grpSpPr>
        <p:sp>
          <p:nvSpPr>
            <p:cNvPr id="157" name="저장소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저장소</a:t>
              </a:r>
            </a:p>
          </p:txBody>
        </p:sp>
        <p:pic>
          <p:nvPicPr>
            <p:cNvPr id="156" name="저장소" descr="저장소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sp>
        <p:nvSpPr>
          <p:cNvPr id="159" name="로컬"/>
          <p:cNvSpPr/>
          <p:nvPr/>
        </p:nvSpPr>
        <p:spPr>
          <a:xfrm>
            <a:off x="2322977" y="1339547"/>
            <a:ext cx="2674834" cy="1129639"/>
          </a:xfrm>
          <a:prstGeom prst="rect">
            <a:avLst/>
          </a:prstGeom>
          <a:gradFill>
            <a:gsLst>
              <a:gs pos="0">
                <a:srgbClr val="817055"/>
              </a:gs>
              <a:gs pos="100000">
                <a:srgbClr val="352A18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로컬</a:t>
            </a:r>
          </a:p>
        </p:txBody>
      </p:sp>
      <p:sp>
        <p:nvSpPr>
          <p:cNvPr id="160" name="원격"/>
          <p:cNvSpPr/>
          <p:nvPr/>
        </p:nvSpPr>
        <p:spPr>
          <a:xfrm>
            <a:off x="8316311" y="1339547"/>
            <a:ext cx="2674835" cy="1129639"/>
          </a:xfrm>
          <a:prstGeom prst="rect">
            <a:avLst/>
          </a:prstGeom>
          <a:gradFill>
            <a:gsLst>
              <a:gs pos="0">
                <a:srgbClr val="817055"/>
              </a:gs>
              <a:gs pos="100000">
                <a:srgbClr val="352A18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원격</a:t>
            </a:r>
          </a:p>
        </p:txBody>
      </p:sp>
      <p:sp>
        <p:nvSpPr>
          <p:cNvPr id="161" name="선"/>
          <p:cNvSpPr/>
          <p:nvPr/>
        </p:nvSpPr>
        <p:spPr>
          <a:xfrm>
            <a:off x="5201153" y="3383873"/>
            <a:ext cx="2911815" cy="1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grpSp>
        <p:nvGrpSpPr>
          <p:cNvPr id="164" name="인덱스"/>
          <p:cNvGrpSpPr/>
          <p:nvPr/>
        </p:nvGrpSpPr>
        <p:grpSpPr>
          <a:xfrm>
            <a:off x="2082713" y="4886620"/>
            <a:ext cx="3155361" cy="793967"/>
            <a:chOff x="0" y="0"/>
            <a:chExt cx="3155359" cy="793965"/>
          </a:xfrm>
        </p:grpSpPr>
        <p:sp>
          <p:nvSpPr>
            <p:cNvPr id="163" name="인덱스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인덱스</a:t>
              </a:r>
            </a:p>
          </p:txBody>
        </p:sp>
        <p:pic>
          <p:nvPicPr>
            <p:cNvPr id="162" name="인덱스" descr="인덱스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grpSp>
        <p:nvGrpSpPr>
          <p:cNvPr id="167" name="작업트리"/>
          <p:cNvGrpSpPr/>
          <p:nvPr/>
        </p:nvGrpSpPr>
        <p:grpSpPr>
          <a:xfrm>
            <a:off x="2082713" y="6866241"/>
            <a:ext cx="3155361" cy="793967"/>
            <a:chOff x="0" y="0"/>
            <a:chExt cx="3155359" cy="793965"/>
          </a:xfrm>
        </p:grpSpPr>
        <p:sp>
          <p:nvSpPr>
            <p:cNvPr id="166" name="작업트리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작업트리</a:t>
              </a:r>
            </a:p>
          </p:txBody>
        </p:sp>
        <p:pic>
          <p:nvPicPr>
            <p:cNvPr id="165" name="작업트리" descr="작업트리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sp>
        <p:nvSpPr>
          <p:cNvPr id="168" name="선"/>
          <p:cNvSpPr/>
          <p:nvPr/>
        </p:nvSpPr>
        <p:spPr>
          <a:xfrm flipV="1">
            <a:off x="2819947" y="3772735"/>
            <a:ext cx="1" cy="112963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69" name="선"/>
          <p:cNvSpPr/>
          <p:nvPr/>
        </p:nvSpPr>
        <p:spPr>
          <a:xfrm flipV="1">
            <a:off x="2819947" y="5708595"/>
            <a:ext cx="1" cy="1129638"/>
          </a:xfrm>
          <a:prstGeom prst="line">
            <a:avLst/>
          </a:prstGeom>
          <a:ln w="38100">
            <a:solidFill>
              <a:srgbClr val="3E23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70" name="Commit"/>
          <p:cNvSpPr txBox="1"/>
          <p:nvPr/>
        </p:nvSpPr>
        <p:spPr>
          <a:xfrm>
            <a:off x="3021398" y="4073044"/>
            <a:ext cx="1506475" cy="56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6">
                    <a:hueOff val="151085"/>
                    <a:satOff val="19678"/>
                    <a:lumOff val="-43058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Commit</a:t>
            </a:r>
          </a:p>
        </p:txBody>
      </p:sp>
      <p:sp>
        <p:nvSpPr>
          <p:cNvPr id="171" name="Add"/>
          <p:cNvSpPr txBox="1"/>
          <p:nvPr/>
        </p:nvSpPr>
        <p:spPr>
          <a:xfrm>
            <a:off x="3208851" y="6008904"/>
            <a:ext cx="836677" cy="56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6">
                    <a:hueOff val="151085"/>
                    <a:satOff val="19678"/>
                    <a:lumOff val="-43058"/>
                  </a:schemeClr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Add</a:t>
            </a:r>
          </a:p>
        </p:txBody>
      </p:sp>
      <p:grpSp>
        <p:nvGrpSpPr>
          <p:cNvPr id="174" name="저장소"/>
          <p:cNvGrpSpPr/>
          <p:nvPr/>
        </p:nvGrpSpPr>
        <p:grpSpPr>
          <a:xfrm>
            <a:off x="8076048" y="2986890"/>
            <a:ext cx="3155360" cy="793967"/>
            <a:chOff x="0" y="0"/>
            <a:chExt cx="3155359" cy="793965"/>
          </a:xfrm>
        </p:grpSpPr>
        <p:sp>
          <p:nvSpPr>
            <p:cNvPr id="173" name="저장소"/>
            <p:cNvSpPr/>
            <p:nvPr/>
          </p:nvSpPr>
          <p:spPr>
            <a:xfrm>
              <a:off x="25400" y="25400"/>
              <a:ext cx="3104560" cy="74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000"/>
              </a:lvl1pPr>
            </a:lstStyle>
            <a:p>
              <a:pPr/>
              <a:r>
                <a:t>저장소</a:t>
              </a:r>
            </a:p>
          </p:txBody>
        </p:sp>
        <p:pic>
          <p:nvPicPr>
            <p:cNvPr id="172" name="저장소" descr="저장소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155360" cy="793966"/>
            </a:xfrm>
            <a:prstGeom prst="rect">
              <a:avLst/>
            </a:prstGeom>
            <a:effectLst/>
          </p:spPr>
        </p:pic>
      </p:grpSp>
      <p:sp>
        <p:nvSpPr>
          <p:cNvPr id="175" name="작업트리 : 일반적인 작업 공간…"/>
          <p:cNvSpPr txBox="1"/>
          <p:nvPr/>
        </p:nvSpPr>
        <p:spPr>
          <a:xfrm>
            <a:off x="6310719" y="5508391"/>
            <a:ext cx="5771849" cy="156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작업트리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일반적인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작업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공간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355600"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인덱스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사항들을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모아두는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공간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defTabSz="355600">
              <a:defRPr sz="3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저장소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커밋들 모아둔 공간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it 기본 명령어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기본 명령어</a:t>
            </a:r>
          </a:p>
        </p:txBody>
      </p:sp>
      <p:sp>
        <p:nvSpPr>
          <p:cNvPr id="178" name="git init : 깃 초기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>
                <a:solidFill>
                  <a:schemeClr val="accent5"/>
                </a:solidFill>
              </a:rPr>
              <a:t>git init</a:t>
            </a:r>
            <a:r>
              <a:t> : 깃 초기화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>
                <a:solidFill>
                  <a:schemeClr val="accent5"/>
                </a:solidFill>
              </a:rPr>
              <a:t>git status</a:t>
            </a:r>
            <a:r>
              <a:t> : 인덱스의 상태 표시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git show : 원하는 커밋 보기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git log, git shortlog : 커밋 정보 출력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git diff : 커밋간 코드 차이 출력 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rPr>
                <a:solidFill>
                  <a:schemeClr val="accent5"/>
                </a:solidFill>
              </a:rPr>
              <a:t>git add &lt;파일명&gt;</a:t>
            </a:r>
            <a:r>
              <a:t> : 인덱스에 원하는 파일 추가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m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Commit</a:t>
            </a:r>
          </a:p>
        </p:txBody>
      </p:sp>
      <p:sp>
        <p:nvSpPr>
          <p:cNvPr id="181" name="파일 및 폴더의 추가/변경 사항을 저장소에 기록하기 위한 명령어…"/>
          <p:cNvSpPr txBox="1"/>
          <p:nvPr>
            <p:ph type="body" idx="1"/>
          </p:nvPr>
        </p:nvSpPr>
        <p:spPr>
          <a:xfrm>
            <a:off x="1270000" y="2612974"/>
            <a:ext cx="10464800" cy="5842001"/>
          </a:xfrm>
          <a:prstGeom prst="rect">
            <a:avLst/>
          </a:prstGeom>
        </p:spPr>
        <p:txBody>
          <a:bodyPr/>
          <a:lstStyle/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파일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및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폴더의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추가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사항을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기록하기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위한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명령어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사용법 : </a:t>
            </a:r>
            <a:r>
              <a:t>git commit -m &lt;커밋 메세지&gt;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영문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t>숫자로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이루어진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40</a:t>
            </a:r>
            <a:r>
              <a:t>자리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고유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이름 생성</a:t>
            </a: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커밋을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하면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이력이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기록된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커밋이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생성</a:t>
            </a:r>
          </a:p>
          <a:p>
            <a:pPr marL="319531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커밋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추천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양식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marL="639063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1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번째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줄</a:t>
            </a:r>
            <a:r>
              <a:t> :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커밋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내의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변경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내용을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요약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639063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2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번째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줄</a:t>
            </a:r>
            <a:r>
              <a:t> :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빈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칸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639063" indent="-319531" defTabSz="397256">
              <a:spcBef>
                <a:spcPts val="2000"/>
              </a:spcBef>
              <a:buBlip>
                <a:blip r:embed="rId2"/>
              </a:buBlip>
              <a:defRPr sz="2584"/>
            </a:pPr>
            <a:r>
              <a:t>3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번째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줄</a:t>
            </a:r>
            <a:r>
              <a:t> :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변경한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이유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it 명령어 원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명령어 원격</a:t>
            </a:r>
          </a:p>
        </p:txBody>
      </p:sp>
      <p:sp>
        <p:nvSpPr>
          <p:cNvPr id="184" name="git clone &lt;url&gt; &lt;name&gt; : 원격 저장소 깃을 복제…"/>
          <p:cNvSpPr txBox="1"/>
          <p:nvPr>
            <p:ph type="body" idx="1"/>
          </p:nvPr>
        </p:nvSpPr>
        <p:spPr>
          <a:xfrm>
            <a:off x="1270000" y="2612974"/>
            <a:ext cx="10464800" cy="5842001"/>
          </a:xfrm>
          <a:prstGeom prst="rect">
            <a:avLst/>
          </a:prstGeom>
        </p:spPr>
        <p:txBody>
          <a:bodyPr/>
          <a:lstStyle/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clone &lt;url&gt; &lt;name&gt; : 원격 저장소 깃을 복제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push origin master : 로컬 커밋 내용들을 원격으로 전송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pull : 원격 커밋 내용들을 로컬로 받음 (코드 변화) </a:t>
            </a:r>
          </a:p>
          <a:p>
            <a:pPr marL="465201" indent="-465201" defTabSz="578358">
              <a:spcBef>
                <a:spcPts val="2900"/>
              </a:spcBef>
              <a:buBlip>
                <a:blip r:embed="rId2"/>
              </a:buBlip>
              <a:defRPr sz="3762"/>
            </a:pPr>
            <a:r>
              <a:t>git fetch : 원격 커밋 내용들을 로컬로 받음 (코드 변화 없음)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it 실습 1 : 계정 연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실습 1 : 계정 연결</a:t>
            </a:r>
          </a:p>
        </p:txBody>
      </p:sp>
      <p:grpSp>
        <p:nvGrpSpPr>
          <p:cNvPr id="189" name="계정 설정"/>
          <p:cNvGrpSpPr/>
          <p:nvPr/>
        </p:nvGrpSpPr>
        <p:grpSpPr>
          <a:xfrm>
            <a:off x="1862666" y="2912533"/>
            <a:ext cx="9768881" cy="719204"/>
            <a:chOff x="0" y="0"/>
            <a:chExt cx="9768879" cy="719203"/>
          </a:xfrm>
        </p:grpSpPr>
        <p:sp>
          <p:nvSpPr>
            <p:cNvPr id="188" name="계정 설정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계정 설정</a:t>
              </a:r>
            </a:p>
          </p:txBody>
        </p:sp>
        <p:pic>
          <p:nvPicPr>
            <p:cNvPr id="187" name="계정 설정" descr="계정 설정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192" name="git config --global user.name “Seoyeong”…"/>
          <p:cNvGrpSpPr/>
          <p:nvPr/>
        </p:nvGrpSpPr>
        <p:grpSpPr>
          <a:xfrm>
            <a:off x="1862666" y="3562548"/>
            <a:ext cx="9768881" cy="1607014"/>
            <a:chOff x="0" y="0"/>
            <a:chExt cx="9768879" cy="1607012"/>
          </a:xfrm>
        </p:grpSpPr>
        <p:sp>
          <p:nvSpPr>
            <p:cNvPr id="191" name="git config --global user.name “Seoyeong”…"/>
            <p:cNvSpPr/>
            <p:nvPr/>
          </p:nvSpPr>
          <p:spPr>
            <a:xfrm>
              <a:off x="25400" y="25399"/>
              <a:ext cx="9718080" cy="1556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config --global user.name “Seoyeong”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config --global user.email gjtjdud93@gmail.com</a:t>
              </a:r>
            </a:p>
          </p:txBody>
        </p:sp>
        <p:pic>
          <p:nvPicPr>
            <p:cNvPr id="190" name="git config --global user.name “Seoyeong”…" descr="git config --global user.name “Seoyeong”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607014"/>
            </a:xfrm>
            <a:prstGeom prst="rect">
              <a:avLst/>
            </a:prstGeom>
            <a:effectLst/>
          </p:spPr>
        </p:pic>
      </p:grpSp>
      <p:grpSp>
        <p:nvGrpSpPr>
          <p:cNvPr id="195" name="저장소 복제"/>
          <p:cNvGrpSpPr/>
          <p:nvPr/>
        </p:nvGrpSpPr>
        <p:grpSpPr>
          <a:xfrm>
            <a:off x="1862666" y="5853443"/>
            <a:ext cx="9768881" cy="719204"/>
            <a:chOff x="0" y="0"/>
            <a:chExt cx="9768879" cy="719203"/>
          </a:xfrm>
        </p:grpSpPr>
        <p:sp>
          <p:nvSpPr>
            <p:cNvPr id="194" name="저장소 복제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저장소 복제</a:t>
              </a:r>
            </a:p>
          </p:txBody>
        </p:sp>
        <p:pic>
          <p:nvPicPr>
            <p:cNvPr id="193" name="저장소 복제" descr="저장소 복제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198" name="git clone https://github.com/Heo-Seoyeong/OSS_Seminar.git OSS_Clone"/>
          <p:cNvGrpSpPr/>
          <p:nvPr/>
        </p:nvGrpSpPr>
        <p:grpSpPr>
          <a:xfrm>
            <a:off x="1862666" y="6503458"/>
            <a:ext cx="9768881" cy="1607014"/>
            <a:chOff x="0" y="0"/>
            <a:chExt cx="9768879" cy="1607012"/>
          </a:xfrm>
        </p:grpSpPr>
        <p:sp>
          <p:nvSpPr>
            <p:cNvPr id="197" name="git clone https://github.com/Heo-Seoyeong/OSS_Seminar.git OSS_Clone"/>
            <p:cNvSpPr/>
            <p:nvPr/>
          </p:nvSpPr>
          <p:spPr>
            <a:xfrm>
              <a:off x="25400" y="25400"/>
              <a:ext cx="9718080" cy="1556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git clone https://github.com/Heo-Seoyeong/OSS_Seminar.git OSS_Clone</a:t>
              </a:r>
            </a:p>
          </p:txBody>
        </p:sp>
        <p:pic>
          <p:nvPicPr>
            <p:cNvPr id="196" name="git clone https://github.com/Heo-Seoyeong/OSS_Seminar.git OSS_Clone" descr="git clone https://github.com/Heo-Seoyeong/OSS_Seminar.git OSS_Clo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68880" cy="16070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it 실습 2 : 깃 초기화 및 커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056"/>
            </a:lvl1pPr>
          </a:lstStyle>
          <a:p>
            <a:pPr/>
            <a:r>
              <a:t>Git 실습 2 : 깃 초기화 및 커밋</a:t>
            </a:r>
          </a:p>
        </p:txBody>
      </p:sp>
      <p:grpSp>
        <p:nvGrpSpPr>
          <p:cNvPr id="203" name="폴더 생성 및 깃 초기화"/>
          <p:cNvGrpSpPr/>
          <p:nvPr/>
        </p:nvGrpSpPr>
        <p:grpSpPr>
          <a:xfrm>
            <a:off x="1862666" y="2607733"/>
            <a:ext cx="9768881" cy="719204"/>
            <a:chOff x="0" y="0"/>
            <a:chExt cx="9768879" cy="719203"/>
          </a:xfrm>
        </p:grpSpPr>
        <p:sp>
          <p:nvSpPr>
            <p:cNvPr id="202" name="폴더 생성 및 깃 초기화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폴더 생성 및 깃 초기화</a:t>
              </a:r>
            </a:p>
          </p:txBody>
        </p:sp>
        <p:pic>
          <p:nvPicPr>
            <p:cNvPr id="201" name="폴더 생성 및 깃 초기화" descr="폴더 생성 및 깃 초기화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06" name="mkdir git-ex…"/>
          <p:cNvGrpSpPr/>
          <p:nvPr/>
        </p:nvGrpSpPr>
        <p:grpSpPr>
          <a:xfrm>
            <a:off x="1862666" y="3257748"/>
            <a:ext cx="9768881" cy="1945350"/>
            <a:chOff x="0" y="0"/>
            <a:chExt cx="9768879" cy="1945348"/>
          </a:xfrm>
        </p:grpSpPr>
        <p:sp>
          <p:nvSpPr>
            <p:cNvPr id="205" name="mkdir git-ex…"/>
            <p:cNvSpPr/>
            <p:nvPr/>
          </p:nvSpPr>
          <p:spPr>
            <a:xfrm>
              <a:off x="25400" y="25399"/>
              <a:ext cx="9718080" cy="189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mkdir git-ex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cd git-ex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init</a:t>
              </a:r>
            </a:p>
          </p:txBody>
        </p:sp>
        <p:pic>
          <p:nvPicPr>
            <p:cNvPr id="204" name="mkdir git-ex…" descr="mkdir git-ex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945350"/>
            </a:xfrm>
            <a:prstGeom prst="rect">
              <a:avLst/>
            </a:prstGeom>
            <a:effectLst/>
          </p:spPr>
        </p:pic>
      </p:grpSp>
      <p:grpSp>
        <p:nvGrpSpPr>
          <p:cNvPr id="209" name="테스트 파일 생성 및 커밋"/>
          <p:cNvGrpSpPr/>
          <p:nvPr/>
        </p:nvGrpSpPr>
        <p:grpSpPr>
          <a:xfrm>
            <a:off x="1862666" y="5717645"/>
            <a:ext cx="9768881" cy="719205"/>
            <a:chOff x="0" y="0"/>
            <a:chExt cx="9768879" cy="719203"/>
          </a:xfrm>
        </p:grpSpPr>
        <p:sp>
          <p:nvSpPr>
            <p:cNvPr id="208" name="테스트 파일 생성 및 커밋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테스트 파일 생성 및 커밋</a:t>
              </a:r>
            </a:p>
          </p:txBody>
        </p:sp>
        <p:pic>
          <p:nvPicPr>
            <p:cNvPr id="207" name="테스트 파일 생성 및 커밋" descr="테스트 파일 생성 및 커밋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12" name="touch git-ex1.txt…"/>
          <p:cNvGrpSpPr/>
          <p:nvPr/>
        </p:nvGrpSpPr>
        <p:grpSpPr>
          <a:xfrm>
            <a:off x="1862666" y="6367660"/>
            <a:ext cx="9768881" cy="2108201"/>
            <a:chOff x="0" y="0"/>
            <a:chExt cx="9768879" cy="2108200"/>
          </a:xfrm>
        </p:grpSpPr>
        <p:sp>
          <p:nvSpPr>
            <p:cNvPr id="211" name="touch git-ex1.txt…"/>
            <p:cNvSpPr/>
            <p:nvPr/>
          </p:nvSpPr>
          <p:spPr>
            <a:xfrm>
              <a:off x="25400" y="25399"/>
              <a:ext cx="9718080" cy="205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touch git-ex1.txt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add git-ex1.txt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commit -m “first git commit”</a:t>
              </a:r>
            </a:p>
          </p:txBody>
        </p:sp>
        <p:pic>
          <p:nvPicPr>
            <p:cNvPr id="210" name="touch git-ex1.txt…" descr="touch git-ex1.txt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9768880" cy="2108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it 실습 3 : 텍스트 수정 커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실습 3 : 텍스트 수정 커밋</a:t>
            </a:r>
          </a:p>
        </p:txBody>
      </p:sp>
      <p:grpSp>
        <p:nvGrpSpPr>
          <p:cNvPr id="217" name="파일 수정 후 커밋"/>
          <p:cNvGrpSpPr/>
          <p:nvPr/>
        </p:nvGrpSpPr>
        <p:grpSpPr>
          <a:xfrm>
            <a:off x="1862666" y="2607733"/>
            <a:ext cx="9768881" cy="719204"/>
            <a:chOff x="0" y="0"/>
            <a:chExt cx="9768879" cy="719203"/>
          </a:xfrm>
        </p:grpSpPr>
        <p:sp>
          <p:nvSpPr>
            <p:cNvPr id="216" name="파일 수정 후 커밋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파일 수정 후 커밋</a:t>
              </a:r>
            </a:p>
          </p:txBody>
        </p:sp>
        <p:pic>
          <p:nvPicPr>
            <p:cNvPr id="215" name="파일 수정 후 커밋" descr="파일 수정 후 커밋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20" name="vi git-ex1.txt…"/>
          <p:cNvGrpSpPr/>
          <p:nvPr/>
        </p:nvGrpSpPr>
        <p:grpSpPr>
          <a:xfrm>
            <a:off x="1862666" y="3257748"/>
            <a:ext cx="9768881" cy="1945350"/>
            <a:chOff x="0" y="0"/>
            <a:chExt cx="9768879" cy="1945348"/>
          </a:xfrm>
        </p:grpSpPr>
        <p:sp>
          <p:nvSpPr>
            <p:cNvPr id="219" name="vi git-ex1.txt…"/>
            <p:cNvSpPr/>
            <p:nvPr/>
          </p:nvSpPr>
          <p:spPr>
            <a:xfrm>
              <a:off x="25400" y="25399"/>
              <a:ext cx="9718080" cy="189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vi git-ex1.txt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‘Hello World’ 입력 후 저장</a:t>
              </a:r>
            </a:p>
          </p:txBody>
        </p:sp>
        <p:pic>
          <p:nvPicPr>
            <p:cNvPr id="218" name="vi git-ex1.txt…" descr="vi git-ex1.txt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945350"/>
            </a:xfrm>
            <a:prstGeom prst="rect">
              <a:avLst/>
            </a:prstGeom>
            <a:effectLst/>
          </p:spPr>
        </p:pic>
      </p:grpSp>
      <p:grpSp>
        <p:nvGrpSpPr>
          <p:cNvPr id="223" name="테스트 파일 생성 및 커밋"/>
          <p:cNvGrpSpPr/>
          <p:nvPr/>
        </p:nvGrpSpPr>
        <p:grpSpPr>
          <a:xfrm>
            <a:off x="1862666" y="5717645"/>
            <a:ext cx="9768881" cy="719205"/>
            <a:chOff x="0" y="0"/>
            <a:chExt cx="9768879" cy="719203"/>
          </a:xfrm>
        </p:grpSpPr>
        <p:sp>
          <p:nvSpPr>
            <p:cNvPr id="222" name="테스트 파일 생성 및 커밋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테스트 파일 생성 및 커밋</a:t>
              </a:r>
            </a:p>
          </p:txBody>
        </p:sp>
        <p:pic>
          <p:nvPicPr>
            <p:cNvPr id="221" name="테스트 파일 생성 및 커밋" descr="테스트 파일 생성 및 커밋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26" name="touch git-ex1.txt…"/>
          <p:cNvGrpSpPr/>
          <p:nvPr/>
        </p:nvGrpSpPr>
        <p:grpSpPr>
          <a:xfrm>
            <a:off x="1862666" y="6367660"/>
            <a:ext cx="9768881" cy="2108201"/>
            <a:chOff x="0" y="0"/>
            <a:chExt cx="9768879" cy="2108200"/>
          </a:xfrm>
        </p:grpSpPr>
        <p:sp>
          <p:nvSpPr>
            <p:cNvPr id="225" name="touch git-ex1.txt…"/>
            <p:cNvSpPr/>
            <p:nvPr/>
          </p:nvSpPr>
          <p:spPr>
            <a:xfrm>
              <a:off x="25400" y="25399"/>
              <a:ext cx="9718080" cy="205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touch git-ex1.txt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add git-ex1.txt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commit -m “first git commit”</a:t>
              </a:r>
            </a:p>
          </p:txBody>
        </p:sp>
        <p:pic>
          <p:nvPicPr>
            <p:cNvPr id="224" name="touch git-ex1.txt…" descr="touch git-ex1.txt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9768880" cy="2108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it 실습 4 : 원격 저장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 실습 4 : 원격 저장소 </a:t>
            </a:r>
          </a:p>
        </p:txBody>
      </p:sp>
      <p:grpSp>
        <p:nvGrpSpPr>
          <p:cNvPr id="231" name="원격 저장소 확인 및 연결"/>
          <p:cNvGrpSpPr/>
          <p:nvPr/>
        </p:nvGrpSpPr>
        <p:grpSpPr>
          <a:xfrm>
            <a:off x="1862666" y="2980266"/>
            <a:ext cx="9768881" cy="719205"/>
            <a:chOff x="0" y="0"/>
            <a:chExt cx="9768879" cy="719203"/>
          </a:xfrm>
        </p:grpSpPr>
        <p:sp>
          <p:nvSpPr>
            <p:cNvPr id="230" name="원격 저장소 확인 및 연결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원격 저장소 확인 및 연결</a:t>
              </a:r>
            </a:p>
          </p:txBody>
        </p:sp>
        <p:pic>
          <p:nvPicPr>
            <p:cNvPr id="229" name="원격 저장소 확인 및 연결" descr="원격 저장소 확인 및 연결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34" name="git remote -v…"/>
          <p:cNvGrpSpPr/>
          <p:nvPr/>
        </p:nvGrpSpPr>
        <p:grpSpPr>
          <a:xfrm>
            <a:off x="1862666" y="3630281"/>
            <a:ext cx="9768881" cy="1945350"/>
            <a:chOff x="0" y="0"/>
            <a:chExt cx="9768879" cy="1945348"/>
          </a:xfrm>
        </p:grpSpPr>
        <p:sp>
          <p:nvSpPr>
            <p:cNvPr id="233" name="git remote -v…"/>
            <p:cNvSpPr/>
            <p:nvPr/>
          </p:nvSpPr>
          <p:spPr>
            <a:xfrm>
              <a:off x="25400" y="25399"/>
              <a:ext cx="9718080" cy="1894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remote -v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git remote add OSS_Seminar </a:t>
              </a:r>
            </a:p>
            <a:p>
              <a: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pPr>
              <a:r>
                <a:t>https://github.com/Heo-Seoyeong/OSS_Seminar.git</a:t>
              </a:r>
            </a:p>
          </p:txBody>
        </p:sp>
        <p:pic>
          <p:nvPicPr>
            <p:cNvPr id="232" name="git remote -v…" descr="git remote -v…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9768880" cy="1945350"/>
            </a:xfrm>
            <a:prstGeom prst="rect">
              <a:avLst/>
            </a:prstGeom>
            <a:effectLst/>
          </p:spPr>
        </p:pic>
      </p:grpSp>
      <p:grpSp>
        <p:nvGrpSpPr>
          <p:cNvPr id="237" name="테스트 파일 푸시"/>
          <p:cNvGrpSpPr/>
          <p:nvPr/>
        </p:nvGrpSpPr>
        <p:grpSpPr>
          <a:xfrm>
            <a:off x="1862666" y="6462712"/>
            <a:ext cx="9768881" cy="719205"/>
            <a:chOff x="0" y="0"/>
            <a:chExt cx="9768879" cy="719203"/>
          </a:xfrm>
        </p:grpSpPr>
        <p:sp>
          <p:nvSpPr>
            <p:cNvPr id="236" name="테스트 파일 푸시"/>
            <p:cNvSpPr/>
            <p:nvPr/>
          </p:nvSpPr>
          <p:spPr>
            <a:xfrm>
              <a:off x="25400" y="25400"/>
              <a:ext cx="9718080" cy="668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/>
              </a:lvl1pPr>
            </a:lstStyle>
            <a:p>
              <a:pPr/>
              <a:r>
                <a:t>테스트 파일 푸시</a:t>
              </a:r>
            </a:p>
          </p:txBody>
        </p:sp>
        <p:pic>
          <p:nvPicPr>
            <p:cNvPr id="235" name="테스트 파일 푸시" descr="테스트 파일 푸시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68880" cy="719204"/>
            </a:xfrm>
            <a:prstGeom prst="rect">
              <a:avLst/>
            </a:prstGeom>
            <a:effectLst/>
          </p:spPr>
        </p:pic>
      </p:grpSp>
      <p:grpSp>
        <p:nvGrpSpPr>
          <p:cNvPr id="240" name="git push origin master"/>
          <p:cNvGrpSpPr/>
          <p:nvPr/>
        </p:nvGrpSpPr>
        <p:grpSpPr>
          <a:xfrm>
            <a:off x="1862666" y="7112727"/>
            <a:ext cx="9768881" cy="983127"/>
            <a:chOff x="0" y="0"/>
            <a:chExt cx="9768879" cy="983125"/>
          </a:xfrm>
        </p:grpSpPr>
        <p:sp>
          <p:nvSpPr>
            <p:cNvPr id="239" name="git push origin master"/>
            <p:cNvSpPr/>
            <p:nvPr/>
          </p:nvSpPr>
          <p:spPr>
            <a:xfrm>
              <a:off x="25400" y="25399"/>
              <a:ext cx="9718080" cy="932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solidFill>
                    <a:srgbClr val="000000"/>
                  </a:solidFill>
                  <a:latin typeface="나눔고딕"/>
                  <a:ea typeface="나눔고딕"/>
                  <a:cs typeface="나눔고딕"/>
                  <a:sym typeface="나눔고딕"/>
                </a:defRPr>
              </a:lvl1pPr>
            </a:lstStyle>
            <a:p>
              <a:pPr/>
              <a:r>
                <a:t>git push origin master</a:t>
              </a:r>
            </a:p>
          </p:txBody>
        </p:sp>
        <p:pic>
          <p:nvPicPr>
            <p:cNvPr id="238" name="git push origin master" descr="git push origin master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768880" cy="98312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심화 : Git 협업 및 관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심화 : Git 협업 및 관리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ran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branch</a:t>
            </a:r>
          </a:p>
        </p:txBody>
      </p:sp>
      <p:pic>
        <p:nvPicPr>
          <p:cNvPr id="245" name="스크린샷 2017-11-14 오전 1.30.03.png" descr="스크린샷 2017-11-14 오전 1.30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600" y="2560302"/>
            <a:ext cx="7975600" cy="434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Git flow, GitHub flow, GitLab flow…"/>
          <p:cNvGrpSpPr/>
          <p:nvPr/>
        </p:nvGrpSpPr>
        <p:grpSpPr>
          <a:xfrm>
            <a:off x="1136454" y="7494839"/>
            <a:ext cx="10731892" cy="1424472"/>
            <a:chOff x="0" y="0"/>
            <a:chExt cx="10731890" cy="1424471"/>
          </a:xfrm>
        </p:grpSpPr>
        <p:sp>
          <p:nvSpPr>
            <p:cNvPr id="247" name="Git flow, GitHub flow, GitLab flow…"/>
            <p:cNvSpPr/>
            <p:nvPr/>
          </p:nvSpPr>
          <p:spPr>
            <a:xfrm>
              <a:off x="25400" y="25400"/>
              <a:ext cx="10681091" cy="1373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lnSpc>
                  <a:spcPts val="6900"/>
                </a:lnSpc>
                <a:spcBef>
                  <a:spcPts val="600"/>
                </a:spcBef>
                <a:defRPr sz="30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>
                  <a:hlinkClick r:id="rId3" invalidUrl="" action="" tgtFrame="" tooltip="" history="1" highlightClick="0" endSnd="0"/>
                </a:rPr>
                <a:t>Git flow, GitHub flow, GitLab flow</a:t>
              </a:r>
            </a:p>
            <a:p>
              <a:pPr>
                <a:defRPr sz="2000"/>
              </a:pPr>
              <a:r>
                <a:t>url : https://ujuc.github.io/2015/12/16/git-flow-github-flow-gitlab-flow/</a:t>
              </a:r>
            </a:p>
          </p:txBody>
        </p:sp>
        <p:pic>
          <p:nvPicPr>
            <p:cNvPr id="246" name="Git flow, GitHub flow, GitLab flow…" descr="Git flow, GitHub flow, GitLab flow…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731891" cy="142447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왜 OSS에 관심을 가지나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왜 OSS에 관심을 가지나?</a:t>
            </a:r>
          </a:p>
        </p:txBody>
      </p:sp>
      <p:sp>
        <p:nvSpPr>
          <p:cNvPr id="123" name="시간이 단축된다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시간이 단축된다.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비용이 절감된다.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버그 수정 또는 기능 추가가 된다.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커스터마이징이 가능하다.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특정 벤더에 종속되지 않는다.</a:t>
            </a:r>
          </a:p>
          <a:p>
            <a:pPr marL="418211" indent="-418211" defTabSz="519937">
              <a:spcBef>
                <a:spcPts val="2600"/>
              </a:spcBef>
              <a:buBlip>
                <a:blip r:embed="rId2"/>
              </a:buBlip>
              <a:defRPr sz="3382"/>
            </a:pPr>
            <a:r>
              <a:t>내가 만든 것보다 정확하다.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Merge/ Re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Merge/ Rebase</a:t>
            </a:r>
          </a:p>
        </p:txBody>
      </p:sp>
      <p:sp>
        <p:nvSpPr>
          <p:cNvPr id="251" name="Merge : 작업한 브랜치를 원하는 브랜치에 합치는 것…"/>
          <p:cNvSpPr txBox="1"/>
          <p:nvPr>
            <p:ph type="body" sz="half" idx="1"/>
          </p:nvPr>
        </p:nvSpPr>
        <p:spPr>
          <a:xfrm>
            <a:off x="1270000" y="2819400"/>
            <a:ext cx="10464800" cy="3432284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Merge : 작업한 브랜치를 원하는 브랜치에 합치는 것</a:t>
            </a:r>
          </a:p>
          <a:p>
            <a:pPr>
              <a:buBlip>
                <a:blip r:embed="rId2"/>
              </a:buBlip>
            </a:pPr>
            <a:r>
              <a:t>Rebase : 상위 브랜치의 내용이 업데이트 되었을 때 작업중인 브랜치를 맞게 업데이트하는 것</a:t>
            </a:r>
          </a:p>
        </p:txBody>
      </p:sp>
      <p:sp>
        <p:nvSpPr>
          <p:cNvPr id="252" name="충돌시에는???   -&gt;"/>
          <p:cNvSpPr/>
          <p:nvPr/>
        </p:nvSpPr>
        <p:spPr>
          <a:xfrm>
            <a:off x="1873322" y="6518851"/>
            <a:ext cx="9718080" cy="932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3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충돌시에는???   -&gt;</a:t>
            </a:r>
          </a:p>
          <a:p>
            <a:pPr algn="l">
              <a:defRPr sz="3000">
                <a:solidFill>
                  <a:srgbClr val="00000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</a:p>
        </p:txBody>
      </p:sp>
      <p:pic>
        <p:nvPicPr>
          <p:cNvPr id="253" name="스크린샷 2017-11-14 오전 1.38.54.png" descr="스크린샷 2017-11-14 오전 1.38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0739" y="6039555"/>
            <a:ext cx="6477001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ta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stash</a:t>
            </a:r>
          </a:p>
        </p:txBody>
      </p:sp>
      <p:sp>
        <p:nvSpPr>
          <p:cNvPr id="256" name="브랜치를 변경할 때 인덱스에 있는 파일을 임시 저장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브랜치를 변경할 때 인덱스에 있는 파일을 임시 저장</a:t>
            </a:r>
          </a:p>
          <a:p>
            <a:pPr marL="375920" indent="-375920" defTabSz="467359">
              <a:spcBef>
                <a:spcPts val="2400"/>
              </a:spcBef>
              <a:buBlip>
                <a:blip r:embed="rId2"/>
              </a:buBlip>
              <a:defRPr sz="3040"/>
            </a:pPr>
            <a:r>
              <a:t>명령어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save : 현재 작업을 저장해두고 branch를 head로 돌린다.(git reset –hard)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list : 저장되어 있는 stash들 보기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pop : 가장 최근에 save한 stash가 현재 branch에 적용된다.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apply : git stash pop 과 비슷한 명령어지만 stash list에서 삭제하지 않는다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drop : 필요 없는 stash를 삭제</a:t>
            </a:r>
          </a:p>
          <a:p>
            <a:pPr lvl="1" marL="751840" indent="-375920" defTabSz="467359">
              <a:spcBef>
                <a:spcPts val="2400"/>
              </a:spcBef>
              <a:buBlip>
                <a:blip r:embed="rId2"/>
              </a:buBlip>
              <a:defRPr sz="2080"/>
            </a:pPr>
            <a:r>
              <a:t>git stash clear : 전체 stash list를 삭제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ithub 사용하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사용하기</a:t>
            </a:r>
          </a:p>
        </p:txBody>
      </p:sp>
      <p:sp>
        <p:nvSpPr>
          <p:cNvPr id="259" name="Issues : 수정이나 버그에 대한 건의사항을 작성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Issues : 수정이나 버그에 대한 건의사항을 작성</a:t>
            </a:r>
          </a:p>
          <a:p>
            <a:pPr>
              <a:buBlip>
                <a:blip r:embed="rId2"/>
              </a:buBlip>
            </a:pPr>
            <a:r>
              <a:t>Pull request : 수정한 코드에 대해 다른 사람들의 조언을 구할 때 사용</a:t>
            </a:r>
          </a:p>
          <a:p>
            <a:pPr>
              <a:buBlip>
                <a:blip r:embed="rId2"/>
              </a:buBlip>
            </a:pPr>
            <a:r>
              <a:t>Wiki : 프로젝트에 대한 문서 작성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“Thanks”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“Thanks”</a:t>
            </a:r>
          </a:p>
        </p:txBody>
      </p:sp>
      <p:sp>
        <p:nvSpPr>
          <p:cNvPr id="262" name="–Johnny Appleseed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–Johnny Appleseed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SS 특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OSS 특징</a:t>
            </a:r>
          </a:p>
        </p:txBody>
      </p:sp>
      <p:sp>
        <p:nvSpPr>
          <p:cNvPr id="126" name="자유 : 사용, 복제, 수정, 배포…"/>
          <p:cNvSpPr txBox="1"/>
          <p:nvPr>
            <p:ph type="body" sz="quarter" idx="1"/>
          </p:nvPr>
        </p:nvSpPr>
        <p:spPr>
          <a:xfrm>
            <a:off x="1270000" y="2907868"/>
            <a:ext cx="10464800" cy="2399523"/>
          </a:xfrm>
          <a:prstGeom prst="rect">
            <a:avLst/>
          </a:prstGeom>
          <a:gradFill>
            <a:gsLst>
              <a:gs pos="0">
                <a:schemeClr val="accent1">
                  <a:hueOff val="-243500"/>
                  <a:satOff val="-10545"/>
                  <a:lumOff val="9202"/>
                </a:schemeClr>
              </a:gs>
              <a:gs pos="100000">
                <a:schemeClr val="accent1">
                  <a:hueOff val="416844"/>
                  <a:satOff val="2230"/>
                  <a:lumOff val="-27516"/>
                </a:schemeClr>
              </a:gs>
            </a:gsLst>
            <a:lin ang="5400000"/>
          </a:gradFill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자유 : 사용, 복제, 수정, 배포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공개 : 소스 코드 공개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비차별 : 이용자, 이용분야에 차별 금지</a:t>
            </a:r>
          </a:p>
        </p:txBody>
      </p:sp>
      <p:sp>
        <p:nvSpPr>
          <p:cNvPr id="127" name="자유로운 개발에 따른 체계적이지 못한 문서…"/>
          <p:cNvSpPr txBox="1"/>
          <p:nvPr/>
        </p:nvSpPr>
        <p:spPr>
          <a:xfrm>
            <a:off x="1270000" y="5924823"/>
            <a:ext cx="10464800" cy="2399524"/>
          </a:xfrm>
          <a:prstGeom prst="rect">
            <a:avLst/>
          </a:prstGeom>
          <a:gradFill>
            <a:gsLst>
              <a:gs pos="0">
                <a:schemeClr val="accent5">
                  <a:hueOff val="-204775"/>
                  <a:satOff val="-51551"/>
                  <a:lumOff val="27260"/>
                </a:schemeClr>
              </a:gs>
              <a:gs pos="100000">
                <a:schemeClr val="accent5">
                  <a:lumOff val="-1742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자유로운 개발에 따른 체계적이지 못한 문서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제품 보증 및 유지 보수의 어려움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라이센스 미준수에 따른 저작권법 위반 및 특허 소송의 위험성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SS의 정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OSS의 정의</a:t>
            </a:r>
          </a:p>
        </p:txBody>
      </p:sp>
      <p:sp>
        <p:nvSpPr>
          <p:cNvPr id="130" name="자유로운 재배포…"/>
          <p:cNvSpPr txBox="1"/>
          <p:nvPr>
            <p:ph type="body" sz="half" idx="1"/>
          </p:nvPr>
        </p:nvSpPr>
        <p:spPr>
          <a:xfrm>
            <a:off x="1270000" y="2819400"/>
            <a:ext cx="5456565" cy="5842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자유로운 재배포</a:t>
            </a:r>
          </a:p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소스 코드 공개</a:t>
            </a:r>
          </a:p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파생 저작물</a:t>
            </a:r>
          </a:p>
          <a:p>
            <a:pPr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저작자의 소스 코드 원형 유지</a:t>
            </a:r>
          </a:p>
          <a:p>
            <a:pPr>
              <a:buBlip>
                <a:blip r:embed="rId2"/>
              </a:buBlip>
              <a:defRPr sz="3000"/>
            </a:pPr>
            <a:r>
              <a:t>개인 및 단체에 대한 차별 금지</a:t>
            </a:r>
          </a:p>
          <a:p>
            <a:pPr>
              <a:buBlip>
                <a:blip r:embed="rId2"/>
              </a:buBlip>
              <a:defRPr sz="3000"/>
            </a:pPr>
            <a:r>
              <a:t>사용 분야에 대한 차별 금지</a:t>
            </a:r>
          </a:p>
        </p:txBody>
      </p:sp>
      <p:sp>
        <p:nvSpPr>
          <p:cNvPr id="131" name="사용 허가의 배포 (라이센스)…"/>
          <p:cNvSpPr txBox="1"/>
          <p:nvPr/>
        </p:nvSpPr>
        <p:spPr>
          <a:xfrm>
            <a:off x="6970485" y="2819400"/>
            <a:ext cx="5456566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>
                <a:solidFill>
                  <a:schemeClr val="accent5"/>
                </a:solidFill>
              </a:defRPr>
            </a:pPr>
            <a:r>
              <a:t>사용 허가의 배포 (라이센스)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/>
            </a:pPr>
            <a:r>
              <a:t>특정 제품에만 유효한                 사용허가의 금지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/>
            </a:pPr>
            <a:r>
              <a:t>다른 소프트웨어를 제한하는     사용허가의 금지</a:t>
            </a:r>
          </a:p>
          <a:p>
            <a:pPr marL="469900" indent="-469900" algn="l">
              <a:spcBef>
                <a:spcPts val="3000"/>
              </a:spcBef>
              <a:buSzPct val="25000"/>
              <a:buBlip>
                <a:blip r:embed="rId2"/>
              </a:buBlip>
              <a:defRPr sz="3000"/>
            </a:pPr>
            <a:r>
              <a:t>사용 허가의 기술 중립성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스크린샷 2017-11-13 오후 11.40.50.png" descr="스크린샷 2017-11-13 오후 11.40.50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352549" y="2734832"/>
            <a:ext cx="4787901" cy="5376136"/>
          </a:xfrm>
          <a:prstGeom prst="rect">
            <a:avLst/>
          </a:prstGeom>
        </p:spPr>
      </p:pic>
      <p:sp>
        <p:nvSpPr>
          <p:cNvPr id="134" name="버전 관리의 필요성?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 anchor="ctr"/>
          <a:lstStyle>
            <a:lvl1pPr>
              <a:defRPr sz="7200"/>
            </a:lvl1pPr>
          </a:lstStyle>
          <a:p>
            <a:pPr/>
            <a:r>
              <a:t>버전 관리의 필요성?</a:t>
            </a:r>
          </a:p>
        </p:txBody>
      </p:sp>
      <p:grpSp>
        <p:nvGrpSpPr>
          <p:cNvPr id="140" name="그룹"/>
          <p:cNvGrpSpPr/>
          <p:nvPr/>
        </p:nvGrpSpPr>
        <p:grpSpPr>
          <a:xfrm>
            <a:off x="6955035" y="3434110"/>
            <a:ext cx="4787901" cy="3977580"/>
            <a:chOff x="-50800" y="-50799"/>
            <a:chExt cx="4787900" cy="3977579"/>
          </a:xfrm>
        </p:grpSpPr>
        <p:pic>
          <p:nvPicPr>
            <p:cNvPr id="135" name="스크린샷 2017-11-13 오후 11.42.58.png" descr="스크린샷 2017-11-13 오후 11.42.58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50800"/>
              <a:ext cx="4787900" cy="3977580"/>
            </a:xfrm>
            <a:prstGeom prst="rect">
              <a:avLst/>
            </a:prstGeom>
            <a:effectLst/>
          </p:spPr>
        </p:pic>
        <p:sp>
          <p:nvSpPr>
            <p:cNvPr id="136" name="서영"/>
            <p:cNvSpPr/>
            <p:nvPr/>
          </p:nvSpPr>
          <p:spPr>
            <a:xfrm>
              <a:off x="2870954" y="943420"/>
              <a:ext cx="625238" cy="325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서영</a:t>
              </a:r>
            </a:p>
          </p:txBody>
        </p:sp>
        <p:sp>
          <p:nvSpPr>
            <p:cNvPr id="137" name="명한"/>
            <p:cNvSpPr/>
            <p:nvPr/>
          </p:nvSpPr>
          <p:spPr>
            <a:xfrm>
              <a:off x="2870954" y="2157540"/>
              <a:ext cx="625238" cy="325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명한</a:t>
              </a:r>
            </a:p>
          </p:txBody>
        </p:sp>
        <p:sp>
          <p:nvSpPr>
            <p:cNvPr id="138" name="서영"/>
            <p:cNvSpPr/>
            <p:nvPr/>
          </p:nvSpPr>
          <p:spPr>
            <a:xfrm>
              <a:off x="2256274" y="3376740"/>
              <a:ext cx="625238" cy="3258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서영</a:t>
              </a:r>
            </a:p>
          </p:txBody>
        </p:sp>
        <p:sp>
          <p:nvSpPr>
            <p:cNvPr id="139" name="명한"/>
            <p:cNvSpPr/>
            <p:nvPr/>
          </p:nvSpPr>
          <p:spPr>
            <a:xfrm>
              <a:off x="2997954" y="3371661"/>
              <a:ext cx="625238" cy="32583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명한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소스 코드에서 무엇이 수정 되었는지?…"/>
          <p:cNvSpPr txBox="1"/>
          <p:nvPr>
            <p:ph type="body" idx="1"/>
          </p:nvPr>
        </p:nvSpPr>
        <p:spPr>
          <a:xfrm>
            <a:off x="1270000" y="1896821"/>
            <a:ext cx="10464800" cy="5064104"/>
          </a:xfrm>
          <a:prstGeom prst="rect">
            <a:avLst/>
          </a:prstGeom>
        </p:spPr>
        <p:txBody>
          <a:bodyPr/>
          <a:lstStyle/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소스 코드에서 무엇이 수정 되었는지?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누가 소스 코드를 수정 하였는지?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언제 소스 코드가 수정 되었는지?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왜 소스 코드를 수정 하였는지?</a:t>
            </a:r>
          </a:p>
          <a:p>
            <a:pPr marL="437006" indent="-437006" defTabSz="543305">
              <a:spcBef>
                <a:spcPts val="2700"/>
              </a:spcBef>
              <a:buBlip>
                <a:blip r:embed="rId2"/>
              </a:buBlip>
              <a:defRPr sz="3534"/>
            </a:pPr>
            <a:r>
              <a:t>예전 상태로 돌릴 수 있는지?</a:t>
            </a:r>
          </a:p>
        </p:txBody>
      </p:sp>
      <p:sp>
        <p:nvSpPr>
          <p:cNvPr id="143" name="그래서 버전관리 시스템을 사용합니다."/>
          <p:cNvSpPr/>
          <p:nvPr/>
        </p:nvSpPr>
        <p:spPr>
          <a:xfrm>
            <a:off x="1355530" y="7426649"/>
            <a:ext cx="10293740" cy="1270001"/>
          </a:xfrm>
          <a:prstGeom prst="roundRect">
            <a:avLst>
              <a:gd name="adj" fmla="val 15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4000">
                <a:solidFill>
                  <a:srgbClr val="CBCBCB"/>
                </a:solidFill>
                <a:effectLst>
                  <a:outerShdw sx="100000" sy="100000" kx="0" ky="0" algn="b" rotWithShape="0" blurRad="762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rPr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그래서 </a:t>
            </a:r>
            <a:r>
              <a:rPr sz="5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Papyrus Condensed"/>
                <a:ea typeface="Papyrus Condensed"/>
                <a:cs typeface="Papyrus Condensed"/>
                <a:sym typeface="Papyrus Condensed"/>
              </a:rPr>
              <a:t>버전관리 시스템</a:t>
            </a:r>
            <a:r>
              <a:rPr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</a:rPr>
              <a:t>을 사용합니다.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과 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Git과 Github</a:t>
            </a:r>
          </a:p>
        </p:txBody>
      </p:sp>
      <p:sp>
        <p:nvSpPr>
          <p:cNvPr id="146" name="Git이란 소스코드를 효과적으로 관리하기 위해 개발된 '분산형 버전 관리 시스템’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Git이란 소스코드를 효과적으로 관리하기 위해 개발된 '</a:t>
            </a:r>
            <a:r>
              <a:rPr sz="4500">
                <a:solidFill>
                  <a:schemeClr val="accent5"/>
                </a:solidFill>
              </a:rPr>
              <a:t>분산형 버전 관리 시스템</a:t>
            </a:r>
            <a:r>
              <a:t>’</a:t>
            </a:r>
          </a:p>
          <a:p>
            <a:pPr>
              <a:buBlip>
                <a:blip r:embed="rId2"/>
              </a:buBlip>
            </a:pPr>
            <a:r>
              <a:t>Github는 분산 버전 관리 툴인 깃을 사용하는 프로젝트를 지원하는 </a:t>
            </a:r>
            <a:r>
              <a:rPr sz="4500">
                <a:solidFill>
                  <a:schemeClr val="accent5"/>
                </a:solidFill>
              </a:rPr>
              <a:t>웹호스팅 서비스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스크린샷 2017-11-14 오전 12.09.33.png" descr="스크린샷 2017-11-14 오전 12.09.33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195916" y="2793025"/>
            <a:ext cx="10612968" cy="5593631"/>
          </a:xfrm>
          <a:prstGeom prst="rect">
            <a:avLst/>
          </a:prstGeom>
        </p:spPr>
      </p:pic>
      <p:sp>
        <p:nvSpPr>
          <p:cNvPr id="149" name="Github 외에도…"/>
          <p:cNvSpPr txBox="1"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</p:spPr>
        <p:txBody>
          <a:bodyPr anchor="ctr"/>
          <a:lstStyle/>
          <a:p>
            <a:pPr/>
            <a:r>
              <a:t>Github 외에도…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posi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Repository</a:t>
            </a:r>
          </a:p>
        </p:txBody>
      </p:sp>
      <p:sp>
        <p:nvSpPr>
          <p:cNvPr id="152" name="“저장소” 말그대로 파일이나 폴더를 저장해 두는곳…"/>
          <p:cNvSpPr txBox="1"/>
          <p:nvPr>
            <p:ph type="body" idx="1"/>
          </p:nvPr>
        </p:nvSpPr>
        <p:spPr>
          <a:xfrm>
            <a:off x="1270000" y="2612974"/>
            <a:ext cx="10464800" cy="58420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“저장소” 말그대로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파일이나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폴더를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두는곳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Blip>
                <a:blip r:embed="rId2"/>
              </a:buBlip>
            </a:pPr>
            <a:r>
              <a:t>장점은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파일이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변경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이력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별로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구분되어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저장된다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Blip>
                <a:blip r:embed="rId2"/>
              </a:buBlip>
            </a:pPr>
            <a:r>
              <a:t>로컬과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원격으로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나뉜다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Blip>
                <a:blip r:embed="rId2"/>
              </a:buBlip>
            </a:pPr>
            <a:r>
              <a:t>원격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파일이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원격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전용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서버에서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관리되며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여러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사람이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함께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공유하기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위한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                    로컬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t>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PC</a:t>
            </a:r>
            <a:r>
              <a:t>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파일이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저장되는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개인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전용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저장소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