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5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EEDB0-F6E9-449E-9883-EBBC506B19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2CD9C-3083-46BF-AA70-0AFB9F3FBC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4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3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9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ROUTE - </a:t>
            </a:r>
            <a:r>
              <a:rPr lang="ru-RU" dirty="0"/>
              <a:t>Протокол </a:t>
            </a:r>
            <a:r>
              <a:rPr lang="en-US" dirty="0"/>
              <a:t>BGP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1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4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7" r:id="rId5"/>
    <p:sldLayoutId id="2147483661" r:id="rId6"/>
    <p:sldLayoutId id="2147483662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hyperlink" Target="mailto:consulting.cisco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CCIE Service Provider</a:t>
            </a:r>
            <a:endParaRPr lang="ru-RU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Bootcamp Agenda</a:t>
            </a:r>
          </a:p>
        </p:txBody>
      </p:sp>
    </p:spTree>
    <p:extLst>
      <p:ext uri="{BB962C8B-B14F-4D97-AF65-F5344CB8AC3E}">
        <p14:creationId xmlns:p14="http://schemas.microsoft.com/office/powerpoint/2010/main" val="2040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FF7B92-5BE7-0146-BD31-4E9F4B86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Алексей Гусев, </a:t>
            </a:r>
            <a:r>
              <a:rPr lang="en-US" dirty="0"/>
              <a:t>CCIE #40704</a:t>
            </a:r>
          </a:p>
          <a:p>
            <a:pPr lvl="1"/>
            <a:r>
              <a:rPr lang="en-US" dirty="0"/>
              <a:t>CCIE Routing and Switching – 2013</a:t>
            </a:r>
          </a:p>
          <a:p>
            <a:pPr lvl="1"/>
            <a:r>
              <a:rPr lang="en-US" dirty="0"/>
              <a:t>CCIE Data Center – 2016</a:t>
            </a:r>
          </a:p>
          <a:p>
            <a:pPr lvl="1"/>
            <a:r>
              <a:rPr lang="en-US" dirty="0"/>
              <a:t>CCIE Service Provider - 2020</a:t>
            </a:r>
          </a:p>
          <a:p>
            <a:r>
              <a:rPr lang="en-US" dirty="0">
                <a:hlinkClick r:id="rId2"/>
              </a:rPr>
              <a:t>consulting.cisco@gmail.com</a:t>
            </a:r>
            <a:endParaRPr lang="en-US" dirty="0"/>
          </a:p>
          <a:p>
            <a:pPr lvl="1"/>
            <a:r>
              <a:rPr lang="en-US" dirty="0"/>
              <a:t>@fantas1st0</a:t>
            </a:r>
          </a:p>
          <a:p>
            <a:pPr lvl="1"/>
            <a:r>
              <a:rPr lang="en-GB" dirty="0" err="1"/>
              <a:t>linkedin.com</a:t>
            </a:r>
            <a:r>
              <a:rPr lang="en-GB" dirty="0"/>
              <a:t>/in/</a:t>
            </a:r>
            <a:r>
              <a:rPr lang="en-GB" dirty="0" err="1"/>
              <a:t>alexguse</a:t>
            </a:r>
            <a:endParaRPr lang="en-GB" dirty="0"/>
          </a:p>
          <a:p>
            <a:pPr lvl="1"/>
            <a:r>
              <a:rPr lang="en-GB" dirty="0" err="1"/>
              <a:t>vk.com</a:t>
            </a:r>
            <a:r>
              <a:rPr lang="en-GB" dirty="0"/>
              <a:t>/</a:t>
            </a:r>
            <a:r>
              <a:rPr lang="en-GB" dirty="0" err="1"/>
              <a:t>agusev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7DC6D-9A87-DD46-B423-A3426609B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SP: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23FCC-6012-274D-A959-02D719F5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Вашем инструкторе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B674C-2476-B64F-BACD-4F502477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38" y="3364221"/>
            <a:ext cx="353646" cy="353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FCE12-28C1-C04C-9923-DBD77E07F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38" y="3764759"/>
            <a:ext cx="325315" cy="325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6298C-E677-5C4D-94EA-A39B1CE27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9" y="4148689"/>
            <a:ext cx="353646" cy="353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6979E-C534-EC47-A62F-5FCA943A7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200" y="3006667"/>
            <a:ext cx="1422400" cy="1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01DCA1-94F4-1D4F-8162-952C7D397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2000" y="3006667"/>
            <a:ext cx="14224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5AEA77-E898-6E46-815F-F3D2AD85F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600" y="1167444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B37238-C8E7-F04F-A177-D01A85B4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6816"/>
            <a:ext cx="10972800" cy="4352504"/>
          </a:xfrm>
        </p:spPr>
        <p:txBody>
          <a:bodyPr/>
          <a:lstStyle/>
          <a:p>
            <a:r>
              <a:rPr lang="ru-RU" dirty="0"/>
              <a:t>Знания сетевых технологий на уровне </a:t>
            </a:r>
            <a:r>
              <a:rPr lang="en-US" dirty="0"/>
              <a:t>CCNA </a:t>
            </a:r>
            <a:r>
              <a:rPr lang="ru-RU" dirty="0"/>
              <a:t>или эквивалентная подготовка</a:t>
            </a:r>
            <a:r>
              <a:rPr lang="en-US" dirty="0"/>
              <a:t> (</a:t>
            </a:r>
            <a:r>
              <a:rPr lang="en-US" b="1" dirty="0"/>
              <a:t>MUST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Хорошие знания маршрутизации (а-ля </a:t>
            </a:r>
            <a:r>
              <a:rPr lang="en-US" dirty="0"/>
              <a:t>CCNP) </a:t>
            </a:r>
            <a:r>
              <a:rPr lang="ru-RU" dirty="0"/>
              <a:t>будут большим подспорьем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A9A63-4103-964F-846F-B09B04FD8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SP: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D70BD-7E7E-044A-814B-5AB87B80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9986"/>
            <a:ext cx="10972800" cy="1038189"/>
          </a:xfrm>
        </p:spPr>
        <p:txBody>
          <a:bodyPr/>
          <a:lstStyle/>
          <a:p>
            <a:r>
              <a:rPr lang="ru-RU" dirty="0"/>
              <a:t>Предварительные требования для слушателей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975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SP: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01706"/>
              </p:ext>
            </p:extLst>
          </p:nvPr>
        </p:nvGraphicFramePr>
        <p:xfrm>
          <a:off x="609600" y="1196975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Технологии 2-го уровня модели </a:t>
                      </a:r>
                      <a:r>
                        <a:rPr lang="en-US" b="1" dirty="0"/>
                        <a:t>OSI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17.08.2020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Введение в курс. Знакомство.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19.08.2020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Порты 2-го уровня. Коммутация в сетях связи. </a:t>
                      </a:r>
                      <a:r>
                        <a:rPr lang="en-GB" dirty="0"/>
                        <a:t>VLAN</a:t>
                      </a:r>
                      <a:r>
                        <a:rPr lang="ru-RU" dirty="0"/>
                        <a:t>ы и </a:t>
                      </a:r>
                      <a:r>
                        <a:rPr lang="ru-RU" dirty="0" err="1"/>
                        <a:t>транки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21.08.2020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Семейство протоколов </a:t>
                      </a:r>
                      <a:r>
                        <a:rPr lang="en-GB" dirty="0"/>
                        <a:t>STP. STP </a:t>
                      </a:r>
                      <a:r>
                        <a:rPr lang="ru-RU" dirty="0"/>
                        <a:t>и </a:t>
                      </a:r>
                      <a:r>
                        <a:rPr lang="en-GB" dirty="0"/>
                        <a:t>RSTP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24.08.2020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Основы </a:t>
                      </a:r>
                      <a:r>
                        <a:rPr lang="en-GB" dirty="0"/>
                        <a:t>MSTP. VTPv2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26.08.2020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VTPv3. </a:t>
                      </a:r>
                      <a:r>
                        <a:rPr lang="ru-RU" dirty="0"/>
                        <a:t>Агрегационные каналы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6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4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SP: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105433"/>
              </p:ext>
            </p:extLst>
          </p:nvPr>
        </p:nvGraphicFramePr>
        <p:xfrm>
          <a:off x="609600" y="1244477"/>
          <a:ext cx="109728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Технологии </a:t>
                      </a:r>
                      <a:r>
                        <a:rPr lang="en-US" b="1" dirty="0"/>
                        <a:t>3</a:t>
                      </a:r>
                      <a:r>
                        <a:rPr lang="ru-RU" b="1" dirty="0"/>
                        <a:t>-го уровня модели</a:t>
                      </a:r>
                      <a:r>
                        <a:rPr lang="en-US" b="1" dirty="0"/>
                        <a:t> OSI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28.08.2020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Адресное пространство </a:t>
                      </a:r>
                      <a:r>
                        <a:rPr lang="en-GB" dirty="0"/>
                        <a:t>IPv4. </a:t>
                      </a:r>
                      <a:r>
                        <a:rPr lang="ru-RU" dirty="0"/>
                        <a:t>Маршрутизация в сетях связи. Статические маршруты.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31.08.2020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Туннелирование</a:t>
                      </a:r>
                      <a:r>
                        <a:rPr lang="ru-RU" dirty="0"/>
                        <a:t> трафика. Маршрутизация на основе адреса источника.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02.09.2020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EIGRP,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04.09.2020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EIGRP,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09.09.2020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EIGRP,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OSPF,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14.09.2020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OSPF,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5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OSPF,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18.09.2020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Редистрибуция</a:t>
                      </a:r>
                      <a:r>
                        <a:rPr lang="ru-RU" dirty="0"/>
                        <a:t> и сопутствующие проблемы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4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SP: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705444"/>
              </p:ext>
            </p:extLst>
          </p:nvPr>
        </p:nvGraphicFramePr>
        <p:xfrm>
          <a:off x="609600" y="1244477"/>
          <a:ext cx="10972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Технологии </a:t>
                      </a:r>
                      <a:r>
                        <a:rPr lang="en-US" b="1" dirty="0"/>
                        <a:t>3</a:t>
                      </a:r>
                      <a:r>
                        <a:rPr lang="ru-RU" b="1" dirty="0"/>
                        <a:t>-го уровня модели</a:t>
                      </a:r>
                      <a:r>
                        <a:rPr lang="en-US" b="1" dirty="0"/>
                        <a:t> OSI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21.09.2020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BGP,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23.09.2020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BGP,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25.09.2020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BGP,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28.09.2020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BGP,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4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30.09.2020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BGP,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02.10.2020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маршрутизация </a:t>
                      </a:r>
                      <a:r>
                        <a:rPr lang="en-GB" dirty="0"/>
                        <a:t>BGP,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6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05.10.2020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Многоадресная маршрутизация, 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5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07.10.2020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Многоадресная маршрутизация, 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09.10.2020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Многоадресная маршрутизация, 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4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12.10.2020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Многоадресная маршрутизация, часть </a:t>
                      </a:r>
                      <a:r>
                        <a:rPr lang="en-US" dirty="0"/>
                        <a:t>4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14.10.2020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Многоадресная маршрутизация, часть </a:t>
                      </a:r>
                      <a:r>
                        <a:rPr lang="en-US" dirty="0"/>
                        <a:t>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24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1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SP: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98173"/>
              </p:ext>
            </p:extLst>
          </p:nvPr>
        </p:nvGraphicFramePr>
        <p:xfrm>
          <a:off x="609600" y="1244477"/>
          <a:ext cx="109728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Технологии </a:t>
                      </a:r>
                      <a:r>
                        <a:rPr lang="en-US" b="1" dirty="0"/>
                        <a:t>3</a:t>
                      </a:r>
                      <a:r>
                        <a:rPr lang="ru-RU" b="1" dirty="0"/>
                        <a:t>-го уровня модели</a:t>
                      </a:r>
                      <a:r>
                        <a:rPr lang="en-US" b="1" dirty="0"/>
                        <a:t> OSI. </a:t>
                      </a:r>
                      <a:r>
                        <a:rPr lang="ru-RU" b="1" dirty="0"/>
                        <a:t>Знакомство с </a:t>
                      </a:r>
                      <a:r>
                        <a:rPr lang="en-US" b="1" dirty="0"/>
                        <a:t>IPv6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Адресное пространство </a:t>
                      </a:r>
                      <a:r>
                        <a:rPr lang="en-GB" dirty="0"/>
                        <a:t>IPv6. </a:t>
                      </a:r>
                      <a:r>
                        <a:rPr lang="ru-RU" dirty="0"/>
                        <a:t>Статические маршруты.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19.10.2020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Адресное пространство </a:t>
                      </a:r>
                      <a:r>
                        <a:rPr lang="en-GB" dirty="0"/>
                        <a:t>IPv6. </a:t>
                      </a:r>
                      <a:r>
                        <a:rPr lang="ru-RU" dirty="0"/>
                        <a:t>Динамическая маршрутизация.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32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 err="1"/>
                        <a:t>Мультипротокольная</a:t>
                      </a:r>
                      <a:r>
                        <a:rPr lang="ru-RU" b="1" dirty="0"/>
                        <a:t> коммутация по меткам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21.10.2020*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Мультипротокольная</a:t>
                      </a:r>
                      <a:r>
                        <a:rPr lang="ru-RU" dirty="0"/>
                        <a:t> коммутация по меткам, 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23.10.2020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Мультипротокольная</a:t>
                      </a:r>
                      <a:r>
                        <a:rPr lang="ru-RU" dirty="0"/>
                        <a:t> коммутация по меткам, 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26.10.2020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Мультипротокольная</a:t>
                      </a:r>
                      <a:r>
                        <a:rPr lang="ru-RU" dirty="0"/>
                        <a:t> коммутация по меткам, 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28.10.2020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Мультипротокольная</a:t>
                      </a:r>
                      <a:r>
                        <a:rPr lang="ru-RU" dirty="0"/>
                        <a:t> коммутация по меткам, часть </a:t>
                      </a:r>
                      <a:r>
                        <a:rPr lang="en-US" dirty="0"/>
                        <a:t>4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5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1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SP: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872567"/>
              </p:ext>
            </p:extLst>
          </p:nvPr>
        </p:nvGraphicFramePr>
        <p:xfrm>
          <a:off x="609600" y="1244477"/>
          <a:ext cx="109728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DMVPN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30.10.2020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Multipoint VPN,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02.11.2020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Multipoint VPN,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04.11.2020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Multipoint VPN,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0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Построение защищенных сетей связи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06.11.2020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IPsec,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09.11.2020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IPsec,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Безопасность инфраструктуры: </a:t>
                      </a:r>
                      <a:r>
                        <a:rPr lang="en-GB" dirty="0"/>
                        <a:t>PACL/VACL, DHCP Snooping, PVLAN, DAI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5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13.11.2020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Введение в 802.1</a:t>
                      </a:r>
                      <a:r>
                        <a:rPr lang="en-GB" dirty="0"/>
                        <a:t>x. </a:t>
                      </a:r>
                      <a:r>
                        <a:rPr lang="ru-RU" dirty="0"/>
                        <a:t>Аутентификация конечных устройств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09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SP: Bootcamp 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Приблизительная программа курса</a:t>
            </a:r>
            <a:endParaRPr lang="en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2BDBE-4A77-5C46-BBF8-D869AE31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686887"/>
              </p:ext>
            </p:extLst>
          </p:nvPr>
        </p:nvGraphicFramePr>
        <p:xfrm>
          <a:off x="609600" y="1244477"/>
          <a:ext cx="10972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04689323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5371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Тема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54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Сетевые сервисы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Протоколы резервирования шлюзы </a:t>
                      </a:r>
                      <a:r>
                        <a:rPr lang="ru-RU" dirty="0" err="1"/>
                        <a:t>по-умолчанию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18.11.2020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Сетевая трансляция адресов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32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SD-X</a:t>
                      </a:r>
                      <a:endParaRPr lang="en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SD-WAN,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23.11.2020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SD-WAN,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25.11.2020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SD-WAN,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5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27.11.2020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SD-WAN,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4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30.11.2020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SD-WAN,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02.12.2020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Основы </a:t>
                      </a:r>
                      <a:r>
                        <a:rPr lang="en-GB" dirty="0"/>
                        <a:t>SDA, </a:t>
                      </a:r>
                      <a:r>
                        <a:rPr lang="ru-RU" dirty="0"/>
                        <a:t>часть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4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04.12.2020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Основы </a:t>
                      </a:r>
                      <a:r>
                        <a:rPr lang="en-GB" dirty="0"/>
                        <a:t>SDA,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0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/>
                        <a:t>07.12.2020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Основы </a:t>
                      </a:r>
                      <a:r>
                        <a:rPr lang="en-GB" dirty="0"/>
                        <a:t>SDA, </a:t>
                      </a:r>
                      <a:r>
                        <a:rPr lang="ru-RU" dirty="0"/>
                        <a:t>часть </a:t>
                      </a:r>
                      <a:r>
                        <a:rPr lang="en-US" dirty="0"/>
                        <a:t>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5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41553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5239</TotalTime>
  <Words>523</Words>
  <Application>Microsoft Macintosh PowerPoint</Application>
  <PresentationFormat>Widescreen</PresentationFormat>
  <Paragraphs>146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NetworkEducation</vt:lpstr>
      <vt:lpstr>CCIE Service Provider</vt:lpstr>
      <vt:lpstr>О Вашем инструкторе</vt:lpstr>
      <vt:lpstr>Предварительные требования для слушателей</vt:lpstr>
      <vt:lpstr>Приблизительная программа курса</vt:lpstr>
      <vt:lpstr>Приблизительная программа курса</vt:lpstr>
      <vt:lpstr>Приблизительная программа курса</vt:lpstr>
      <vt:lpstr>Приблизительная программа курса</vt:lpstr>
      <vt:lpstr>Приблизительная программа курса</vt:lpstr>
      <vt:lpstr>Приблизительная программа курса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Cisco SD-WAN (Viptela)</dc:title>
  <dc:subject/>
  <dc:creator>Alexey Gusev</dc:creator>
  <cp:keywords/>
  <dc:description/>
  <cp:lastModifiedBy>Alexey Gusev -X (alexguse - Flint Russia at Cisco)</cp:lastModifiedBy>
  <cp:revision>65</cp:revision>
  <dcterms:created xsi:type="dcterms:W3CDTF">2018-01-01T14:19:21Z</dcterms:created>
  <dcterms:modified xsi:type="dcterms:W3CDTF">2021-05-07T12:31:23Z</dcterms:modified>
  <cp:category/>
</cp:coreProperties>
</file>