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D6227C-154B-4050-8A04-68FBF7E1866E}">
  <a:tblStyle styleId="{26D6227C-154B-4050-8A04-68FBF7E186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2a00060f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2a00060f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99d8c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99d8c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11f8c9d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11f8c9d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211f8c9df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211f8c9df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205cba36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205cba36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23dab72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23dab72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2c2edc5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2c2edc5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28ce39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28ce39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20d7e26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20d7e26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bccca8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bccca8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bccca81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bccca81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05cba36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05cba36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bccca814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bccca814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05cba36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05cba36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14.jp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07825" y="-142250"/>
            <a:ext cx="7998000" cy="13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351C75"/>
                </a:solidFill>
              </a:rPr>
              <a:t>Comparative study of SIFT and HOG with facial recognition problem.</a:t>
            </a:r>
            <a:endParaRPr sz="3000">
              <a:solidFill>
                <a:srgbClr val="351C75"/>
              </a:solidFill>
            </a:endParaRPr>
          </a:p>
        </p:txBody>
      </p:sp>
      <p:sp>
        <p:nvSpPr>
          <p:cNvPr id="59" name="Google Shape;59;p13"/>
          <p:cNvSpPr txBox="1"/>
          <p:nvPr>
            <p:ph idx="1" type="subTitle"/>
          </p:nvPr>
        </p:nvSpPr>
        <p:spPr>
          <a:xfrm>
            <a:off x="209950" y="2654125"/>
            <a:ext cx="85206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                                                      Group No: (</a:t>
            </a:r>
            <a:r>
              <a:rPr b="1" lang="en" sz="2000">
                <a:solidFill>
                  <a:srgbClr val="FFFFFF"/>
                </a:solidFill>
              </a:rPr>
              <a:t>Group: 03)</a:t>
            </a:r>
            <a:endParaRPr b="1" sz="2000">
              <a:solidFill>
                <a:srgbClr val="FFFFFF"/>
              </a:solidFill>
            </a:endParaRPr>
          </a:p>
          <a:p>
            <a:pPr indent="0" lvl="0" marL="0" rtl="0" algn="l">
              <a:spcBef>
                <a:spcPts val="0"/>
              </a:spcBef>
              <a:spcAft>
                <a:spcPts val="0"/>
              </a:spcAft>
              <a:buNone/>
            </a:pPr>
            <a:r>
              <a:t/>
            </a:r>
            <a:endParaRPr b="1" sz="2000">
              <a:solidFill>
                <a:srgbClr val="FFFFFF"/>
              </a:solidFill>
            </a:endParaRPr>
          </a:p>
          <a:p>
            <a:pPr indent="457200" lvl="0" marL="2286000" rtl="0" algn="l">
              <a:spcBef>
                <a:spcPts val="0"/>
              </a:spcBef>
              <a:spcAft>
                <a:spcPts val="0"/>
              </a:spcAft>
              <a:buNone/>
            </a:pPr>
            <a:r>
              <a:rPr lang="en" sz="2000">
                <a:solidFill>
                  <a:srgbClr val="FFFFFF"/>
                </a:solidFill>
              </a:rPr>
              <a:t>Raj Bhensadadia (201501011)</a:t>
            </a:r>
            <a:endParaRPr sz="2000">
              <a:solidFill>
                <a:srgbClr val="FFFFFF"/>
              </a:solidFill>
            </a:endParaRPr>
          </a:p>
          <a:p>
            <a:pPr indent="457200" lvl="0" marL="2286000" rtl="0" algn="l">
              <a:spcBef>
                <a:spcPts val="0"/>
              </a:spcBef>
              <a:spcAft>
                <a:spcPts val="0"/>
              </a:spcAft>
              <a:buNone/>
            </a:pPr>
            <a:r>
              <a:rPr lang="en" sz="2000">
                <a:solidFill>
                  <a:srgbClr val="FFFFFF"/>
                </a:solidFill>
              </a:rPr>
              <a:t>Bansi Gajera (201501028)</a:t>
            </a:r>
            <a:endParaRPr sz="2000">
              <a:solidFill>
                <a:srgbClr val="FFFFFF"/>
              </a:solidFill>
            </a:endParaRPr>
          </a:p>
          <a:p>
            <a:pPr indent="0" lvl="0" marL="2743200" rtl="0" algn="l">
              <a:spcBef>
                <a:spcPts val="0"/>
              </a:spcBef>
              <a:spcAft>
                <a:spcPts val="0"/>
              </a:spcAft>
              <a:buNone/>
            </a:pPr>
            <a:r>
              <a:rPr lang="en" sz="2000">
                <a:solidFill>
                  <a:srgbClr val="FFFFFF"/>
                </a:solidFill>
              </a:rPr>
              <a:t>Dhwani Mehta (201501054)</a:t>
            </a:r>
            <a:endParaRPr sz="2000">
              <a:solidFill>
                <a:srgbClr val="FFFFFF"/>
              </a:solidFill>
            </a:endParaRPr>
          </a:p>
          <a:p>
            <a:pPr indent="457200" lvl="0" marL="2286000" rtl="0" algn="l">
              <a:spcBef>
                <a:spcPts val="0"/>
              </a:spcBef>
              <a:spcAft>
                <a:spcPts val="0"/>
              </a:spcAft>
              <a:buNone/>
            </a:pPr>
            <a:r>
              <a:rPr lang="en" sz="2000">
                <a:solidFill>
                  <a:srgbClr val="FFFFFF"/>
                </a:solidFill>
              </a:rPr>
              <a:t>Kanan Vyas (201501121)</a:t>
            </a:r>
            <a:endParaRPr sz="2000">
              <a:solidFill>
                <a:srgbClr val="FFFFFF"/>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t/>
            </a:r>
            <a:endParaRPr sz="2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CNN architecture that we used:</a:t>
            </a:r>
            <a:endParaRPr>
              <a:solidFill>
                <a:srgbClr val="351C75"/>
              </a:solidFill>
            </a:endParaRPr>
          </a:p>
        </p:txBody>
      </p:sp>
      <p:pic>
        <p:nvPicPr>
          <p:cNvPr id="160" name="Google Shape;160;p22"/>
          <p:cNvPicPr preferRelativeResize="0"/>
          <p:nvPr/>
        </p:nvPicPr>
        <p:blipFill>
          <a:blip r:embed="rId3">
            <a:alphaModFix/>
          </a:blip>
          <a:stretch>
            <a:fillRect/>
          </a:stretch>
        </p:blipFill>
        <p:spPr>
          <a:xfrm>
            <a:off x="1577700" y="1068424"/>
            <a:ext cx="5276525" cy="346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rPr>
              <a:t> </a:t>
            </a:r>
            <a:r>
              <a:rPr lang="en">
                <a:solidFill>
                  <a:srgbClr val="351C75"/>
                </a:solidFill>
              </a:rPr>
              <a:t>Performance analysis:</a:t>
            </a:r>
            <a:endParaRPr b="1">
              <a:solidFill>
                <a:srgbClr val="351C75"/>
              </a:solidFill>
            </a:endParaRPr>
          </a:p>
          <a:p>
            <a:pPr indent="0" lvl="0" marL="0" rtl="0" algn="l">
              <a:spcBef>
                <a:spcPts val="0"/>
              </a:spcBef>
              <a:spcAft>
                <a:spcPts val="0"/>
              </a:spcAft>
              <a:buNone/>
            </a:pPr>
            <a:r>
              <a:t/>
            </a:r>
            <a:endParaRPr/>
          </a:p>
        </p:txBody>
      </p:sp>
      <p:graphicFrame>
        <p:nvGraphicFramePr>
          <p:cNvPr id="166" name="Google Shape;166;p23"/>
          <p:cNvGraphicFramePr/>
          <p:nvPr/>
        </p:nvGraphicFramePr>
        <p:xfrm>
          <a:off x="1555750" y="1068425"/>
          <a:ext cx="3000000" cy="3000000"/>
        </p:xfrm>
        <a:graphic>
          <a:graphicData uri="http://schemas.openxmlformats.org/drawingml/2006/table">
            <a:tbl>
              <a:tblPr>
                <a:noFill/>
                <a:tableStyleId>{26D6227C-154B-4050-8A04-68FBF7E1866E}</a:tableStyleId>
              </a:tblPr>
              <a:tblGrid>
                <a:gridCol w="1570625"/>
                <a:gridCol w="1547825"/>
                <a:gridCol w="1593450"/>
              </a:tblGrid>
              <a:tr h="442875">
                <a:tc>
                  <a:txBody>
                    <a:bodyPr>
                      <a:noAutofit/>
                    </a:bodyPr>
                    <a:lstStyle/>
                    <a:p>
                      <a:pPr indent="0" lvl="0" marL="0" rtl="0" algn="l">
                        <a:spcBef>
                          <a:spcPts val="0"/>
                        </a:spcBef>
                        <a:spcAft>
                          <a:spcPts val="0"/>
                        </a:spcAft>
                        <a:buNone/>
                      </a:pPr>
                      <a:r>
                        <a:rPr b="1" lang="en"/>
                        <a:t>Feature extraction</a:t>
                      </a:r>
                      <a:endParaRPr b="1"/>
                    </a:p>
                  </a:txBody>
                  <a:tcPr marT="91425" marB="91425" marR="91425" marL="91425"/>
                </a:tc>
                <a:tc>
                  <a:txBody>
                    <a:bodyPr>
                      <a:noAutofit/>
                    </a:bodyPr>
                    <a:lstStyle/>
                    <a:p>
                      <a:pPr indent="0" lvl="0" marL="0" rtl="0" algn="l">
                        <a:spcBef>
                          <a:spcPts val="0"/>
                        </a:spcBef>
                        <a:spcAft>
                          <a:spcPts val="0"/>
                        </a:spcAft>
                        <a:buNone/>
                      </a:pPr>
                      <a:r>
                        <a:rPr b="1" lang="en"/>
                        <a:t>Classifier</a:t>
                      </a:r>
                      <a:endParaRPr b="1"/>
                    </a:p>
                  </a:txBody>
                  <a:tcPr marT="91425" marB="91425" marR="91425" marL="91425"/>
                </a:tc>
                <a:tc>
                  <a:txBody>
                    <a:bodyPr>
                      <a:noAutofit/>
                    </a:bodyPr>
                    <a:lstStyle/>
                    <a:p>
                      <a:pPr indent="0" lvl="0" marL="0" rtl="0" algn="l">
                        <a:spcBef>
                          <a:spcPts val="0"/>
                        </a:spcBef>
                        <a:spcAft>
                          <a:spcPts val="0"/>
                        </a:spcAft>
                        <a:buNone/>
                      </a:pPr>
                      <a:r>
                        <a:rPr b="1" lang="en"/>
                        <a:t>Accuracy</a:t>
                      </a:r>
                      <a:endParaRPr b="1"/>
                    </a:p>
                  </a:txBody>
                  <a:tcPr marT="91425" marB="91425" marR="91425" marL="91425"/>
                </a:tc>
              </a:tr>
              <a:tr h="441950">
                <a:tc>
                  <a:txBody>
                    <a:bodyPr>
                      <a:noAutofit/>
                    </a:bodyPr>
                    <a:lstStyle/>
                    <a:p>
                      <a:pPr indent="0" lvl="0" marL="0" rtl="0" algn="l">
                        <a:spcBef>
                          <a:spcPts val="0"/>
                        </a:spcBef>
                        <a:spcAft>
                          <a:spcPts val="0"/>
                        </a:spcAft>
                        <a:buNone/>
                      </a:pPr>
                      <a:r>
                        <a:rPr lang="en"/>
                        <a:t>SIFT </a:t>
                      </a:r>
                      <a:endParaRPr/>
                    </a:p>
                  </a:txBody>
                  <a:tcPr marT="91425" marB="91425" marR="91425" marL="91425"/>
                </a:tc>
                <a:tc>
                  <a:txBody>
                    <a:bodyPr>
                      <a:noAutofit/>
                    </a:bodyPr>
                    <a:lstStyle/>
                    <a:p>
                      <a:pPr indent="0" lvl="0" marL="0" rtl="0" algn="l">
                        <a:spcBef>
                          <a:spcPts val="0"/>
                        </a:spcBef>
                        <a:spcAft>
                          <a:spcPts val="0"/>
                        </a:spcAft>
                        <a:buNone/>
                      </a:pPr>
                      <a:r>
                        <a:rPr lang="en"/>
                        <a:t>Euclidean</a:t>
                      </a:r>
                      <a:endParaRPr/>
                    </a:p>
                  </a:txBody>
                  <a:tcPr marT="91425" marB="91425" marR="91425" marL="91425"/>
                </a:tc>
                <a:tc>
                  <a:txBody>
                    <a:bodyPr>
                      <a:noAutofit/>
                    </a:bodyPr>
                    <a:lstStyle/>
                    <a:p>
                      <a:pPr indent="0" lvl="0" marL="0" rtl="0" algn="l">
                        <a:spcBef>
                          <a:spcPts val="0"/>
                        </a:spcBef>
                        <a:spcAft>
                          <a:spcPts val="0"/>
                        </a:spcAft>
                        <a:buNone/>
                      </a:pPr>
                      <a:r>
                        <a:rPr lang="en"/>
                        <a:t>57%</a:t>
                      </a:r>
                      <a:endParaRPr/>
                    </a:p>
                  </a:txBody>
                  <a:tcPr marT="91425" marB="91425" marR="91425" marL="91425"/>
                </a:tc>
              </a:tr>
              <a:tr h="438625">
                <a:tc>
                  <a:txBody>
                    <a:bodyPr>
                      <a:noAutofit/>
                    </a:bodyPr>
                    <a:lstStyle/>
                    <a:p>
                      <a:pPr indent="0" lvl="0" marL="0" rtl="0" algn="l">
                        <a:spcBef>
                          <a:spcPts val="0"/>
                        </a:spcBef>
                        <a:spcAft>
                          <a:spcPts val="0"/>
                        </a:spcAft>
                        <a:buNone/>
                      </a:pPr>
                      <a:r>
                        <a:rPr lang="en"/>
                        <a:t>SIFT </a:t>
                      </a:r>
                      <a:endParaRPr/>
                    </a:p>
                  </a:txBody>
                  <a:tcPr marT="91425" marB="91425" marR="91425" marL="91425">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SVM</a:t>
                      </a:r>
                      <a:endParaRPr/>
                    </a:p>
                  </a:txBody>
                  <a:tcPr marT="91425" marB="91425" marR="91425" marL="91425">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73.44 %</a:t>
                      </a:r>
                      <a:endParaRPr/>
                    </a:p>
                  </a:txBody>
                  <a:tcPr marT="91425" marB="91425" marR="91425" marL="91425"/>
                </a:tc>
              </a:tr>
              <a:tr h="438625">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ANN</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87.54 %</a:t>
                      </a:r>
                      <a:endParaRPr/>
                    </a:p>
                  </a:txBody>
                  <a:tcPr marT="91425" marB="91425" marR="91425" marL="91425"/>
                </a:tc>
              </a:tr>
              <a:tr h="442875">
                <a:tc>
                  <a:txBody>
                    <a:bodyPr>
                      <a:noAutofit/>
                    </a:bodyPr>
                    <a:lstStyle/>
                    <a:p>
                      <a:pPr indent="0" lvl="0" marL="0" rtl="0" algn="l">
                        <a:spcBef>
                          <a:spcPts val="0"/>
                        </a:spcBef>
                        <a:spcAft>
                          <a:spcPts val="0"/>
                        </a:spcAft>
                        <a:buNone/>
                      </a:pPr>
                      <a:r>
                        <a:rPr lang="en"/>
                        <a:t>HOG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SVM</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65.31 %</a:t>
                      </a:r>
                      <a:endParaRPr/>
                    </a:p>
                  </a:txBody>
                  <a:tcPr marT="91425" marB="91425" marR="91425" marL="91425">
                    <a:lnB cap="flat" cmpd="sng" w="9525">
                      <a:solidFill>
                        <a:srgbClr val="9E9E9E"/>
                      </a:solidFill>
                      <a:prstDash val="solid"/>
                      <a:round/>
                      <a:headEnd len="sm" w="sm" type="none"/>
                      <a:tailEnd len="sm" w="sm" type="none"/>
                    </a:lnB>
                  </a:tcPr>
                </a:tc>
              </a:tr>
              <a:tr h="442875">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75.56%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2875">
                <a:tc>
                  <a:txBody>
                    <a:bodyPr>
                      <a:noAutofit/>
                    </a:bodyPr>
                    <a:lstStyle/>
                    <a:p>
                      <a:pPr indent="0" lvl="0" marL="0" rtl="0" algn="l">
                        <a:spcBef>
                          <a:spcPts val="0"/>
                        </a:spcBef>
                        <a:spcAft>
                          <a:spcPts val="0"/>
                        </a:spcAft>
                        <a:buNone/>
                      </a:pPr>
                      <a:r>
                        <a:rPr lang="en"/>
                        <a:t>CNN</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93.26%</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568346" y="1472617"/>
            <a:ext cx="4138853" cy="3014353"/>
          </a:xfrm>
          <a:prstGeom prst="rect">
            <a:avLst/>
          </a:prstGeom>
          <a:noFill/>
          <a:ln>
            <a:noFill/>
          </a:ln>
        </p:spPr>
      </p:pic>
      <p:sp>
        <p:nvSpPr>
          <p:cNvPr id="172" name="Google Shape;172;p24"/>
          <p:cNvSpPr txBox="1"/>
          <p:nvPr/>
        </p:nvSpPr>
        <p:spPr>
          <a:xfrm>
            <a:off x="713715" y="4285874"/>
            <a:ext cx="39492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no.</a:t>
            </a:r>
            <a:r>
              <a:rPr lang="en" sz="900"/>
              <a:t> of test images (x20)</a:t>
            </a:r>
            <a:endParaRPr sz="900"/>
          </a:p>
        </p:txBody>
      </p:sp>
      <p:sp>
        <p:nvSpPr>
          <p:cNvPr id="173" name="Google Shape;173;p24"/>
          <p:cNvSpPr txBox="1"/>
          <p:nvPr/>
        </p:nvSpPr>
        <p:spPr>
          <a:xfrm rot="-5400000">
            <a:off x="-1159600" y="2886253"/>
            <a:ext cx="32868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Precision / Recall value</a:t>
            </a:r>
            <a:endParaRPr sz="900"/>
          </a:p>
        </p:txBody>
      </p:sp>
      <p:sp>
        <p:nvSpPr>
          <p:cNvPr id="174" name="Google Shape;174;p24"/>
          <p:cNvSpPr txBox="1"/>
          <p:nvPr/>
        </p:nvSpPr>
        <p:spPr>
          <a:xfrm>
            <a:off x="7343675" y="175375"/>
            <a:ext cx="14172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Recall</a:t>
            </a:r>
            <a:endParaRPr sz="1800"/>
          </a:p>
          <a:p>
            <a:pPr indent="0" lvl="0" marL="0" rtl="0" algn="l">
              <a:spcBef>
                <a:spcPts val="0"/>
              </a:spcBef>
              <a:spcAft>
                <a:spcPts val="0"/>
              </a:spcAft>
              <a:buNone/>
            </a:pPr>
            <a:r>
              <a:rPr lang="en" sz="1800"/>
              <a:t>Precision </a:t>
            </a:r>
            <a:endParaRPr sz="1800"/>
          </a:p>
        </p:txBody>
      </p:sp>
      <p:cxnSp>
        <p:nvCxnSpPr>
          <p:cNvPr id="175" name="Google Shape;175;p24"/>
          <p:cNvCxnSpPr>
            <a:stCxn id="174" idx="1"/>
            <a:endCxn id="174" idx="1"/>
          </p:cNvCxnSpPr>
          <p:nvPr/>
        </p:nvCxnSpPr>
        <p:spPr>
          <a:xfrm>
            <a:off x="7343675" y="518725"/>
            <a:ext cx="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4"/>
          <p:cNvCxnSpPr/>
          <p:nvPr/>
        </p:nvCxnSpPr>
        <p:spPr>
          <a:xfrm>
            <a:off x="6919900" y="365300"/>
            <a:ext cx="423600" cy="1200"/>
          </a:xfrm>
          <a:prstGeom prst="straightConnector1">
            <a:avLst/>
          </a:prstGeom>
          <a:noFill/>
          <a:ln cap="flat" cmpd="sng" w="38100">
            <a:solidFill>
              <a:srgbClr val="F6B26B"/>
            </a:solidFill>
            <a:prstDash val="solid"/>
            <a:round/>
            <a:headEnd len="med" w="med" type="none"/>
            <a:tailEnd len="med" w="med" type="none"/>
          </a:ln>
        </p:spPr>
      </p:cxnSp>
      <p:cxnSp>
        <p:nvCxnSpPr>
          <p:cNvPr id="177" name="Google Shape;177;p24"/>
          <p:cNvCxnSpPr/>
          <p:nvPr/>
        </p:nvCxnSpPr>
        <p:spPr>
          <a:xfrm>
            <a:off x="6919900" y="670100"/>
            <a:ext cx="423600" cy="1200"/>
          </a:xfrm>
          <a:prstGeom prst="straightConnector1">
            <a:avLst/>
          </a:prstGeom>
          <a:noFill/>
          <a:ln cap="flat" cmpd="sng" w="38100">
            <a:solidFill>
              <a:srgbClr val="3C78D8"/>
            </a:solidFill>
            <a:prstDash val="solid"/>
            <a:round/>
            <a:headEnd len="med" w="med" type="none"/>
            <a:tailEnd len="med" w="med" type="none"/>
          </a:ln>
        </p:spPr>
      </p:cxnSp>
      <p:sp>
        <p:nvSpPr>
          <p:cNvPr id="178" name="Google Shape;178;p24"/>
          <p:cNvSpPr txBox="1"/>
          <p:nvPr/>
        </p:nvSpPr>
        <p:spPr>
          <a:xfrm>
            <a:off x="568350" y="518725"/>
            <a:ext cx="45081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51C75"/>
                </a:solidFill>
                <a:latin typeface="Raleway"/>
                <a:ea typeface="Raleway"/>
                <a:cs typeface="Raleway"/>
                <a:sym typeface="Raleway"/>
              </a:rPr>
              <a:t>Precision - Recall Curve</a:t>
            </a:r>
            <a:endParaRPr b="1" sz="2400">
              <a:solidFill>
                <a:srgbClr val="351C75"/>
              </a:solidFill>
              <a:latin typeface="Raleway"/>
              <a:ea typeface="Raleway"/>
              <a:cs typeface="Raleway"/>
              <a:sym typeface="Raleway"/>
            </a:endParaRPr>
          </a:p>
        </p:txBody>
      </p:sp>
      <p:pic>
        <p:nvPicPr>
          <p:cNvPr id="179" name="Google Shape;179;p24"/>
          <p:cNvPicPr preferRelativeResize="0"/>
          <p:nvPr/>
        </p:nvPicPr>
        <p:blipFill>
          <a:blip r:embed="rId4">
            <a:alphaModFix/>
          </a:blip>
          <a:stretch>
            <a:fillRect/>
          </a:stretch>
        </p:blipFill>
        <p:spPr>
          <a:xfrm>
            <a:off x="4725025" y="1319275"/>
            <a:ext cx="4342775" cy="3103577"/>
          </a:xfrm>
          <a:prstGeom prst="rect">
            <a:avLst/>
          </a:prstGeom>
          <a:noFill/>
          <a:ln>
            <a:noFill/>
          </a:ln>
        </p:spPr>
      </p:pic>
      <p:sp>
        <p:nvSpPr>
          <p:cNvPr id="180" name="Google Shape;180;p24"/>
          <p:cNvSpPr txBox="1"/>
          <p:nvPr/>
        </p:nvSpPr>
        <p:spPr>
          <a:xfrm>
            <a:off x="435316" y="1319275"/>
            <a:ext cx="42276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HOG + ANN </a:t>
            </a:r>
            <a:endParaRPr sz="900"/>
          </a:p>
        </p:txBody>
      </p:sp>
      <p:sp>
        <p:nvSpPr>
          <p:cNvPr id="181" name="Google Shape;181;p24"/>
          <p:cNvSpPr/>
          <p:nvPr/>
        </p:nvSpPr>
        <p:spPr>
          <a:xfrm>
            <a:off x="6557675" y="1243100"/>
            <a:ext cx="1049100" cy="31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6717375" y="1319275"/>
            <a:ext cx="1596600" cy="1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HOG + SVM</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1480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Conclusions:</a:t>
            </a:r>
            <a:endParaRPr>
              <a:solidFill>
                <a:srgbClr val="351C75"/>
              </a:solidFill>
            </a:endParaRPr>
          </a:p>
        </p:txBody>
      </p:sp>
      <p:sp>
        <p:nvSpPr>
          <p:cNvPr id="188" name="Google Shape;188;p25"/>
          <p:cNvSpPr txBox="1"/>
          <p:nvPr>
            <p:ph idx="1" type="body"/>
          </p:nvPr>
        </p:nvSpPr>
        <p:spPr>
          <a:xfrm>
            <a:off x="311700" y="771475"/>
            <a:ext cx="8520600" cy="437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b="1" lang="en" sz="1600">
                <a:solidFill>
                  <a:srgbClr val="000000"/>
                </a:solidFill>
              </a:rPr>
              <a:t>SIFT and HOG</a:t>
            </a:r>
            <a:r>
              <a:rPr lang="en" sz="1600">
                <a:solidFill>
                  <a:srgbClr val="000000"/>
                </a:solidFill>
              </a:rPr>
              <a:t> :</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SIFT performs better than HOG</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Number of key points in SIFT varies from image to image, so there can be chance to get biased results where keypoints are more in data. </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SIFT works on the basis of shift invariant keypoints while HOG works on the basis of intensity gradients. Hence, SIFT works better than HOG even when affine transformations are applied on the dataset.</a:t>
            </a:r>
            <a:endParaRPr sz="1600">
              <a:solidFill>
                <a:srgbClr val="000000"/>
              </a:solidFill>
            </a:endParaRPr>
          </a:p>
          <a:p>
            <a:pPr indent="0" lvl="0" marL="0" rtl="0" algn="l">
              <a:spcBef>
                <a:spcPts val="1600"/>
              </a:spcBef>
              <a:spcAft>
                <a:spcPts val="0"/>
              </a:spcAft>
              <a:buNone/>
            </a:pPr>
            <a:r>
              <a:rPr b="1" lang="en" sz="1600">
                <a:solidFill>
                  <a:schemeClr val="dk2"/>
                </a:solidFill>
              </a:rPr>
              <a:t>2.      Deep and Shallow classifiers :</a:t>
            </a:r>
            <a:endParaRPr sz="1600">
              <a:solidFill>
                <a:schemeClr val="dk2"/>
              </a:solidFill>
            </a:endParaRPr>
          </a:p>
          <a:p>
            <a:pPr indent="-330200" lvl="0" marL="914400" rtl="0" algn="l">
              <a:spcBef>
                <a:spcPts val="1600"/>
              </a:spcBef>
              <a:spcAft>
                <a:spcPts val="0"/>
              </a:spcAft>
              <a:buClr>
                <a:schemeClr val="dk2"/>
              </a:buClr>
              <a:buSzPts val="1600"/>
              <a:buChar char="●"/>
            </a:pPr>
            <a:r>
              <a:rPr lang="en" sz="1600">
                <a:solidFill>
                  <a:schemeClr val="dk2"/>
                </a:solidFill>
              </a:rPr>
              <a:t>Deep networks such as CNN can extract fine details from an image due to its deep layers. Hence, CNN gives higher accuracy compared to others.</a:t>
            </a:r>
            <a:endParaRPr sz="1600">
              <a:solidFill>
                <a:schemeClr val="dk2"/>
              </a:solidFill>
            </a:endParaRPr>
          </a:p>
          <a:p>
            <a:pPr indent="-330200" lvl="0" marL="914400" rtl="0" algn="l">
              <a:spcBef>
                <a:spcPts val="0"/>
              </a:spcBef>
              <a:spcAft>
                <a:spcPts val="0"/>
              </a:spcAft>
              <a:buClr>
                <a:schemeClr val="dk2"/>
              </a:buClr>
              <a:buSzPts val="1600"/>
              <a:buChar char="●"/>
            </a:pPr>
            <a:r>
              <a:rPr lang="en" sz="1600">
                <a:solidFill>
                  <a:schemeClr val="dk2"/>
                </a:solidFill>
              </a:rPr>
              <a:t>Shallow classifiers require less no. of parameters, less memory and lesser processing power.</a:t>
            </a:r>
            <a:endParaRPr sz="1600">
              <a:solidFill>
                <a:schemeClr val="dk2"/>
              </a:solidFill>
            </a:endParaRPr>
          </a:p>
          <a:p>
            <a:pPr indent="-330200" lvl="0" marL="914400" rtl="0" algn="l">
              <a:spcBef>
                <a:spcPts val="0"/>
              </a:spcBef>
              <a:spcAft>
                <a:spcPts val="0"/>
              </a:spcAft>
              <a:buClr>
                <a:schemeClr val="dk2"/>
              </a:buClr>
              <a:buSzPts val="1600"/>
              <a:buChar char="●"/>
            </a:pPr>
            <a:r>
              <a:rPr lang="en" sz="1600">
                <a:solidFill>
                  <a:schemeClr val="dk2"/>
                </a:solidFill>
              </a:rPr>
              <a:t>CNN is widely used for classification and categorization tasks while SIFT is widely used for identification task</a:t>
            </a:r>
            <a:endParaRPr sz="1600">
              <a:solidFill>
                <a:schemeClr val="dk2"/>
              </a:solidFill>
            </a:endParaRPr>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References</a:t>
            </a:r>
            <a:endParaRPr>
              <a:solidFill>
                <a:srgbClr val="351C75"/>
              </a:solidFill>
            </a:endParaRPr>
          </a:p>
        </p:txBody>
      </p:sp>
      <p:sp>
        <p:nvSpPr>
          <p:cNvPr id="194" name="Google Shape;19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Lato"/>
                <a:ea typeface="Lato"/>
                <a:cs typeface="Lato"/>
                <a:sym typeface="Lato"/>
              </a:rPr>
              <a:t>[1]  </a:t>
            </a:r>
            <a:r>
              <a:rPr lang="en" sz="1200">
                <a:solidFill>
                  <a:srgbClr val="000000"/>
                </a:solidFill>
                <a:highlight>
                  <a:srgbClr val="FFFFFF"/>
                </a:highlight>
                <a:latin typeface="Lato"/>
                <a:ea typeface="Lato"/>
                <a:cs typeface="Lato"/>
                <a:sym typeface="Lato"/>
              </a:rPr>
              <a:t>Dalal, N. and Triggs, B., “Histograms of Oriented Gradients for Human Detection,” IEEE Computer Society Conference on Computer Vision and Pattern Recognition, 2005, San Diego, CA, USA.</a:t>
            </a:r>
            <a:endParaRPr sz="1200">
              <a:solidFill>
                <a:srgbClr val="000000"/>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000000"/>
                </a:solidFill>
                <a:highlight>
                  <a:srgbClr val="FFFFFF"/>
                </a:highlight>
                <a:latin typeface="Lato"/>
                <a:ea typeface="Lato"/>
                <a:cs typeface="Lato"/>
                <a:sym typeface="Lato"/>
              </a:rPr>
              <a:t>[2]  David G. Lowe, “Distinctive image features from scale-invariant keypoints,” International Journal of Computer Vision, 60, 2 (2004), pp. 91-110.</a:t>
            </a:r>
            <a:endParaRPr sz="1200">
              <a:solidFill>
                <a:srgbClr val="000000"/>
              </a:solidFill>
              <a:highlight>
                <a:srgbClr val="FFFFFF"/>
              </a:highlight>
              <a:latin typeface="Lato"/>
              <a:ea typeface="Lato"/>
              <a:cs typeface="Lato"/>
              <a:sym typeface="Lato"/>
            </a:endParaRPr>
          </a:p>
          <a:p>
            <a:pPr indent="0" lvl="0" marL="0" rtl="0" algn="just">
              <a:spcBef>
                <a:spcPts val="80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[3]</a:t>
            </a:r>
            <a:r>
              <a:rPr lang="en" sz="1000">
                <a:solidFill>
                  <a:srgbClr val="000000"/>
                </a:solidFill>
                <a:latin typeface="Times New Roman"/>
                <a:ea typeface="Times New Roman"/>
                <a:cs typeface="Times New Roman"/>
                <a:sym typeface="Times New Roman"/>
              </a:rPr>
              <a:t> </a:t>
            </a:r>
            <a:r>
              <a:rPr lang="en" sz="1200">
                <a:solidFill>
                  <a:srgbClr val="000000"/>
                </a:solidFill>
                <a:latin typeface="Lato"/>
                <a:ea typeface="Lato"/>
                <a:cs typeface="Lato"/>
                <a:sym typeface="Lato"/>
              </a:rPr>
              <a:t>Deniz, Oscar &amp; Bueno, Gloria &amp; Salido, Jesús &amp; De la Torre, Fernando. (2011). “Face recognition using Histograms of Oriented Gradients”. </a:t>
            </a:r>
            <a:r>
              <a:rPr i="1" lang="en" sz="1200">
                <a:solidFill>
                  <a:srgbClr val="000000"/>
                </a:solidFill>
                <a:latin typeface="Lato"/>
                <a:ea typeface="Lato"/>
                <a:cs typeface="Lato"/>
                <a:sym typeface="Lato"/>
              </a:rPr>
              <a:t>Pattern Recognition Letters</a:t>
            </a:r>
            <a:r>
              <a:rPr lang="en" sz="1200">
                <a:solidFill>
                  <a:srgbClr val="000000"/>
                </a:solidFill>
                <a:latin typeface="Lato"/>
                <a:ea typeface="Lato"/>
                <a:cs typeface="Lato"/>
                <a:sym typeface="Lato"/>
              </a:rPr>
              <a:t>. 32. 1598-1603. 10.1016/j.patrec.2011.01.004. </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1200">
                <a:solidFill>
                  <a:srgbClr val="000000"/>
                </a:solidFill>
                <a:latin typeface="Lato"/>
                <a:ea typeface="Lato"/>
                <a:cs typeface="Lato"/>
                <a:sym typeface="Lato"/>
              </a:rPr>
              <a:t>[4] Shreyas Raj and VijayaLakshmi Nair, “ Comparison Study of Algorithms Used for Feature Extraction in Facial Recognition.”(IJCSIT) International Journal of Computer Science and Information Technologies, Vol. 8 (2) , 2017,163-166</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1200">
                <a:solidFill>
                  <a:srgbClr val="000000"/>
                </a:solidFill>
                <a:latin typeface="Lato"/>
                <a:ea typeface="Lato"/>
                <a:cs typeface="Lato"/>
                <a:sym typeface="Lato"/>
              </a:rPr>
              <a:t>[5] Ghorbani, Mohsen &amp; Targhi, Alireza &amp; Dehshibi, Mohammad Mahdi. (2015). “ HOG and LBP: Towards a robust face recognition system”. </a:t>
            </a:r>
            <a:r>
              <a:rPr i="1" lang="en" sz="1200">
                <a:solidFill>
                  <a:srgbClr val="000000"/>
                </a:solidFill>
                <a:highlight>
                  <a:srgbClr val="FFFFFF"/>
                </a:highlight>
                <a:latin typeface="Lato"/>
                <a:ea typeface="Lato"/>
                <a:cs typeface="Lato"/>
                <a:sym typeface="Lato"/>
              </a:rPr>
              <a:t>International Conference on Digital Information Management, </a:t>
            </a:r>
            <a:r>
              <a:rPr lang="en" sz="1200">
                <a:solidFill>
                  <a:srgbClr val="000000"/>
                </a:solidFill>
                <a:latin typeface="Lato"/>
                <a:ea typeface="Lato"/>
                <a:cs typeface="Lato"/>
                <a:sym typeface="Lato"/>
              </a:rPr>
              <a:t>10.1109/ ICDIM.2015. 7381860. </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1200">
              <a:solidFill>
                <a:srgbClr val="000000"/>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1200">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533650" y="23268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Thank you!</a:t>
            </a:r>
            <a:endParaRPr>
              <a:solidFill>
                <a:srgbClr val="351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Outline</a:t>
            </a:r>
            <a:endParaRPr>
              <a:solidFill>
                <a:srgbClr val="351C75"/>
              </a:solidFill>
            </a:endParaRPr>
          </a:p>
        </p:txBody>
      </p:sp>
      <p:sp>
        <p:nvSpPr>
          <p:cNvPr id="65" name="Google Shape;65;p14"/>
          <p:cNvSpPr txBox="1"/>
          <p:nvPr>
            <p:ph idx="1" type="body"/>
          </p:nvPr>
        </p:nvSpPr>
        <p:spPr>
          <a:xfrm>
            <a:off x="311700" y="1017725"/>
            <a:ext cx="8520600" cy="37899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Problem Statement</a:t>
            </a:r>
            <a:endParaRPr b="1">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Approaches</a:t>
            </a:r>
            <a:endParaRPr b="1">
              <a:solidFill>
                <a:srgbClr val="000000"/>
              </a:solidFill>
              <a:latin typeface="Arial"/>
              <a:ea typeface="Arial"/>
              <a:cs typeface="Arial"/>
              <a:sym typeface="Arial"/>
            </a:endParaRPr>
          </a:p>
          <a:p>
            <a:pPr indent="-317500" lvl="1" marL="914400" rtl="0" algn="just">
              <a:lnSpc>
                <a:spcPct val="100000"/>
              </a:lnSpc>
              <a:spcBef>
                <a:spcPts val="0"/>
              </a:spcBef>
              <a:spcAft>
                <a:spcPts val="0"/>
              </a:spcAft>
              <a:buClr>
                <a:srgbClr val="000000"/>
              </a:buClr>
              <a:buSzPts val="1400"/>
              <a:buFont typeface="Arial"/>
              <a:buAutoNum type="alphaLcPeriod"/>
            </a:pPr>
            <a:r>
              <a:rPr lang="en">
                <a:solidFill>
                  <a:srgbClr val="000000"/>
                </a:solidFill>
                <a:latin typeface="Arial"/>
                <a:ea typeface="Arial"/>
                <a:cs typeface="Arial"/>
                <a:sym typeface="Arial"/>
              </a:rPr>
              <a:t>SIFT</a:t>
            </a:r>
            <a:endParaRPr>
              <a:solidFill>
                <a:srgbClr val="000000"/>
              </a:solidFill>
              <a:latin typeface="Arial"/>
              <a:ea typeface="Arial"/>
              <a:cs typeface="Arial"/>
              <a:sym typeface="Arial"/>
            </a:endParaRPr>
          </a:p>
          <a:p>
            <a:pPr indent="-317500" lvl="2" marL="1371600" rtl="0" algn="just">
              <a:lnSpc>
                <a:spcPct val="100000"/>
              </a:lnSpc>
              <a:spcBef>
                <a:spcPts val="0"/>
              </a:spcBef>
              <a:spcAft>
                <a:spcPts val="0"/>
              </a:spcAft>
              <a:buClr>
                <a:srgbClr val="000000"/>
              </a:buClr>
              <a:buSzPts val="1400"/>
              <a:buFont typeface="Arial"/>
              <a:buAutoNum type="romanLcPeriod"/>
            </a:pPr>
            <a:r>
              <a:rPr lang="en">
                <a:solidFill>
                  <a:srgbClr val="000000"/>
                </a:solidFill>
                <a:latin typeface="Arial"/>
                <a:ea typeface="Arial"/>
                <a:cs typeface="Arial"/>
                <a:sym typeface="Arial"/>
              </a:rPr>
              <a:t>SIFT + Euclidian</a:t>
            </a:r>
            <a:endParaRPr>
              <a:solidFill>
                <a:srgbClr val="000000"/>
              </a:solidFill>
              <a:latin typeface="Arial"/>
              <a:ea typeface="Arial"/>
              <a:cs typeface="Arial"/>
              <a:sym typeface="Arial"/>
            </a:endParaRPr>
          </a:p>
          <a:p>
            <a:pPr indent="-317500" lvl="2" marL="1371600" rtl="0" algn="just">
              <a:lnSpc>
                <a:spcPct val="100000"/>
              </a:lnSpc>
              <a:spcBef>
                <a:spcPts val="0"/>
              </a:spcBef>
              <a:spcAft>
                <a:spcPts val="0"/>
              </a:spcAft>
              <a:buClr>
                <a:srgbClr val="000000"/>
              </a:buClr>
              <a:buSzPts val="1400"/>
              <a:buFont typeface="Arial"/>
              <a:buAutoNum type="romanLcPeriod"/>
            </a:pPr>
            <a:r>
              <a:rPr lang="en">
                <a:solidFill>
                  <a:srgbClr val="000000"/>
                </a:solidFill>
                <a:latin typeface="Arial"/>
                <a:ea typeface="Arial"/>
                <a:cs typeface="Arial"/>
                <a:sym typeface="Arial"/>
              </a:rPr>
              <a:t>SIFT + SVM</a:t>
            </a:r>
            <a:endParaRPr>
              <a:solidFill>
                <a:srgbClr val="000000"/>
              </a:solidFill>
              <a:latin typeface="Arial"/>
              <a:ea typeface="Arial"/>
              <a:cs typeface="Arial"/>
              <a:sym typeface="Arial"/>
            </a:endParaRPr>
          </a:p>
          <a:p>
            <a:pPr indent="-317500" lvl="2" marL="1371600" rtl="0" algn="just">
              <a:lnSpc>
                <a:spcPct val="100000"/>
              </a:lnSpc>
              <a:spcBef>
                <a:spcPts val="0"/>
              </a:spcBef>
              <a:spcAft>
                <a:spcPts val="0"/>
              </a:spcAft>
              <a:buClr>
                <a:srgbClr val="000000"/>
              </a:buClr>
              <a:buSzPts val="1400"/>
              <a:buFont typeface="Arial"/>
              <a:buAutoNum type="romanLcPeriod"/>
            </a:pPr>
            <a:r>
              <a:rPr lang="en">
                <a:solidFill>
                  <a:srgbClr val="000000"/>
                </a:solidFill>
                <a:latin typeface="Arial"/>
                <a:ea typeface="Arial"/>
                <a:cs typeface="Arial"/>
                <a:sym typeface="Arial"/>
              </a:rPr>
              <a:t>SIFT + ANN</a:t>
            </a:r>
            <a:endParaRPr>
              <a:solidFill>
                <a:srgbClr val="000000"/>
              </a:solidFill>
              <a:latin typeface="Arial"/>
              <a:ea typeface="Arial"/>
              <a:cs typeface="Arial"/>
              <a:sym typeface="Arial"/>
            </a:endParaRPr>
          </a:p>
          <a:p>
            <a:pPr indent="-317500" lvl="1" marL="914400" rtl="0" algn="just">
              <a:lnSpc>
                <a:spcPct val="100000"/>
              </a:lnSpc>
              <a:spcBef>
                <a:spcPts val="0"/>
              </a:spcBef>
              <a:spcAft>
                <a:spcPts val="0"/>
              </a:spcAft>
              <a:buClr>
                <a:srgbClr val="000000"/>
              </a:buClr>
              <a:buSzPts val="1400"/>
              <a:buFont typeface="Arial"/>
              <a:buAutoNum type="alphaLcPeriod"/>
            </a:pPr>
            <a:r>
              <a:rPr lang="en">
                <a:solidFill>
                  <a:srgbClr val="000000"/>
                </a:solidFill>
                <a:latin typeface="Arial"/>
                <a:ea typeface="Arial"/>
                <a:cs typeface="Arial"/>
                <a:sym typeface="Arial"/>
              </a:rPr>
              <a:t>HOG</a:t>
            </a:r>
            <a:endParaRPr>
              <a:solidFill>
                <a:srgbClr val="000000"/>
              </a:solidFill>
              <a:latin typeface="Arial"/>
              <a:ea typeface="Arial"/>
              <a:cs typeface="Arial"/>
              <a:sym typeface="Arial"/>
            </a:endParaRPr>
          </a:p>
          <a:p>
            <a:pPr indent="-317500" lvl="2" marL="1371600" rtl="0" algn="just">
              <a:lnSpc>
                <a:spcPct val="100000"/>
              </a:lnSpc>
              <a:spcBef>
                <a:spcPts val="0"/>
              </a:spcBef>
              <a:spcAft>
                <a:spcPts val="0"/>
              </a:spcAft>
              <a:buClr>
                <a:srgbClr val="000000"/>
              </a:buClr>
              <a:buSzPts val="1400"/>
              <a:buFont typeface="Arial"/>
              <a:buAutoNum type="romanLcPeriod"/>
            </a:pPr>
            <a:r>
              <a:rPr lang="en">
                <a:solidFill>
                  <a:srgbClr val="000000"/>
                </a:solidFill>
                <a:latin typeface="Arial"/>
                <a:ea typeface="Arial"/>
                <a:cs typeface="Arial"/>
                <a:sym typeface="Arial"/>
              </a:rPr>
              <a:t>HOG + SVM</a:t>
            </a:r>
            <a:endParaRPr>
              <a:solidFill>
                <a:srgbClr val="000000"/>
              </a:solidFill>
              <a:latin typeface="Arial"/>
              <a:ea typeface="Arial"/>
              <a:cs typeface="Arial"/>
              <a:sym typeface="Arial"/>
            </a:endParaRPr>
          </a:p>
          <a:p>
            <a:pPr indent="-317500" lvl="2" marL="1371600" rtl="0" algn="just">
              <a:lnSpc>
                <a:spcPct val="100000"/>
              </a:lnSpc>
              <a:spcBef>
                <a:spcPts val="0"/>
              </a:spcBef>
              <a:spcAft>
                <a:spcPts val="0"/>
              </a:spcAft>
              <a:buClr>
                <a:srgbClr val="000000"/>
              </a:buClr>
              <a:buSzPts val="1400"/>
              <a:buFont typeface="Arial"/>
              <a:buAutoNum type="romanLcPeriod"/>
            </a:pPr>
            <a:r>
              <a:rPr lang="en">
                <a:solidFill>
                  <a:srgbClr val="000000"/>
                </a:solidFill>
                <a:latin typeface="Arial"/>
                <a:ea typeface="Arial"/>
                <a:cs typeface="Arial"/>
                <a:sym typeface="Arial"/>
              </a:rPr>
              <a:t>HOG + ANN</a:t>
            </a:r>
            <a:endParaRPr>
              <a:solidFill>
                <a:srgbClr val="000000"/>
              </a:solidFill>
              <a:latin typeface="Arial"/>
              <a:ea typeface="Arial"/>
              <a:cs typeface="Arial"/>
              <a:sym typeface="Arial"/>
            </a:endParaRPr>
          </a:p>
          <a:p>
            <a:pPr indent="-317500" lvl="1" marL="914400" rtl="0" algn="just">
              <a:lnSpc>
                <a:spcPct val="100000"/>
              </a:lnSpc>
              <a:spcBef>
                <a:spcPts val="0"/>
              </a:spcBef>
              <a:spcAft>
                <a:spcPts val="0"/>
              </a:spcAft>
              <a:buClr>
                <a:srgbClr val="000000"/>
              </a:buClr>
              <a:buSzPts val="1400"/>
              <a:buFont typeface="Arial"/>
              <a:buAutoNum type="alphaLcPeriod"/>
            </a:pPr>
            <a:r>
              <a:rPr lang="en">
                <a:solidFill>
                  <a:srgbClr val="000000"/>
                </a:solidFill>
                <a:latin typeface="Arial"/>
                <a:ea typeface="Arial"/>
                <a:cs typeface="Arial"/>
                <a:sym typeface="Arial"/>
              </a:rPr>
              <a:t>Convolutional Neural Network</a:t>
            </a:r>
            <a:endParaRPr>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Results</a:t>
            </a:r>
            <a:endParaRPr b="1">
              <a:solidFill>
                <a:srgbClr val="000000"/>
              </a:solidFill>
              <a:latin typeface="Arial"/>
              <a:ea typeface="Arial"/>
              <a:cs typeface="Arial"/>
              <a:sym typeface="Arial"/>
            </a:endParaRPr>
          </a:p>
          <a:p>
            <a:pPr indent="-317500" lvl="1" marL="914400" rtl="0" algn="just">
              <a:lnSpc>
                <a:spcPct val="100000"/>
              </a:lnSpc>
              <a:spcBef>
                <a:spcPts val="0"/>
              </a:spcBef>
              <a:spcAft>
                <a:spcPts val="0"/>
              </a:spcAft>
              <a:buClr>
                <a:srgbClr val="000000"/>
              </a:buClr>
              <a:buSzPts val="1400"/>
              <a:buFont typeface="Arial"/>
              <a:buAutoNum type="alphaLcPeriod"/>
            </a:pPr>
            <a:r>
              <a:rPr lang="en">
                <a:solidFill>
                  <a:srgbClr val="000000"/>
                </a:solidFill>
                <a:latin typeface="Arial"/>
                <a:ea typeface="Arial"/>
                <a:cs typeface="Arial"/>
                <a:sym typeface="Arial"/>
              </a:rPr>
              <a:t>Performance Analysis</a:t>
            </a:r>
            <a:endParaRPr>
              <a:solidFill>
                <a:srgbClr val="000000"/>
              </a:solidFill>
              <a:latin typeface="Arial"/>
              <a:ea typeface="Arial"/>
              <a:cs typeface="Arial"/>
              <a:sym typeface="Arial"/>
            </a:endParaRPr>
          </a:p>
          <a:p>
            <a:pPr indent="-317500" lvl="1" marL="914400" rtl="0" algn="just">
              <a:lnSpc>
                <a:spcPct val="100000"/>
              </a:lnSpc>
              <a:spcBef>
                <a:spcPts val="0"/>
              </a:spcBef>
              <a:spcAft>
                <a:spcPts val="0"/>
              </a:spcAft>
              <a:buClr>
                <a:srgbClr val="000000"/>
              </a:buClr>
              <a:buSzPts val="1400"/>
              <a:buFont typeface="Arial"/>
              <a:buAutoNum type="alphaLcPeriod"/>
            </a:pPr>
            <a:r>
              <a:rPr lang="en">
                <a:solidFill>
                  <a:srgbClr val="000000"/>
                </a:solidFill>
                <a:latin typeface="Arial"/>
                <a:ea typeface="Arial"/>
                <a:cs typeface="Arial"/>
                <a:sym typeface="Arial"/>
              </a:rPr>
              <a:t>Precision / Recall curve</a:t>
            </a:r>
            <a:endParaRPr b="1">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Conclusions</a:t>
            </a:r>
            <a:endParaRPr b="1">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References</a:t>
            </a:r>
            <a:endParaRPr b="1">
              <a:solidFill>
                <a:srgbClr val="000000"/>
              </a:solidFill>
              <a:latin typeface="Arial"/>
              <a:ea typeface="Arial"/>
              <a:cs typeface="Arial"/>
              <a:sym typeface="Arial"/>
            </a:endParaRPr>
          </a:p>
          <a:p>
            <a:pPr indent="0" lvl="0" marL="914400" marR="0" rtl="0" algn="just">
              <a:lnSpc>
                <a:spcPct val="100000"/>
              </a:lnSpc>
              <a:spcBef>
                <a:spcPts val="1000"/>
              </a:spcBef>
              <a:spcAft>
                <a:spcPts val="0"/>
              </a:spcAft>
              <a:buNone/>
            </a:pPr>
            <a:r>
              <a:t/>
            </a:r>
            <a:endParaRPr>
              <a:solidFill>
                <a:srgbClr val="000000"/>
              </a:solidFill>
              <a:latin typeface="Arial"/>
              <a:ea typeface="Arial"/>
              <a:cs typeface="Arial"/>
              <a:sym typeface="Arial"/>
            </a:endParaRPr>
          </a:p>
          <a:p>
            <a:pPr indent="0" lvl="0" marL="1371600" rtl="0" algn="just">
              <a:lnSpc>
                <a:spcPct val="100000"/>
              </a:lnSpc>
              <a:spcBef>
                <a:spcPts val="1000"/>
              </a:spcBef>
              <a:spcAft>
                <a:spcPts val="1000"/>
              </a:spcAft>
              <a:buNone/>
            </a:pPr>
            <a:r>
              <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Problem Statement</a:t>
            </a:r>
            <a:endParaRPr>
              <a:solidFill>
                <a:srgbClr val="351C75"/>
              </a:solidFill>
            </a:endParaRPr>
          </a:p>
        </p:txBody>
      </p:sp>
      <p:sp>
        <p:nvSpPr>
          <p:cNvPr id="71" name="Google Shape;71;p15"/>
          <p:cNvSpPr txBox="1"/>
          <p:nvPr>
            <p:ph idx="1" type="body"/>
          </p:nvPr>
        </p:nvSpPr>
        <p:spPr>
          <a:xfrm>
            <a:off x="311700" y="1381075"/>
            <a:ext cx="8520600" cy="377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To uniquely identify a person by analysing patterns based on person’s facial features obtained from a digital image in the dataset. </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latin typeface="Arial"/>
                <a:ea typeface="Arial"/>
                <a:cs typeface="Arial"/>
                <a:sym typeface="Arial"/>
              </a:rPr>
              <a:t>Some of the many methods to solve this problem are using SIFT, HOG or Convolutional Neural Networks.</a:t>
            </a:r>
            <a:endParaRPr b="1">
              <a:solidFill>
                <a:srgbClr val="000000"/>
              </a:solidFill>
              <a:latin typeface="Arial"/>
              <a:ea typeface="Arial"/>
              <a:cs typeface="Arial"/>
              <a:sym typeface="Arial"/>
            </a:endParaRPr>
          </a:p>
          <a:p>
            <a:pPr indent="0" lvl="0" marL="0" rtl="0" algn="l">
              <a:spcBef>
                <a:spcPts val="1600"/>
              </a:spcBef>
              <a:spcAft>
                <a:spcPts val="0"/>
              </a:spcAft>
              <a:buNone/>
            </a:pPr>
            <a:r>
              <a:rPr b="1" lang="en">
                <a:solidFill>
                  <a:srgbClr val="000000"/>
                </a:solidFill>
                <a:latin typeface="Arial"/>
                <a:ea typeface="Arial"/>
                <a:cs typeface="Arial"/>
                <a:sym typeface="Arial"/>
              </a:rPr>
              <a:t>	</a:t>
            </a:r>
            <a:endParaRPr b="1">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387075" y="1081488"/>
            <a:ext cx="3011800" cy="4131975"/>
          </a:xfrm>
          <a:prstGeom prst="rect">
            <a:avLst/>
          </a:prstGeom>
          <a:noFill/>
          <a:ln>
            <a:noFill/>
          </a:ln>
        </p:spPr>
      </p:pic>
      <p:sp>
        <p:nvSpPr>
          <p:cNvPr id="77" name="Google Shape;77;p16"/>
          <p:cNvSpPr txBox="1"/>
          <p:nvPr/>
        </p:nvSpPr>
        <p:spPr>
          <a:xfrm>
            <a:off x="332725" y="236125"/>
            <a:ext cx="6000600" cy="9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51C75"/>
                </a:solidFill>
                <a:latin typeface="Raleway"/>
                <a:ea typeface="Raleway"/>
                <a:cs typeface="Raleway"/>
                <a:sym typeface="Raleway"/>
              </a:rPr>
              <a:t>SIFT and euclidean distance:</a:t>
            </a:r>
            <a:endParaRPr b="1" sz="3000">
              <a:solidFill>
                <a:srgbClr val="351C75"/>
              </a:solidFill>
              <a:latin typeface="Raleway"/>
              <a:ea typeface="Raleway"/>
              <a:cs typeface="Raleway"/>
              <a:sym typeface="Raleway"/>
            </a:endParaRPr>
          </a:p>
        </p:txBody>
      </p:sp>
      <p:sp>
        <p:nvSpPr>
          <p:cNvPr id="78" name="Google Shape;78;p16"/>
          <p:cNvSpPr txBox="1"/>
          <p:nvPr/>
        </p:nvSpPr>
        <p:spPr>
          <a:xfrm>
            <a:off x="4309675" y="1081475"/>
            <a:ext cx="4095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400 training images + 158 test images</a:t>
            </a:r>
            <a:endParaRPr sz="1600"/>
          </a:p>
        </p:txBody>
      </p:sp>
      <p:cxnSp>
        <p:nvCxnSpPr>
          <p:cNvPr id="79" name="Google Shape;79;p16"/>
          <p:cNvCxnSpPr/>
          <p:nvPr/>
        </p:nvCxnSpPr>
        <p:spPr>
          <a:xfrm>
            <a:off x="3398875" y="1282775"/>
            <a:ext cx="910800" cy="9600"/>
          </a:xfrm>
          <a:prstGeom prst="straightConnector1">
            <a:avLst/>
          </a:prstGeom>
          <a:noFill/>
          <a:ln cap="flat" cmpd="sng" w="9525">
            <a:solidFill>
              <a:schemeClr val="dk2"/>
            </a:solidFill>
            <a:prstDash val="solid"/>
            <a:round/>
            <a:headEnd len="med" w="med" type="none"/>
            <a:tailEnd len="med" w="med" type="triangle"/>
          </a:ln>
        </p:spPr>
      </p:cxnSp>
      <p:sp>
        <p:nvSpPr>
          <p:cNvPr id="80" name="Google Shape;80;p16"/>
          <p:cNvSpPr txBox="1"/>
          <p:nvPr/>
        </p:nvSpPr>
        <p:spPr>
          <a:xfrm>
            <a:off x="4373725" y="1826875"/>
            <a:ext cx="4233600" cy="10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RGB to Gray scaling.</a:t>
            </a:r>
            <a:endParaRPr sz="1600"/>
          </a:p>
          <a:p>
            <a:pPr indent="0" lvl="0" marL="0" rtl="0" algn="l">
              <a:spcBef>
                <a:spcPts val="0"/>
              </a:spcBef>
              <a:spcAft>
                <a:spcPts val="0"/>
              </a:spcAft>
              <a:buNone/>
            </a:pPr>
            <a:r>
              <a:rPr lang="en" sz="1600"/>
              <a:t>Face detection using Haar Cascading.</a:t>
            </a:r>
            <a:endParaRPr sz="1600"/>
          </a:p>
          <a:p>
            <a:pPr indent="0" lvl="0" marL="0" rtl="0" algn="l">
              <a:spcBef>
                <a:spcPts val="0"/>
              </a:spcBef>
              <a:spcAft>
                <a:spcPts val="0"/>
              </a:spcAft>
              <a:buNone/>
            </a:pPr>
            <a:r>
              <a:rPr lang="en" sz="1600"/>
              <a:t>Resized to (200 x 200).</a:t>
            </a:r>
            <a:endParaRPr sz="1600"/>
          </a:p>
          <a:p>
            <a:pPr indent="0" lvl="0" marL="0" rtl="0" algn="l">
              <a:spcBef>
                <a:spcPts val="0"/>
              </a:spcBef>
              <a:spcAft>
                <a:spcPts val="0"/>
              </a:spcAft>
              <a:buNone/>
            </a:pPr>
            <a:r>
              <a:t/>
            </a:r>
            <a:endParaRPr sz="1600">
              <a:latin typeface="Comic Sans MS"/>
              <a:ea typeface="Comic Sans MS"/>
              <a:cs typeface="Comic Sans MS"/>
              <a:sym typeface="Comic Sans MS"/>
            </a:endParaRPr>
          </a:p>
        </p:txBody>
      </p:sp>
      <p:cxnSp>
        <p:nvCxnSpPr>
          <p:cNvPr id="81" name="Google Shape;81;p16"/>
          <p:cNvCxnSpPr/>
          <p:nvPr/>
        </p:nvCxnSpPr>
        <p:spPr>
          <a:xfrm flipH="1" rot="10800000">
            <a:off x="3334825" y="2191775"/>
            <a:ext cx="1038900" cy="129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76" idx="3"/>
          </p:cNvCxnSpPr>
          <p:nvPr/>
        </p:nvCxnSpPr>
        <p:spPr>
          <a:xfrm>
            <a:off x="3398875" y="3147475"/>
            <a:ext cx="894000" cy="54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6"/>
          <p:cNvSpPr txBox="1"/>
          <p:nvPr/>
        </p:nvSpPr>
        <p:spPr>
          <a:xfrm>
            <a:off x="4309675" y="2823913"/>
            <a:ext cx="3900900" cy="64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Total no of Keypoints = 64619</a:t>
            </a:r>
            <a:endParaRPr sz="1600">
              <a:solidFill>
                <a:schemeClr val="dk2"/>
              </a:solidFill>
            </a:endParaRPr>
          </a:p>
        </p:txBody>
      </p:sp>
      <p:cxnSp>
        <p:nvCxnSpPr>
          <p:cNvPr id="84" name="Google Shape;84;p16"/>
          <p:cNvCxnSpPr/>
          <p:nvPr/>
        </p:nvCxnSpPr>
        <p:spPr>
          <a:xfrm>
            <a:off x="3348500" y="4505100"/>
            <a:ext cx="1019700" cy="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p:nvPr/>
        </p:nvCxnSpPr>
        <p:spPr>
          <a:xfrm>
            <a:off x="3380700" y="3839700"/>
            <a:ext cx="8907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6"/>
          <p:cNvSpPr txBox="1"/>
          <p:nvPr/>
        </p:nvSpPr>
        <p:spPr>
          <a:xfrm>
            <a:off x="4378825" y="3646500"/>
            <a:ext cx="3638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Find distance using euclidean distance with 2 nearest neighbours.</a:t>
            </a:r>
            <a:endParaRPr/>
          </a:p>
        </p:txBody>
      </p:sp>
      <p:sp>
        <p:nvSpPr>
          <p:cNvPr id="87" name="Google Shape;87;p16"/>
          <p:cNvSpPr txBox="1"/>
          <p:nvPr/>
        </p:nvSpPr>
        <p:spPr>
          <a:xfrm>
            <a:off x="4464675" y="4387050"/>
            <a:ext cx="36384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Whichever is the minimum distance, select that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1365175" y="855387"/>
            <a:ext cx="6451600" cy="4176525"/>
          </a:xfrm>
          <a:prstGeom prst="rect">
            <a:avLst/>
          </a:prstGeom>
          <a:noFill/>
          <a:ln>
            <a:noFill/>
          </a:ln>
        </p:spPr>
      </p:pic>
      <p:sp>
        <p:nvSpPr>
          <p:cNvPr id="93" name="Google Shape;93;p17"/>
          <p:cNvSpPr txBox="1"/>
          <p:nvPr/>
        </p:nvSpPr>
        <p:spPr>
          <a:xfrm>
            <a:off x="3676050" y="779100"/>
            <a:ext cx="3474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400 training images + 158 testing images (Sketch + Real)</a:t>
            </a:r>
            <a:endParaRPr sz="1600">
              <a:latin typeface="Comic Sans MS"/>
              <a:ea typeface="Comic Sans MS"/>
              <a:cs typeface="Comic Sans MS"/>
              <a:sym typeface="Comic Sans MS"/>
            </a:endParaRPr>
          </a:p>
        </p:txBody>
      </p:sp>
      <p:sp>
        <p:nvSpPr>
          <p:cNvPr id="94" name="Google Shape;94;p17"/>
          <p:cNvSpPr txBox="1"/>
          <p:nvPr/>
        </p:nvSpPr>
        <p:spPr>
          <a:xfrm>
            <a:off x="3616400" y="1519325"/>
            <a:ext cx="41949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Face detection using Haar Cascade</a:t>
            </a:r>
            <a:endParaRPr sz="1600">
              <a:latin typeface="Comic Sans MS"/>
              <a:ea typeface="Comic Sans MS"/>
              <a:cs typeface="Comic Sans MS"/>
              <a:sym typeface="Comic Sans MS"/>
            </a:endParaRPr>
          </a:p>
          <a:p>
            <a:pPr indent="0" lvl="0" marL="0" rtl="0" algn="l">
              <a:spcBef>
                <a:spcPts val="0"/>
              </a:spcBef>
              <a:spcAft>
                <a:spcPts val="0"/>
              </a:spcAft>
              <a:buNone/>
            </a:pPr>
            <a:r>
              <a:rPr lang="en" sz="1600">
                <a:latin typeface="Comic Sans MS"/>
                <a:ea typeface="Comic Sans MS"/>
                <a:cs typeface="Comic Sans MS"/>
                <a:sym typeface="Comic Sans MS"/>
              </a:rPr>
              <a:t>resized images = (200 X 200)</a:t>
            </a:r>
            <a:endParaRPr sz="1600">
              <a:latin typeface="Comic Sans MS"/>
              <a:ea typeface="Comic Sans MS"/>
              <a:cs typeface="Comic Sans MS"/>
              <a:sym typeface="Comic Sans MS"/>
            </a:endParaRPr>
          </a:p>
        </p:txBody>
      </p:sp>
      <p:sp>
        <p:nvSpPr>
          <p:cNvPr id="95" name="Google Shape;95;p17"/>
          <p:cNvSpPr txBox="1"/>
          <p:nvPr/>
        </p:nvSpPr>
        <p:spPr>
          <a:xfrm>
            <a:off x="4975850" y="2101150"/>
            <a:ext cx="26745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3573100" y="3229400"/>
            <a:ext cx="3847800" cy="9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Dimensionality reduction,</a:t>
            </a:r>
            <a:endParaRPr sz="1600">
              <a:latin typeface="Comic Sans MS"/>
              <a:ea typeface="Comic Sans MS"/>
              <a:cs typeface="Comic Sans MS"/>
              <a:sym typeface="Comic Sans MS"/>
            </a:endParaRPr>
          </a:p>
          <a:p>
            <a:pPr indent="0" lvl="0" marL="0" rtl="0" algn="l">
              <a:spcBef>
                <a:spcPts val="0"/>
              </a:spcBef>
              <a:spcAft>
                <a:spcPts val="0"/>
              </a:spcAft>
              <a:buNone/>
            </a:pPr>
            <a:r>
              <a:rPr lang="en" sz="1600">
                <a:latin typeface="Comic Sans MS"/>
                <a:ea typeface="Comic Sans MS"/>
                <a:cs typeface="Comic Sans MS"/>
                <a:sym typeface="Comic Sans MS"/>
              </a:rPr>
              <a:t>Training feature vector after K-means clustering (418 X 128)</a:t>
            </a:r>
            <a:endParaRPr sz="1600">
              <a:latin typeface="Comic Sans MS"/>
              <a:ea typeface="Comic Sans MS"/>
              <a:cs typeface="Comic Sans MS"/>
              <a:sym typeface="Comic Sans MS"/>
            </a:endParaRPr>
          </a:p>
        </p:txBody>
      </p:sp>
      <p:sp>
        <p:nvSpPr>
          <p:cNvPr id="97" name="Google Shape;97;p17"/>
          <p:cNvSpPr txBox="1"/>
          <p:nvPr/>
        </p:nvSpPr>
        <p:spPr>
          <a:xfrm>
            <a:off x="3613100" y="2657900"/>
            <a:ext cx="38478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Total no of </a:t>
            </a:r>
            <a:r>
              <a:rPr lang="en" sz="1600">
                <a:latin typeface="Comic Sans MS"/>
                <a:ea typeface="Comic Sans MS"/>
                <a:cs typeface="Comic Sans MS"/>
                <a:sym typeface="Comic Sans MS"/>
              </a:rPr>
              <a:t>Keypoints = 64619</a:t>
            </a:r>
            <a:endParaRPr sz="1600">
              <a:latin typeface="Comic Sans MS"/>
              <a:ea typeface="Comic Sans MS"/>
              <a:cs typeface="Comic Sans MS"/>
              <a:sym typeface="Comic Sans MS"/>
            </a:endParaRPr>
          </a:p>
        </p:txBody>
      </p:sp>
      <p:sp>
        <p:nvSpPr>
          <p:cNvPr id="98" name="Google Shape;98;p17"/>
          <p:cNvSpPr txBox="1"/>
          <p:nvPr/>
        </p:nvSpPr>
        <p:spPr>
          <a:xfrm>
            <a:off x="3573100" y="4155700"/>
            <a:ext cx="26745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C = 100; gamma = 0.01</a:t>
            </a:r>
            <a:endParaRPr sz="1600">
              <a:latin typeface="Comic Sans MS"/>
              <a:ea typeface="Comic Sans MS"/>
              <a:cs typeface="Comic Sans MS"/>
              <a:sym typeface="Comic Sans MS"/>
            </a:endParaRPr>
          </a:p>
        </p:txBody>
      </p:sp>
      <p:cxnSp>
        <p:nvCxnSpPr>
          <p:cNvPr id="99" name="Google Shape;99;p17"/>
          <p:cNvCxnSpPr/>
          <p:nvPr/>
        </p:nvCxnSpPr>
        <p:spPr>
          <a:xfrm>
            <a:off x="2918525" y="2868925"/>
            <a:ext cx="606900" cy="21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p:nvPr/>
        </p:nvCxnSpPr>
        <p:spPr>
          <a:xfrm>
            <a:off x="2930000" y="3687550"/>
            <a:ext cx="606900" cy="21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p:nvPr/>
        </p:nvCxnSpPr>
        <p:spPr>
          <a:xfrm>
            <a:off x="2918525" y="4339950"/>
            <a:ext cx="606900" cy="21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7"/>
          <p:cNvSpPr txBox="1"/>
          <p:nvPr/>
        </p:nvSpPr>
        <p:spPr>
          <a:xfrm>
            <a:off x="304800" y="66400"/>
            <a:ext cx="5082300" cy="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351C75"/>
                </a:solidFill>
                <a:latin typeface="Raleway"/>
                <a:ea typeface="Raleway"/>
                <a:cs typeface="Raleway"/>
                <a:sym typeface="Raleway"/>
              </a:rPr>
              <a:t>SIFT and SVM approach:</a:t>
            </a:r>
            <a:endParaRPr b="1" sz="2800">
              <a:solidFill>
                <a:srgbClr val="351C75"/>
              </a:solidFill>
              <a:latin typeface="Raleway"/>
              <a:ea typeface="Raleway"/>
              <a:cs typeface="Raleway"/>
              <a:sym typeface="Raleway"/>
            </a:endParaRPr>
          </a:p>
        </p:txBody>
      </p:sp>
      <p:cxnSp>
        <p:nvCxnSpPr>
          <p:cNvPr id="103" name="Google Shape;103;p17"/>
          <p:cNvCxnSpPr/>
          <p:nvPr/>
        </p:nvCxnSpPr>
        <p:spPr>
          <a:xfrm>
            <a:off x="2918525" y="1937375"/>
            <a:ext cx="606900" cy="21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p:nvPr/>
        </p:nvCxnSpPr>
        <p:spPr>
          <a:xfrm>
            <a:off x="2918525" y="1082825"/>
            <a:ext cx="606900" cy="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SIFT and ANN approach:</a:t>
            </a:r>
            <a:endParaRPr>
              <a:solidFill>
                <a:srgbClr val="351C75"/>
              </a:solidFill>
            </a:endParaRPr>
          </a:p>
        </p:txBody>
      </p:sp>
      <p:sp>
        <p:nvSpPr>
          <p:cNvPr id="110" name="Google Shape;11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8"/>
          <p:cNvPicPr preferRelativeResize="0"/>
          <p:nvPr/>
        </p:nvPicPr>
        <p:blipFill>
          <a:blip r:embed="rId3">
            <a:alphaModFix/>
          </a:blip>
          <a:stretch>
            <a:fillRect/>
          </a:stretch>
        </p:blipFill>
        <p:spPr>
          <a:xfrm>
            <a:off x="7231325" y="1195525"/>
            <a:ext cx="1489901" cy="1489901"/>
          </a:xfrm>
          <a:prstGeom prst="rect">
            <a:avLst/>
          </a:prstGeom>
          <a:noFill/>
          <a:ln>
            <a:noFill/>
          </a:ln>
        </p:spPr>
      </p:pic>
      <p:pic>
        <p:nvPicPr>
          <p:cNvPr id="112" name="Google Shape;112;p18"/>
          <p:cNvPicPr preferRelativeResize="0"/>
          <p:nvPr/>
        </p:nvPicPr>
        <p:blipFill>
          <a:blip r:embed="rId4">
            <a:alphaModFix/>
          </a:blip>
          <a:stretch>
            <a:fillRect/>
          </a:stretch>
        </p:blipFill>
        <p:spPr>
          <a:xfrm>
            <a:off x="5610325" y="1195525"/>
            <a:ext cx="1489900" cy="1489900"/>
          </a:xfrm>
          <a:prstGeom prst="rect">
            <a:avLst/>
          </a:prstGeom>
          <a:noFill/>
          <a:ln>
            <a:noFill/>
          </a:ln>
        </p:spPr>
      </p:pic>
      <p:pic>
        <p:nvPicPr>
          <p:cNvPr id="113" name="Google Shape;113;p18"/>
          <p:cNvPicPr preferRelativeResize="0"/>
          <p:nvPr/>
        </p:nvPicPr>
        <p:blipFill>
          <a:blip r:embed="rId5">
            <a:alphaModFix/>
          </a:blip>
          <a:stretch>
            <a:fillRect/>
          </a:stretch>
        </p:blipFill>
        <p:spPr>
          <a:xfrm>
            <a:off x="5630437" y="2896800"/>
            <a:ext cx="1449675" cy="1449675"/>
          </a:xfrm>
          <a:prstGeom prst="rect">
            <a:avLst/>
          </a:prstGeom>
          <a:noFill/>
          <a:ln>
            <a:noFill/>
          </a:ln>
        </p:spPr>
      </p:pic>
      <p:pic>
        <p:nvPicPr>
          <p:cNvPr id="114" name="Google Shape;114;p18"/>
          <p:cNvPicPr preferRelativeResize="0"/>
          <p:nvPr/>
        </p:nvPicPr>
        <p:blipFill>
          <a:blip r:embed="rId6">
            <a:alphaModFix/>
          </a:blip>
          <a:stretch>
            <a:fillRect/>
          </a:stretch>
        </p:blipFill>
        <p:spPr>
          <a:xfrm>
            <a:off x="7342400" y="2896800"/>
            <a:ext cx="1573025" cy="1449675"/>
          </a:xfrm>
          <a:prstGeom prst="rect">
            <a:avLst/>
          </a:prstGeom>
          <a:noFill/>
          <a:ln>
            <a:noFill/>
          </a:ln>
        </p:spPr>
      </p:pic>
      <p:sp>
        <p:nvSpPr>
          <p:cNvPr id="115" name="Google Shape;115;p18"/>
          <p:cNvSpPr txBox="1"/>
          <p:nvPr/>
        </p:nvSpPr>
        <p:spPr>
          <a:xfrm>
            <a:off x="5870100" y="4500725"/>
            <a:ext cx="2962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Affine transformations and the </a:t>
            </a:r>
            <a:r>
              <a:rPr lang="en"/>
              <a:t>key points</a:t>
            </a:r>
            <a:endParaRPr/>
          </a:p>
        </p:txBody>
      </p:sp>
      <p:pic>
        <p:nvPicPr>
          <p:cNvPr id="116" name="Google Shape;116;p18"/>
          <p:cNvPicPr preferRelativeResize="0"/>
          <p:nvPr/>
        </p:nvPicPr>
        <p:blipFill>
          <a:blip r:embed="rId7">
            <a:alphaModFix/>
          </a:blip>
          <a:stretch>
            <a:fillRect/>
          </a:stretch>
        </p:blipFill>
        <p:spPr>
          <a:xfrm>
            <a:off x="0" y="1152475"/>
            <a:ext cx="5220700" cy="199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1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HOG and SVM approach:</a:t>
            </a:r>
            <a:endParaRPr>
              <a:solidFill>
                <a:srgbClr val="351C75"/>
              </a:solidFill>
            </a:endParaRPr>
          </a:p>
        </p:txBody>
      </p:sp>
      <p:sp>
        <p:nvSpPr>
          <p:cNvPr id="122" name="Google Shape;122;p19"/>
          <p:cNvSpPr txBox="1"/>
          <p:nvPr/>
        </p:nvSpPr>
        <p:spPr>
          <a:xfrm>
            <a:off x="3558600" y="772600"/>
            <a:ext cx="46875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ic Sans MS"/>
                <a:ea typeface="Comic Sans MS"/>
                <a:cs typeface="Comic Sans MS"/>
                <a:sym typeface="Comic Sans MS"/>
              </a:rPr>
              <a:t>400 training images + 158 testing images</a:t>
            </a:r>
            <a:endParaRPr sz="1800">
              <a:latin typeface="Comic Sans MS"/>
              <a:ea typeface="Comic Sans MS"/>
              <a:cs typeface="Comic Sans MS"/>
              <a:sym typeface="Comic Sans MS"/>
            </a:endParaRPr>
          </a:p>
        </p:txBody>
      </p:sp>
      <p:pic>
        <p:nvPicPr>
          <p:cNvPr id="123" name="Google Shape;123;p19"/>
          <p:cNvPicPr preferRelativeResize="0"/>
          <p:nvPr/>
        </p:nvPicPr>
        <p:blipFill>
          <a:blip r:embed="rId3">
            <a:alphaModFix/>
          </a:blip>
          <a:stretch>
            <a:fillRect/>
          </a:stretch>
        </p:blipFill>
        <p:spPr>
          <a:xfrm>
            <a:off x="6799336" y="2405102"/>
            <a:ext cx="2356464" cy="2224075"/>
          </a:xfrm>
          <a:prstGeom prst="rect">
            <a:avLst/>
          </a:prstGeom>
          <a:noFill/>
          <a:ln>
            <a:noFill/>
          </a:ln>
        </p:spPr>
      </p:pic>
      <p:pic>
        <p:nvPicPr>
          <p:cNvPr id="124" name="Google Shape;124;p19"/>
          <p:cNvPicPr preferRelativeResize="0"/>
          <p:nvPr/>
        </p:nvPicPr>
        <p:blipFill>
          <a:blip r:embed="rId4">
            <a:alphaModFix/>
          </a:blip>
          <a:stretch>
            <a:fillRect/>
          </a:stretch>
        </p:blipFill>
        <p:spPr>
          <a:xfrm>
            <a:off x="304800" y="848800"/>
            <a:ext cx="2533050" cy="4291150"/>
          </a:xfrm>
          <a:prstGeom prst="rect">
            <a:avLst/>
          </a:prstGeom>
          <a:noFill/>
          <a:ln>
            <a:noFill/>
          </a:ln>
        </p:spPr>
      </p:pic>
      <p:sp>
        <p:nvSpPr>
          <p:cNvPr id="125" name="Google Shape;125;p19"/>
          <p:cNvSpPr txBox="1"/>
          <p:nvPr/>
        </p:nvSpPr>
        <p:spPr>
          <a:xfrm>
            <a:off x="3543700" y="2750225"/>
            <a:ext cx="2667600" cy="11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Orientation bins = 9</a:t>
            </a:r>
            <a:endParaRPr sz="1600">
              <a:latin typeface="Comic Sans MS"/>
              <a:ea typeface="Comic Sans MS"/>
              <a:cs typeface="Comic Sans MS"/>
              <a:sym typeface="Comic Sans MS"/>
            </a:endParaRPr>
          </a:p>
          <a:p>
            <a:pPr indent="0" lvl="0" marL="0" rtl="0" algn="l">
              <a:spcBef>
                <a:spcPts val="0"/>
              </a:spcBef>
              <a:spcAft>
                <a:spcPts val="0"/>
              </a:spcAft>
              <a:buNone/>
            </a:pPr>
            <a:r>
              <a:rPr lang="en" sz="1600">
                <a:latin typeface="Comic Sans MS"/>
                <a:ea typeface="Comic Sans MS"/>
                <a:cs typeface="Comic Sans MS"/>
                <a:sym typeface="Comic Sans MS"/>
              </a:rPr>
              <a:t>Pixels in a cell = (8 x 8)</a:t>
            </a:r>
            <a:endParaRPr sz="1600">
              <a:latin typeface="Comic Sans MS"/>
              <a:ea typeface="Comic Sans MS"/>
              <a:cs typeface="Comic Sans MS"/>
              <a:sym typeface="Comic Sans MS"/>
            </a:endParaRPr>
          </a:p>
          <a:p>
            <a:pPr indent="0" lvl="0" marL="0" rtl="0" algn="l">
              <a:spcBef>
                <a:spcPts val="0"/>
              </a:spcBef>
              <a:spcAft>
                <a:spcPts val="0"/>
              </a:spcAft>
              <a:buNone/>
            </a:pPr>
            <a:r>
              <a:rPr lang="en" sz="1600">
                <a:latin typeface="Comic Sans MS"/>
                <a:ea typeface="Comic Sans MS"/>
                <a:cs typeface="Comic Sans MS"/>
                <a:sym typeface="Comic Sans MS"/>
              </a:rPr>
              <a:t>Cells in a block = (2 x 2)</a:t>
            </a:r>
            <a:endParaRPr sz="1600">
              <a:latin typeface="Comic Sans MS"/>
              <a:ea typeface="Comic Sans MS"/>
              <a:cs typeface="Comic Sans MS"/>
              <a:sym typeface="Comic Sans MS"/>
            </a:endParaRPr>
          </a:p>
          <a:p>
            <a:pPr indent="0" lvl="0" marL="0" rtl="0" algn="l">
              <a:spcBef>
                <a:spcPts val="0"/>
              </a:spcBef>
              <a:spcAft>
                <a:spcPts val="0"/>
              </a:spcAft>
              <a:buNone/>
            </a:pPr>
            <a:r>
              <a:rPr lang="en" sz="1600">
                <a:latin typeface="Comic Sans MS"/>
                <a:ea typeface="Comic Sans MS"/>
                <a:cs typeface="Comic Sans MS"/>
                <a:sym typeface="Comic Sans MS"/>
              </a:rPr>
              <a:t>Feature vector = </a:t>
            </a:r>
            <a:r>
              <a:rPr lang="en" sz="1500">
                <a:solidFill>
                  <a:schemeClr val="dk2"/>
                </a:solidFill>
                <a:highlight>
                  <a:srgbClr val="FFFFFF"/>
                </a:highlight>
              </a:rPr>
              <a:t>20736</a:t>
            </a:r>
            <a:endParaRPr sz="1500">
              <a:solidFill>
                <a:schemeClr val="dk2"/>
              </a:solidFill>
              <a:highlight>
                <a:srgbClr val="FFFFFF"/>
              </a:highlight>
            </a:endParaRPr>
          </a:p>
          <a:p>
            <a:pPr indent="0" lvl="0" marL="0" rtl="0" algn="l">
              <a:spcBef>
                <a:spcPts val="0"/>
              </a:spcBef>
              <a:spcAft>
                <a:spcPts val="0"/>
              </a:spcAft>
              <a:buNone/>
            </a:pPr>
            <a:r>
              <a:t/>
            </a:r>
            <a:endParaRPr sz="1600">
              <a:latin typeface="Comic Sans MS"/>
              <a:ea typeface="Comic Sans MS"/>
              <a:cs typeface="Comic Sans MS"/>
              <a:sym typeface="Comic Sans MS"/>
            </a:endParaRPr>
          </a:p>
        </p:txBody>
      </p:sp>
      <p:sp>
        <p:nvSpPr>
          <p:cNvPr id="126" name="Google Shape;126;p19"/>
          <p:cNvSpPr txBox="1"/>
          <p:nvPr/>
        </p:nvSpPr>
        <p:spPr>
          <a:xfrm>
            <a:off x="3582026" y="4031800"/>
            <a:ext cx="230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mic Sans MS"/>
                <a:ea typeface="Comic Sans MS"/>
                <a:cs typeface="Comic Sans MS"/>
                <a:sym typeface="Comic Sans MS"/>
              </a:rPr>
              <a:t>C = 50, gamma = 0.01</a:t>
            </a:r>
            <a:endParaRPr sz="1700">
              <a:latin typeface="Comic Sans MS"/>
              <a:ea typeface="Comic Sans MS"/>
              <a:cs typeface="Comic Sans MS"/>
              <a:sym typeface="Comic Sans MS"/>
            </a:endParaRPr>
          </a:p>
        </p:txBody>
      </p:sp>
      <p:sp>
        <p:nvSpPr>
          <p:cNvPr id="127" name="Google Shape;127;p19"/>
          <p:cNvSpPr txBox="1"/>
          <p:nvPr/>
        </p:nvSpPr>
        <p:spPr>
          <a:xfrm>
            <a:off x="3649600" y="4717075"/>
            <a:ext cx="23022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Roll numbers</a:t>
            </a:r>
            <a:endParaRPr sz="1600">
              <a:latin typeface="Comic Sans MS"/>
              <a:ea typeface="Comic Sans MS"/>
              <a:cs typeface="Comic Sans MS"/>
              <a:sym typeface="Comic Sans MS"/>
            </a:endParaRPr>
          </a:p>
        </p:txBody>
      </p:sp>
      <p:sp>
        <p:nvSpPr>
          <p:cNvPr id="128" name="Google Shape;128;p19"/>
          <p:cNvSpPr txBox="1"/>
          <p:nvPr/>
        </p:nvSpPr>
        <p:spPr>
          <a:xfrm>
            <a:off x="3551725" y="1797300"/>
            <a:ext cx="26676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( 200 x 200 ) image</a:t>
            </a:r>
            <a:endParaRPr sz="1600">
              <a:latin typeface="Comic Sans MS"/>
              <a:ea typeface="Comic Sans MS"/>
              <a:cs typeface="Comic Sans MS"/>
              <a:sym typeface="Comic Sans MS"/>
            </a:endParaRPr>
          </a:p>
        </p:txBody>
      </p:sp>
      <p:cxnSp>
        <p:nvCxnSpPr>
          <p:cNvPr id="129" name="Google Shape;129;p19"/>
          <p:cNvCxnSpPr/>
          <p:nvPr/>
        </p:nvCxnSpPr>
        <p:spPr>
          <a:xfrm flipH="1" rot="10800000">
            <a:off x="2719250" y="986825"/>
            <a:ext cx="705600" cy="129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9"/>
          <p:cNvCxnSpPr/>
          <p:nvPr/>
        </p:nvCxnSpPr>
        <p:spPr>
          <a:xfrm flipH="1" rot="10800000">
            <a:off x="2719250" y="2056650"/>
            <a:ext cx="705600" cy="129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9"/>
          <p:cNvCxnSpPr/>
          <p:nvPr/>
        </p:nvCxnSpPr>
        <p:spPr>
          <a:xfrm flipH="1" rot="10800000">
            <a:off x="2685700" y="3395200"/>
            <a:ext cx="705600" cy="129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p:nvPr/>
        </p:nvCxnSpPr>
        <p:spPr>
          <a:xfrm flipH="1" rot="10800000">
            <a:off x="6047125" y="3328325"/>
            <a:ext cx="705600" cy="129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p:nvPr/>
        </p:nvCxnSpPr>
        <p:spPr>
          <a:xfrm flipH="1" rot="10800000">
            <a:off x="2685700" y="4225900"/>
            <a:ext cx="705600" cy="129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9"/>
          <p:cNvCxnSpPr/>
          <p:nvPr/>
        </p:nvCxnSpPr>
        <p:spPr>
          <a:xfrm flipH="1" rot="10800000">
            <a:off x="2719250" y="4922125"/>
            <a:ext cx="705600" cy="1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14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HOG and ANN approach</a:t>
            </a:r>
            <a:endParaRPr>
              <a:solidFill>
                <a:srgbClr val="351C75"/>
              </a:solidFill>
            </a:endParaRPr>
          </a:p>
        </p:txBody>
      </p:sp>
      <p:pic>
        <p:nvPicPr>
          <p:cNvPr id="140" name="Google Shape;140;p20"/>
          <p:cNvPicPr preferRelativeResize="0"/>
          <p:nvPr/>
        </p:nvPicPr>
        <p:blipFill>
          <a:blip r:embed="rId3">
            <a:alphaModFix/>
          </a:blip>
          <a:stretch>
            <a:fillRect/>
          </a:stretch>
        </p:blipFill>
        <p:spPr>
          <a:xfrm>
            <a:off x="4747350" y="1252525"/>
            <a:ext cx="4188175" cy="2993100"/>
          </a:xfrm>
          <a:prstGeom prst="rect">
            <a:avLst/>
          </a:prstGeom>
          <a:noFill/>
          <a:ln>
            <a:noFill/>
          </a:ln>
        </p:spPr>
      </p:pic>
      <p:pic>
        <p:nvPicPr>
          <p:cNvPr id="141" name="Google Shape;141;p20"/>
          <p:cNvPicPr preferRelativeResize="0"/>
          <p:nvPr/>
        </p:nvPicPr>
        <p:blipFill>
          <a:blip r:embed="rId4">
            <a:alphaModFix/>
          </a:blip>
          <a:stretch>
            <a:fillRect/>
          </a:stretch>
        </p:blipFill>
        <p:spPr>
          <a:xfrm>
            <a:off x="426173" y="1228500"/>
            <a:ext cx="4188175" cy="29930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6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Convolutional neural network</a:t>
            </a:r>
            <a:endParaRPr>
              <a:solidFill>
                <a:srgbClr val="351C75"/>
              </a:solidFill>
            </a:endParaRPr>
          </a:p>
        </p:txBody>
      </p:sp>
      <p:sp>
        <p:nvSpPr>
          <p:cNvPr id="147" name="Google Shape;147;p21"/>
          <p:cNvSpPr txBox="1"/>
          <p:nvPr>
            <p:ph idx="1" type="body"/>
          </p:nvPr>
        </p:nvSpPr>
        <p:spPr>
          <a:xfrm>
            <a:off x="311700" y="7471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a:t>
            </a:r>
            <a:r>
              <a:rPr b="1" lang="en" sz="1400">
                <a:solidFill>
                  <a:schemeClr val="dk1"/>
                </a:solidFill>
              </a:rPr>
              <a:t> </a:t>
            </a:r>
            <a:r>
              <a:rPr b="1" lang="en" sz="1400">
                <a:solidFill>
                  <a:srgbClr val="000000"/>
                </a:solidFill>
              </a:rPr>
              <a:t>Basic Architecture</a:t>
            </a:r>
            <a:endParaRPr b="1" sz="1400">
              <a:solidFill>
                <a:srgbClr val="000000"/>
              </a:solidFill>
            </a:endParaRPr>
          </a:p>
        </p:txBody>
      </p:sp>
      <p:graphicFrame>
        <p:nvGraphicFramePr>
          <p:cNvPr id="148" name="Google Shape;148;p21"/>
          <p:cNvGraphicFramePr/>
          <p:nvPr/>
        </p:nvGraphicFramePr>
        <p:xfrm>
          <a:off x="3274275" y="1163288"/>
          <a:ext cx="3000000" cy="3000000"/>
        </p:xfrm>
        <a:graphic>
          <a:graphicData uri="http://schemas.openxmlformats.org/drawingml/2006/table">
            <a:tbl>
              <a:tblPr>
                <a:noFill/>
                <a:tableStyleId>{26D6227C-154B-4050-8A04-68FBF7E1866E}</a:tableStyleId>
              </a:tblPr>
              <a:tblGrid>
                <a:gridCol w="2438075"/>
              </a:tblGrid>
              <a:tr h="382300">
                <a:tc>
                  <a:txBody>
                    <a:bodyPr>
                      <a:noAutofit/>
                    </a:bodyPr>
                    <a:lstStyle/>
                    <a:p>
                      <a:pPr indent="0" lvl="0" marL="0" rtl="0" algn="l">
                        <a:spcBef>
                          <a:spcPts val="0"/>
                        </a:spcBef>
                        <a:spcAft>
                          <a:spcPts val="0"/>
                        </a:spcAft>
                        <a:buNone/>
                      </a:pPr>
                      <a:r>
                        <a:rPr lang="en"/>
                        <a:t>Convolutional layer (5,5,30) </a:t>
                      </a:r>
                      <a:endParaRPr/>
                    </a:p>
                  </a:txBody>
                  <a:tcPr marT="91425" marB="91425" marR="91425" marL="91425"/>
                </a:tc>
              </a:tr>
              <a:tr h="382300">
                <a:tc>
                  <a:txBody>
                    <a:bodyPr>
                      <a:noAutofit/>
                    </a:bodyPr>
                    <a:lstStyle/>
                    <a:p>
                      <a:pPr indent="0" lvl="0" marL="0" rtl="0" algn="l">
                        <a:spcBef>
                          <a:spcPts val="0"/>
                        </a:spcBef>
                        <a:spcAft>
                          <a:spcPts val="0"/>
                        </a:spcAft>
                        <a:buNone/>
                      </a:pPr>
                      <a:r>
                        <a:rPr lang="en"/>
                        <a:t>Maxpool layer (2,2)</a:t>
                      </a:r>
                      <a:endParaRPr/>
                    </a:p>
                  </a:txBody>
                  <a:tcPr marT="91425" marB="91425" marR="91425" marL="91425"/>
                </a:tc>
              </a:tr>
              <a:tr h="382300">
                <a:tc>
                  <a:txBody>
                    <a:bodyPr>
                      <a:noAutofit/>
                    </a:bodyPr>
                    <a:lstStyle/>
                    <a:p>
                      <a:pPr indent="0" lvl="0" marL="0" rtl="0" algn="l">
                        <a:spcBef>
                          <a:spcPts val="0"/>
                        </a:spcBef>
                        <a:spcAft>
                          <a:spcPts val="0"/>
                        </a:spcAft>
                        <a:buNone/>
                      </a:pPr>
                      <a:r>
                        <a:rPr lang="en"/>
                        <a:t>Convolutional</a:t>
                      </a:r>
                      <a:r>
                        <a:rPr lang="en"/>
                        <a:t> layer (3,3,30)</a:t>
                      </a:r>
                      <a:endParaRPr/>
                    </a:p>
                  </a:txBody>
                  <a:tcPr marT="91425" marB="91425" marR="91425" marL="91425"/>
                </a:tc>
              </a:tr>
              <a:tr h="382300">
                <a:tc>
                  <a:txBody>
                    <a:bodyPr>
                      <a:noAutofit/>
                    </a:bodyPr>
                    <a:lstStyle/>
                    <a:p>
                      <a:pPr indent="0" lvl="0" marL="0" rtl="0" algn="l">
                        <a:spcBef>
                          <a:spcPts val="0"/>
                        </a:spcBef>
                        <a:spcAft>
                          <a:spcPts val="0"/>
                        </a:spcAft>
                        <a:buClr>
                          <a:schemeClr val="dk1"/>
                        </a:buClr>
                        <a:buSzPts val="1100"/>
                        <a:buFont typeface="Arial"/>
                        <a:buNone/>
                      </a:pPr>
                      <a:r>
                        <a:rPr lang="en"/>
                        <a:t>Maxpool layer (2,2)</a:t>
                      </a:r>
                      <a:endParaRPr/>
                    </a:p>
                  </a:txBody>
                  <a:tcPr marT="91425" marB="91425" marR="91425" marL="91425"/>
                </a:tc>
              </a:tr>
              <a:tr h="586450">
                <a:tc>
                  <a:txBody>
                    <a:bodyPr>
                      <a:noAutofit/>
                    </a:bodyPr>
                    <a:lstStyle/>
                    <a:p>
                      <a:pPr indent="0" lvl="0" marL="0" rtl="0" algn="l">
                        <a:spcBef>
                          <a:spcPts val="0"/>
                        </a:spcBef>
                        <a:spcAft>
                          <a:spcPts val="0"/>
                        </a:spcAft>
                        <a:buClr>
                          <a:schemeClr val="dk1"/>
                        </a:buClr>
                        <a:buSzPts val="1100"/>
                        <a:buFont typeface="Arial"/>
                        <a:buNone/>
                      </a:pPr>
                      <a:r>
                        <a:rPr lang="en"/>
                        <a:t>Convolutional layer (3,3,30)</a:t>
                      </a:r>
                      <a:endParaRPr/>
                    </a:p>
                    <a:p>
                      <a:pPr indent="0" lvl="0" marL="0" rtl="0" algn="l">
                        <a:spcBef>
                          <a:spcPts val="0"/>
                        </a:spcBef>
                        <a:spcAft>
                          <a:spcPts val="0"/>
                        </a:spcAft>
                        <a:buNone/>
                      </a:pPr>
                      <a:r>
                        <a:t/>
                      </a:r>
                      <a:endParaRPr/>
                    </a:p>
                  </a:txBody>
                  <a:tcPr marT="91425" marB="91425" marR="91425" marL="91425"/>
                </a:tc>
              </a:tr>
              <a:tr h="586450">
                <a:tc>
                  <a:txBody>
                    <a:bodyPr>
                      <a:noAutofit/>
                    </a:bodyPr>
                    <a:lstStyle/>
                    <a:p>
                      <a:pPr indent="0" lvl="0" marL="0" rtl="0" algn="l">
                        <a:spcBef>
                          <a:spcPts val="0"/>
                        </a:spcBef>
                        <a:spcAft>
                          <a:spcPts val="0"/>
                        </a:spcAft>
                        <a:buClr>
                          <a:schemeClr val="dk1"/>
                        </a:buClr>
                        <a:buSzPts val="1100"/>
                        <a:buFont typeface="Arial"/>
                        <a:buNone/>
                      </a:pPr>
                      <a:r>
                        <a:rPr lang="en"/>
                        <a:t>Maxpool layer (2,2)</a:t>
                      </a:r>
                      <a:endParaRPr/>
                    </a:p>
                    <a:p>
                      <a:pPr indent="0" lvl="0" marL="0" rtl="0" algn="l">
                        <a:spcBef>
                          <a:spcPts val="0"/>
                        </a:spcBef>
                        <a:spcAft>
                          <a:spcPts val="0"/>
                        </a:spcAft>
                        <a:buNone/>
                      </a:pPr>
                      <a:r>
                        <a:t/>
                      </a:r>
                      <a:endParaRPr/>
                    </a:p>
                  </a:txBody>
                  <a:tcPr marT="91425" marB="91425" marR="91425" marL="91425"/>
                </a:tc>
              </a:tr>
              <a:tr h="586450">
                <a:tc>
                  <a:txBody>
                    <a:bodyPr>
                      <a:noAutofit/>
                    </a:bodyPr>
                    <a:lstStyle/>
                    <a:p>
                      <a:pPr indent="0" lvl="0" marL="0" rtl="0" algn="l">
                        <a:spcBef>
                          <a:spcPts val="0"/>
                        </a:spcBef>
                        <a:spcAft>
                          <a:spcPts val="0"/>
                        </a:spcAft>
                        <a:buNone/>
                      </a:pPr>
                      <a:r>
                        <a:rPr lang="en"/>
                        <a:t>Fully connected layer (256 nodes)</a:t>
                      </a:r>
                      <a:endParaRPr/>
                    </a:p>
                  </a:txBody>
                  <a:tcPr marT="91425" marB="91425" marR="91425" marL="91425"/>
                </a:tc>
              </a:tr>
              <a:tr h="458975">
                <a:tc>
                  <a:txBody>
                    <a:bodyPr>
                      <a:noAutofit/>
                    </a:bodyPr>
                    <a:lstStyle/>
                    <a:p>
                      <a:pPr indent="0" lvl="0" marL="0" rtl="0" algn="l">
                        <a:spcBef>
                          <a:spcPts val="0"/>
                        </a:spcBef>
                        <a:spcAft>
                          <a:spcPts val="0"/>
                        </a:spcAft>
                        <a:buNone/>
                      </a:pPr>
                      <a:r>
                        <a:rPr lang="en"/>
                        <a:t>Output nodes (40 classes)</a:t>
                      </a:r>
                      <a:endParaRPr/>
                    </a:p>
                  </a:txBody>
                  <a:tcPr marT="91425" marB="91425" marR="91425" marL="91425"/>
                </a:tc>
              </a:tr>
            </a:tbl>
          </a:graphicData>
        </a:graphic>
      </p:graphicFrame>
      <p:graphicFrame>
        <p:nvGraphicFramePr>
          <p:cNvPr id="149" name="Google Shape;149;p21"/>
          <p:cNvGraphicFramePr/>
          <p:nvPr/>
        </p:nvGraphicFramePr>
        <p:xfrm>
          <a:off x="566500" y="2422425"/>
          <a:ext cx="3000000" cy="3000000"/>
        </p:xfrm>
        <a:graphic>
          <a:graphicData uri="http://schemas.openxmlformats.org/drawingml/2006/table">
            <a:tbl>
              <a:tblPr>
                <a:noFill/>
                <a:tableStyleId>{26D6227C-154B-4050-8A04-68FBF7E1866E}</a:tableStyleId>
              </a:tblPr>
              <a:tblGrid>
                <a:gridCol w="1198050"/>
              </a:tblGrid>
              <a:tr h="686225">
                <a:tc>
                  <a:txBody>
                    <a:bodyPr>
                      <a:noAutofit/>
                    </a:bodyPr>
                    <a:lstStyle/>
                    <a:p>
                      <a:pPr indent="0" lvl="0" marL="0" rtl="0" algn="l">
                        <a:spcBef>
                          <a:spcPts val="0"/>
                        </a:spcBef>
                        <a:spcAft>
                          <a:spcPts val="0"/>
                        </a:spcAft>
                        <a:buNone/>
                      </a:pPr>
                      <a:r>
                        <a:rPr lang="en"/>
                        <a:t>Image size</a:t>
                      </a:r>
                      <a:endParaRPr/>
                    </a:p>
                    <a:p>
                      <a:pPr indent="0" lvl="0" marL="0" rtl="0" algn="l">
                        <a:spcBef>
                          <a:spcPts val="0"/>
                        </a:spcBef>
                        <a:spcAft>
                          <a:spcPts val="0"/>
                        </a:spcAft>
                        <a:buNone/>
                      </a:pPr>
                      <a:r>
                        <a:rPr lang="en"/>
                        <a:t>(100,100)</a:t>
                      </a:r>
                      <a:endParaRPr/>
                    </a:p>
                  </a:txBody>
                  <a:tcPr marT="91425" marB="91425" marR="91425" marL="91425"/>
                </a:tc>
              </a:tr>
            </a:tbl>
          </a:graphicData>
        </a:graphic>
      </p:graphicFrame>
      <p:graphicFrame>
        <p:nvGraphicFramePr>
          <p:cNvPr id="150" name="Google Shape;150;p21"/>
          <p:cNvGraphicFramePr/>
          <p:nvPr/>
        </p:nvGraphicFramePr>
        <p:xfrm>
          <a:off x="7065825" y="2517075"/>
          <a:ext cx="3000000" cy="3000000"/>
        </p:xfrm>
        <a:graphic>
          <a:graphicData uri="http://schemas.openxmlformats.org/drawingml/2006/table">
            <a:tbl>
              <a:tblPr>
                <a:noFill/>
                <a:tableStyleId>{26D6227C-154B-4050-8A04-68FBF7E1866E}</a:tableStyleId>
              </a:tblPr>
              <a:tblGrid>
                <a:gridCol w="1284900"/>
              </a:tblGrid>
              <a:tr h="381000">
                <a:tc>
                  <a:txBody>
                    <a:bodyPr>
                      <a:noAutofit/>
                    </a:bodyPr>
                    <a:lstStyle/>
                    <a:p>
                      <a:pPr indent="0" lvl="0" marL="0" rtl="0" algn="l">
                        <a:spcBef>
                          <a:spcPts val="0"/>
                        </a:spcBef>
                        <a:spcAft>
                          <a:spcPts val="0"/>
                        </a:spcAft>
                        <a:buNone/>
                      </a:pPr>
                      <a:r>
                        <a:rPr lang="en"/>
                        <a:t>Output result</a:t>
                      </a:r>
                      <a:endParaRPr/>
                    </a:p>
                  </a:txBody>
                  <a:tcPr marT="91425" marB="91425" marR="91425" marL="91425"/>
                </a:tc>
              </a:tr>
            </a:tbl>
          </a:graphicData>
        </a:graphic>
      </p:graphicFrame>
      <p:cxnSp>
        <p:nvCxnSpPr>
          <p:cNvPr id="151" name="Google Shape;151;p21"/>
          <p:cNvCxnSpPr/>
          <p:nvPr/>
        </p:nvCxnSpPr>
        <p:spPr>
          <a:xfrm>
            <a:off x="1775625" y="2728725"/>
            <a:ext cx="1495800" cy="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1"/>
          <p:cNvCxnSpPr/>
          <p:nvPr/>
        </p:nvCxnSpPr>
        <p:spPr>
          <a:xfrm>
            <a:off x="5732150" y="2709425"/>
            <a:ext cx="1389600" cy="144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1"/>
          <p:cNvSpPr txBox="1"/>
          <p:nvPr/>
        </p:nvSpPr>
        <p:spPr>
          <a:xfrm>
            <a:off x="6756175" y="3239200"/>
            <a:ext cx="219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Optimizer</a:t>
            </a:r>
            <a:r>
              <a:rPr lang="en"/>
              <a:t>: Adam</a:t>
            </a:r>
            <a:endParaRPr/>
          </a:p>
          <a:p>
            <a:pPr indent="0" lvl="0" marL="0" rtl="0" algn="l">
              <a:spcBef>
                <a:spcPts val="0"/>
              </a:spcBef>
              <a:spcAft>
                <a:spcPts val="0"/>
              </a:spcAft>
              <a:buNone/>
            </a:pPr>
            <a:r>
              <a:rPr b="1" lang="en"/>
              <a:t>Loss function</a:t>
            </a:r>
            <a:r>
              <a:rPr lang="en"/>
              <a:t>: categorical cross entropy</a:t>
            </a:r>
            <a:endParaRPr/>
          </a:p>
          <a:p>
            <a:pPr indent="0" lvl="0" marL="0" rtl="0" algn="l">
              <a:spcBef>
                <a:spcPts val="0"/>
              </a:spcBef>
              <a:spcAft>
                <a:spcPts val="0"/>
              </a:spcAft>
              <a:buNone/>
            </a:pPr>
            <a:r>
              <a:rPr b="1" lang="en"/>
              <a:t>Activation function</a:t>
            </a:r>
            <a:r>
              <a:rPr lang="en"/>
              <a:t>: Relu</a:t>
            </a:r>
            <a:endParaRPr/>
          </a:p>
          <a:p>
            <a:pPr indent="0" lvl="0" marL="0" rtl="0" algn="l">
              <a:spcBef>
                <a:spcPts val="0"/>
              </a:spcBef>
              <a:spcAft>
                <a:spcPts val="0"/>
              </a:spcAft>
              <a:buNone/>
            </a:pPr>
            <a:r>
              <a:rPr lang="en"/>
              <a:t>No of epochs: 15</a:t>
            </a:r>
            <a:endParaRPr/>
          </a:p>
        </p:txBody>
      </p:sp>
      <p:graphicFrame>
        <p:nvGraphicFramePr>
          <p:cNvPr id="154" name="Google Shape;154;p21"/>
          <p:cNvGraphicFramePr/>
          <p:nvPr/>
        </p:nvGraphicFramePr>
        <p:xfrm>
          <a:off x="6515400" y="3177300"/>
          <a:ext cx="3000000" cy="3000000"/>
        </p:xfrm>
        <a:graphic>
          <a:graphicData uri="http://schemas.openxmlformats.org/drawingml/2006/table">
            <a:tbl>
              <a:tblPr>
                <a:noFill/>
                <a:tableStyleId>{26D6227C-154B-4050-8A04-68FBF7E1866E}</a:tableStyleId>
              </a:tblPr>
              <a:tblGrid>
                <a:gridCol w="2489700"/>
              </a:tblGrid>
              <a:tr h="158525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