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9A04B73-64DA-4FC8-8415-9839FFCD8685}">
  <a:tblStyle styleId="{49A04B73-64DA-4FC8-8415-9839FFCD86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0f49cf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0f49cf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ddbc28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ddbc28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f6ac12b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f6ac12b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f6ac12b3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f6ac12b3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6ac12b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6ac12b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6ac12b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6ac12b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6ac12b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6ac12b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6ac12b3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6ac12b3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6ac12b3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6ac12b3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 slideshare ni chat kholo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f6ac12b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f6ac12b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performs worst on small objects of all detections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Ssd - independent of choice of feature extractor while faster rcnn is impacted by choice of feature extractor </a:t>
            </a:r>
            <a:endParaRPr/>
          </a:p>
          <a:p>
            <a:pPr indent="-330200" lvl="0" marL="749300" rtl="0" algn="l">
              <a:lnSpc>
                <a:spcPct val="158000"/>
              </a:lnSpc>
              <a:spcBef>
                <a:spcPts val="220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For large objects, SSD can outperform Faster R-CNN and R-FCN in accuracy with lighter and faster extractors.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138318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138318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1383185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1383185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117b0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117b0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Obstacle detection and distance estimation for visually impaired people.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27952" y="33446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number : 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Raj Bhensadadia (201501011)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Bansi Gajera (201501028)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Dhwani Mehta (201501054)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Kanan Vyas (201501121)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RCNN (Region Based CNN)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578275" y="14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{49A04B73-64DA-4FC8-8415-9839FFCD8685}</a:tableStyleId>
              </a:tblPr>
              <a:tblGrid>
                <a:gridCol w="2581675"/>
                <a:gridCol w="2581675"/>
                <a:gridCol w="2581675"/>
              </a:tblGrid>
              <a:tr h="330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RCNN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/>
                        <a:t>Uses Selective Search which reduces number of bounding boxes.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/>
                        <a:t>Faster and computationally less expensive than CNN.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/>
                        <a:t>1. Run selective Search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 CNN + SVM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3.Optimize by training bounding box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 RCNN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made it possible to train end-to-end.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they added the bounding box regression to the neural network training itself.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This in turn reduces overall training and increases accuracy.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Faster RCNN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lang="en"/>
                        <a:t>Fastest among all discussed so far.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➔"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R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egion </a:t>
                      </a:r>
                      <a:r>
                        <a:rPr b="1" lang="en">
                          <a:highlight>
                            <a:srgbClr val="FFFFFF"/>
                          </a:highlight>
                        </a:rPr>
                        <a:t>P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roposal </a:t>
                      </a:r>
                      <a:r>
                        <a:rPr b="1" lang="en">
                          <a:highlight>
                            <a:srgbClr val="FFFFFF"/>
                          </a:highlight>
                        </a:rPr>
                        <a:t>N</a:t>
                      </a:r>
                      <a:r>
                        <a:rPr lang="en">
                          <a:highlight>
                            <a:srgbClr val="FFFFFF"/>
                          </a:highlight>
                        </a:rPr>
                        <a:t>etwork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7" name="Google Shape;137;p22"/>
          <p:cNvCxnSpPr/>
          <p:nvPr/>
        </p:nvCxnSpPr>
        <p:spPr>
          <a:xfrm flipH="1" rot="10800000">
            <a:off x="833450" y="1952750"/>
            <a:ext cx="73938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50" y="945700"/>
            <a:ext cx="6518974" cy="33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33500" y="4225300"/>
            <a:ext cx="842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Fig. 2. </a:t>
            </a:r>
            <a:r>
              <a:rPr lang="en" sz="1800"/>
              <a:t>Faster RCNN architecture </a:t>
            </a:r>
            <a:endParaRPr sz="1800"/>
          </a:p>
        </p:txBody>
      </p:sp>
      <p:sp>
        <p:nvSpPr>
          <p:cNvPr id="144" name="Google Shape;144;p23"/>
          <p:cNvSpPr txBox="1"/>
          <p:nvPr/>
        </p:nvSpPr>
        <p:spPr>
          <a:xfrm>
            <a:off x="205350" y="4745875"/>
            <a:ext cx="8427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: </a:t>
            </a:r>
            <a:r>
              <a:rPr lang="en"/>
              <a:t>https://cv-tricks.com/object-detection/faster-r-cnn-yolo-ssd/</a:t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311700" y="290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RCNN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0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44100" y="949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implemented Faster- RCNN, SSD and YOLOv2 using tensorflow as a part of comparative study.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Results: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Faster R-CNN is more accurate than SSD and YOLOv2.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Faster R-CNN can able to classify more smaller objects compare to SSD.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YOLO and SSD are more faster then faster-RCNN.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SSD is fast but performs worse for small objects comparing with others.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425" y="1425950"/>
            <a:ext cx="4744824" cy="23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27" y="139313"/>
            <a:ext cx="39411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27813" y="4702000"/>
            <a:ext cx="2995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 a ) SSD</a:t>
            </a:r>
            <a:endParaRPr sz="1800"/>
          </a:p>
        </p:txBody>
      </p:sp>
      <p:sp>
        <p:nvSpPr>
          <p:cNvPr id="159" name="Google Shape;159;p25"/>
          <p:cNvSpPr txBox="1"/>
          <p:nvPr/>
        </p:nvSpPr>
        <p:spPr>
          <a:xfrm>
            <a:off x="3643625" y="4702000"/>
            <a:ext cx="4105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  </a:t>
            </a:r>
            <a:r>
              <a:rPr lang="en" sz="1800"/>
              <a:t>( b ) Faster RCNN</a:t>
            </a:r>
            <a:endParaRPr sz="18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400" y="174325"/>
            <a:ext cx="3753875" cy="4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65050" y="59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1517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</a:t>
            </a:r>
            <a:r>
              <a:rPr lang="en" sz="1100">
                <a:highlight>
                  <a:srgbClr val="FFFFFF"/>
                </a:highlight>
              </a:rPr>
              <a:t>Lin, Tsung-Yi, et al. "Microsoft coco: Common objects in context." </a:t>
            </a:r>
            <a:r>
              <a:rPr i="1" lang="en" sz="1100">
                <a:highlight>
                  <a:srgbClr val="FFFFFF"/>
                </a:highlight>
              </a:rPr>
              <a:t>European conference on computer vision</a:t>
            </a:r>
            <a:r>
              <a:rPr lang="en" sz="1100">
                <a:highlight>
                  <a:srgbClr val="FFFFFF"/>
                </a:highlight>
              </a:rPr>
              <a:t>. Springer, Cham, 2014.</a:t>
            </a:r>
            <a:endParaRPr sz="11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[2] Everingham, M. , Van Gool, L. , Williams, C. K. I. , Winn, J. and Zisserman, A. </a:t>
            </a:r>
            <a:r>
              <a:rPr i="1" lang="en" sz="1100"/>
              <a:t>International Journal of Computer Vision (2010)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[3] S. Ren, K. He, R. Girshick and J. Sun, "Faster R-CNN: Towards Real-Time Object Detection with Region Proposal Networks," in </a:t>
            </a:r>
            <a:r>
              <a:rPr i="1" lang="en" sz="1100"/>
              <a:t>IEEE Transactions on Pattern Analysis &amp; Machine Intelligence</a:t>
            </a:r>
            <a:r>
              <a:rPr lang="en" sz="1100"/>
              <a:t>, vol. 39, no. 6, pp. 1137-1149, 2017.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[4] : Liu W. et al. (2016) SSD: Single Shot MultiBox Detector. In: Leibe B., Matas J., Sebe N., Welling M. (eds) Computer Vision – ECCV 2016. ECCV 2016. Computer Science, vol 9905. Springer, Cham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[5] </a:t>
            </a:r>
            <a:r>
              <a:rPr lang="en" sz="1100">
                <a:highlight>
                  <a:schemeClr val="lt1"/>
                </a:highlight>
              </a:rPr>
              <a:t>Ren, Shaoqing, et al. "Faster r-cnn: Towards real-time object detection with region proposal networks." </a:t>
            </a:r>
            <a:r>
              <a:rPr i="1" lang="en" sz="1100">
                <a:highlight>
                  <a:schemeClr val="lt1"/>
                </a:highlight>
              </a:rPr>
              <a:t>Advances in neural information processing systems</a:t>
            </a:r>
            <a:r>
              <a:rPr lang="en" sz="1100">
                <a:highlight>
                  <a:schemeClr val="lt1"/>
                </a:highlight>
              </a:rPr>
              <a:t>. 2015.</a:t>
            </a:r>
            <a:endParaRPr sz="11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[6] Zhang, Zhishuai, et al. </a:t>
            </a:r>
            <a:r>
              <a:rPr i="1" lang="en" sz="1100"/>
              <a:t>Single-Shot Object Detection with Enriched Semantics</a:t>
            </a:r>
            <a:r>
              <a:rPr lang="en" sz="1100"/>
              <a:t>. Center for Brains, Minds and Machines (CBMM), 2018.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0" y="504575"/>
            <a:ext cx="61150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92400" y="115450"/>
            <a:ext cx="532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53925" y="4643250"/>
            <a:ext cx="8990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Pham, Huy-Hieu, Thi-Lan Le, and Nicolas Vuillerme. "Real-time obstacle detection system in indoor environment for the visually impaired using microsoft kinect sensor."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Journal of Sensors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2016 (2016).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3809150" y="410575"/>
            <a:ext cx="1014900" cy="3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824750" y="319325"/>
            <a:ext cx="1323000" cy="180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830450" y="2040050"/>
            <a:ext cx="1311600" cy="3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797875" y="246850"/>
            <a:ext cx="55584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Motivation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79" name="Google Shape;79;p14"/>
          <p:cNvSpPr/>
          <p:nvPr/>
        </p:nvSpPr>
        <p:spPr>
          <a:xfrm>
            <a:off x="3615200" y="756775"/>
            <a:ext cx="1402800" cy="111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5400000">
            <a:off x="2695850" y="3364203"/>
            <a:ext cx="164100" cy="167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632875" y="56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Problem statement: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Obstacle detection and distance estimation of the objects using a real-time video and path navigation to aid visually impaired people.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Project Outline: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Object detection and recognition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Distance estimation of the object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11700" y="343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Dataset</a:t>
            </a:r>
            <a:endParaRPr b="1" sz="2800">
              <a:solidFill>
                <a:srgbClr val="000000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11700" y="1354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ImageNet - [ 999 classes 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/>
              <a:t>MS COCO  [1] </a:t>
            </a:r>
            <a:r>
              <a:rPr lang="en" sz="1800"/>
              <a:t>- [ 90 classes ]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/>
              <a:t>Pascal Visual Object Detection (VOC) [2] - [ 20 classes 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Lin, Tsung-Yi, et al. "Microsoft coco: Common objects in context." </a:t>
            </a:r>
            <a:r>
              <a:rPr i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European conference on computer vision</a:t>
            </a: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Springer, Cham, 2014.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Everingham, M. , Van Gool, L. , Williams, C. K. I. , Winn, J. and Zisserman, A.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International Journal of Computer Vision (2010)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2355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Literature review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35500" y="847675"/>
            <a:ext cx="8520600" cy="4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computer vision concepts: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/>
              <a:t>SIFT and SURF - can detect only known, specific objects with distinct texture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/>
              <a:t>Edge detection and corner detection - mainly for door detection [3]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/>
              <a:t>Ground plane estimation algorithm based on RANSAC [4]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not a feasible approach 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Slow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very accurate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 number of trained classes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i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Sujith, B., and V. Safeeda. "Computer Vision-Based Aid for the Visually Impaired Persons-A Survey And Proposing New Framework." International Journal of Innovative Research in Computer and Communication Engineering (2014).              </a:t>
            </a:r>
            <a:endParaRPr i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Rodríguez, Alberto, et al. "Assisting the visually impaired: obstacle detection and warning system by acoustic feedback." Sensors 12.12 (2012): 17476-17496.</a:t>
            </a:r>
            <a:endParaRPr i="1" sz="1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58050" y="26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322050"/>
            <a:ext cx="85206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Some pretrained models 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1) Faster- RCNN [</a:t>
            </a:r>
            <a:r>
              <a:rPr lang="en">
                <a:solidFill>
                  <a:srgbClr val="000000"/>
                </a:solidFill>
              </a:rPr>
              <a:t>5</a:t>
            </a:r>
            <a:r>
              <a:rPr lang="en" sz="1800">
                <a:solidFill>
                  <a:srgbClr val="000000"/>
                </a:solidFill>
              </a:rPr>
              <a:t>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2)Single shot Multibox detector[</a:t>
            </a:r>
            <a:r>
              <a:rPr lang="en">
                <a:solidFill>
                  <a:srgbClr val="000000"/>
                </a:solidFill>
              </a:rPr>
              <a:t>6</a:t>
            </a:r>
            <a:r>
              <a:rPr lang="en" sz="1800">
                <a:solidFill>
                  <a:srgbClr val="000000"/>
                </a:solidFill>
              </a:rPr>
              <a:t>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3) YOLO V2 [7]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[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5] </a:t>
            </a:r>
            <a:r>
              <a:rPr i="1" lang="en" sz="1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Ren, Shaoqing, et al. "Faster r-cnn: Towards real-time object detection with region proposal networks." Advances in neural information processing systems. 2015.                                                         													             </a:t>
            </a:r>
            <a:r>
              <a:rPr i="1"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Zhang, Zhishuai, et al. “Single-Shot Object Detection with Enriched Semantics”. Center for Brains, Minds and Machines (CBMM), 2018.			[7]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Redmon, Joseph, and Ali Farhadi. "YOLO9000: better, faster, stronger."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arXiv preprint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(2017).</a:t>
            </a:r>
            <a:endParaRPr i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                      							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425" y="756800"/>
            <a:ext cx="5021276" cy="31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13" y="280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25" y="1212824"/>
            <a:ext cx="8448326" cy="354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33375" y="4710125"/>
            <a:ext cx="83988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You Only Look Once:Unified, Real-Time Object Detection Joseph Redmon,Santosh Divvala,Ross Girshick, Ali Farhadi University of Washington  Allen Institute for AI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YOLO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75" y="1203125"/>
            <a:ext cx="2664925" cy="36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850" y="1376400"/>
            <a:ext cx="43148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1925"/>
            <a:ext cx="8556925" cy="2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74600" y="3095200"/>
            <a:ext cx="3771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a) SSD Architecture 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3095198"/>
            <a:ext cx="3771000" cy="145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529425" y="4420000"/>
            <a:ext cx="3771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b) SSD feature map 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52400" y="4794250"/>
            <a:ext cx="88392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 : </a:t>
            </a:r>
            <a:r>
              <a:rPr lang="en" sz="1200"/>
              <a:t>https://medium.com/@jonathan_hui/ssd-object-detection-single-shot-multibox-detector-for-real-time-processing</a:t>
            </a:r>
            <a:endParaRPr sz="1200"/>
          </a:p>
        </p:txBody>
      </p:sp>
      <p:sp>
        <p:nvSpPr>
          <p:cNvPr id="130" name="Google Shape;130;p21"/>
          <p:cNvSpPr txBox="1"/>
          <p:nvPr/>
        </p:nvSpPr>
        <p:spPr>
          <a:xfrm>
            <a:off x="2286000" y="-64125"/>
            <a:ext cx="4053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SSD detection</a:t>
            </a:r>
            <a:endParaRPr b="1" sz="39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