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3" r:id="rId2"/>
    <p:sldId id="272" r:id="rId3"/>
    <p:sldId id="259" r:id="rId4"/>
    <p:sldId id="260" r:id="rId5"/>
    <p:sldId id="261" r:id="rId6"/>
    <p:sldId id="262" r:id="rId7"/>
    <p:sldId id="263" r:id="rId8"/>
    <p:sldId id="264" r:id="rId9"/>
    <p:sldId id="274" r:id="rId10"/>
    <p:sldId id="266" r:id="rId11"/>
    <p:sldId id="275" r:id="rId12"/>
    <p:sldId id="277" r:id="rId13"/>
    <p:sldId id="278" r:id="rId14"/>
    <p:sldId id="281" r:id="rId15"/>
    <p:sldId id="276" r:id="rId16"/>
    <p:sldId id="279" r:id="rId17"/>
    <p:sldId id="28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87DADD-FEC0-4AF6-9285-5A6BB70877BA}" type="datetimeFigureOut">
              <a:rPr lang="en-US" smtClean="0"/>
              <a:pPr/>
              <a:t>6/16/2011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24268E-85C5-403A-AAAB-79A3583C93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7DADD-FEC0-4AF6-9285-5A6BB70877BA}" type="datetimeFigureOut">
              <a:rPr lang="en-US" smtClean="0"/>
              <a:pPr/>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7DADD-FEC0-4AF6-9285-5A6BB70877BA}" type="datetimeFigureOut">
              <a:rPr lang="en-US" smtClean="0"/>
              <a:pPr/>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87DADD-FEC0-4AF6-9285-5A6BB70877BA}" type="datetimeFigureOut">
              <a:rPr lang="en-US" smtClean="0"/>
              <a:pPr/>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87DADD-FEC0-4AF6-9285-5A6BB70877BA}" type="datetimeFigureOut">
              <a:rPr lang="en-US" smtClean="0"/>
              <a:pPr/>
              <a:t>6/16/2011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268E-85C5-403A-AAAB-79A3583C93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87DADD-FEC0-4AF6-9285-5A6BB70877BA}" type="datetimeFigureOut">
              <a:rPr lang="en-US" smtClean="0"/>
              <a:pPr/>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87DADD-FEC0-4AF6-9285-5A6BB70877BA}" type="datetimeFigureOut">
              <a:rPr lang="en-US" smtClean="0"/>
              <a:pPr/>
              <a:t>6/16/2011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87DADD-FEC0-4AF6-9285-5A6BB70877BA}" type="datetimeFigureOut">
              <a:rPr lang="en-US" smtClean="0"/>
              <a:pPr/>
              <a:t>6/16/2011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7DADD-FEC0-4AF6-9285-5A6BB70877BA}" type="datetimeFigureOut">
              <a:rPr lang="en-US" smtClean="0"/>
              <a:pPr/>
              <a:t>6/16/2011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87DADD-FEC0-4AF6-9285-5A6BB70877BA}" type="datetimeFigureOut">
              <a:rPr lang="en-US" smtClean="0"/>
              <a:pPr/>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268E-85C5-403A-AAAB-79A3583C93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87DADD-FEC0-4AF6-9285-5A6BB70877BA}" type="datetimeFigureOut">
              <a:rPr lang="en-US" smtClean="0"/>
              <a:pPr/>
              <a:t>6/16/2011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24268E-85C5-403A-AAAB-79A3583C93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87DADD-FEC0-4AF6-9285-5A6BB70877BA}" type="datetimeFigureOut">
              <a:rPr lang="en-US" smtClean="0"/>
              <a:pPr/>
              <a:t>6/16/2011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24268E-85C5-403A-AAAB-79A3583C93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cap="all" dirty="0" smtClean="0"/>
              <a:t>Online Rails Bookstore Application</a:t>
            </a:r>
            <a:endParaRPr lang="en-US" cap="all" dirty="0"/>
          </a:p>
        </p:txBody>
      </p:sp>
      <p:sp>
        <p:nvSpPr>
          <p:cNvPr id="3" name="Subtitle 2"/>
          <p:cNvSpPr>
            <a:spLocks noGrp="1"/>
          </p:cNvSpPr>
          <p:nvPr>
            <p:ph type="subTitle" idx="1"/>
          </p:nvPr>
        </p:nvSpPr>
        <p:spPr>
          <a:xfrm>
            <a:off x="533400" y="3228536"/>
            <a:ext cx="7854696" cy="3324664"/>
          </a:xfrm>
        </p:spPr>
        <p:txBody>
          <a:bodyPr>
            <a:normAutofit fontScale="92500" lnSpcReduction="20000"/>
          </a:bodyPr>
          <a:lstStyle/>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r>
              <a:rPr lang="en-US" b="1" dirty="0" smtClean="0"/>
              <a:t>By</a:t>
            </a:r>
            <a:endParaRPr lang="en-US" b="1" dirty="0" smtClean="0"/>
          </a:p>
          <a:p>
            <a:pPr algn="ctr"/>
            <a:r>
              <a:rPr lang="en-US" b="1" dirty="0" smtClean="0"/>
              <a:t>Banta Bernard P15/29697/2009</a:t>
            </a:r>
          </a:p>
          <a:p>
            <a:pPr algn="ctr"/>
            <a:endParaRPr lang="en-US" dirty="0" smtClean="0"/>
          </a:p>
          <a:p>
            <a:pPr algn="ctr"/>
            <a:r>
              <a:rPr lang="en-US" b="1" dirty="0" smtClean="0"/>
              <a:t> Supervisor: Mr. Elisha Opiyo</a:t>
            </a:r>
            <a:endParaRPr lang="en-US" dirty="0" smtClean="0"/>
          </a:p>
          <a:p>
            <a:pPr algn="ctr"/>
            <a:endParaRPr lang="en-US" dirty="0"/>
          </a:p>
        </p:txBody>
      </p:sp>
      <p:pic>
        <p:nvPicPr>
          <p:cNvPr id="39937" name="Picture 1" descr="motion.jpg"/>
          <p:cNvPicPr>
            <a:picLocks noChangeAspect="1" noChangeArrowheads="1"/>
          </p:cNvPicPr>
          <p:nvPr/>
        </p:nvPicPr>
        <p:blipFill>
          <a:blip r:embed="rId2"/>
          <a:srcRect/>
          <a:stretch>
            <a:fillRect/>
          </a:stretch>
        </p:blipFill>
        <p:spPr bwMode="auto">
          <a:xfrm>
            <a:off x="609600" y="1447800"/>
            <a:ext cx="1366837" cy="955675"/>
          </a:xfrm>
          <a:prstGeom prst="rect">
            <a:avLst/>
          </a:prstGeom>
          <a:noFill/>
          <a:ln w="12700">
            <a:solidFill>
              <a:srgbClr val="FFFFFF"/>
            </a:solid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219200"/>
          </a:xfrm>
        </p:spPr>
        <p:txBody>
          <a:bodyPr/>
          <a:lstStyle/>
          <a:p>
            <a:r>
              <a:rPr lang="en-US" dirty="0" smtClean="0"/>
              <a:t>Analysis and Design</a:t>
            </a:r>
            <a:endParaRPr lang="en-US" dirty="0"/>
          </a:p>
        </p:txBody>
      </p:sp>
      <p:sp>
        <p:nvSpPr>
          <p:cNvPr id="3" name="Subtitle 2"/>
          <p:cNvSpPr>
            <a:spLocks noGrp="1"/>
          </p:cNvSpPr>
          <p:nvPr>
            <p:ph type="subTitle" idx="1"/>
          </p:nvPr>
        </p:nvSpPr>
        <p:spPr>
          <a:xfrm>
            <a:off x="533400" y="1676400"/>
            <a:ext cx="7854696" cy="1524000"/>
          </a:xfrm>
        </p:spPr>
        <p:txBody>
          <a:bodyPr>
            <a:normAutofit fontScale="77500" lnSpcReduction="20000"/>
          </a:bodyPr>
          <a:lstStyle/>
          <a:p>
            <a:pPr algn="l"/>
            <a:r>
              <a:rPr lang="en-US" b="1" dirty="0" smtClean="0">
                <a:solidFill>
                  <a:schemeClr val="bg2">
                    <a:lumMod val="20000"/>
                    <a:lumOff val="80000"/>
                  </a:schemeClr>
                </a:solidFill>
              </a:rPr>
              <a:t>Use Case Diagram</a:t>
            </a:r>
            <a:endParaRPr lang="en-US" dirty="0" smtClean="0">
              <a:solidFill>
                <a:schemeClr val="bg2">
                  <a:lumMod val="20000"/>
                  <a:lumOff val="80000"/>
                </a:schemeClr>
              </a:solidFill>
            </a:endParaRPr>
          </a:p>
          <a:p>
            <a:pPr algn="l"/>
            <a:r>
              <a:rPr lang="en-US" dirty="0" smtClean="0"/>
              <a:t>Use case is a description of a set of sequence of actions that a system performs that yields an observable result of value to a particular thing in a model. Graphically, Use Case is rendered as an ellipse with lines, usually including only its name as show below.</a:t>
            </a:r>
          </a:p>
          <a:p>
            <a:pPr algn="l"/>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914400"/>
          </a:xfrm>
        </p:spPr>
        <p:txBody>
          <a:bodyPr/>
          <a:lstStyle/>
          <a:p>
            <a:r>
              <a:rPr lang="en-US" dirty="0" smtClean="0"/>
              <a:t>Cont. Analysis and Design</a:t>
            </a:r>
            <a:endParaRPr lang="en-US" dirty="0"/>
          </a:p>
        </p:txBody>
      </p:sp>
      <p:sp>
        <p:nvSpPr>
          <p:cNvPr id="3" name="Subtitle 2"/>
          <p:cNvSpPr>
            <a:spLocks noGrp="1"/>
          </p:cNvSpPr>
          <p:nvPr>
            <p:ph type="subTitle" idx="1"/>
          </p:nvPr>
        </p:nvSpPr>
        <p:spPr>
          <a:xfrm>
            <a:off x="533400" y="1066800"/>
            <a:ext cx="7854696" cy="457200"/>
          </a:xfrm>
        </p:spPr>
        <p:txBody>
          <a:bodyPr>
            <a:normAutofit lnSpcReduction="10000"/>
          </a:bodyPr>
          <a:lstStyle/>
          <a:p>
            <a:pPr algn="l"/>
            <a:r>
              <a:rPr lang="en-US" b="1" dirty="0" smtClean="0">
                <a:solidFill>
                  <a:schemeClr val="bg2">
                    <a:lumMod val="20000"/>
                    <a:lumOff val="80000"/>
                  </a:schemeClr>
                </a:solidFill>
              </a:rPr>
              <a:t>Use case diagram for the system</a:t>
            </a: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697" name="Object 1"/>
          <p:cNvGraphicFramePr>
            <a:graphicFrameLocks noChangeAspect="1"/>
          </p:cNvGraphicFramePr>
          <p:nvPr/>
        </p:nvGraphicFramePr>
        <p:xfrm>
          <a:off x="228600" y="1676400"/>
          <a:ext cx="8458200" cy="4800600"/>
        </p:xfrm>
        <a:graphic>
          <a:graphicData uri="http://schemas.openxmlformats.org/presentationml/2006/ole">
            <p:oleObj spid="_x0000_s29697" name="Visio" r:id="rId3" imgW="5998356" imgH="4830191"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914400"/>
          </a:xfrm>
        </p:spPr>
        <p:txBody>
          <a:bodyPr/>
          <a:lstStyle/>
          <a:p>
            <a:r>
              <a:rPr lang="en-US" dirty="0" smtClean="0"/>
              <a:t>Cont. Analysis and Design</a:t>
            </a:r>
            <a:endParaRPr lang="en-US" dirty="0"/>
          </a:p>
        </p:txBody>
      </p:sp>
      <p:sp>
        <p:nvSpPr>
          <p:cNvPr id="3" name="Subtitle 2"/>
          <p:cNvSpPr>
            <a:spLocks noGrp="1"/>
          </p:cNvSpPr>
          <p:nvPr>
            <p:ph type="subTitle" idx="1"/>
          </p:nvPr>
        </p:nvSpPr>
        <p:spPr>
          <a:xfrm>
            <a:off x="533400" y="1066800"/>
            <a:ext cx="7854696" cy="457200"/>
          </a:xfrm>
        </p:spPr>
        <p:txBody>
          <a:bodyPr>
            <a:normAutofit lnSpcReduction="10000"/>
          </a:bodyPr>
          <a:lstStyle/>
          <a:p>
            <a:pPr algn="l"/>
            <a:r>
              <a:rPr lang="en-US" b="1" dirty="0" smtClean="0">
                <a:solidFill>
                  <a:schemeClr val="bg2">
                    <a:lumMod val="20000"/>
                    <a:lumOff val="80000"/>
                  </a:schemeClr>
                </a:solidFill>
              </a:rPr>
              <a:t>Data model for the system</a:t>
            </a: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23" name="Object 3"/>
          <p:cNvGraphicFramePr>
            <a:graphicFrameLocks noChangeAspect="1"/>
          </p:cNvGraphicFramePr>
          <p:nvPr/>
        </p:nvGraphicFramePr>
        <p:xfrm>
          <a:off x="381000" y="1752600"/>
          <a:ext cx="8305800" cy="4495800"/>
        </p:xfrm>
        <a:graphic>
          <a:graphicData uri="http://schemas.openxmlformats.org/presentationml/2006/ole">
            <p:oleObj spid="_x0000_s30723" name="Visio" r:id="rId3" imgW="2905760" imgH="1348740"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914400"/>
          </a:xfrm>
        </p:spPr>
        <p:txBody>
          <a:bodyPr/>
          <a:lstStyle/>
          <a:p>
            <a:r>
              <a:rPr lang="en-US" dirty="0" smtClean="0"/>
              <a:t>Cont. Analysis and Design</a:t>
            </a:r>
            <a:endParaRPr lang="en-US" dirty="0"/>
          </a:p>
        </p:txBody>
      </p:sp>
      <p:sp>
        <p:nvSpPr>
          <p:cNvPr id="3" name="Subtitle 2"/>
          <p:cNvSpPr>
            <a:spLocks noGrp="1"/>
          </p:cNvSpPr>
          <p:nvPr>
            <p:ph type="subTitle" idx="1"/>
          </p:nvPr>
        </p:nvSpPr>
        <p:spPr>
          <a:xfrm>
            <a:off x="533400" y="1066800"/>
            <a:ext cx="7854696" cy="457200"/>
          </a:xfrm>
        </p:spPr>
        <p:txBody>
          <a:bodyPr>
            <a:normAutofit lnSpcReduction="10000"/>
          </a:bodyPr>
          <a:lstStyle/>
          <a:p>
            <a:pPr algn="l"/>
            <a:r>
              <a:rPr lang="en-US" b="1" dirty="0" smtClean="0">
                <a:solidFill>
                  <a:schemeClr val="bg2">
                    <a:lumMod val="20000"/>
                    <a:lumOff val="80000"/>
                  </a:schemeClr>
                </a:solidFill>
              </a:rPr>
              <a:t>Context diagram for the system</a:t>
            </a: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1" name="Picture 17" descr="C:\Users\Banta\Desktop\Capture.PNG"/>
          <p:cNvPicPr>
            <a:picLocks noChangeAspect="1" noChangeArrowheads="1"/>
          </p:cNvPicPr>
          <p:nvPr/>
        </p:nvPicPr>
        <p:blipFill>
          <a:blip r:embed="rId2"/>
          <a:srcRect/>
          <a:stretch>
            <a:fillRect/>
          </a:stretch>
        </p:blipFill>
        <p:spPr bwMode="auto">
          <a:xfrm>
            <a:off x="228600" y="1676400"/>
            <a:ext cx="8686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apturejc.PNG"/>
          <p:cNvPicPr>
            <a:picLocks noChangeAspect="1"/>
          </p:cNvPicPr>
          <p:nvPr/>
        </p:nvPicPr>
        <p:blipFill>
          <a:blip r:embed="rId2"/>
          <a:stretch>
            <a:fillRect/>
          </a:stretch>
        </p:blipFill>
        <p:spPr>
          <a:xfrm>
            <a:off x="304800" y="5276640"/>
            <a:ext cx="2076740" cy="1505160"/>
          </a:xfrm>
          <a:prstGeom prst="rect">
            <a:avLst/>
          </a:prstGeom>
        </p:spPr>
      </p:pic>
      <p:sp>
        <p:nvSpPr>
          <p:cNvPr id="2" name="Title 1"/>
          <p:cNvSpPr>
            <a:spLocks noGrp="1"/>
          </p:cNvSpPr>
          <p:nvPr>
            <p:ph type="ctrTitle"/>
          </p:nvPr>
        </p:nvSpPr>
        <p:spPr>
          <a:xfrm>
            <a:off x="533400" y="457200"/>
            <a:ext cx="7851648" cy="1219200"/>
          </a:xfrm>
        </p:spPr>
        <p:txBody>
          <a:bodyPr/>
          <a:lstStyle/>
          <a:p>
            <a:pPr algn="ctr"/>
            <a:r>
              <a:rPr lang="en-US" dirty="0" smtClean="0"/>
              <a:t>Payment Processing</a:t>
            </a:r>
            <a:endParaRPr lang="en-US" dirty="0"/>
          </a:p>
        </p:txBody>
      </p:sp>
      <p:sp>
        <p:nvSpPr>
          <p:cNvPr id="3" name="Subtitle 2"/>
          <p:cNvSpPr>
            <a:spLocks noGrp="1"/>
          </p:cNvSpPr>
          <p:nvPr>
            <p:ph type="subTitle" idx="1"/>
          </p:nvPr>
        </p:nvSpPr>
        <p:spPr>
          <a:xfrm>
            <a:off x="533400" y="1676400"/>
            <a:ext cx="7854696" cy="4800600"/>
          </a:xfrm>
        </p:spPr>
        <p:txBody>
          <a:bodyPr>
            <a:normAutofit/>
          </a:bodyPr>
          <a:lstStyle/>
          <a:p>
            <a:pPr lvl="0" algn="l"/>
            <a:r>
              <a:rPr lang="en-US" b="1" dirty="0" smtClean="0">
                <a:solidFill>
                  <a:schemeClr val="bg2">
                    <a:lumMod val="20000"/>
                    <a:lumOff val="80000"/>
                  </a:schemeClr>
                </a:solidFill>
              </a:rPr>
              <a:t>BLO3TF9292N Confirmed. You have received </a:t>
            </a:r>
            <a:r>
              <a:rPr lang="en-US" b="1" dirty="0" smtClean="0">
                <a:solidFill>
                  <a:schemeClr val="bg2">
                    <a:lumMod val="20000"/>
                    <a:lumOff val="80000"/>
                  </a:schemeClr>
                </a:solidFill>
              </a:rPr>
              <a:t>Ksh2,600 </a:t>
            </a:r>
            <a:r>
              <a:rPr lang="en-US" b="1" dirty="0" smtClean="0">
                <a:solidFill>
                  <a:schemeClr val="bg2">
                    <a:lumMod val="20000"/>
                    <a:lumOff val="80000"/>
                  </a:schemeClr>
                </a:solidFill>
              </a:rPr>
              <a:t>from </a:t>
            </a:r>
            <a:r>
              <a:rPr lang="en-US" b="1" dirty="0" err="1" smtClean="0">
                <a:solidFill>
                  <a:schemeClr val="bg2">
                    <a:lumMod val="20000"/>
                    <a:lumOff val="80000"/>
                  </a:schemeClr>
                </a:solidFill>
              </a:rPr>
              <a:t>Pxxx</a:t>
            </a:r>
            <a:r>
              <a:rPr lang="en-US" b="1" dirty="0" smtClean="0">
                <a:solidFill>
                  <a:schemeClr val="bg2">
                    <a:lumMod val="20000"/>
                    <a:lumOff val="80000"/>
                  </a:schemeClr>
                </a:solidFill>
              </a:rPr>
              <a:t> </a:t>
            </a:r>
            <a:r>
              <a:rPr lang="en-US" b="1" dirty="0" err="1" smtClean="0">
                <a:solidFill>
                  <a:schemeClr val="bg2">
                    <a:lumMod val="20000"/>
                    <a:lumOff val="80000"/>
                  </a:schemeClr>
                </a:solidFill>
              </a:rPr>
              <a:t>Gxxxxx</a:t>
            </a:r>
            <a:r>
              <a:rPr lang="en-US" b="1" dirty="0" smtClean="0">
                <a:solidFill>
                  <a:schemeClr val="bg2">
                    <a:lumMod val="20000"/>
                    <a:lumOff val="80000"/>
                  </a:schemeClr>
                </a:solidFill>
              </a:rPr>
              <a:t> </a:t>
            </a:r>
            <a:r>
              <a:rPr lang="en-US" b="1" dirty="0" smtClean="0">
                <a:solidFill>
                  <a:schemeClr val="bg2">
                    <a:lumMod val="20000"/>
                    <a:lumOff val="80000"/>
                  </a:schemeClr>
                </a:solidFill>
              </a:rPr>
              <a:t>254703371113 on 11/6/11 at 3:01 PM New M-PESA balance is Ksh50,000</a:t>
            </a:r>
          </a:p>
          <a:p>
            <a:pPr algn="l"/>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09600" y="5562600"/>
            <a:ext cx="17526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19400" y="2133600"/>
            <a:ext cx="1981200" cy="3810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76800" y="2133600"/>
            <a:ext cx="1828800" cy="3810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13" idx="0"/>
          </p:cNvCxnSpPr>
          <p:nvPr/>
        </p:nvCxnSpPr>
        <p:spPr>
          <a:xfrm>
            <a:off x="1219200" y="2667000"/>
            <a:ext cx="952500" cy="457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 y="3124200"/>
            <a:ext cx="3124200" cy="369332"/>
          </a:xfrm>
          <a:prstGeom prst="rect">
            <a:avLst/>
          </a:prstGeom>
          <a:noFill/>
        </p:spPr>
        <p:txBody>
          <a:bodyPr wrap="square" rtlCol="0">
            <a:spAutoFit/>
          </a:bodyPr>
          <a:lstStyle/>
          <a:p>
            <a:r>
              <a:rPr lang="en-US" dirty="0" smtClean="0"/>
              <a:t>Extract amount  and compare</a:t>
            </a:r>
            <a:endParaRPr lang="en-US" dirty="0"/>
          </a:p>
        </p:txBody>
      </p:sp>
      <p:cxnSp>
        <p:nvCxnSpPr>
          <p:cNvPr id="15" name="Straight Connector 14"/>
          <p:cNvCxnSpPr>
            <a:stCxn id="8" idx="2"/>
          </p:cNvCxnSpPr>
          <p:nvPr/>
        </p:nvCxnSpPr>
        <p:spPr>
          <a:xfrm rot="16200000" flipH="1">
            <a:off x="3276600" y="3048000"/>
            <a:ext cx="1219200" cy="1524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24200" y="3657600"/>
            <a:ext cx="3124200" cy="646331"/>
          </a:xfrm>
          <a:prstGeom prst="rect">
            <a:avLst/>
          </a:prstGeom>
          <a:noFill/>
        </p:spPr>
        <p:txBody>
          <a:bodyPr wrap="square" rtlCol="0">
            <a:spAutoFit/>
          </a:bodyPr>
          <a:lstStyle/>
          <a:p>
            <a:r>
              <a:rPr lang="en-US" dirty="0" smtClean="0"/>
              <a:t>Extract name &amp; no. and compare</a:t>
            </a:r>
            <a:endParaRPr lang="en-US" dirty="0"/>
          </a:p>
        </p:txBody>
      </p:sp>
      <p:cxnSp>
        <p:nvCxnSpPr>
          <p:cNvPr id="19" name="Straight Connector 18"/>
          <p:cNvCxnSpPr>
            <a:endCxn id="16" idx="0"/>
          </p:cNvCxnSpPr>
          <p:nvPr/>
        </p:nvCxnSpPr>
        <p:spPr>
          <a:xfrm rot="5400000">
            <a:off x="4438650" y="2762250"/>
            <a:ext cx="1143000" cy="6477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5800" y="2286000"/>
            <a:ext cx="1447800" cy="3810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 y="4971840"/>
            <a:ext cx="2057400" cy="369332"/>
          </a:xfrm>
          <a:prstGeom prst="rect">
            <a:avLst/>
          </a:prstGeom>
          <a:noFill/>
        </p:spPr>
        <p:txBody>
          <a:bodyPr wrap="square" rtlCol="0">
            <a:spAutoFit/>
          </a:bodyPr>
          <a:lstStyle/>
          <a:p>
            <a:r>
              <a:rPr lang="en-US" dirty="0" smtClean="0"/>
              <a:t>Messageins Table</a:t>
            </a:r>
            <a:endParaRPr lang="en-US" dirty="0"/>
          </a:p>
        </p:txBody>
      </p:sp>
      <p:sp>
        <p:nvSpPr>
          <p:cNvPr id="26" name="TextBox 25"/>
          <p:cNvSpPr txBox="1"/>
          <p:nvPr/>
        </p:nvSpPr>
        <p:spPr>
          <a:xfrm>
            <a:off x="2667000" y="4964668"/>
            <a:ext cx="3276600" cy="646331"/>
          </a:xfrm>
          <a:prstGeom prst="rect">
            <a:avLst/>
          </a:prstGeom>
          <a:noFill/>
        </p:spPr>
        <p:txBody>
          <a:bodyPr wrap="square" rtlCol="0">
            <a:spAutoFit/>
          </a:bodyPr>
          <a:lstStyle/>
          <a:p>
            <a:r>
              <a:rPr lang="en-US" dirty="0" smtClean="0"/>
              <a:t>Check the date of the message. </a:t>
            </a:r>
          </a:p>
          <a:p>
            <a:r>
              <a:rPr lang="en-US" dirty="0" smtClean="0"/>
              <a:t>Must be &gt; Today - 3</a:t>
            </a:r>
            <a:endParaRPr lang="en-US" dirty="0"/>
          </a:p>
        </p:txBody>
      </p:sp>
      <p:cxnSp>
        <p:nvCxnSpPr>
          <p:cNvPr id="27" name="Straight Connector 26"/>
          <p:cNvCxnSpPr>
            <a:endCxn id="26" idx="1"/>
          </p:cNvCxnSpPr>
          <p:nvPr/>
        </p:nvCxnSpPr>
        <p:spPr>
          <a:xfrm flipV="1">
            <a:off x="1219200" y="5287834"/>
            <a:ext cx="1447800" cy="427166"/>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86200" y="5715000"/>
            <a:ext cx="5029200" cy="1077218"/>
          </a:xfrm>
          <a:prstGeom prst="rect">
            <a:avLst/>
          </a:prstGeom>
          <a:solidFill>
            <a:schemeClr val="accent1"/>
          </a:solidFill>
        </p:spPr>
        <p:txBody>
          <a:bodyPr wrap="square" rtlCol="0">
            <a:spAutoFit/>
          </a:bodyPr>
          <a:lstStyle/>
          <a:p>
            <a:r>
              <a:rPr lang="en-US" sz="1600" dirty="0" smtClean="0">
                <a:solidFill>
                  <a:srgbClr val="FFC000"/>
                </a:solidFill>
                <a:latin typeface="Consolas" pitchFamily="49" charset="0"/>
                <a:cs typeface="Consolas" pitchFamily="49" charset="0"/>
              </a:rPr>
              <a:t>If every thing above is satisfied then</a:t>
            </a:r>
          </a:p>
          <a:p>
            <a:r>
              <a:rPr lang="en-US" sz="1600" dirty="0" smtClean="0">
                <a:solidFill>
                  <a:srgbClr val="FFC000"/>
                </a:solidFill>
                <a:latin typeface="Consolas" pitchFamily="49" charset="0"/>
                <a:cs typeface="Consolas" pitchFamily="49" charset="0"/>
              </a:rPr>
              <a:t>	</a:t>
            </a:r>
            <a:r>
              <a:rPr lang="en-US" sz="1600" dirty="0" smtClean="0">
                <a:solidFill>
                  <a:srgbClr val="FFC000"/>
                </a:solidFill>
                <a:latin typeface="Consolas" pitchFamily="49" charset="0"/>
                <a:cs typeface="Consolas" pitchFamily="49" charset="0"/>
              </a:rPr>
              <a:t>order is processed successfully</a:t>
            </a:r>
          </a:p>
          <a:p>
            <a:r>
              <a:rPr lang="en-US" sz="1600" dirty="0" smtClean="0">
                <a:solidFill>
                  <a:srgbClr val="FFC000"/>
                </a:solidFill>
                <a:latin typeface="Consolas" pitchFamily="49" charset="0"/>
                <a:cs typeface="Consolas" pitchFamily="49" charset="0"/>
              </a:rPr>
              <a:t>Else</a:t>
            </a:r>
          </a:p>
          <a:p>
            <a:r>
              <a:rPr lang="en-US" sz="1600" dirty="0" smtClean="0">
                <a:solidFill>
                  <a:srgbClr val="FFC000"/>
                </a:solidFill>
                <a:latin typeface="Consolas" pitchFamily="49" charset="0"/>
                <a:cs typeface="Consolas" pitchFamily="49" charset="0"/>
              </a:rPr>
              <a:t>	</a:t>
            </a:r>
            <a:r>
              <a:rPr lang="en-US" sz="1600" dirty="0" smtClean="0">
                <a:solidFill>
                  <a:srgbClr val="FFC000"/>
                </a:solidFill>
                <a:latin typeface="Consolas" pitchFamily="49" charset="0"/>
                <a:cs typeface="Consolas" pitchFamily="49" charset="0"/>
              </a:rPr>
              <a:t>order is canceled</a:t>
            </a:r>
            <a:endParaRPr lang="en-US" sz="1600" dirty="0">
              <a:solidFill>
                <a:srgbClr val="FFC000"/>
              </a:solidFill>
              <a:latin typeface="Consolas" pitchFamily="49" charset="0"/>
              <a:cs typeface="Consolas" pitchFamily="49" charset="0"/>
            </a:endParaRPr>
          </a:p>
        </p:txBody>
      </p:sp>
      <p:pic>
        <p:nvPicPr>
          <p:cNvPr id="54275" name="Picture 3"/>
          <p:cNvPicPr>
            <a:picLocks noChangeAspect="1" noChangeArrowheads="1"/>
          </p:cNvPicPr>
          <p:nvPr/>
        </p:nvPicPr>
        <p:blipFill>
          <a:blip r:embed="rId3"/>
          <a:srcRect/>
          <a:stretch>
            <a:fillRect/>
          </a:stretch>
        </p:blipFill>
        <p:spPr bwMode="auto">
          <a:xfrm>
            <a:off x="1905000" y="4114800"/>
            <a:ext cx="390525" cy="752475"/>
          </a:xfrm>
          <a:prstGeom prst="rect">
            <a:avLst/>
          </a:prstGeom>
          <a:noFill/>
          <a:ln w="9525">
            <a:noFill/>
            <a:miter lim="800000"/>
            <a:headEnd/>
            <a:tailEnd/>
          </a:ln>
          <a:effectLst/>
        </p:spPr>
      </p:pic>
      <p:cxnSp>
        <p:nvCxnSpPr>
          <p:cNvPr id="38" name="Straight Arrow Connector 37"/>
          <p:cNvCxnSpPr/>
          <p:nvPr/>
        </p:nvCxnSpPr>
        <p:spPr>
          <a:xfrm rot="16200000" flipH="1">
            <a:off x="1943100" y="4991100"/>
            <a:ext cx="533402" cy="152401"/>
          </a:xfrm>
          <a:prstGeom prst="straightConnector1">
            <a:avLst/>
          </a:prstGeom>
          <a:ln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4" idx="0"/>
          </p:cNvCxnSpPr>
          <p:nvPr/>
        </p:nvCxnSpPr>
        <p:spPr>
          <a:xfrm rot="16200000" flipV="1">
            <a:off x="-142770" y="3495570"/>
            <a:ext cx="2000040" cy="952500"/>
          </a:xfrm>
          <a:prstGeom prst="bentConnector3">
            <a:avLst>
              <a:gd name="adj1" fmla="val 50000"/>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Left Brace 47"/>
          <p:cNvSpPr/>
          <p:nvPr/>
        </p:nvSpPr>
        <p:spPr>
          <a:xfrm>
            <a:off x="152400" y="1752600"/>
            <a:ext cx="381000" cy="11430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066800"/>
          </a:xfrm>
        </p:spPr>
        <p:txBody>
          <a:bodyPr/>
          <a:lstStyle/>
          <a:p>
            <a:pPr algn="ctr"/>
            <a:r>
              <a:rPr lang="en-US" dirty="0" smtClean="0"/>
              <a:t>Screen Shots</a:t>
            </a:r>
            <a:endParaRPr lang="en-US" dirty="0"/>
          </a:p>
        </p:txBody>
      </p:sp>
      <p:sp>
        <p:nvSpPr>
          <p:cNvPr id="3" name="Subtitle 2"/>
          <p:cNvSpPr>
            <a:spLocks noGrp="1"/>
          </p:cNvSpPr>
          <p:nvPr>
            <p:ph type="subTitle" idx="1"/>
          </p:nvPr>
        </p:nvSpPr>
        <p:spPr>
          <a:xfrm>
            <a:off x="533400" y="990600"/>
            <a:ext cx="7854696" cy="533400"/>
          </a:xfrm>
        </p:spPr>
        <p:txBody>
          <a:bodyPr/>
          <a:lstStyle/>
          <a:p>
            <a:pPr algn="l"/>
            <a:r>
              <a:rPr lang="en-US" b="1" dirty="0" smtClean="0">
                <a:solidFill>
                  <a:schemeClr val="bg2">
                    <a:lumMod val="20000"/>
                    <a:lumOff val="80000"/>
                  </a:schemeClr>
                </a:solidFill>
              </a:rPr>
              <a:t>Shopping cart for the user</a:t>
            </a:r>
            <a:endParaRPr lang="en-US" dirty="0">
              <a:solidFill>
                <a:schemeClr val="bg2">
                  <a:lumMod val="20000"/>
                  <a:lumOff val="80000"/>
                </a:schemeClr>
              </a:solidFill>
            </a:endParaRPr>
          </a:p>
        </p:txBody>
      </p:sp>
      <p:pic>
        <p:nvPicPr>
          <p:cNvPr id="31745" name="Picture 11"/>
          <p:cNvPicPr>
            <a:picLocks noChangeAspect="1" noChangeArrowheads="1"/>
          </p:cNvPicPr>
          <p:nvPr/>
        </p:nvPicPr>
        <p:blipFill>
          <a:blip r:embed="rId2"/>
          <a:srcRect/>
          <a:stretch>
            <a:fillRect/>
          </a:stretch>
        </p:blipFill>
        <p:spPr bwMode="auto">
          <a:xfrm>
            <a:off x="152400" y="1600200"/>
            <a:ext cx="88392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51648" cy="1066800"/>
          </a:xfrm>
        </p:spPr>
        <p:txBody>
          <a:bodyPr/>
          <a:lstStyle/>
          <a:p>
            <a:pPr algn="ctr"/>
            <a:r>
              <a:rPr lang="en-US" dirty="0" err="1" smtClean="0"/>
              <a:t>Cont.Screen</a:t>
            </a:r>
            <a:r>
              <a:rPr lang="en-US" dirty="0" smtClean="0"/>
              <a:t> Shots</a:t>
            </a:r>
            <a:endParaRPr lang="en-US" dirty="0"/>
          </a:p>
        </p:txBody>
      </p:sp>
      <p:sp>
        <p:nvSpPr>
          <p:cNvPr id="3" name="Subtitle 2"/>
          <p:cNvSpPr>
            <a:spLocks noGrp="1"/>
          </p:cNvSpPr>
          <p:nvPr>
            <p:ph type="subTitle" idx="1"/>
          </p:nvPr>
        </p:nvSpPr>
        <p:spPr>
          <a:xfrm>
            <a:off x="533400" y="990600"/>
            <a:ext cx="7854696" cy="533400"/>
          </a:xfrm>
        </p:spPr>
        <p:txBody>
          <a:bodyPr/>
          <a:lstStyle/>
          <a:p>
            <a:pPr algn="l"/>
            <a:r>
              <a:rPr lang="en-US" b="1" dirty="0" smtClean="0">
                <a:solidFill>
                  <a:schemeClr val="bg2">
                    <a:lumMod val="20000"/>
                    <a:lumOff val="80000"/>
                  </a:schemeClr>
                </a:solidFill>
              </a:rPr>
              <a:t>Registration of the new user</a:t>
            </a:r>
            <a:endParaRPr lang="en-US" dirty="0">
              <a:solidFill>
                <a:schemeClr val="bg2">
                  <a:lumMod val="20000"/>
                  <a:lumOff val="80000"/>
                </a:schemeClr>
              </a:solidFill>
            </a:endParaRPr>
          </a:p>
        </p:txBody>
      </p:sp>
      <p:pic>
        <p:nvPicPr>
          <p:cNvPr id="33794" name="Picture 14"/>
          <p:cNvPicPr>
            <a:picLocks noChangeAspect="1" noChangeArrowheads="1"/>
          </p:cNvPicPr>
          <p:nvPr/>
        </p:nvPicPr>
        <p:blipFill>
          <a:blip r:embed="rId2"/>
          <a:srcRect/>
          <a:stretch>
            <a:fillRect/>
          </a:stretch>
        </p:blipFill>
        <p:spPr bwMode="auto">
          <a:xfrm>
            <a:off x="228600" y="1600200"/>
            <a:ext cx="8686800" cy="5029200"/>
          </a:xfrm>
          <a:prstGeom prst="rect">
            <a:avLst/>
          </a:prstGeom>
          <a:noFill/>
          <a:ln w="9525">
            <a:noFill/>
            <a:miter lim="800000"/>
            <a:headEnd/>
            <a:tailEnd/>
          </a:ln>
        </p:spPr>
      </p:pic>
      <p:sp>
        <p:nvSpPr>
          <p:cNvPr id="5" name="Rectangle 4"/>
          <p:cNvSpPr/>
          <p:nvPr/>
        </p:nvSpPr>
        <p:spPr>
          <a:xfrm>
            <a:off x="2951749" y="3244334"/>
            <a:ext cx="3240502" cy="369332"/>
          </a:xfrm>
          <a:prstGeom prst="rect">
            <a:avLst/>
          </a:prstGeom>
        </p:spPr>
        <p:txBody>
          <a:bodyPr wrap="none">
            <a:spAutoFit/>
          </a:bodyPr>
          <a:lstStyle/>
          <a:p>
            <a:r>
              <a:rPr lang="en-US" b="1" dirty="0" smtClean="0"/>
              <a:t>Registration of the new user</a:t>
            </a:r>
            <a:endParaRPr lang="en-US" dirty="0"/>
          </a:p>
        </p:txBody>
      </p:sp>
      <p:sp>
        <p:nvSpPr>
          <p:cNvPr id="6" name="Rectangle 5"/>
          <p:cNvSpPr/>
          <p:nvPr/>
        </p:nvSpPr>
        <p:spPr>
          <a:xfrm>
            <a:off x="2951749" y="3244334"/>
            <a:ext cx="3240502" cy="369332"/>
          </a:xfrm>
          <a:prstGeom prst="rect">
            <a:avLst/>
          </a:prstGeom>
        </p:spPr>
        <p:txBody>
          <a:bodyPr wrap="none">
            <a:spAutoFit/>
          </a:bodyPr>
          <a:lstStyle/>
          <a:p>
            <a:r>
              <a:rPr lang="en-US" b="1" dirty="0" smtClean="0"/>
              <a:t>Registration of the new user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219200"/>
          </a:xfrm>
        </p:spPr>
        <p:txBody>
          <a:bodyPr/>
          <a:lstStyle/>
          <a:p>
            <a:pPr algn="ctr"/>
            <a:r>
              <a:rPr lang="en-US" dirty="0" smtClean="0"/>
              <a:t>Conclusion</a:t>
            </a:r>
            <a:endParaRPr lang="en-US" dirty="0"/>
          </a:p>
        </p:txBody>
      </p:sp>
      <p:sp>
        <p:nvSpPr>
          <p:cNvPr id="3" name="Subtitle 2"/>
          <p:cNvSpPr>
            <a:spLocks noGrp="1"/>
          </p:cNvSpPr>
          <p:nvPr>
            <p:ph type="subTitle" idx="1"/>
          </p:nvPr>
        </p:nvSpPr>
        <p:spPr>
          <a:xfrm>
            <a:off x="533400" y="1676400"/>
            <a:ext cx="7854696" cy="4800600"/>
          </a:xfrm>
        </p:spPr>
        <p:txBody>
          <a:bodyPr>
            <a:normAutofit fontScale="85000" lnSpcReduction="20000"/>
          </a:bodyPr>
          <a:lstStyle/>
          <a:p>
            <a:pPr lvl="0" algn="l"/>
            <a:r>
              <a:rPr lang="en-US" dirty="0" smtClean="0"/>
              <a:t>Shopping at an online bookstore provides customers the ultimate individual experience. Anyone can buy books tailored to his unique interests while relaxing in sweatpants on the couch. These businesses are changing the way authors and readers come together and will impact the publishing and retail industries in the future</a:t>
            </a:r>
            <a:r>
              <a:rPr lang="en-US" dirty="0" smtClean="0"/>
              <a:t>.</a:t>
            </a:r>
          </a:p>
          <a:p>
            <a:pPr lvl="0" algn="l"/>
            <a:endParaRPr lang="en-US" dirty="0" smtClean="0"/>
          </a:p>
          <a:p>
            <a:pPr lvl="0" algn="l"/>
            <a:r>
              <a:rPr lang="en-US" b="1" dirty="0" smtClean="0">
                <a:solidFill>
                  <a:schemeClr val="bg2">
                    <a:lumMod val="20000"/>
                    <a:lumOff val="80000"/>
                  </a:schemeClr>
                </a:solidFill>
              </a:rPr>
              <a:t>Future improvements</a:t>
            </a:r>
          </a:p>
          <a:p>
            <a:pPr lvl="0" algn="l">
              <a:buFont typeface="Wingdings" pitchFamily="2" charset="2"/>
              <a:buChar char="q"/>
            </a:pPr>
            <a:r>
              <a:rPr lang="en-US" dirty="0" smtClean="0"/>
              <a:t>Addition of explicit social layer on the system e.g forums</a:t>
            </a:r>
          </a:p>
          <a:p>
            <a:pPr lvl="0" algn="l">
              <a:buFont typeface="Wingdings" pitchFamily="2" charset="2"/>
              <a:buChar char="q"/>
            </a:pPr>
            <a:r>
              <a:rPr lang="en-US" dirty="0" smtClean="0"/>
              <a:t>Integration with Amazon and other websites</a:t>
            </a:r>
          </a:p>
          <a:p>
            <a:pPr lvl="0" algn="l">
              <a:buFont typeface="Wingdings" pitchFamily="2" charset="2"/>
              <a:buChar char="q"/>
            </a:pPr>
            <a:r>
              <a:rPr lang="en-US" dirty="0" smtClean="0"/>
              <a:t>A fully compliant mobile web version of the system</a:t>
            </a:r>
          </a:p>
          <a:p>
            <a:pPr lvl="0" algn="l">
              <a:buFont typeface="Wingdings" pitchFamily="2" charset="2"/>
              <a:buChar char="q"/>
            </a:pPr>
            <a:r>
              <a:rPr lang="en-US" dirty="0" smtClean="0"/>
              <a:t>Communication companies API in Kenya for SMS handling</a:t>
            </a:r>
          </a:p>
          <a:p>
            <a:pPr lvl="0" algn="l">
              <a:buFont typeface="Wingdings" pitchFamily="2" charset="2"/>
              <a:buChar char="q"/>
            </a:pPr>
            <a:r>
              <a:rPr lang="en-US" dirty="0" smtClean="0"/>
              <a:t>Mobile money till number</a:t>
            </a:r>
          </a:p>
          <a:p>
            <a:pPr lvl="0" algn="l">
              <a:buFont typeface="Wingdings" pitchFamily="2" charset="2"/>
              <a:buChar char="q"/>
            </a:pPr>
            <a:r>
              <a:rPr lang="en-US" dirty="0" smtClean="0"/>
              <a:t>Bookshop module</a:t>
            </a:r>
          </a:p>
          <a:p>
            <a:pPr lvl="0" algn="l"/>
            <a:endParaRPr lang="en-US" b="1" dirty="0" smtClean="0">
              <a:solidFill>
                <a:schemeClr val="bg2">
                  <a:lumMod val="20000"/>
                  <a:lumOff val="80000"/>
                </a:schemeClr>
              </a:solidFill>
            </a:endParaRPr>
          </a:p>
          <a:p>
            <a:pPr algn="l"/>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76400"/>
            <a:ext cx="7854696" cy="3172264"/>
          </a:xfrm>
        </p:spPr>
        <p:txBody>
          <a:bodyPr>
            <a:normAutofit/>
          </a:bodyPr>
          <a:lstStyle/>
          <a:p>
            <a:pPr algn="ctr"/>
            <a:r>
              <a:rPr lang="en-US" sz="4400" b="1" dirty="0" smtClean="0"/>
              <a:t>Thank you!!</a:t>
            </a:r>
          </a:p>
          <a:p>
            <a:pPr algn="ctr"/>
            <a:endParaRPr lang="en-US" sz="4400" b="1" dirty="0" smtClean="0"/>
          </a:p>
          <a:p>
            <a:pPr algn="ctr"/>
            <a:r>
              <a:rPr lang="en-US" sz="4400" b="1" dirty="0" smtClean="0"/>
              <a:t>Questions</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851648" cy="1066800"/>
          </a:xfrm>
        </p:spPr>
        <p:txBody>
          <a:bodyPr/>
          <a:lstStyle/>
          <a:p>
            <a:pPr algn="ctr"/>
            <a:r>
              <a:rPr lang="en-US" dirty="0" smtClean="0"/>
              <a:t>Abstract</a:t>
            </a:r>
            <a:endParaRPr lang="en-US" dirty="0"/>
          </a:p>
        </p:txBody>
      </p:sp>
      <p:sp>
        <p:nvSpPr>
          <p:cNvPr id="3" name="Subtitle 2"/>
          <p:cNvSpPr>
            <a:spLocks noGrp="1"/>
          </p:cNvSpPr>
          <p:nvPr>
            <p:ph type="subTitle" idx="1"/>
          </p:nvPr>
        </p:nvSpPr>
        <p:spPr>
          <a:xfrm>
            <a:off x="533400" y="1600200"/>
            <a:ext cx="7854696" cy="5029200"/>
          </a:xfrm>
        </p:spPr>
        <p:txBody>
          <a:bodyPr>
            <a:normAutofit fontScale="85000" lnSpcReduction="20000"/>
          </a:bodyPr>
          <a:lstStyle/>
          <a:p>
            <a:pPr algn="l"/>
            <a:r>
              <a:rPr lang="en-US" dirty="0" smtClean="0"/>
              <a:t>This project deals with developing an e-commerce website for Online  bookstore. It provides the user with a catalog of different books organized into categories available for purchase in the store. In order to facilitate online purchase a shopping cart is provided to the user. The payment mode of this system is through M-pesa where a customer receives an invoice through SMS and then pays using M-pesa. After the order has been processed the customer is notified through SMS and when the books will be delivered.</a:t>
            </a:r>
          </a:p>
          <a:p>
            <a:r>
              <a:rPr lang="en-US" dirty="0" smtClean="0"/>
              <a:t> </a:t>
            </a:r>
          </a:p>
          <a:p>
            <a:pPr algn="l"/>
            <a:r>
              <a:rPr lang="en-US" dirty="0" smtClean="0"/>
              <a:t>Since the customers will not always be shopping for the books the project will also deal with the development of a module within which the system will allow users to upload and share non copy written materials for free. </a:t>
            </a:r>
          </a:p>
          <a:p>
            <a:r>
              <a:rPr lang="en-US" dirty="0" smtClean="0"/>
              <a:t> </a:t>
            </a:r>
          </a:p>
          <a:p>
            <a:r>
              <a:rPr lang="en-US" dirty="0" smtClean="0"/>
              <a:t> </a:t>
            </a:r>
          </a:p>
          <a:p>
            <a:pPr algn="l"/>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851648" cy="1066800"/>
          </a:xfrm>
        </p:spPr>
        <p:txBody>
          <a:bodyPr/>
          <a:lstStyle/>
          <a:p>
            <a:pPr algn="ctr"/>
            <a:r>
              <a:rPr lang="en-US" dirty="0" smtClean="0"/>
              <a:t>Problem Definition</a:t>
            </a:r>
            <a:endParaRPr lang="en-US" dirty="0"/>
          </a:p>
        </p:txBody>
      </p:sp>
      <p:sp>
        <p:nvSpPr>
          <p:cNvPr id="3" name="Subtitle 2"/>
          <p:cNvSpPr>
            <a:spLocks noGrp="1"/>
          </p:cNvSpPr>
          <p:nvPr>
            <p:ph type="subTitle" idx="1"/>
          </p:nvPr>
        </p:nvSpPr>
        <p:spPr>
          <a:xfrm>
            <a:off x="533400" y="3276600"/>
            <a:ext cx="7854696" cy="3276600"/>
          </a:xfrm>
        </p:spPr>
        <p:txBody>
          <a:bodyPr>
            <a:normAutofit fontScale="77500" lnSpcReduction="20000"/>
          </a:bodyPr>
          <a:lstStyle/>
          <a:p>
            <a:pPr algn="l"/>
            <a:r>
              <a:rPr lang="en-US" dirty="0" smtClean="0"/>
              <a:t>As much as 70% of the purchases are made by cash. Books are picked by the customers from the shelves. All other tasks including order processing are done manually. Other problems that were found out are:</a:t>
            </a:r>
          </a:p>
          <a:p>
            <a:r>
              <a:rPr lang="en-US" dirty="0" smtClean="0"/>
              <a:t> </a:t>
            </a:r>
          </a:p>
          <a:p>
            <a:pPr lvl="0" algn="l">
              <a:buFont typeface="Wingdings" pitchFamily="2" charset="2"/>
              <a:buChar char="q"/>
            </a:pPr>
            <a:r>
              <a:rPr lang="en-US" dirty="0" smtClean="0"/>
              <a:t>Duplication of data</a:t>
            </a:r>
          </a:p>
          <a:p>
            <a:pPr lvl="0" algn="l">
              <a:buFont typeface="Wingdings" pitchFamily="2" charset="2"/>
              <a:buChar char="q"/>
            </a:pPr>
            <a:r>
              <a:rPr lang="en-US" dirty="0" smtClean="0"/>
              <a:t>Lack of security of the data stored</a:t>
            </a:r>
          </a:p>
          <a:p>
            <a:pPr lvl="0" algn="l">
              <a:buFont typeface="Wingdings" pitchFamily="2" charset="2"/>
              <a:buChar char="q"/>
            </a:pPr>
            <a:r>
              <a:rPr lang="en-US" dirty="0" smtClean="0"/>
              <a:t>Manually storing the records, which consume a lot of space and as a result cause slow record lookup process</a:t>
            </a:r>
          </a:p>
          <a:p>
            <a:pPr lvl="0" algn="l">
              <a:buFont typeface="Wingdings" pitchFamily="2" charset="2"/>
              <a:buChar char="q"/>
            </a:pPr>
            <a:r>
              <a:rPr lang="en-US" dirty="0" smtClean="0"/>
              <a:t>There is too much paper wastage</a:t>
            </a:r>
          </a:p>
          <a:p>
            <a:pPr lvl="0" algn="l">
              <a:buFont typeface="Wingdings" pitchFamily="2" charset="2"/>
              <a:buChar char="q"/>
            </a:pPr>
            <a:r>
              <a:rPr lang="en-US" dirty="0" smtClean="0"/>
              <a:t>Lack of accuracy i.e., common errors do occur, etc</a:t>
            </a:r>
          </a:p>
          <a:p>
            <a:pPr algn="l"/>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851648" cy="1981200"/>
          </a:xfrm>
        </p:spPr>
        <p:txBody>
          <a:bodyPr/>
          <a:lstStyle/>
          <a:p>
            <a:pPr algn="ctr"/>
            <a:r>
              <a:rPr lang="en-US" dirty="0" smtClean="0"/>
              <a:t>Project Objectives</a:t>
            </a:r>
            <a:endParaRPr lang="en-US" dirty="0"/>
          </a:p>
        </p:txBody>
      </p:sp>
      <p:sp>
        <p:nvSpPr>
          <p:cNvPr id="3" name="Subtitle 2"/>
          <p:cNvSpPr>
            <a:spLocks noGrp="1"/>
          </p:cNvSpPr>
          <p:nvPr>
            <p:ph type="subTitle" idx="1"/>
          </p:nvPr>
        </p:nvSpPr>
        <p:spPr>
          <a:xfrm>
            <a:off x="533400" y="2743200"/>
            <a:ext cx="7854696" cy="3886200"/>
          </a:xfrm>
        </p:spPr>
        <p:txBody>
          <a:bodyPr>
            <a:normAutofit fontScale="85000" lnSpcReduction="10000"/>
          </a:bodyPr>
          <a:lstStyle/>
          <a:p>
            <a:pPr algn="l"/>
            <a:r>
              <a:rPr lang="en-US" dirty="0" smtClean="0"/>
              <a:t>The main aim of this project is to provide a suitable solution to the problem. The following are the objectives that this project seeks to meet:</a:t>
            </a:r>
          </a:p>
          <a:p>
            <a:pPr lvl="0" algn="l"/>
            <a:endParaRPr lang="en-US" dirty="0" smtClean="0"/>
          </a:p>
          <a:p>
            <a:pPr lvl="0" algn="l">
              <a:buFont typeface="Wingdings" pitchFamily="2" charset="2"/>
              <a:buChar char="q"/>
            </a:pPr>
            <a:r>
              <a:rPr lang="en-US" dirty="0" smtClean="0"/>
              <a:t>Improving better management performance by reducing paper base system and instead uses an online database.</a:t>
            </a:r>
          </a:p>
          <a:p>
            <a:pPr lvl="0" algn="l">
              <a:buFont typeface="Wingdings" pitchFamily="2" charset="2"/>
              <a:buChar char="q"/>
            </a:pPr>
            <a:r>
              <a:rPr lang="en-US" dirty="0" smtClean="0"/>
              <a:t>Improving customer services by introducing a web-base system and search engine.</a:t>
            </a:r>
          </a:p>
          <a:p>
            <a:pPr lvl="0" algn="l">
              <a:buFont typeface="Wingdings" pitchFamily="2" charset="2"/>
              <a:buChar char="q"/>
            </a:pPr>
            <a:r>
              <a:rPr lang="en-US" dirty="0" smtClean="0"/>
              <a:t>Making a better selection by using the online bookstore.</a:t>
            </a:r>
          </a:p>
          <a:p>
            <a:pPr lvl="0" algn="l">
              <a:buFont typeface="Wingdings" pitchFamily="2" charset="2"/>
              <a:buChar char="q"/>
            </a:pPr>
            <a:r>
              <a:rPr lang="en-US" dirty="0" smtClean="0"/>
              <a:t>Using IT for purchasing and selecting items.</a:t>
            </a:r>
          </a:p>
          <a:p>
            <a:pPr lvl="0" algn="l">
              <a:buFont typeface="Wingdings" pitchFamily="2" charset="2"/>
              <a:buChar char="q"/>
            </a:pPr>
            <a:r>
              <a:rPr lang="en-US" dirty="0" smtClean="0"/>
              <a:t>Using M-pesa as the main mode of payment in this system.</a:t>
            </a:r>
          </a:p>
          <a:p>
            <a:pPr algn="l">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851648" cy="1447800"/>
          </a:xfrm>
        </p:spPr>
        <p:txBody>
          <a:bodyPr/>
          <a:lstStyle/>
          <a:p>
            <a:pPr algn="ctr"/>
            <a:r>
              <a:rPr lang="en-US" dirty="0" smtClean="0"/>
              <a:t>Literature Review</a:t>
            </a:r>
            <a:endParaRPr lang="en-US" dirty="0"/>
          </a:p>
        </p:txBody>
      </p:sp>
      <p:sp>
        <p:nvSpPr>
          <p:cNvPr id="3" name="Subtitle 2"/>
          <p:cNvSpPr>
            <a:spLocks noGrp="1"/>
          </p:cNvSpPr>
          <p:nvPr>
            <p:ph type="subTitle" idx="1"/>
          </p:nvPr>
        </p:nvSpPr>
        <p:spPr>
          <a:xfrm>
            <a:off x="533400" y="1981200"/>
            <a:ext cx="7854696" cy="4419600"/>
          </a:xfrm>
        </p:spPr>
        <p:txBody>
          <a:bodyPr>
            <a:normAutofit fontScale="70000" lnSpcReduction="20000"/>
          </a:bodyPr>
          <a:lstStyle/>
          <a:p>
            <a:pPr algn="l"/>
            <a:r>
              <a:rPr lang="en-US" dirty="0" smtClean="0"/>
              <a:t>Electronic Commerce (e-commerce) applications support the interaction between different parties participating in a commerce transaction via the network, as well as the management of the data involved in the process [2].</a:t>
            </a:r>
          </a:p>
          <a:p>
            <a:pPr algn="l"/>
            <a:r>
              <a:rPr lang="en-US" dirty="0" smtClean="0"/>
              <a:t> </a:t>
            </a:r>
          </a:p>
          <a:p>
            <a:pPr algn="l"/>
            <a:r>
              <a:rPr lang="en-US" dirty="0" smtClean="0"/>
              <a:t>The increasing importance of e-commerce is apparent in the study conducted by researchers at the GVU (Graphics, Visualization, and Usability) Center at Georgia Institute of Technology. In the summary of their findings from the eighth survey, the researchers report that “e-commerce is taking off both in terms of the number of users shopping as well as the total amount people are spending via internet based transactions”.</a:t>
            </a:r>
          </a:p>
          <a:p>
            <a:pPr algn="l"/>
            <a:r>
              <a:rPr lang="en-US" dirty="0" smtClean="0"/>
              <a:t> </a:t>
            </a:r>
          </a:p>
          <a:p>
            <a:pPr algn="l"/>
            <a:r>
              <a:rPr lang="en-US" dirty="0" smtClean="0"/>
              <a:t>Although the issue of security remains the primary reason why more people do not purchase items online, the GVA survey also indicates that faith in the security of e-commerce is increasing. As more people gain confidence in current encryption technologies, more and more users can be expected to frequently purchase items online [11].</a:t>
            </a:r>
          </a:p>
          <a:p>
            <a:pPr algn="l"/>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295400"/>
          </a:xfrm>
        </p:spPr>
        <p:txBody>
          <a:bodyPr/>
          <a:lstStyle/>
          <a:p>
            <a:pPr algn="ctr"/>
            <a:r>
              <a:rPr lang="en-US" dirty="0" smtClean="0"/>
              <a:t>Scrum Methodology</a:t>
            </a:r>
            <a:endParaRPr lang="en-US" dirty="0"/>
          </a:p>
        </p:txBody>
      </p:sp>
      <p:sp>
        <p:nvSpPr>
          <p:cNvPr id="3" name="Subtitle 2"/>
          <p:cNvSpPr>
            <a:spLocks noGrp="1"/>
          </p:cNvSpPr>
          <p:nvPr>
            <p:ph type="subTitle" idx="1"/>
          </p:nvPr>
        </p:nvSpPr>
        <p:spPr>
          <a:xfrm>
            <a:off x="533400" y="2438400"/>
            <a:ext cx="7854696" cy="4114800"/>
          </a:xfrm>
        </p:spPr>
        <p:txBody>
          <a:bodyPr/>
          <a:lstStyle/>
          <a:p>
            <a:pPr algn="l"/>
            <a:r>
              <a:rPr lang="en-US" dirty="0" smtClean="0"/>
              <a:t>Scrum allows rapidly and repeated inspection of actual working product (at least once a month or twice) hence provides ability for the project to adapt to rapidly changing market and other complex external factors. The focus of the scrum methodology is to deliver the highest business value of the project in the shortest possible time.</a:t>
            </a:r>
          </a:p>
          <a:p>
            <a:pPr algn="l"/>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7851648" cy="1600200"/>
          </a:xfrm>
        </p:spPr>
        <p:txBody>
          <a:bodyPr/>
          <a:lstStyle/>
          <a:p>
            <a:pPr algn="l"/>
            <a:r>
              <a:rPr lang="en-US" dirty="0" smtClean="0"/>
              <a:t>Cont. Scrum Methodology</a:t>
            </a:r>
            <a:endParaRPr lang="en-US" dirty="0"/>
          </a:p>
        </p:txBody>
      </p:sp>
      <p:sp>
        <p:nvSpPr>
          <p:cNvPr id="3" name="Subtitle 2"/>
          <p:cNvSpPr>
            <a:spLocks noGrp="1"/>
          </p:cNvSpPr>
          <p:nvPr>
            <p:ph type="subTitle" idx="1"/>
          </p:nvPr>
        </p:nvSpPr>
        <p:spPr>
          <a:xfrm>
            <a:off x="533400" y="2133600"/>
            <a:ext cx="7854696" cy="4343400"/>
          </a:xfrm>
        </p:spPr>
        <p:txBody>
          <a:bodyPr/>
          <a:lstStyle/>
          <a:p>
            <a:pPr algn="l"/>
            <a:endParaRPr lang="en-US" dirty="0"/>
          </a:p>
        </p:txBody>
      </p:sp>
      <p:pic>
        <p:nvPicPr>
          <p:cNvPr id="4" name="Picture 6" descr="C:\Users\Banta\Desktop\050710_2203_ScrumAnIntr1.gif"/>
          <p:cNvPicPr>
            <a:picLocks noChangeAspect="1" noChangeArrowheads="1"/>
          </p:cNvPicPr>
          <p:nvPr/>
        </p:nvPicPr>
        <p:blipFill>
          <a:blip r:embed="rId2"/>
          <a:srcRect/>
          <a:stretch>
            <a:fillRect/>
          </a:stretch>
        </p:blipFill>
        <p:spPr bwMode="auto">
          <a:xfrm>
            <a:off x="533400" y="2133600"/>
            <a:ext cx="78486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95400"/>
          </a:xfrm>
        </p:spPr>
        <p:txBody>
          <a:bodyPr/>
          <a:lstStyle/>
          <a:p>
            <a:r>
              <a:rPr lang="en-US" dirty="0" smtClean="0"/>
              <a:t>Cont. Scrum Methodology</a:t>
            </a:r>
            <a:endParaRPr lang="en-US" dirty="0"/>
          </a:p>
        </p:txBody>
      </p:sp>
      <p:sp>
        <p:nvSpPr>
          <p:cNvPr id="3" name="Subtitle 2"/>
          <p:cNvSpPr>
            <a:spLocks noGrp="1"/>
          </p:cNvSpPr>
          <p:nvPr>
            <p:ph type="subTitle" idx="1"/>
          </p:nvPr>
        </p:nvSpPr>
        <p:spPr>
          <a:xfrm>
            <a:off x="533400" y="2133600"/>
            <a:ext cx="7854696" cy="4495800"/>
          </a:xfrm>
        </p:spPr>
        <p:txBody>
          <a:bodyPr/>
          <a:lstStyle/>
          <a:p>
            <a:pPr algn="l"/>
            <a:r>
              <a:rPr lang="en-US" sz="2900" b="1" dirty="0" smtClean="0">
                <a:solidFill>
                  <a:schemeClr val="bg2">
                    <a:lumMod val="20000"/>
                    <a:lumOff val="80000"/>
                  </a:schemeClr>
                </a:solidFill>
              </a:rPr>
              <a:t>Characteristics of Scrum</a:t>
            </a:r>
            <a:endParaRPr lang="en-US" sz="2500" b="1" dirty="0" smtClean="0">
              <a:solidFill>
                <a:schemeClr val="bg2">
                  <a:lumMod val="20000"/>
                  <a:lumOff val="80000"/>
                </a:schemeClr>
              </a:solidFill>
            </a:endParaRPr>
          </a:p>
          <a:p>
            <a:pPr lvl="0" algn="l">
              <a:buFont typeface="Wingdings" pitchFamily="2" charset="2"/>
              <a:buChar char="q"/>
            </a:pPr>
            <a:r>
              <a:rPr lang="en-US" sz="2800" dirty="0" smtClean="0"/>
              <a:t>Working teams are self organizing in Scrum</a:t>
            </a:r>
            <a:endParaRPr lang="en-US" sz="2400" dirty="0" smtClean="0"/>
          </a:p>
          <a:p>
            <a:pPr lvl="0" algn="l">
              <a:buFont typeface="Wingdings" pitchFamily="2" charset="2"/>
              <a:buChar char="q"/>
            </a:pPr>
            <a:r>
              <a:rPr lang="en-US" sz="2800" dirty="0" smtClean="0"/>
              <a:t>Do a little of everything all the time rather than doing all of one thing at a time.</a:t>
            </a:r>
            <a:endParaRPr lang="en-US" sz="2400" dirty="0" smtClean="0"/>
          </a:p>
          <a:p>
            <a:pPr lvl="0" algn="l">
              <a:buFont typeface="Wingdings" pitchFamily="2" charset="2"/>
              <a:buChar char="q"/>
            </a:pPr>
            <a:r>
              <a:rPr lang="en-US" sz="2800" dirty="0" smtClean="0"/>
              <a:t>Scrum are a series of two- to four-week “sprints”</a:t>
            </a:r>
            <a:endParaRPr lang="en-US" sz="2400" dirty="0" smtClean="0"/>
          </a:p>
          <a:p>
            <a:pPr lvl="0" algn="l">
              <a:buFont typeface="Wingdings" pitchFamily="2" charset="2"/>
              <a:buChar char="q"/>
            </a:pPr>
            <a:r>
              <a:rPr lang="en-US" sz="2800" dirty="0" smtClean="0"/>
              <a:t>“Product backlog” is used to capture the requirements in Scrum</a:t>
            </a:r>
            <a:endParaRPr lang="en-US" sz="2400" dirty="0" smtClean="0"/>
          </a:p>
          <a:p>
            <a:pPr algn="l">
              <a:buFont typeface="Wingdings" pitchFamily="2" charset="2"/>
              <a:buChar char="q"/>
            </a:pPr>
            <a:r>
              <a:rPr lang="en-US" sz="2800" dirty="0" smtClean="0"/>
              <a:t>No changes during the sprint are allowed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851648" cy="1295400"/>
          </a:xfrm>
        </p:spPr>
        <p:txBody>
          <a:bodyPr/>
          <a:lstStyle/>
          <a:p>
            <a:r>
              <a:rPr lang="en-US" dirty="0" smtClean="0"/>
              <a:t>Cont. Scrum Methodology</a:t>
            </a:r>
            <a:endParaRPr lang="en-US" dirty="0"/>
          </a:p>
        </p:txBody>
      </p:sp>
      <p:sp>
        <p:nvSpPr>
          <p:cNvPr id="3" name="Subtitle 2"/>
          <p:cNvSpPr>
            <a:spLocks noGrp="1"/>
          </p:cNvSpPr>
          <p:nvPr>
            <p:ph type="subTitle" idx="1"/>
          </p:nvPr>
        </p:nvSpPr>
        <p:spPr>
          <a:xfrm>
            <a:off x="533400" y="2133600"/>
            <a:ext cx="7854696" cy="4495800"/>
          </a:xfrm>
        </p:spPr>
        <p:txBody>
          <a:bodyPr>
            <a:normAutofit fontScale="70000" lnSpcReduction="20000"/>
          </a:bodyPr>
          <a:lstStyle/>
          <a:p>
            <a:pPr algn="l"/>
            <a:r>
              <a:rPr lang="en-US" sz="4100" b="1" dirty="0" smtClean="0">
                <a:solidFill>
                  <a:schemeClr val="bg2">
                    <a:lumMod val="20000"/>
                    <a:lumOff val="80000"/>
                  </a:schemeClr>
                </a:solidFill>
              </a:rPr>
              <a:t>Justification</a:t>
            </a:r>
          </a:p>
          <a:p>
            <a:pPr algn="l">
              <a:buFont typeface="Wingdings" pitchFamily="2" charset="2"/>
              <a:buChar char="q"/>
            </a:pPr>
            <a:r>
              <a:rPr lang="en-US" sz="2800" dirty="0" smtClean="0"/>
              <a:t>Due to short sprints and constant feedback, it becomes easier to cope with changes.</a:t>
            </a:r>
          </a:p>
          <a:p>
            <a:pPr lvl="0" algn="l">
              <a:buFont typeface="Wingdings" pitchFamily="2" charset="2"/>
              <a:buChar char="q"/>
            </a:pPr>
            <a:r>
              <a:rPr lang="en-US" sz="2800" dirty="0" smtClean="0"/>
              <a:t>Regular meetings make it possible to measure individual productivity. This leads to the improvement in the productivity of each of the team members.</a:t>
            </a:r>
          </a:p>
          <a:p>
            <a:pPr lvl="0" algn="l">
              <a:buFont typeface="Wingdings" pitchFamily="2" charset="2"/>
              <a:buChar char="q"/>
            </a:pPr>
            <a:r>
              <a:rPr lang="en-US" sz="2800" dirty="0" smtClean="0"/>
              <a:t>The overhead cost in terms of process and management is minimal thus leading to a quicker, cheaper result.</a:t>
            </a:r>
          </a:p>
          <a:p>
            <a:pPr lvl="0" algn="l">
              <a:buFont typeface="Wingdings" pitchFamily="2" charset="2"/>
              <a:buChar char="q"/>
            </a:pPr>
            <a:r>
              <a:rPr lang="en-US" sz="2800" dirty="0" smtClean="0"/>
              <a:t>It is easier to deliver a quality product in a scheduled time.</a:t>
            </a:r>
          </a:p>
          <a:p>
            <a:pPr lvl="0" algn="l">
              <a:buFont typeface="Wingdings" pitchFamily="2" charset="2"/>
              <a:buChar char="q"/>
            </a:pPr>
            <a:r>
              <a:rPr lang="en-US" sz="2800" dirty="0" smtClean="0"/>
              <a:t>Another reason that Scrum methodology was  because Ruby on Rails is agile in nature</a:t>
            </a:r>
          </a:p>
          <a:p>
            <a:pPr lvl="0" algn="l">
              <a:buFont typeface="Wingdings" pitchFamily="2" charset="2"/>
              <a:buChar char="q"/>
            </a:pPr>
            <a:r>
              <a:rPr lang="en-US" sz="2800" dirty="0" smtClean="0"/>
              <a:t>Agile scrum saves time and money.</a:t>
            </a:r>
          </a:p>
          <a:p>
            <a:pPr lvl="0" algn="l">
              <a:buFont typeface="Wingdings" pitchFamily="2" charset="2"/>
              <a:buChar char="q"/>
            </a:pPr>
            <a:r>
              <a:rPr lang="en-US" sz="2800" dirty="0" smtClean="0"/>
              <a:t>It is a lightly controlled method which insists on frequent updating of the progress in work through regular meetings. Thus there is clear visibility of the project development.</a:t>
            </a:r>
          </a:p>
          <a:p>
            <a:pPr algn="l">
              <a:buFont typeface="Wingdings" pitchFamily="2" charset="2"/>
              <a:buChar char="q"/>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TotalTime>
  <Words>793</Words>
  <Application>Microsoft Office PowerPoint</Application>
  <PresentationFormat>On-screen Show (4:3)</PresentationFormat>
  <Paragraphs>97</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Flow</vt:lpstr>
      <vt:lpstr>Visio</vt:lpstr>
      <vt:lpstr>Online Rails Bookstore Application</vt:lpstr>
      <vt:lpstr>Abstract</vt:lpstr>
      <vt:lpstr>Problem Definition</vt:lpstr>
      <vt:lpstr>Project Objectives</vt:lpstr>
      <vt:lpstr>Literature Review</vt:lpstr>
      <vt:lpstr>Scrum Methodology</vt:lpstr>
      <vt:lpstr>Cont. Scrum Methodology</vt:lpstr>
      <vt:lpstr>Cont. Scrum Methodology</vt:lpstr>
      <vt:lpstr>Cont. Scrum Methodology</vt:lpstr>
      <vt:lpstr>Analysis and Design</vt:lpstr>
      <vt:lpstr>Cont. Analysis and Design</vt:lpstr>
      <vt:lpstr>Cont. Analysis and Design</vt:lpstr>
      <vt:lpstr>Cont. Analysis and Design</vt:lpstr>
      <vt:lpstr>Payment Processing</vt:lpstr>
      <vt:lpstr>Screen Shots</vt:lpstr>
      <vt:lpstr>Cont.Screen Shots</vt:lpstr>
      <vt:lpstr>Conclusion</vt:lpstr>
      <vt:lpstr>Slide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Banta</dc:creator>
  <cp:lastModifiedBy>Banta</cp:lastModifiedBy>
  <cp:revision>21</cp:revision>
  <dcterms:created xsi:type="dcterms:W3CDTF">2011-06-15T19:51:01Z</dcterms:created>
  <dcterms:modified xsi:type="dcterms:W3CDTF">2011-06-15T22:50:36Z</dcterms:modified>
</cp:coreProperties>
</file>