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p:scale>
          <a:sx n="25" d="100"/>
          <a:sy n="25" d="100"/>
        </p:scale>
        <p:origin x="672" y="187"/>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This poster template is 24” high by 48” wide .</a:t>
            </a:r>
            <a:r>
              <a:rPr lang="en-US" sz="3200" baseline="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a:t>
            </a:r>
            <a:r>
              <a:rPr lang="en-US" sz="3200" baseline="0" dirty="0">
                <a:solidFill>
                  <a:srgbClr val="7F7F7F"/>
                </a:solidFill>
                <a:latin typeface="Calibri" pitchFamily="34" charset="0"/>
                <a:cs typeface="Calibri" panose="020F0502020204030204" pitchFamily="34" charset="0"/>
              </a:rPr>
              <a:t>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a:t>
            </a:r>
            <a:r>
              <a:rPr lang="en-US" sz="32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a:t>
            </a:r>
            <a:r>
              <a:rPr lang="en-US" sz="3200" baseline="0" dirty="0">
                <a:solidFill>
                  <a:srgbClr val="7F7F7F"/>
                </a:solidFill>
                <a:latin typeface="Calibri" pitchFamily="34" charset="0"/>
                <a:cs typeface="Calibri" panose="020F0502020204030204" pitchFamily="34" charset="0"/>
              </a:rPr>
              <a:t> photo will usually look fine up to </a:t>
            </a:r>
            <a:r>
              <a:rPr lang="en-US" sz="3200" dirty="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Change</a:t>
              </a:r>
              <a:r>
                <a:rPr lang="en-US" sz="5400" baseline="0" dirty="0">
                  <a:solidFill>
                    <a:schemeClr val="bg1">
                      <a:lumMod val="50000"/>
                    </a:schemeClr>
                  </a:solidFill>
                  <a:latin typeface="Calibri" pitchFamily="34" charset="0"/>
                  <a:cs typeface="Calibri" panose="020F0502020204030204" pitchFamily="34" charset="0"/>
                </a:rPr>
                <a:t> Color Theme</a:t>
              </a:r>
              <a:r>
                <a:rPr lang="en-US" sz="5400" dirty="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itchFamily="34" charset="0"/>
                  <a:cs typeface="Calibri" panose="020F0502020204030204" pitchFamily="34" charset="0"/>
                </a:rPr>
                <a:t>Design</a:t>
              </a:r>
              <a:r>
                <a:rPr lang="en-US" sz="3200" baseline="0" dirty="0">
                  <a:solidFill>
                    <a:schemeClr val="bg1">
                      <a:lumMod val="50000"/>
                    </a:schemeClr>
                  </a:solidFill>
                  <a:latin typeface="Calibri" pitchFamily="34" charset="0"/>
                  <a:cs typeface="Calibri" panose="020F0502020204030204" pitchFamily="34" charset="0"/>
                </a:rPr>
                <a:t> tab, then select the </a:t>
              </a:r>
              <a:r>
                <a:rPr lang="en-US" sz="3200" b="1" baseline="0" dirty="0">
                  <a:solidFill>
                    <a:schemeClr val="bg1">
                      <a:lumMod val="50000"/>
                    </a:schemeClr>
                  </a:solidFill>
                  <a:latin typeface="Calibri" pitchFamily="34" charset="0"/>
                  <a:cs typeface="Calibri" panose="020F0502020204030204" pitchFamily="34" charset="0"/>
                </a:rPr>
                <a:t>Colors</a:t>
              </a:r>
              <a:r>
                <a:rPr lang="en-US" sz="32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Once your poster file is ready, visit</a:t>
              </a:r>
              <a:r>
                <a:rPr lang="en-US" sz="3200" baseline="0" dirty="0">
                  <a:solidFill>
                    <a:schemeClr val="bg1">
                      <a:lumMod val="50000"/>
                    </a:schemeClr>
                  </a:solidFill>
                  <a:latin typeface="Calibri" pitchFamily="34" charset="0"/>
                  <a:cs typeface="Calibri" panose="020F0502020204030204" pitchFamily="34" charset="0"/>
                </a:rPr>
                <a:t> </a:t>
              </a:r>
              <a:r>
                <a:rPr lang="en-US" sz="3200" b="1" baseline="0" dirty="0">
                  <a:solidFill>
                    <a:schemeClr val="bg1">
                      <a:lumMod val="50000"/>
                    </a:schemeClr>
                  </a:solidFill>
                  <a:latin typeface="Calibri" pitchFamily="34" charset="0"/>
                  <a:cs typeface="Calibri" panose="020F0502020204030204" pitchFamily="34" charset="0"/>
                </a:rPr>
                <a:t>www.genigraphics.com</a:t>
              </a:r>
              <a:r>
                <a:rPr lang="en-US" sz="32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itchFamily="34" charset="0"/>
                  <a:cs typeface="Calibri" panose="020F0502020204030204" pitchFamily="34" charset="0"/>
                </a:rPr>
                <a:t>US and Canada:  1-800-790-4001</a:t>
              </a:r>
              <a:br>
                <a:rPr lang="en-US" sz="3200" baseline="0" dirty="0">
                  <a:solidFill>
                    <a:schemeClr val="bg1">
                      <a:lumMod val="50000"/>
                    </a:schemeClr>
                  </a:solidFill>
                  <a:latin typeface="Calibri" pitchFamily="34" charset="0"/>
                  <a:cs typeface="Calibri" panose="020F0502020204030204" pitchFamily="34" charset="0"/>
                </a:rPr>
              </a:br>
              <a:r>
                <a:rPr lang="en-US" sz="32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107874"/>
              <a:ext cx="11904515" cy="10246926"/>
            </a:xfrm>
            <a:prstGeom prst="rect">
              <a:avLst/>
            </a:prstGeom>
          </p:spPr>
        </p:pic>
      </p:grpSp>
    </p:spTree>
    <p:extLst>
      <p:ext uri="{BB962C8B-B14F-4D97-AF65-F5344CB8AC3E}">
        <p14:creationId xmlns:p14="http://schemas.microsoft.com/office/powerpoint/2010/main"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8001000" y="31056"/>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6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GMAI - Augmented Mouse Using Hand Gesture Recognition by</a:t>
            </a:r>
            <a:r>
              <a:rPr lang="en-IN" sz="5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6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Artificial Intelligence</a:t>
            </a:r>
            <a:endParaRPr lang="en-US" sz="6600" b="1" dirty="0">
              <a:solidFill>
                <a:schemeClr val="bg1"/>
              </a:solidFill>
              <a:latin typeface="Verdana" panose="020B0604030504040204" pitchFamily="34" charset="0"/>
              <a:ea typeface="Verdana" panose="020B0604030504040204" pitchFamily="34" charset="0"/>
            </a:endParaRPr>
          </a:p>
        </p:txBody>
      </p:sp>
      <p:sp>
        <p:nvSpPr>
          <p:cNvPr id="2171" name="Text Box 123"/>
          <p:cNvSpPr txBox="1">
            <a:spLocks noChangeArrowheads="1"/>
          </p:cNvSpPr>
          <p:nvPr/>
        </p:nvSpPr>
        <p:spPr bwMode="auto">
          <a:xfrm>
            <a:off x="7326312" y="1511792"/>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School of Computing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1156CS701 – MAJOR PROJECT</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WINTER SEMESTER 2023-2024</a:t>
            </a:r>
          </a:p>
        </p:txBody>
      </p:sp>
      <p:sp>
        <p:nvSpPr>
          <p:cNvPr id="2178" name="Text Box 130"/>
          <p:cNvSpPr txBox="1">
            <a:spLocks noChangeArrowheads="1"/>
          </p:cNvSpPr>
          <p:nvPr/>
        </p:nvSpPr>
        <p:spPr bwMode="auto">
          <a:xfrm>
            <a:off x="82296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INTRODUCTION</a:t>
            </a:r>
          </a:p>
        </p:txBody>
      </p:sp>
      <p:sp>
        <p:nvSpPr>
          <p:cNvPr id="2179" name="Text Box 131"/>
          <p:cNvSpPr txBox="1">
            <a:spLocks noChangeArrowheads="1"/>
          </p:cNvSpPr>
          <p:nvPr/>
        </p:nvSpPr>
        <p:spPr bwMode="auto">
          <a:xfrm>
            <a:off x="8238067" y="13522246"/>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METHODOLOGIES</a:t>
            </a:r>
          </a:p>
        </p:txBody>
      </p:sp>
      <p:sp>
        <p:nvSpPr>
          <p:cNvPr id="2181" name="Text Box 133"/>
          <p:cNvSpPr txBox="1">
            <a:spLocks noChangeArrowheads="1"/>
          </p:cNvSpPr>
          <p:nvPr/>
        </p:nvSpPr>
        <p:spPr bwMode="auto">
          <a:xfrm>
            <a:off x="31670626" y="12150646"/>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CONCLUSIONS</a:t>
            </a:r>
          </a:p>
        </p:txBody>
      </p:sp>
      <p:sp>
        <p:nvSpPr>
          <p:cNvPr id="2182" name="Text Box 134"/>
          <p:cNvSpPr txBox="1">
            <a:spLocks noChangeArrowheads="1"/>
          </p:cNvSpPr>
          <p:nvPr/>
        </p:nvSpPr>
        <p:spPr bwMode="auto">
          <a:xfrm>
            <a:off x="20091400" y="3724375"/>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anose="020F0502020204030204" pitchFamily="34" charset="0"/>
                <a:cs typeface="Calibri" panose="020F0502020204030204" pitchFamily="34" charset="0"/>
              </a:rPr>
              <a:t>STANDARDS</a:t>
            </a:r>
            <a:r>
              <a:rPr lang="en-US" sz="4000" b="1" dirty="0">
                <a:latin typeface="Calibri" panose="020F0502020204030204" pitchFamily="34" charset="0"/>
                <a:ea typeface="Verdana" panose="020B0604030504040204" pitchFamily="34" charset="0"/>
                <a:cs typeface="Calibri" panose="020F0502020204030204" pitchFamily="34" charset="0"/>
              </a:rPr>
              <a:t> AND POLICIES</a:t>
            </a:r>
          </a:p>
        </p:txBody>
      </p:sp>
      <p:sp>
        <p:nvSpPr>
          <p:cNvPr id="2183" name="Text Box 135"/>
          <p:cNvSpPr txBox="1">
            <a:spLocks noChangeArrowheads="1"/>
          </p:cNvSpPr>
          <p:nvPr/>
        </p:nvSpPr>
        <p:spPr bwMode="auto">
          <a:xfrm>
            <a:off x="31978599" y="3639755"/>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RESULTS</a:t>
            </a:r>
          </a:p>
        </p:txBody>
      </p:sp>
      <p:sp>
        <p:nvSpPr>
          <p:cNvPr id="2184" name="Text Box 136"/>
          <p:cNvSpPr txBox="1">
            <a:spLocks noChangeArrowheads="1"/>
          </p:cNvSpPr>
          <p:nvPr/>
        </p:nvSpPr>
        <p:spPr bwMode="auto">
          <a:xfrm>
            <a:off x="32004000" y="1756374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a:solidFill>
                  <a:schemeClr val="accent1">
                    <a:lumMod val="50000"/>
                  </a:schemeClr>
                </a:solidFill>
                <a:latin typeface="Calibri" pitchFamily="34" charset="0"/>
              </a:rPr>
              <a:t>ACKNOWLEDGEMENT</a:t>
            </a:r>
            <a:endParaRPr lang="en-US" sz="4000" b="1" dirty="0">
              <a:solidFill>
                <a:schemeClr val="accent1">
                  <a:lumMod val="50000"/>
                </a:schemeClr>
              </a:solidFill>
              <a:latin typeface="Calibri" pitchFamily="34" charset="0"/>
            </a:endParaRP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ABSTRACT</a:t>
            </a:r>
          </a:p>
        </p:txBody>
      </p:sp>
      <p:sp>
        <p:nvSpPr>
          <p:cNvPr id="2231" name="Text Box 183"/>
          <p:cNvSpPr txBox="1">
            <a:spLocks noChangeArrowheads="1"/>
          </p:cNvSpPr>
          <p:nvPr/>
        </p:nvSpPr>
        <p:spPr bwMode="auto">
          <a:xfrm>
            <a:off x="388938" y="16080938"/>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Times New Roman" panose="02020603050405020304" pitchFamily="18" charset="0"/>
                <a:cs typeface="Times New Roman" panose="02020603050405020304" pitchFamily="18" charset="0"/>
              </a:rPr>
              <a:t>TEAM MEMBER DETAILS</a:t>
            </a:r>
          </a:p>
        </p:txBody>
      </p:sp>
      <p:sp>
        <p:nvSpPr>
          <p:cNvPr id="2241" name="Text Box 193"/>
          <p:cNvSpPr txBox="1">
            <a:spLocks noChangeArrowheads="1"/>
          </p:cNvSpPr>
          <p:nvPr/>
        </p:nvSpPr>
        <p:spPr bwMode="auto">
          <a:xfrm>
            <a:off x="685800" y="17018784"/>
            <a:ext cx="5943600" cy="2431435"/>
          </a:xfrm>
          <a:prstGeom prst="rect">
            <a:avLst/>
          </a:prstGeom>
          <a:solidFill>
            <a:schemeClr val="accent1">
              <a:lumMod val="75000"/>
            </a:schemeClr>
          </a:solidFill>
          <a:ln>
            <a:noFill/>
          </a:ln>
          <a:effectLst/>
        </p:spPr>
        <p:txBody>
          <a:bodyPr lIns="228600" tIns="228600" rIns="228600" bIns="228600">
            <a:spAutoFit/>
          </a:bodyPr>
          <a:lstStyle/>
          <a:p>
            <a:r>
              <a:rPr lang="en-US" sz="3200" dirty="0">
                <a:solidFill>
                  <a:schemeClr val="bg1"/>
                </a:solidFill>
                <a:latin typeface="Times New Roman" panose="02020603050405020304" pitchFamily="18" charset="0"/>
                <a:cs typeface="Times New Roman" panose="02020603050405020304" pitchFamily="18" charset="0"/>
              </a:rPr>
              <a:t>Vtu15197/ Mekala Banti</a:t>
            </a:r>
          </a:p>
          <a:p>
            <a:r>
              <a:rPr lang="en-US" sz="3200" dirty="0">
                <a:solidFill>
                  <a:schemeClr val="bg1"/>
                </a:solidFill>
                <a:latin typeface="Times New Roman" panose="02020603050405020304" pitchFamily="18" charset="0"/>
                <a:cs typeface="Times New Roman" panose="02020603050405020304" pitchFamily="18" charset="0"/>
              </a:rPr>
              <a:t>9392707098</a:t>
            </a:r>
          </a:p>
          <a:p>
            <a:r>
              <a:rPr lang="en-US" sz="3200" dirty="0">
                <a:solidFill>
                  <a:schemeClr val="bg1"/>
                </a:solidFill>
                <a:latin typeface="Times New Roman" panose="02020603050405020304" pitchFamily="18" charset="0"/>
                <a:cs typeface="Times New Roman" panose="02020603050405020304" pitchFamily="18" charset="0"/>
              </a:rPr>
              <a:t>vtu18232@veltech.edu.in</a:t>
            </a:r>
          </a:p>
          <a:p>
            <a:endParaRPr lang="en-US" sz="3200" dirty="0">
              <a:solidFill>
                <a:schemeClr val="bg1"/>
              </a:solidFill>
              <a:latin typeface="Times New Roman" panose="02020603050405020304" pitchFamily="18" charset="0"/>
              <a:cs typeface="Times New Roman" panose="02020603050405020304" pitchFamily="18" charset="0"/>
            </a:endParaRPr>
          </a:p>
        </p:txBody>
      </p:sp>
      <p:sp>
        <p:nvSpPr>
          <p:cNvPr id="2242" name="Text Box 194"/>
          <p:cNvSpPr txBox="1">
            <a:spLocks noChangeArrowheads="1"/>
          </p:cNvSpPr>
          <p:nvPr/>
        </p:nvSpPr>
        <p:spPr bwMode="auto">
          <a:xfrm>
            <a:off x="750506" y="4593859"/>
            <a:ext cx="5943600" cy="11172289"/>
          </a:xfrm>
          <a:prstGeom prst="rect">
            <a:avLst/>
          </a:prstGeom>
          <a:solidFill>
            <a:schemeClr val="accent1">
              <a:lumMod val="75000"/>
            </a:schemeClr>
          </a:solidFill>
          <a:ln>
            <a:noFill/>
          </a:ln>
          <a:effectLst/>
        </p:spPr>
        <p:txBody>
          <a:bodyPr wrap="square" lIns="228600" tIns="228600" rIns="228600" bIns="228600">
            <a:spAutoFit/>
          </a:bodyPr>
          <a:lstStyle/>
          <a:p>
            <a:pPr algn="just" eaLnBrk="1" hangingPunct="1"/>
            <a:r>
              <a:rPr lang="en-US" sz="2400" dirty="0">
                <a:latin typeface="Times New Roman" pitchFamily="18" charset="0"/>
                <a:cs typeface="Times New Roman" pitchFamily="18" charset="0"/>
              </a:rPr>
              <a:t>      In this project, a virtual mouse system that makes use of hand recognition technologies is being developed. The device does away with the requirement for a physical mouse by allowing users to control their computer cursor with hand movements. The hand identification system precisely detects and tracks hand movements using computer vision techniques, providing accurate cursor control. The virtual mouse technology provides an intuitive approach to communicate with computers, a user-friendly interface, and easy accessibility.</a:t>
            </a:r>
          </a:p>
          <a:p>
            <a:pPr algn="just" eaLnBrk="1" hangingPunct="1"/>
            <a:r>
              <a:rPr lang="en-US" sz="2400" dirty="0">
                <a:latin typeface="Times New Roman" pitchFamily="18" charset="0"/>
                <a:cs typeface="Times New Roman" pitchFamily="18" charset="0"/>
              </a:rPr>
              <a:t>     One of the most significant developments in Human-PC Interaction (HCI) is the mouse. Currently, a remote mouse or a Bluetooth mouse really uses technology because they require a battery for electricity and a dongle to connect to a computer. This restriction can be overcome in the proposed AI virtual mouse architecture by using a webcam or an additional camera to capture hand motions and the location of the hand tip using computer vision. Without using a real mouse, the Computer can be effectively operated by using gestures to execute clicking, looking-over functions, and PC cursor activities.</a:t>
            </a:r>
            <a:endParaRPr lang="en-US" dirty="0">
              <a:solidFill>
                <a:schemeClr val="bg1"/>
              </a:solidFill>
              <a:latin typeface="Calibri" pitchFamily="34" charset="0"/>
            </a:endParaRPr>
          </a:p>
        </p:txBody>
      </p:sp>
      <p:sp>
        <p:nvSpPr>
          <p:cNvPr id="2243" name="Text Box 195"/>
          <p:cNvSpPr txBox="1">
            <a:spLocks noChangeArrowheads="1"/>
          </p:cNvSpPr>
          <p:nvPr/>
        </p:nvSpPr>
        <p:spPr bwMode="auto">
          <a:xfrm>
            <a:off x="32003999" y="4512628"/>
            <a:ext cx="10969625" cy="6278642"/>
          </a:xfrm>
          <a:prstGeom prst="rect">
            <a:avLst/>
          </a:prstGeom>
          <a:solidFill>
            <a:schemeClr val="bg1"/>
          </a:solidFill>
          <a:ln>
            <a:noFill/>
          </a:ln>
          <a:effectLst/>
        </p:spPr>
        <p:txBody>
          <a:bodyPr lIns="182880" tIns="182880" rIns="182880" bIns="182880">
            <a:spAutoFit/>
          </a:bodyPr>
          <a:lstStyle/>
          <a:p>
            <a:pPr algn="just" eaLnBrk="1" hangingPunct="1"/>
            <a:r>
              <a:rPr lang="en-US" b="1" dirty="0">
                <a:latin typeface="Times New Roman" panose="02020603050405020304" pitchFamily="18" charset="0"/>
                <a:cs typeface="Times New Roman" panose="02020603050405020304" pitchFamily="18" charset="0"/>
              </a:rPr>
              <a:t>Accessibility</a:t>
            </a:r>
            <a:r>
              <a:rPr lang="en-US" dirty="0">
                <a:latin typeface="Times New Roman" panose="02020603050405020304" pitchFamily="18" charset="0"/>
                <a:cs typeface="Times New Roman" panose="02020603050405020304" pitchFamily="18" charset="0"/>
              </a:rPr>
              <a:t>: Virtual mouse using hand gesture recognition can provide a more natural and intuitive interface for people with disabilities who cannot use a traditional mouse. It can enable people with limited mobility, hand tremors, or amputations to interact with computers and other devices more easily. </a:t>
            </a:r>
          </a:p>
          <a:p>
            <a:pPr algn="just" eaLnBrk="1" hangingPunct="1"/>
            <a:r>
              <a:rPr lang="en-US" b="1" dirty="0">
                <a:latin typeface="Times New Roman" panose="02020603050405020304" pitchFamily="18" charset="0"/>
                <a:cs typeface="Times New Roman" panose="02020603050405020304" pitchFamily="18" charset="0"/>
              </a:rPr>
              <a:t>Mobility</a:t>
            </a:r>
            <a:r>
              <a:rPr lang="en-US" dirty="0">
                <a:latin typeface="Times New Roman" panose="02020603050405020304" pitchFamily="18" charset="0"/>
                <a:cs typeface="Times New Roman" panose="02020603050405020304" pitchFamily="18" charset="0"/>
              </a:rPr>
              <a:t>: Virtual mouse using hand gesture recognition can also provide a hands-free interface for people who need to control a computer or other devices while moving around or performing other tasks. For example, surgeons in the operating room can use hand gestures to control medical devices without touching them directly. </a:t>
            </a:r>
          </a:p>
          <a:p>
            <a:pPr algn="just" eaLnBrk="1" hangingPunct="1"/>
            <a:r>
              <a:rPr lang="en-US" b="1" dirty="0">
                <a:latin typeface="Times New Roman" panose="02020603050405020304" pitchFamily="18" charset="0"/>
                <a:cs typeface="Times New Roman" panose="02020603050405020304" pitchFamily="18" charset="0"/>
              </a:rPr>
              <a:t>Gaming and entertainment: </a:t>
            </a:r>
            <a:r>
              <a:rPr lang="en-US" dirty="0">
                <a:latin typeface="Times New Roman" panose="02020603050405020304" pitchFamily="18" charset="0"/>
                <a:cs typeface="Times New Roman" panose="02020603050405020304" pitchFamily="18" charset="0"/>
              </a:rPr>
              <a:t>Virtual mouse using hand gesture recognition can provide a more immersive and interactive experience for gaming and entertainment. Users can make hand gestures to control the characters or objects in the game, making the experience more engaging and realistic. </a:t>
            </a:r>
          </a:p>
          <a:p>
            <a:pPr algn="just" eaLnBrk="1" hangingPunct="1"/>
            <a:r>
              <a:rPr lang="en-US" b="1" dirty="0">
                <a:latin typeface="Times New Roman" panose="02020603050405020304" pitchFamily="18" charset="0"/>
                <a:cs typeface="Times New Roman" panose="02020603050405020304" pitchFamily="18" charset="0"/>
              </a:rPr>
              <a:t>Virtual and augmented reality: </a:t>
            </a:r>
            <a:r>
              <a:rPr lang="en-US" dirty="0">
                <a:latin typeface="Times New Roman" panose="02020603050405020304" pitchFamily="18" charset="0"/>
                <a:cs typeface="Times New Roman" panose="02020603050405020304" pitchFamily="18" charset="0"/>
              </a:rPr>
              <a:t>Virtual mouse using hand gesture recognition can also be used in virtual and augmented reality applications, where users need to interact with virtual objects in a natural and intuitive way. For example, architects and designers can use hand gestures to manipulate virtual models in real-time.</a:t>
            </a:r>
          </a:p>
        </p:txBody>
      </p:sp>
      <p:sp>
        <p:nvSpPr>
          <p:cNvPr id="2244" name="Text Box 196"/>
          <p:cNvSpPr txBox="1">
            <a:spLocks noChangeArrowheads="1"/>
          </p:cNvSpPr>
          <p:nvPr/>
        </p:nvSpPr>
        <p:spPr bwMode="auto">
          <a:xfrm>
            <a:off x="20344060" y="4570413"/>
            <a:ext cx="10969625" cy="3693319"/>
          </a:xfrm>
          <a:prstGeom prst="rect">
            <a:avLst/>
          </a:prstGeom>
          <a:solidFill>
            <a:schemeClr val="bg1"/>
          </a:solidFill>
          <a:ln>
            <a:noFill/>
          </a:ln>
          <a:effectLst/>
        </p:spPr>
        <p:txBody>
          <a:bodyPr lIns="182880" tIns="182880" rIns="182880" bIns="182880">
            <a:spAutoFit/>
          </a:bodyPr>
          <a:lstStyle/>
          <a:p>
            <a:pPr algn="just">
              <a:buFont typeface="+mj-lt"/>
              <a:buAutoNum type="arabicPeriod"/>
            </a:pPr>
            <a:r>
              <a:rPr lang="en-US" b="1" i="0" dirty="0">
                <a:effectLst/>
                <a:latin typeface="Times New Roman" panose="02020603050405020304" pitchFamily="18" charset="0"/>
                <a:cs typeface="Times New Roman" panose="02020603050405020304" pitchFamily="18" charset="0"/>
              </a:rPr>
              <a:t>Privacy policies</a:t>
            </a:r>
            <a:r>
              <a:rPr lang="en-US" b="0" i="0" dirty="0">
                <a:effectLst/>
                <a:latin typeface="Times New Roman" panose="02020603050405020304" pitchFamily="18" charset="0"/>
                <a:cs typeface="Times New Roman" panose="02020603050405020304" pitchFamily="18" charset="0"/>
              </a:rPr>
              <a:t>: Virtual mouse technology often involves the use of cameras and other sensors to track hand gestures and movements. Companies that develop and use this technology should have clear privacy policies that explain how user data is collected, used, and protected. They should also obtain user consent before collecting or using any personal data.</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Security standards</a:t>
            </a:r>
            <a:r>
              <a:rPr lang="en-US" b="0" i="0" dirty="0">
                <a:effectLst/>
                <a:latin typeface="Times New Roman" panose="02020603050405020304" pitchFamily="18" charset="0"/>
                <a:cs typeface="Times New Roman" panose="02020603050405020304" pitchFamily="18" charset="0"/>
              </a:rPr>
              <a:t>: Virtual mouse technology can be vulnerable to security threats such as hacking, malware, and unauthorized access. Companies should follow security standards and best practices to ensure that user data and devices are protected from these threats.</a:t>
            </a:r>
          </a:p>
        </p:txBody>
      </p:sp>
      <p:sp>
        <p:nvSpPr>
          <p:cNvPr id="2245" name="Text Box 197"/>
          <p:cNvSpPr txBox="1">
            <a:spLocks noChangeArrowheads="1"/>
          </p:cNvSpPr>
          <p:nvPr/>
        </p:nvSpPr>
        <p:spPr bwMode="auto">
          <a:xfrm>
            <a:off x="8347074" y="14512290"/>
            <a:ext cx="10969625" cy="7017306"/>
          </a:xfrm>
          <a:prstGeom prst="rect">
            <a:avLst/>
          </a:prstGeom>
          <a:solidFill>
            <a:schemeClr val="bg1"/>
          </a:solidFill>
          <a:ln>
            <a:noFill/>
          </a:ln>
          <a:effectLst/>
        </p:spPr>
        <p:txBody>
          <a:bodyPr lIns="182880" tIns="182880" rIns="182880" bIns="182880">
            <a:spAutoFit/>
          </a:bodyPr>
          <a:lstStyle/>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Hand detection: </a:t>
            </a:r>
            <a:r>
              <a:rPr lang="en-US" sz="2400" dirty="0">
                <a:latin typeface="Times New Roman" panose="02020603050405020304" pitchFamily="18" charset="0"/>
                <a:cs typeface="Times New Roman" panose="02020603050405020304" pitchFamily="18" charset="0"/>
              </a:rPr>
              <a:t>The majority of virtual mouse systems start by determining whether a hand is present in the input image or video frame. This can be accomplished by isolating the hand region based on its distinctive colour or depth values using color-based or depth-based segmentation, respectively.</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Hand segmentation: </a:t>
            </a:r>
            <a:r>
              <a:rPr lang="en-US" sz="2400" dirty="0">
                <a:latin typeface="Times New Roman" panose="02020603050405020304" pitchFamily="18" charset="0"/>
                <a:cs typeface="Times New Roman" panose="02020603050405020304" pitchFamily="18" charset="0"/>
              </a:rPr>
              <a:t>The following step after locating the hand region is to separate the hand from the surrounding area and remove any undesired or noisy areas. Many methods, including thresholding, morphological procedures, and contour analysis, can be used to accomplish this.</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User interface: </a:t>
            </a:r>
            <a:r>
              <a:rPr lang="en-US" sz="2400" dirty="0">
                <a:latin typeface="Times New Roman" panose="02020603050405020304" pitchFamily="18" charset="0"/>
                <a:cs typeface="Times New Roman" panose="02020603050405020304" pitchFamily="18" charset="0"/>
              </a:rPr>
              <a:t>The virtual mouse system may have a graphical user interface that shows the mouse cursor's present location, the motion that was identified, and any instructions or functions that are accessible. The user interface can be made to be straightforward and understandable, and it can inform the user about the effectiveness and precision of the system.</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Mouse control: </a:t>
            </a:r>
            <a:r>
              <a:rPr lang="en-US" sz="2400" dirty="0">
                <a:latin typeface="Times New Roman" panose="02020603050405020304" pitchFamily="18" charset="0"/>
                <a:cs typeface="Times New Roman" panose="02020603050405020304" pitchFamily="18" charset="0"/>
              </a:rPr>
              <a:t>After recognizing the gesture, the final step is to control the mouse cursor based on the gesture. This can be done using different approaches such as mapping the gesture to the cursor movement, clicking and dragging functions, or other customized functions based on the application.</a:t>
            </a: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2246" name="Text Box 198"/>
          <p:cNvSpPr txBox="1">
            <a:spLocks noChangeArrowheads="1"/>
          </p:cNvSpPr>
          <p:nvPr/>
        </p:nvSpPr>
        <p:spPr bwMode="auto">
          <a:xfrm>
            <a:off x="32003999" y="13043892"/>
            <a:ext cx="10969625" cy="4062651"/>
          </a:xfrm>
          <a:prstGeom prst="rect">
            <a:avLst/>
          </a:prstGeom>
          <a:solidFill>
            <a:schemeClr val="bg1"/>
          </a:solidFill>
          <a:ln>
            <a:noFill/>
          </a:ln>
          <a:effectLst/>
        </p:spPr>
        <p:txBody>
          <a:bodyPr lIns="182880" tIns="182880" rIns="182880" bIns="182880">
            <a:spAutoFit/>
          </a:bodyPr>
          <a:lstStyle/>
          <a:p>
            <a:pPr algn="just"/>
            <a:r>
              <a:rPr lang="en-US" sz="2400" dirty="0">
                <a:solidFill>
                  <a:schemeClr val="tx1"/>
                </a:solidFill>
                <a:latin typeface="Times New Roman" panose="02020603050405020304" pitchFamily="18" charset="0"/>
                <a:cs typeface="Times New Roman" panose="02020603050405020304" pitchFamily="18" charset="0"/>
              </a:rPr>
              <a:t>The fundamental goal of the virtual mouse concept is to eliminate the necessity for a hardware mouse and, instead, utilize hand movements for controlling the mouse cursor on the screen. This is accomplished by processing frames to perform the required mouse operations based on detected fingers and hand tips. The suggested system can be implemented effortlessly using either a webcam or an embedded camera. </a:t>
            </a:r>
            <a:r>
              <a:rPr lang="en-US" sz="2400" b="0" i="0" u="none" strike="noStrike" baseline="0" dirty="0">
                <a:solidFill>
                  <a:schemeClr val="tx1"/>
                </a:solidFill>
                <a:latin typeface="Times New Roman" panose="02020603050405020304" pitchFamily="18" charset="0"/>
                <a:cs typeface="Times New Roman" panose="02020603050405020304" pitchFamily="18" charset="0"/>
              </a:rPr>
              <a:t>We have been able to automate multiple services with a unified command thanks to the voice assistant. This tool makes it easier for users to do the bulk of their tasks, such as internet searches. Our aim is for this </a:t>
            </a:r>
            <a:r>
              <a:rPr lang="en-US" sz="2400" b="0" i="0" u="none" strike="noStrike" baseline="0" dirty="0" err="1">
                <a:solidFill>
                  <a:schemeClr val="tx1"/>
                </a:solidFill>
                <a:latin typeface="Times New Roman" panose="02020603050405020304" pitchFamily="18" charset="0"/>
                <a:cs typeface="Times New Roman" panose="02020603050405020304" pitchFamily="18" charset="0"/>
              </a:rPr>
              <a:t>programme</a:t>
            </a:r>
            <a:r>
              <a:rPr lang="en-US" sz="2400" b="0" i="0" u="none" strike="noStrike" baseline="0" dirty="0">
                <a:solidFill>
                  <a:schemeClr val="tx1"/>
                </a:solidFill>
                <a:latin typeface="Times New Roman" panose="02020603050405020304" pitchFamily="18" charset="0"/>
                <a:cs typeface="Times New Roman" panose="02020603050405020304" pitchFamily="18" charset="0"/>
              </a:rPr>
              <a:t> to be completely capable of replacing the need for human server admins. As this system is made on Anaconda community, so any adjustments may be made immediately.</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2247" name="Text Box 199"/>
          <p:cNvSpPr txBox="1">
            <a:spLocks noChangeArrowheads="1"/>
          </p:cNvSpPr>
          <p:nvPr/>
        </p:nvSpPr>
        <p:spPr bwMode="auto">
          <a:xfrm>
            <a:off x="8229600" y="4570413"/>
            <a:ext cx="10969625" cy="8494633"/>
          </a:xfrm>
          <a:prstGeom prst="rect">
            <a:avLst/>
          </a:prstGeom>
          <a:solidFill>
            <a:schemeClr val="bg1"/>
          </a:solidFill>
          <a:ln>
            <a:noFill/>
          </a:ln>
          <a:effectLst/>
        </p:spPr>
        <p:txBody>
          <a:bodyPr lIns="182880" tIns="182880" rIns="182880" bIns="182880">
            <a:spAutoFit/>
          </a:bodyPr>
          <a:lstStyle/>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Through the use of hand movements, users can control the computer cursor with a virtual mouse utilising hand recognition software, doing away with the necessity for a hardware mouse.</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user's hand movements are detected and tracked by this technology, which subsequently translates these into cursor movements on the computer screen.</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 comparison to conventional mouse systems, the hand recognition-based virtual mouse has a number of advantages, including better accessibility for people with disabilities or mobility issues, increased comfort and lessened physical strain for users, and the potential for more engaging and intuitive user interfaces in a variety of contexts, including gaming and virtual reality.</a:t>
            </a: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Potential uses for the creation of a virtual mouse based on hand identification include the medical, educational, and entertainment industries. </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In healthcare, education, and entertainment, it might allow touchless control of medical equipment, more engaging learning opportunities, and immersive gaming experiences.</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usefulness and accessibility of technology could be considerably increased for a larger range of people if this study is successful.</a:t>
            </a:r>
          </a:p>
          <a:p>
            <a:pPr marL="342900" indent="-34290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2248" name="Text Box 200"/>
          <p:cNvSpPr txBox="1">
            <a:spLocks noChangeArrowheads="1"/>
          </p:cNvSpPr>
          <p:nvPr/>
        </p:nvSpPr>
        <p:spPr bwMode="auto">
          <a:xfrm>
            <a:off x="32003999" y="18478143"/>
            <a:ext cx="10969625" cy="2339102"/>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marL="0" indent="0">
              <a:spcAft>
                <a:spcPct val="50000"/>
              </a:spcAft>
            </a:pPr>
            <a:r>
              <a:rPr lang="en-US" sz="3200" dirty="0">
                <a:latin typeface="Times New Roman" panose="02020603050405020304" pitchFamily="18" charset="0"/>
                <a:cs typeface="Times New Roman" panose="02020603050405020304" pitchFamily="18" charset="0"/>
              </a:rPr>
              <a:t>1. </a:t>
            </a:r>
            <a:r>
              <a:rPr lang="en-IN" sz="3200" b="1" spc="-25" dirty="0" err="1">
                <a:latin typeface="Times New Roman"/>
                <a:cs typeface="Times New Roman"/>
              </a:rPr>
              <a:t>Dr.</a:t>
            </a:r>
            <a:r>
              <a:rPr lang="en-IN" sz="3200" b="1" spc="-25" dirty="0">
                <a:latin typeface="Times New Roman"/>
                <a:cs typeface="Times New Roman"/>
              </a:rPr>
              <a:t> Sibi Prabha</a:t>
            </a:r>
            <a:r>
              <a:rPr lang="en-US" sz="3200" dirty="0">
                <a:latin typeface="Times New Roman" panose="02020603050405020304" pitchFamily="18" charset="0"/>
                <a:cs typeface="Times New Roman" panose="02020603050405020304" pitchFamily="18" charset="0"/>
              </a:rPr>
              <a:t>,  Associative Professor</a:t>
            </a:r>
          </a:p>
          <a:p>
            <a:pPr marL="0" indent="0">
              <a:spcAft>
                <a:spcPct val="50000"/>
              </a:spcAft>
            </a:pPr>
            <a:r>
              <a:rPr lang="en-US" sz="3200" dirty="0">
                <a:latin typeface="Times New Roman" panose="02020603050405020304" pitchFamily="18" charset="0"/>
                <a:cs typeface="Times New Roman" panose="02020603050405020304" pitchFamily="18" charset="0"/>
              </a:rPr>
              <a:t>2.  91 9894259969</a:t>
            </a:r>
          </a:p>
          <a:p>
            <a:pPr marL="0" indent="0">
              <a:spcAft>
                <a:spcPct val="50000"/>
              </a:spcAft>
            </a:pPr>
            <a:r>
              <a:rPr lang="en-US" sz="3200" dirty="0">
                <a:latin typeface="Times New Roman" panose="02020603050405020304" pitchFamily="18" charset="0"/>
                <a:cs typeface="Times New Roman" panose="02020603050405020304" pitchFamily="18" charset="0"/>
              </a:rPr>
              <a:t>3. drprabham@veltech.edu.in</a:t>
            </a:r>
          </a:p>
        </p:txBody>
      </p:sp>
      <p:sp>
        <p:nvSpPr>
          <p:cNvPr id="66" name="Text Box 240"/>
          <p:cNvSpPr txBox="1">
            <a:spLocks noChangeArrowheads="1"/>
          </p:cNvSpPr>
          <p:nvPr/>
        </p:nvSpPr>
        <p:spPr bwMode="auto">
          <a:xfrm>
            <a:off x="20116800" y="20997663"/>
            <a:ext cx="1985724"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Chart 1.</a:t>
            </a:r>
            <a:r>
              <a:rPr lang="en-US" sz="2000" dirty="0">
                <a:solidFill>
                  <a:schemeClr val="accent1">
                    <a:lumMod val="50000"/>
                  </a:schemeClr>
                </a:solidFill>
                <a:latin typeface="Calibri" pitchFamily="34" charset="0"/>
              </a:rPr>
              <a:t> OUTPUT.</a:t>
            </a:r>
          </a:p>
        </p:txBody>
      </p:sp>
      <p:sp>
        <p:nvSpPr>
          <p:cNvPr id="67" name="Text Box 241"/>
          <p:cNvSpPr txBox="1">
            <a:spLocks noChangeArrowheads="1"/>
          </p:cNvSpPr>
          <p:nvPr/>
        </p:nvSpPr>
        <p:spPr bwMode="auto">
          <a:xfrm>
            <a:off x="19942177" y="8763894"/>
            <a:ext cx="5775996"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b="1" dirty="0">
                <a:solidFill>
                  <a:schemeClr val="accent1">
                    <a:lumMod val="50000"/>
                  </a:schemeClr>
                </a:solidFill>
                <a:latin typeface="Calibri" pitchFamily="34" charset="0"/>
              </a:rPr>
              <a:t>Blue Print of GMAI &amp;AI voice Assistant</a:t>
            </a:r>
          </a:p>
        </p:txBody>
      </p:sp>
      <p:pic>
        <p:nvPicPr>
          <p:cNvPr id="30" name="image1.jpeg">
            <a:extLst>
              <a:ext uri="{FF2B5EF4-FFF2-40B4-BE49-F238E27FC236}">
                <a16:creationId xmlns:a16="http://schemas.microsoft.com/office/drawing/2014/main" id="{CF9C150D-A562-4D95-8D95-ECA9A6CA5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638" y="698463"/>
            <a:ext cx="3886200" cy="1769052"/>
          </a:xfrm>
          <a:prstGeom prst="rect">
            <a:avLst/>
          </a:prstGeom>
        </p:spPr>
      </p:pic>
      <p:pic>
        <p:nvPicPr>
          <p:cNvPr id="2" name="Content Placeholder 8">
            <a:extLst>
              <a:ext uri="{FF2B5EF4-FFF2-40B4-BE49-F238E27FC236}">
                <a16:creationId xmlns:a16="http://schemas.microsoft.com/office/drawing/2014/main" id="{316611A1-E858-CD48-1E75-D2ADD07C75E0}"/>
              </a:ext>
            </a:extLst>
          </p:cNvPr>
          <p:cNvPicPr>
            <a:picLocks noChangeAspect="1"/>
          </p:cNvPicPr>
          <p:nvPr/>
        </p:nvPicPr>
        <p:blipFill rotWithShape="1">
          <a:blip r:embed="rId3"/>
          <a:srcRect l="51917" b="41160"/>
          <a:stretch/>
        </p:blipFill>
        <p:spPr>
          <a:xfrm>
            <a:off x="19731773" y="15808643"/>
            <a:ext cx="5802211" cy="4968023"/>
          </a:xfrm>
          <a:prstGeom prst="rect">
            <a:avLst/>
          </a:prstGeom>
        </p:spPr>
      </p:pic>
      <p:pic>
        <p:nvPicPr>
          <p:cNvPr id="4" name="Picture 3">
            <a:extLst>
              <a:ext uri="{FF2B5EF4-FFF2-40B4-BE49-F238E27FC236}">
                <a16:creationId xmlns:a16="http://schemas.microsoft.com/office/drawing/2014/main" id="{9F4DC9AF-EF19-A8C3-4945-121BF63B7CA1}"/>
              </a:ext>
            </a:extLst>
          </p:cNvPr>
          <p:cNvPicPr>
            <a:picLocks noChangeAspect="1"/>
          </p:cNvPicPr>
          <p:nvPr/>
        </p:nvPicPr>
        <p:blipFill rotWithShape="1">
          <a:blip r:embed="rId4"/>
          <a:srcRect l="58343" t="-236" r="-398" b="42925"/>
          <a:stretch/>
        </p:blipFill>
        <p:spPr>
          <a:xfrm>
            <a:off x="25867396" y="15787308"/>
            <a:ext cx="5827673" cy="4968022"/>
          </a:xfrm>
          <a:prstGeom prst="rect">
            <a:avLst/>
          </a:prstGeom>
        </p:spPr>
      </p:pic>
      <p:pic>
        <p:nvPicPr>
          <p:cNvPr id="7" name="Picture 2">
            <a:extLst>
              <a:ext uri="{FF2B5EF4-FFF2-40B4-BE49-F238E27FC236}">
                <a16:creationId xmlns:a16="http://schemas.microsoft.com/office/drawing/2014/main" id="{87C96D92-CCC7-89FC-1EAE-520C5F1DC7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25996" y="9718021"/>
            <a:ext cx="6339080" cy="577107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582AC71-2934-DB6D-ADC2-496E98BAA89E}"/>
              </a:ext>
            </a:extLst>
          </p:cNvPr>
          <p:cNvPicPr>
            <a:picLocks noChangeAspect="1"/>
          </p:cNvPicPr>
          <p:nvPr/>
        </p:nvPicPr>
        <p:blipFill>
          <a:blip r:embed="rId6"/>
          <a:stretch>
            <a:fillRect/>
          </a:stretch>
        </p:blipFill>
        <p:spPr>
          <a:xfrm>
            <a:off x="26678319" y="9718021"/>
            <a:ext cx="4421298" cy="577107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1757</TotalTime>
  <Words>1135</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Times New Roman</vt:lpstr>
      <vt:lpstr>Verdana</vt:lpstr>
      <vt:lpstr>Wingdings</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jansan mekala</cp:lastModifiedBy>
  <cp:revision>56</cp:revision>
  <dcterms:created xsi:type="dcterms:W3CDTF">2008-05-03T03:01:56Z</dcterms:created>
  <dcterms:modified xsi:type="dcterms:W3CDTF">2024-03-23T04:40:03Z</dcterms:modified>
</cp:coreProperties>
</file>